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0" r:id="rId2"/>
    <p:sldId id="256" r:id="rId3"/>
    <p:sldId id="257" r:id="rId4"/>
    <p:sldId id="259" r:id="rId5"/>
    <p:sldId id="265" r:id="rId6"/>
    <p:sldId id="261" r:id="rId7"/>
    <p:sldId id="262" r:id="rId8"/>
    <p:sldId id="264" r:id="rId9"/>
    <p:sldId id="263" r:id="rId10"/>
  </p:sldIdLst>
  <p:sldSz cx="10080625" cy="567055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07E19E-3DEA-4FA8-9827-1F20F701C4D8}" v="87" dt="2021-10-08T09:18:55.70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69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Guimard" userId="e30b607f-d281-4770-a211-cf6e1567842f" providerId="ADAL" clId="{6E07E19E-3DEA-4FA8-9827-1F20F701C4D8}"/>
    <pc:docChg chg="addSld modSld">
      <pc:chgData name="M Guimard" userId="e30b607f-d281-4770-a211-cf6e1567842f" providerId="ADAL" clId="{6E07E19E-3DEA-4FA8-9827-1F20F701C4D8}" dt="2021-10-08T09:19:00.435" v="192" actId="1076"/>
      <pc:docMkLst>
        <pc:docMk/>
      </pc:docMkLst>
      <pc:sldChg chg="addSp modSp mod">
        <pc:chgData name="M Guimard" userId="e30b607f-d281-4770-a211-cf6e1567842f" providerId="ADAL" clId="{6E07E19E-3DEA-4FA8-9827-1F20F701C4D8}" dt="2021-10-08T09:10:58.655" v="31" actId="14100"/>
        <pc:sldMkLst>
          <pc:docMk/>
          <pc:sldMk cId="1936325670" sldId="261"/>
        </pc:sldMkLst>
        <pc:spChg chg="mod">
          <ac:chgData name="M Guimard" userId="e30b607f-d281-4770-a211-cf6e1567842f" providerId="ADAL" clId="{6E07E19E-3DEA-4FA8-9827-1F20F701C4D8}" dt="2021-10-08T09:10:50.606" v="30" actId="1035"/>
          <ac:spMkLst>
            <pc:docMk/>
            <pc:sldMk cId="1936325670" sldId="261"/>
            <ac:spMk id="3" creationId="{4B68D3D1-AC66-44D1-8EA1-93ACF76C9486}"/>
          </ac:spMkLst>
        </pc:spChg>
        <pc:spChg chg="mod">
          <ac:chgData name="M Guimard" userId="e30b607f-d281-4770-a211-cf6e1567842f" providerId="ADAL" clId="{6E07E19E-3DEA-4FA8-9827-1F20F701C4D8}" dt="2021-10-08T09:10:50.606" v="30" actId="1035"/>
          <ac:spMkLst>
            <pc:docMk/>
            <pc:sldMk cId="1936325670" sldId="261"/>
            <ac:spMk id="4" creationId="{F80A7EFF-86E9-469C-ACEA-FE400F0A85E0}"/>
          </ac:spMkLst>
        </pc:spChg>
        <pc:spChg chg="mod">
          <ac:chgData name="M Guimard" userId="e30b607f-d281-4770-a211-cf6e1567842f" providerId="ADAL" clId="{6E07E19E-3DEA-4FA8-9827-1F20F701C4D8}" dt="2021-10-08T09:10:50.606" v="30" actId="1035"/>
          <ac:spMkLst>
            <pc:docMk/>
            <pc:sldMk cId="1936325670" sldId="261"/>
            <ac:spMk id="5" creationId="{800CFE0A-280A-45A7-9CC7-4C6B6DEE2BBB}"/>
          </ac:spMkLst>
        </pc:spChg>
        <pc:spChg chg="mod">
          <ac:chgData name="M Guimard" userId="e30b607f-d281-4770-a211-cf6e1567842f" providerId="ADAL" clId="{6E07E19E-3DEA-4FA8-9827-1F20F701C4D8}" dt="2021-10-08T09:10:50.606" v="30" actId="1035"/>
          <ac:spMkLst>
            <pc:docMk/>
            <pc:sldMk cId="1936325670" sldId="261"/>
            <ac:spMk id="7" creationId="{09D2F2A7-E7E5-4DDC-BEA3-46EC48903B50}"/>
          </ac:spMkLst>
        </pc:spChg>
        <pc:spChg chg="mod">
          <ac:chgData name="M Guimard" userId="e30b607f-d281-4770-a211-cf6e1567842f" providerId="ADAL" clId="{6E07E19E-3DEA-4FA8-9827-1F20F701C4D8}" dt="2021-10-08T09:10:50.606" v="30" actId="1035"/>
          <ac:spMkLst>
            <pc:docMk/>
            <pc:sldMk cId="1936325670" sldId="261"/>
            <ac:spMk id="8" creationId="{2F96B269-C947-40CF-86F2-8285B81E4ECE}"/>
          </ac:spMkLst>
        </pc:spChg>
        <pc:spChg chg="mod">
          <ac:chgData name="M Guimard" userId="e30b607f-d281-4770-a211-cf6e1567842f" providerId="ADAL" clId="{6E07E19E-3DEA-4FA8-9827-1F20F701C4D8}" dt="2021-10-08T09:10:50.606" v="30" actId="1035"/>
          <ac:spMkLst>
            <pc:docMk/>
            <pc:sldMk cId="1936325670" sldId="261"/>
            <ac:spMk id="9" creationId="{98772563-9D36-488F-A8DD-F9CEBFB81546}"/>
          </ac:spMkLst>
        </pc:spChg>
        <pc:spChg chg="add mod">
          <ac:chgData name="M Guimard" userId="e30b607f-d281-4770-a211-cf6e1567842f" providerId="ADAL" clId="{6E07E19E-3DEA-4FA8-9827-1F20F701C4D8}" dt="2021-10-08T09:10:45.861" v="1" actId="571"/>
          <ac:spMkLst>
            <pc:docMk/>
            <pc:sldMk cId="1936325670" sldId="261"/>
            <ac:spMk id="10" creationId="{9E6116B3-C10A-447E-8E15-C3E2098C1E42}"/>
          </ac:spMkLst>
        </pc:spChg>
        <pc:spChg chg="add mod">
          <ac:chgData name="M Guimard" userId="e30b607f-d281-4770-a211-cf6e1567842f" providerId="ADAL" clId="{6E07E19E-3DEA-4FA8-9827-1F20F701C4D8}" dt="2021-10-08T09:10:45.861" v="1" actId="571"/>
          <ac:spMkLst>
            <pc:docMk/>
            <pc:sldMk cId="1936325670" sldId="261"/>
            <ac:spMk id="11" creationId="{5A633535-E500-47E9-9925-EEC35C7C92A8}"/>
          </ac:spMkLst>
        </pc:spChg>
        <pc:spChg chg="add mod">
          <ac:chgData name="M Guimard" userId="e30b607f-d281-4770-a211-cf6e1567842f" providerId="ADAL" clId="{6E07E19E-3DEA-4FA8-9827-1F20F701C4D8}" dt="2021-10-08T09:10:45.861" v="1" actId="571"/>
          <ac:spMkLst>
            <pc:docMk/>
            <pc:sldMk cId="1936325670" sldId="261"/>
            <ac:spMk id="12" creationId="{E172534C-D056-4744-A4E8-4E947CC1EED9}"/>
          </ac:spMkLst>
        </pc:spChg>
        <pc:spChg chg="add mod">
          <ac:chgData name="M Guimard" userId="e30b607f-d281-4770-a211-cf6e1567842f" providerId="ADAL" clId="{6E07E19E-3DEA-4FA8-9827-1F20F701C4D8}" dt="2021-10-08T09:10:45.861" v="1" actId="571"/>
          <ac:spMkLst>
            <pc:docMk/>
            <pc:sldMk cId="1936325670" sldId="261"/>
            <ac:spMk id="14" creationId="{8A92DDB0-98CC-452F-9565-A0937EAB1219}"/>
          </ac:spMkLst>
        </pc:spChg>
        <pc:spChg chg="add mod">
          <ac:chgData name="M Guimard" userId="e30b607f-d281-4770-a211-cf6e1567842f" providerId="ADAL" clId="{6E07E19E-3DEA-4FA8-9827-1F20F701C4D8}" dt="2021-10-08T09:10:45.861" v="1" actId="571"/>
          <ac:spMkLst>
            <pc:docMk/>
            <pc:sldMk cId="1936325670" sldId="261"/>
            <ac:spMk id="15" creationId="{A7D9CF65-07EF-469D-BC5F-0F0F268FB841}"/>
          </ac:spMkLst>
        </pc:spChg>
        <pc:spChg chg="add mod">
          <ac:chgData name="M Guimard" userId="e30b607f-d281-4770-a211-cf6e1567842f" providerId="ADAL" clId="{6E07E19E-3DEA-4FA8-9827-1F20F701C4D8}" dt="2021-10-08T09:10:45.861" v="1" actId="571"/>
          <ac:spMkLst>
            <pc:docMk/>
            <pc:sldMk cId="1936325670" sldId="261"/>
            <ac:spMk id="16" creationId="{346D2894-F8FC-4FD3-9EAB-60645E7F96A5}"/>
          </ac:spMkLst>
        </pc:spChg>
        <pc:graphicFrameChg chg="mod modGraphic">
          <ac:chgData name="M Guimard" userId="e30b607f-d281-4770-a211-cf6e1567842f" providerId="ADAL" clId="{6E07E19E-3DEA-4FA8-9827-1F20F701C4D8}" dt="2021-10-08T09:10:58.655" v="31" actId="14100"/>
          <ac:graphicFrameMkLst>
            <pc:docMk/>
            <pc:sldMk cId="1936325670" sldId="261"/>
            <ac:graphicFrameMk id="6" creationId="{6ED0FB36-D874-4C42-BF5F-F1FD9C56587E}"/>
          </ac:graphicFrameMkLst>
        </pc:graphicFrameChg>
        <pc:graphicFrameChg chg="add mod">
          <ac:chgData name="M Guimard" userId="e30b607f-d281-4770-a211-cf6e1567842f" providerId="ADAL" clId="{6E07E19E-3DEA-4FA8-9827-1F20F701C4D8}" dt="2021-10-08T09:10:45.861" v="1" actId="571"/>
          <ac:graphicFrameMkLst>
            <pc:docMk/>
            <pc:sldMk cId="1936325670" sldId="261"/>
            <ac:graphicFrameMk id="13" creationId="{F6036F63-445D-4D56-A40D-CDF4546D48AB}"/>
          </ac:graphicFrameMkLst>
        </pc:graphicFrameChg>
      </pc:sldChg>
      <pc:sldChg chg="addSp modSp new mod">
        <pc:chgData name="M Guimard" userId="e30b607f-d281-4770-a211-cf6e1567842f" providerId="ADAL" clId="{6E07E19E-3DEA-4FA8-9827-1F20F701C4D8}" dt="2021-10-08T09:19:00.435" v="192" actId="1076"/>
        <pc:sldMkLst>
          <pc:docMk/>
          <pc:sldMk cId="3369803153" sldId="265"/>
        </pc:sldMkLst>
        <pc:spChg chg="add mod">
          <ac:chgData name="M Guimard" userId="e30b607f-d281-4770-a211-cf6e1567842f" providerId="ADAL" clId="{6E07E19E-3DEA-4FA8-9827-1F20F701C4D8}" dt="2021-10-08T09:11:23.814" v="33"/>
          <ac:spMkLst>
            <pc:docMk/>
            <pc:sldMk cId="3369803153" sldId="265"/>
            <ac:spMk id="2" creationId="{182391C9-1159-4B60-A94F-4501A5D065B1}"/>
          </ac:spMkLst>
        </pc:spChg>
        <pc:spChg chg="add mod">
          <ac:chgData name="M Guimard" userId="e30b607f-d281-4770-a211-cf6e1567842f" providerId="ADAL" clId="{6E07E19E-3DEA-4FA8-9827-1F20F701C4D8}" dt="2021-10-08T09:19:00.435" v="192" actId="1076"/>
          <ac:spMkLst>
            <pc:docMk/>
            <pc:sldMk cId="3369803153" sldId="265"/>
            <ac:spMk id="3" creationId="{24ACF933-578F-41B9-9432-B5F423FC86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4818BB5-D58E-4269-8C32-AE50319C2B3E}"/>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Segoe UI" pitchFamily="2"/>
              <a:cs typeface="Tahoma" pitchFamily="2"/>
            </a:endParaRPr>
          </a:p>
        </p:txBody>
      </p:sp>
      <p:sp>
        <p:nvSpPr>
          <p:cNvPr id="3" name="Espace réservé de la date 2">
            <a:extLst>
              <a:ext uri="{FF2B5EF4-FFF2-40B4-BE49-F238E27FC236}">
                <a16:creationId xmlns:a16="http://schemas.microsoft.com/office/drawing/2014/main" id="{B688DB78-CC00-4E0C-92E8-2A8E04881414}"/>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Segoe UI" pitchFamily="2"/>
              <a:cs typeface="Tahoma" pitchFamily="2"/>
            </a:endParaRPr>
          </a:p>
        </p:txBody>
      </p:sp>
      <p:sp>
        <p:nvSpPr>
          <p:cNvPr id="4" name="Espace réservé du pied de page 3">
            <a:extLst>
              <a:ext uri="{FF2B5EF4-FFF2-40B4-BE49-F238E27FC236}">
                <a16:creationId xmlns:a16="http://schemas.microsoft.com/office/drawing/2014/main" id="{83DD23D3-C706-4221-A90A-61D7A083DEA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Segoe UI" pitchFamily="2"/>
              <a:cs typeface="Tahoma" pitchFamily="2"/>
            </a:endParaRPr>
          </a:p>
        </p:txBody>
      </p:sp>
      <p:sp>
        <p:nvSpPr>
          <p:cNvPr id="5" name="Espace réservé du numéro de diapositive 4">
            <a:extLst>
              <a:ext uri="{FF2B5EF4-FFF2-40B4-BE49-F238E27FC236}">
                <a16:creationId xmlns:a16="http://schemas.microsoft.com/office/drawing/2014/main" id="{3DE7A5F7-38AC-4E92-80C4-5AE5FFA38418}"/>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596156E-75C0-4288-87F6-DB68A7FE8C71}" type="slidenum">
              <a:t>‹N°›</a:t>
            </a:fld>
            <a:endParaRPr lang="fr-FR"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2930839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8421086-4A9A-430F-8538-4A6012DD5F77}"/>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notes 2">
            <a:extLst>
              <a:ext uri="{FF2B5EF4-FFF2-40B4-BE49-F238E27FC236}">
                <a16:creationId xmlns:a16="http://schemas.microsoft.com/office/drawing/2014/main" id="{7D69C6F9-F143-4333-8D79-A024649F8208}"/>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a:extLst>
              <a:ext uri="{FF2B5EF4-FFF2-40B4-BE49-F238E27FC236}">
                <a16:creationId xmlns:a16="http://schemas.microsoft.com/office/drawing/2014/main" id="{93C24221-D898-4D0E-86C1-82BE543BA611}"/>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fr-FR" sz="1400" kern="1200">
                <a:solidFill>
                  <a:srgbClr val="FFFFFF"/>
                </a:solidFill>
                <a:latin typeface="Liberation Sans" pitchFamily="18"/>
                <a:ea typeface="Segoe UI" pitchFamily="2"/>
                <a:cs typeface="Tahoma" pitchFamily="2"/>
              </a:defRPr>
            </a:lvl1pPr>
          </a:lstStyle>
          <a:p>
            <a:pPr lvl="0"/>
            <a:endParaRPr lang="fr-FR"/>
          </a:p>
        </p:txBody>
      </p:sp>
      <p:sp>
        <p:nvSpPr>
          <p:cNvPr id="5" name="Espace réservé de la date 4">
            <a:extLst>
              <a:ext uri="{FF2B5EF4-FFF2-40B4-BE49-F238E27FC236}">
                <a16:creationId xmlns:a16="http://schemas.microsoft.com/office/drawing/2014/main" id="{847DB9F0-2A8B-430C-91A3-6D4C57086792}"/>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fr-FR" sz="1400" kern="1200">
                <a:solidFill>
                  <a:srgbClr val="FFFFFF"/>
                </a:solidFill>
                <a:latin typeface="Liberation Sans" pitchFamily="18"/>
                <a:ea typeface="Segoe UI" pitchFamily="2"/>
                <a:cs typeface="Tahoma" pitchFamily="2"/>
              </a:defRPr>
            </a:lvl1pPr>
          </a:lstStyle>
          <a:p>
            <a:pPr lvl="0"/>
            <a:endParaRPr lang="fr-FR"/>
          </a:p>
        </p:txBody>
      </p:sp>
      <p:sp>
        <p:nvSpPr>
          <p:cNvPr id="6" name="Espace réservé du pied de page 5">
            <a:extLst>
              <a:ext uri="{FF2B5EF4-FFF2-40B4-BE49-F238E27FC236}">
                <a16:creationId xmlns:a16="http://schemas.microsoft.com/office/drawing/2014/main" id="{C73D40AA-FEF9-413A-917A-8F3B0187454F}"/>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fr-FR" sz="1400" kern="1200">
                <a:solidFill>
                  <a:srgbClr val="FFFFFF"/>
                </a:solidFill>
                <a:latin typeface="Liberation Sans" pitchFamily="18"/>
                <a:ea typeface="Segoe UI" pitchFamily="2"/>
                <a:cs typeface="Tahoma"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6D6503A3-8A7B-4145-8266-C73FA8DA16AA}"/>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fr-FR" sz="1400" kern="1200">
                <a:solidFill>
                  <a:srgbClr val="FFFFFF"/>
                </a:solidFill>
                <a:latin typeface="Liberation Sans" pitchFamily="18"/>
                <a:ea typeface="Segoe UI" pitchFamily="2"/>
                <a:cs typeface="Tahoma" pitchFamily="2"/>
              </a:defRPr>
            </a:lvl1pPr>
          </a:lstStyle>
          <a:p>
            <a:pPr lvl="0"/>
            <a:fld id="{618C5439-3BA0-46C7-B94B-A85A97AC7816}" type="slidenum">
              <a:t>‹N°›</a:t>
            </a:fld>
            <a:endParaRPr lang="fr-FR"/>
          </a:p>
        </p:txBody>
      </p:sp>
    </p:spTree>
    <p:extLst>
      <p:ext uri="{BB962C8B-B14F-4D97-AF65-F5344CB8AC3E}">
        <p14:creationId xmlns:p14="http://schemas.microsoft.com/office/powerpoint/2010/main" val="3248148338"/>
      </p:ext>
    </p:extLst>
  </p:cSld>
  <p:clrMap bg1="lt1" tx1="dk1" bg2="lt2" tx2="dk2" accent1="accent1" accent2="accent2" accent3="accent3" accent4="accent4" accent5="accent5" accent6="accent6" hlink="hlink" folHlink="folHlink"/>
  <p:notesStyle>
    <a:lvl1pPr marL="216000" marR="0" indent="-216000" rtl="0" hangingPunct="0">
      <a:tabLst/>
      <a:defRPr lang="fr-FR"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5FBD4F7E-A0AE-4511-BAC7-05D415BA80C0}"/>
              </a:ext>
            </a:extLst>
          </p:cNvPr>
          <p:cNvSpPr txBox="1">
            <a:spLocks noGrp="1"/>
          </p:cNvSpPr>
          <p:nvPr>
            <p:ph type="sldNum" sz="quarter" idx="5"/>
          </p:nvPr>
        </p:nvSpPr>
        <p:spPr>
          <a:ln/>
        </p:spPr>
        <p:txBody>
          <a:bodyPr vert="horz" lIns="0" tIns="0" rIns="0" bIns="0" anchor="b" anchorCtr="0">
            <a:noAutofit/>
          </a:bodyPr>
          <a:lstStyle/>
          <a:p>
            <a:pPr lvl="0"/>
            <a:fld id="{643F49F7-C1CF-4962-8E0B-0FA3F8D2CAA0}" type="slidenum">
              <a:t>2</a:t>
            </a:fld>
            <a:endParaRPr lang="fr-FR"/>
          </a:p>
        </p:txBody>
      </p:sp>
      <p:sp>
        <p:nvSpPr>
          <p:cNvPr id="2" name="Espace réservé de l'image des diapositives 1">
            <a:extLst>
              <a:ext uri="{FF2B5EF4-FFF2-40B4-BE49-F238E27FC236}">
                <a16:creationId xmlns:a16="http://schemas.microsoft.com/office/drawing/2014/main" id="{8DFCF526-4DBD-40E9-96A9-CA382391A630}"/>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A1B090D4-982D-49E1-809A-066B714B0C51}"/>
              </a:ext>
            </a:extLst>
          </p:cNvPr>
          <p:cNvSpPr txBox="1">
            <a:spLocks noGrp="1"/>
          </p:cNvSpPr>
          <p:nvPr>
            <p:ph type="body" sz="quarter" idx="1"/>
          </p:nvPr>
        </p:nvSpPr>
        <p:spPr/>
        <p:txBody>
          <a:bodyPr vert="horz">
            <a:sp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B4299089-14FD-4648-AEC5-7B0FAF4662D2}"/>
              </a:ext>
            </a:extLst>
          </p:cNvPr>
          <p:cNvSpPr txBox="1">
            <a:spLocks noGrp="1"/>
          </p:cNvSpPr>
          <p:nvPr>
            <p:ph type="sldNum" sz="quarter" idx="5"/>
          </p:nvPr>
        </p:nvSpPr>
        <p:spPr>
          <a:ln/>
        </p:spPr>
        <p:txBody>
          <a:bodyPr vert="horz" lIns="0" tIns="0" rIns="0" bIns="0" anchor="b" anchorCtr="0">
            <a:noAutofit/>
          </a:bodyPr>
          <a:lstStyle/>
          <a:p>
            <a:pPr lvl="0"/>
            <a:fld id="{4EE6FA58-4541-45A9-9536-A42DDD911C5E}" type="slidenum">
              <a:t>3</a:t>
            </a:fld>
            <a:endParaRPr lang="fr-FR"/>
          </a:p>
        </p:txBody>
      </p:sp>
      <p:sp>
        <p:nvSpPr>
          <p:cNvPr id="2" name="Espace réservé de l'image des diapositives 1">
            <a:extLst>
              <a:ext uri="{FF2B5EF4-FFF2-40B4-BE49-F238E27FC236}">
                <a16:creationId xmlns:a16="http://schemas.microsoft.com/office/drawing/2014/main" id="{A66DE6A9-8C09-4A40-9BD8-8189830733DF}"/>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21C78F5-D165-47D0-8C12-A45AEFA10AFD}"/>
              </a:ext>
            </a:extLst>
          </p:cNvPr>
          <p:cNvSpPr txBox="1">
            <a:spLocks noGrp="1"/>
          </p:cNvSpPr>
          <p:nvPr>
            <p:ph type="body" sz="quarter" idx="1"/>
          </p:nvPr>
        </p:nvSpPr>
        <p:spPr/>
        <p:txBody>
          <a:bodyPr vert="horz"/>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8C961-F583-48D4-B3F0-43D7A14EB15A}"/>
              </a:ext>
            </a:extLst>
          </p:cNvPr>
          <p:cNvSpPr>
            <a:spLocks noGrp="1"/>
          </p:cNvSpPr>
          <p:nvPr>
            <p:ph type="ctrTitle"/>
          </p:nvPr>
        </p:nvSpPr>
        <p:spPr>
          <a:xfrm>
            <a:off x="1260475" y="928688"/>
            <a:ext cx="7559675" cy="1973262"/>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5763F81-E08B-4434-84E8-D5E96C2D1736}"/>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392193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C02F8-F30C-4A26-A105-D650E87D578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7FAB786-C03C-4CB8-8FB3-402EBF1B72C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3644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395D182-F77A-4469-9FE9-3CCED955107F}"/>
              </a:ext>
            </a:extLst>
          </p:cNvPr>
          <p:cNvSpPr>
            <a:spLocks noGrp="1"/>
          </p:cNvSpPr>
          <p:nvPr>
            <p:ph type="title" orient="vert"/>
          </p:nvPr>
        </p:nvSpPr>
        <p:spPr>
          <a:xfrm>
            <a:off x="7291388" y="1619250"/>
            <a:ext cx="2428875" cy="2881313"/>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D2E89AA-4C17-4CCF-AA08-79768AA01E53}"/>
              </a:ext>
            </a:extLst>
          </p:cNvPr>
          <p:cNvSpPr>
            <a:spLocks noGrp="1"/>
          </p:cNvSpPr>
          <p:nvPr>
            <p:ph type="body" orient="vert" idx="1"/>
          </p:nvPr>
        </p:nvSpPr>
        <p:spPr>
          <a:xfrm>
            <a:off x="0" y="1619250"/>
            <a:ext cx="7138988" cy="28813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31277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B2D89-A946-4E1B-9144-6DA85ADE0B8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BBBCB6-A561-4EB2-8C14-39EC10E1630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9027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7FEE16-08EC-4F1F-A26E-3E1CEC5A1F12}"/>
              </a:ext>
            </a:extLst>
          </p:cNvPr>
          <p:cNvSpPr>
            <a:spLocks noGrp="1"/>
          </p:cNvSpPr>
          <p:nvPr>
            <p:ph type="title"/>
          </p:nvPr>
        </p:nvSpPr>
        <p:spPr>
          <a:xfrm>
            <a:off x="687388" y="1414463"/>
            <a:ext cx="8694737" cy="23574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38A78B-2E85-4122-83DA-E72AFC5967E6}"/>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Tree>
    <p:extLst>
      <p:ext uri="{BB962C8B-B14F-4D97-AF65-F5344CB8AC3E}">
        <p14:creationId xmlns:p14="http://schemas.microsoft.com/office/powerpoint/2010/main" val="256999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8A6B1-D08E-418F-977F-041563CEA2F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7E9A81-A37D-4984-8579-9B0CA010FBA2}"/>
              </a:ext>
            </a:extLst>
          </p:cNvPr>
          <p:cNvSpPr>
            <a:spLocks noGrp="1"/>
          </p:cNvSpPr>
          <p:nvPr>
            <p:ph sz="half" idx="1"/>
          </p:nvPr>
        </p:nvSpPr>
        <p:spPr>
          <a:xfrm>
            <a:off x="360363" y="2879725"/>
            <a:ext cx="4603750" cy="16208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EEA78F3-9DB9-4C54-AB5B-EE5A64D0952C}"/>
              </a:ext>
            </a:extLst>
          </p:cNvPr>
          <p:cNvSpPr>
            <a:spLocks noGrp="1"/>
          </p:cNvSpPr>
          <p:nvPr>
            <p:ph sz="half" idx="2"/>
          </p:nvPr>
        </p:nvSpPr>
        <p:spPr>
          <a:xfrm>
            <a:off x="5116513" y="2879725"/>
            <a:ext cx="4603750" cy="16208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5057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B06691-42B4-4B85-8E73-F6AC04017F8B}"/>
              </a:ext>
            </a:extLst>
          </p:cNvPr>
          <p:cNvSpPr>
            <a:spLocks noGrp="1"/>
          </p:cNvSpPr>
          <p:nvPr>
            <p:ph type="title"/>
          </p:nvPr>
        </p:nvSpPr>
        <p:spPr>
          <a:xfrm>
            <a:off x="693738" y="301625"/>
            <a:ext cx="8694737" cy="10969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157D1B1-67FC-4786-8152-0EB449115795}"/>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990024-3DD3-40C3-B19C-5F58ECA79CB9}"/>
              </a:ext>
            </a:extLst>
          </p:cNvPr>
          <p:cNvSpPr>
            <a:spLocks noGrp="1"/>
          </p:cNvSpPr>
          <p:nvPr>
            <p:ph sz="half" idx="2"/>
          </p:nvPr>
        </p:nvSpPr>
        <p:spPr>
          <a:xfrm>
            <a:off x="693738" y="2071688"/>
            <a:ext cx="4265612" cy="3046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145D56-80FA-4C0F-9D7D-8A3271BB4452}"/>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C867637-2067-417E-8165-538DE261A8DD}"/>
              </a:ext>
            </a:extLst>
          </p:cNvPr>
          <p:cNvSpPr>
            <a:spLocks noGrp="1"/>
          </p:cNvSpPr>
          <p:nvPr>
            <p:ph sz="quarter" idx="4"/>
          </p:nvPr>
        </p:nvSpPr>
        <p:spPr>
          <a:xfrm>
            <a:off x="5103813" y="2071688"/>
            <a:ext cx="4284662" cy="3046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7101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882886-0603-4BDB-AE46-F266CB0FA521}"/>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4257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1541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1EA13-AB6C-4895-8B57-8F7365041321}"/>
              </a:ext>
            </a:extLst>
          </p:cNvPr>
          <p:cNvSpPr>
            <a:spLocks noGrp="1"/>
          </p:cNvSpPr>
          <p:nvPr>
            <p:ph type="title"/>
          </p:nvPr>
        </p:nvSpPr>
        <p:spPr>
          <a:xfrm>
            <a:off x="693738" y="377825"/>
            <a:ext cx="3251200" cy="1323975"/>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9BBD88E-8067-47A1-BB3A-D5228A0EDE2B}"/>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B7E2FA-FB5C-4950-9D44-8BF1BCC2D889}"/>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47175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3149D2-1984-4500-AEE3-DDF15E55F9EF}"/>
              </a:ext>
            </a:extLst>
          </p:cNvPr>
          <p:cNvSpPr>
            <a:spLocks noGrp="1"/>
          </p:cNvSpPr>
          <p:nvPr>
            <p:ph type="title"/>
          </p:nvPr>
        </p:nvSpPr>
        <p:spPr>
          <a:xfrm>
            <a:off x="693738" y="377825"/>
            <a:ext cx="3251200" cy="1323975"/>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0A17997-17C7-492B-911A-E437A0439399}"/>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871A81B-0D33-4B40-BA85-2C97C36F2E8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234298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rme libre : forme 1">
            <a:extLst>
              <a:ext uri="{FF2B5EF4-FFF2-40B4-BE49-F238E27FC236}">
                <a16:creationId xmlns:a16="http://schemas.microsoft.com/office/drawing/2014/main" id="{7AC9163E-4BC4-4E1C-80A4-26CE75CFB163}"/>
              </a:ext>
            </a:extLst>
          </p:cNvPr>
          <p:cNvSpPr/>
          <p:nvPr/>
        </p:nvSpPr>
        <p:spPr>
          <a:xfrm flipH="1" flipV="1">
            <a:off x="0" y="4500000"/>
            <a:ext cx="10080000" cy="1170000"/>
          </a:xfrm>
          <a:custGeom>
            <a:avLst/>
            <a:gdLst>
              <a:gd name="f0" fmla="val 10800000"/>
              <a:gd name="f1" fmla="val 5400000"/>
              <a:gd name="f2" fmla="val 180"/>
              <a:gd name="f3" fmla="val w"/>
              <a:gd name="f4" fmla="val h"/>
              <a:gd name="f5" fmla="val 0"/>
              <a:gd name="f6" fmla="val 21600"/>
              <a:gd name="f7" fmla="val 17360"/>
              <a:gd name="f8" fmla="val 13050"/>
              <a:gd name="f9" fmla="val 17220"/>
              <a:gd name="f10" fmla="val 13340"/>
              <a:gd name="f11" fmla="val 20770"/>
              <a:gd name="f12" fmla="val 5620"/>
              <a:gd name="f13" fmla="val 2860"/>
              <a:gd name="f14" fmla="val 21100"/>
              <a:gd name="f15" fmla="val 1850"/>
              <a:gd name="f16" fmla="val 20700"/>
              <a:gd name="f17" fmla="val 20120"/>
              <a:gd name="f18" fmla="+- 0 0 0"/>
              <a:gd name="f19" fmla="*/ f3 1 21600"/>
              <a:gd name="f20" fmla="*/ f4 1 21600"/>
              <a:gd name="f21" fmla="*/ f18 f0 1"/>
              <a:gd name="f22" fmla="*/ 0 f19 1"/>
              <a:gd name="f23" fmla="*/ 21600 f19 1"/>
              <a:gd name="f24" fmla="*/ 17360 f20 1"/>
              <a:gd name="f25" fmla="*/ 0 f20 1"/>
              <a:gd name="f26" fmla="*/ 10800 f19 1"/>
              <a:gd name="f27" fmla="*/ f21 1 f2"/>
              <a:gd name="f28" fmla="*/ 10800 f20 1"/>
              <a:gd name="f29" fmla="*/ 20320 f20 1"/>
              <a:gd name="f30" fmla="+- f27 0 f1"/>
            </a:gdLst>
            <a:ahLst/>
            <a:cxnLst>
              <a:cxn ang="3cd4">
                <a:pos x="hc" y="t"/>
              </a:cxn>
              <a:cxn ang="0">
                <a:pos x="r" y="vc"/>
              </a:cxn>
              <a:cxn ang="cd4">
                <a:pos x="hc" y="b"/>
              </a:cxn>
              <a:cxn ang="cd2">
                <a:pos x="l" y="vc"/>
              </a:cxn>
              <a:cxn ang="f30">
                <a:pos x="f26" y="f25"/>
              </a:cxn>
              <a:cxn ang="f30">
                <a:pos x="f22" y="f28"/>
              </a:cxn>
              <a:cxn ang="f30">
                <a:pos x="f26" y="f29"/>
              </a:cxn>
              <a:cxn ang="f30">
                <a:pos x="f23" y="f28"/>
              </a:cxn>
            </a:cxnLst>
            <a:rect l="f22" t="f25" r="f23" b="f24"/>
            <a:pathLst>
              <a:path w="21600" h="21600">
                <a:moveTo>
                  <a:pt x="f5" y="f5"/>
                </a:moveTo>
                <a:lnTo>
                  <a:pt x="f6" y="f5"/>
                </a:lnTo>
                <a:lnTo>
                  <a:pt x="f6" y="f7"/>
                </a:lnTo>
                <a:cubicBezTo>
                  <a:pt x="f8" y="f9"/>
                  <a:pt x="f10" y="f11"/>
                  <a:pt x="f12" y="f6"/>
                </a:cubicBezTo>
                <a:cubicBezTo>
                  <a:pt x="f13" y="f14"/>
                  <a:pt x="f15" y="f16"/>
                  <a:pt x="f5" y="f17"/>
                </a:cubicBezTo>
                <a:close/>
              </a:path>
            </a:pathLst>
          </a:custGeom>
          <a:gradFill>
            <a:gsLst>
              <a:gs pos="0">
                <a:srgbClr val="77CAEE"/>
              </a:gs>
              <a:gs pos="100000">
                <a:srgbClr val="009BDD"/>
              </a:gs>
            </a:gsLst>
            <a:lin ang="3780000"/>
          </a:gradFill>
          <a:ln>
            <a:noFill/>
            <a:prstDash val="solid"/>
          </a:ln>
          <a:effectLst>
            <a:outerShdw dist="10800" dir="5400000" algn="tl">
              <a:srgbClr val="009BDD"/>
            </a:outerShdw>
          </a:effectLst>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fr-FR" sz="1800" b="0" i="0" u="none" strike="noStrike" kern="1200" cap="none">
              <a:ln>
                <a:noFill/>
              </a:ln>
              <a:latin typeface="Liberation Sans" pitchFamily="18"/>
              <a:ea typeface="Segoe UI" pitchFamily="2"/>
              <a:cs typeface="Tahoma" pitchFamily="2"/>
            </a:endParaRPr>
          </a:p>
        </p:txBody>
      </p:sp>
      <p:sp>
        <p:nvSpPr>
          <p:cNvPr id="3" name="Espace réservé du titre 2">
            <a:extLst>
              <a:ext uri="{FF2B5EF4-FFF2-40B4-BE49-F238E27FC236}">
                <a16:creationId xmlns:a16="http://schemas.microsoft.com/office/drawing/2014/main" id="{AF3153CB-273D-476E-ACB4-831EBD4D7BA3}"/>
              </a:ext>
            </a:extLst>
          </p:cNvPr>
          <p:cNvSpPr txBox="1">
            <a:spLocks noGrp="1"/>
          </p:cNvSpPr>
          <p:nvPr>
            <p:ph type="title"/>
          </p:nvPr>
        </p:nvSpPr>
        <p:spPr>
          <a:xfrm>
            <a:off x="0" y="1620000"/>
            <a:ext cx="9000000" cy="1080000"/>
          </a:xfrm>
          <a:prstGeom prst="rect">
            <a:avLst/>
          </a:prstGeom>
          <a:noFill/>
          <a:ln>
            <a:noFill/>
          </a:ln>
        </p:spPr>
        <p:txBody>
          <a:bodyPr lIns="0" tIns="0" rIns="0" bIns="0" anchor="ctr"/>
          <a:lstStyle/>
          <a:p>
            <a:endParaRPr lang="fr-FR"/>
          </a:p>
        </p:txBody>
      </p:sp>
      <p:sp>
        <p:nvSpPr>
          <p:cNvPr id="4" name="Espace réservé du texte 3">
            <a:extLst>
              <a:ext uri="{FF2B5EF4-FFF2-40B4-BE49-F238E27FC236}">
                <a16:creationId xmlns:a16="http://schemas.microsoft.com/office/drawing/2014/main" id="{7D1FEE2C-D786-462A-8FFB-86DC8BAA32C5}"/>
              </a:ext>
            </a:extLst>
          </p:cNvPr>
          <p:cNvSpPr txBox="1">
            <a:spLocks noGrp="1"/>
          </p:cNvSpPr>
          <p:nvPr>
            <p:ph type="body" idx="1"/>
          </p:nvPr>
        </p:nvSpPr>
        <p:spPr>
          <a:xfrm>
            <a:off x="360000" y="2880000"/>
            <a:ext cx="9360000" cy="1620000"/>
          </a:xfrm>
          <a:prstGeom prst="rect">
            <a:avLst/>
          </a:prstGeom>
          <a:noFill/>
          <a:ln>
            <a:noFill/>
          </a:ln>
        </p:spPr>
        <p:txBody>
          <a:bodyPr lIns="0" tIns="0" rIns="0" bIns="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ZoneTexte 4">
            <a:extLst>
              <a:ext uri="{FF2B5EF4-FFF2-40B4-BE49-F238E27FC236}">
                <a16:creationId xmlns:a16="http://schemas.microsoft.com/office/drawing/2014/main" id="{566194A9-C2A9-403D-A0AA-99513AAD5C0F}"/>
              </a:ext>
            </a:extLst>
          </p:cNvPr>
          <p:cNvSpPr txBox="1"/>
          <p:nvPr/>
        </p:nvSpPr>
        <p:spPr>
          <a:xfrm>
            <a:off x="360000" y="5220000"/>
            <a:ext cx="2340000" cy="360000"/>
          </a:xfrm>
          <a:prstGeom prst="rect">
            <a:avLst/>
          </a:prstGeom>
          <a:noFill/>
          <a:ln>
            <a:noFill/>
          </a:ln>
        </p:spPr>
        <p:txBody>
          <a:bodyPr vert="horz" lIns="0" tIns="0" rIns="0" bIns="0" anchorCtr="0">
            <a:noAutofit/>
          </a:bodyPr>
          <a:lstStyle/>
          <a:p>
            <a:pPr lvl="0" rtl="0" hangingPunct="0">
              <a:buNone/>
              <a:tabLst/>
            </a:pPr>
            <a:endParaRPr lang="fr-FR" sz="1400" kern="1200">
              <a:solidFill>
                <a:srgbClr val="FFFFFF"/>
              </a:solidFill>
              <a:latin typeface="Liberation Sans" pitchFamily="18"/>
              <a:ea typeface="Segoe UI" pitchFamily="2"/>
              <a:cs typeface="Tahoma" pitchFamily="2"/>
            </a:endParaRPr>
          </a:p>
        </p:txBody>
      </p:sp>
      <p:sp>
        <p:nvSpPr>
          <p:cNvPr id="6" name="ZoneTexte 5">
            <a:extLst>
              <a:ext uri="{FF2B5EF4-FFF2-40B4-BE49-F238E27FC236}">
                <a16:creationId xmlns:a16="http://schemas.microsoft.com/office/drawing/2014/main" id="{674F3F7F-A765-4104-9C82-D6F34F78DBC8}"/>
              </a:ext>
            </a:extLst>
          </p:cNvPr>
          <p:cNvSpPr txBox="1"/>
          <p:nvPr/>
        </p:nvSpPr>
        <p:spPr>
          <a:xfrm>
            <a:off x="3420000" y="5220000"/>
            <a:ext cx="3240000" cy="360000"/>
          </a:xfrm>
          <a:prstGeom prst="rect">
            <a:avLst/>
          </a:prstGeom>
          <a:noFill/>
          <a:ln>
            <a:noFill/>
          </a:ln>
        </p:spPr>
        <p:txBody>
          <a:bodyPr vert="horz" lIns="0" tIns="0" rIns="0" bIns="0" anchorCtr="0">
            <a:noAutofit/>
          </a:bodyPr>
          <a:lstStyle/>
          <a:p>
            <a:pPr lvl="0" algn="ctr" rtl="0" hangingPunct="0">
              <a:buNone/>
              <a:tabLst/>
            </a:pPr>
            <a:endParaRPr lang="fr-FR" sz="1400" kern="1200">
              <a:solidFill>
                <a:srgbClr val="FFFFFF"/>
              </a:solidFill>
              <a:latin typeface="Liberation Sans" pitchFamily="18"/>
              <a:ea typeface="Segoe UI" pitchFamily="2"/>
              <a:cs typeface="Tahoma" pitchFamily="2"/>
            </a:endParaRPr>
          </a:p>
        </p:txBody>
      </p:sp>
      <p:sp>
        <p:nvSpPr>
          <p:cNvPr id="7" name="ZoneTexte 6">
            <a:extLst>
              <a:ext uri="{FF2B5EF4-FFF2-40B4-BE49-F238E27FC236}">
                <a16:creationId xmlns:a16="http://schemas.microsoft.com/office/drawing/2014/main" id="{3FF1A1C9-0193-465E-B821-D380E1E16166}"/>
              </a:ext>
            </a:extLst>
          </p:cNvPr>
          <p:cNvSpPr txBox="1"/>
          <p:nvPr/>
        </p:nvSpPr>
        <p:spPr>
          <a:xfrm>
            <a:off x="7380000" y="5220000"/>
            <a:ext cx="2340000" cy="360000"/>
          </a:xfrm>
          <a:prstGeom prst="rect">
            <a:avLst/>
          </a:prstGeom>
          <a:noFill/>
          <a:ln>
            <a:noFill/>
          </a:ln>
        </p:spPr>
        <p:txBody>
          <a:bodyPr vert="horz" lIns="0" tIns="0" rIns="0" bIns="0" anchorCtr="0">
            <a:noAutofit/>
          </a:bodyPr>
          <a:lstStyle/>
          <a:p>
            <a:pPr lvl="0" algn="r" rtl="0" hangingPunct="0">
              <a:buNone/>
              <a:tabLst/>
            </a:pPr>
            <a:fld id="{C1F81C06-9EB7-4333-B2B5-738442457DBE}" type="slidenum">
              <a:t>‹N°›</a:t>
            </a:fld>
            <a:endParaRPr lang="fr-FR" sz="1400" kern="1200">
              <a:solidFill>
                <a:srgbClr val="FFFFFF"/>
              </a:solidFill>
              <a:latin typeface="Liberation Sans" pitchFamily="18"/>
              <a:ea typeface="Segoe UI" pitchFamily="2"/>
              <a:cs typeface="Tahoma"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p:titleStyle>
    <p:bodyStyle>
      <a:lvl1pPr marL="0" marR="0" indent="0" rtl="0" hangingPunct="0">
        <a:spcBef>
          <a:spcPts val="1060"/>
        </a:spcBef>
        <a:spcAft>
          <a:spcPts val="0"/>
        </a:spcAft>
        <a:tabLst/>
        <a:defRPr lang="fr-FR" sz="2400" b="0" i="0" u="none" strike="noStrike" kern="1200" cap="none">
          <a:ln>
            <a:noFill/>
          </a:ln>
          <a:solidFill>
            <a:srgbClr val="009BDD"/>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DFBF4-F9F2-4D76-BEA9-A9716E948DC9}"/>
              </a:ext>
            </a:extLst>
          </p:cNvPr>
          <p:cNvSpPr txBox="1">
            <a:spLocks/>
          </p:cNvSpPr>
          <p:nvPr/>
        </p:nvSpPr>
        <p:spPr>
          <a:xfrm>
            <a:off x="0" y="129167"/>
            <a:ext cx="9900000" cy="461665"/>
          </a:xfrm>
          <a:prstGeom prst="rect">
            <a:avLst/>
          </a:prstGeom>
          <a:noFill/>
          <a:ln>
            <a:noFill/>
          </a:ln>
        </p:spPr>
        <p:txBody>
          <a:bodyPr vert="horz" lIns="0" tIns="0" rIns="0" bIns="0" anchor="ctr">
            <a:spAutoFit/>
          </a:bodyP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Contexte générale</a:t>
            </a:r>
          </a:p>
        </p:txBody>
      </p:sp>
      <p:sp>
        <p:nvSpPr>
          <p:cNvPr id="3" name="ZoneTexte 2">
            <a:extLst>
              <a:ext uri="{FF2B5EF4-FFF2-40B4-BE49-F238E27FC236}">
                <a16:creationId xmlns:a16="http://schemas.microsoft.com/office/drawing/2014/main" id="{712F35CD-AEB3-439B-BCD4-EDAC35E3D0D2}"/>
              </a:ext>
            </a:extLst>
          </p:cNvPr>
          <p:cNvSpPr txBox="1"/>
          <p:nvPr/>
        </p:nvSpPr>
        <p:spPr>
          <a:xfrm>
            <a:off x="169606" y="693174"/>
            <a:ext cx="8819536" cy="1200329"/>
          </a:xfrm>
          <a:prstGeom prst="rect">
            <a:avLst/>
          </a:prstGeom>
          <a:noFill/>
        </p:spPr>
        <p:txBody>
          <a:bodyPr wrap="square" rtlCol="0">
            <a:spAutoFit/>
          </a:bodyPr>
          <a:lstStyle/>
          <a:p>
            <a:r>
              <a:rPr lang="fr-FR" dirty="0"/>
              <a:t>-    Une liste d’action avec un prix et un rendement sur deux ans.</a:t>
            </a:r>
          </a:p>
          <a:p>
            <a:pPr marL="285750" indent="-285750">
              <a:buFontTx/>
              <a:buChar char="-"/>
            </a:pPr>
            <a:r>
              <a:rPr lang="fr-FR" dirty="0"/>
              <a:t>Un budget limité.</a:t>
            </a:r>
          </a:p>
          <a:p>
            <a:pPr marL="285750" indent="-285750">
              <a:buFontTx/>
              <a:buChar char="-"/>
            </a:pPr>
            <a:r>
              <a:rPr lang="fr-FR" dirty="0"/>
              <a:t>Une contrainte: une action ne peut être acheté qu’une seule fois.</a:t>
            </a:r>
          </a:p>
          <a:p>
            <a:pPr marL="285750" indent="-285750">
              <a:buFontTx/>
              <a:buChar char="-"/>
            </a:pPr>
            <a:r>
              <a:rPr lang="fr-FR" dirty="0"/>
              <a:t>Un objectif: Trouver la liste d’action à acheter pour obtenir le meilleur rendement.</a:t>
            </a:r>
          </a:p>
        </p:txBody>
      </p:sp>
      <p:sp>
        <p:nvSpPr>
          <p:cNvPr id="4" name="ZoneTexte 3">
            <a:extLst>
              <a:ext uri="{FF2B5EF4-FFF2-40B4-BE49-F238E27FC236}">
                <a16:creationId xmlns:a16="http://schemas.microsoft.com/office/drawing/2014/main" id="{F0A14749-4FB3-4B56-A3D7-D9EF6DA6BDBB}"/>
              </a:ext>
            </a:extLst>
          </p:cNvPr>
          <p:cNvSpPr txBox="1"/>
          <p:nvPr/>
        </p:nvSpPr>
        <p:spPr>
          <a:xfrm>
            <a:off x="1631612" y="2315497"/>
            <a:ext cx="6636775" cy="646331"/>
          </a:xfrm>
          <a:prstGeom prst="rect">
            <a:avLst/>
          </a:prstGeom>
          <a:noFill/>
        </p:spPr>
        <p:txBody>
          <a:bodyPr wrap="square" rtlCol="0">
            <a:spAutoFit/>
          </a:bodyPr>
          <a:lstStyle/>
          <a:p>
            <a:r>
              <a:rPr lang="fr-FR" dirty="0"/>
              <a:t>Ces quatre informations décrivent le problème du sac à dos ou </a:t>
            </a:r>
            <a:r>
              <a:rPr lang="fr-FR" dirty="0" err="1"/>
              <a:t>knapstack</a:t>
            </a:r>
            <a:r>
              <a:rPr lang="fr-FR" dirty="0"/>
              <a:t> en anglais. Plus précisément le problème du 0/1 </a:t>
            </a:r>
            <a:r>
              <a:rPr lang="fr-FR" dirty="0" err="1"/>
              <a:t>knapstack</a:t>
            </a:r>
            <a:endParaRPr lang="fr-FR" dirty="0"/>
          </a:p>
        </p:txBody>
      </p:sp>
      <p:pic>
        <p:nvPicPr>
          <p:cNvPr id="6" name="Image 5">
            <a:extLst>
              <a:ext uri="{FF2B5EF4-FFF2-40B4-BE49-F238E27FC236}">
                <a16:creationId xmlns:a16="http://schemas.microsoft.com/office/drawing/2014/main" id="{4E3DBD93-84F9-4243-9BEB-6958FCC0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516" y="2893486"/>
            <a:ext cx="2795886" cy="2423101"/>
          </a:xfrm>
          <a:prstGeom prst="rect">
            <a:avLst/>
          </a:prstGeom>
        </p:spPr>
      </p:pic>
      <p:sp>
        <p:nvSpPr>
          <p:cNvPr id="7" name="ZoneTexte 6">
            <a:extLst>
              <a:ext uri="{FF2B5EF4-FFF2-40B4-BE49-F238E27FC236}">
                <a16:creationId xmlns:a16="http://schemas.microsoft.com/office/drawing/2014/main" id="{E697555A-3986-4D34-8E76-D1E148F42697}"/>
              </a:ext>
            </a:extLst>
          </p:cNvPr>
          <p:cNvSpPr txBox="1"/>
          <p:nvPr/>
        </p:nvSpPr>
        <p:spPr>
          <a:xfrm>
            <a:off x="4240161" y="5316587"/>
            <a:ext cx="1285288" cy="276999"/>
          </a:xfrm>
          <a:prstGeom prst="rect">
            <a:avLst/>
          </a:prstGeom>
          <a:noFill/>
        </p:spPr>
        <p:txBody>
          <a:bodyPr wrap="none" rtlCol="0">
            <a:spAutoFit/>
          </a:bodyPr>
          <a:lstStyle/>
          <a:p>
            <a:r>
              <a:rPr lang="fr-FR" sz="1200" dirty="0"/>
              <a:t>Source: </a:t>
            </a:r>
            <a:r>
              <a:rPr lang="fr-FR" sz="1200" dirty="0" err="1"/>
              <a:t>wikipedia</a:t>
            </a:r>
            <a:endParaRPr lang="fr-FR" sz="1200" dirty="0"/>
          </a:p>
        </p:txBody>
      </p:sp>
    </p:spTree>
    <p:extLst>
      <p:ext uri="{BB962C8B-B14F-4D97-AF65-F5344CB8AC3E}">
        <p14:creationId xmlns:p14="http://schemas.microsoft.com/office/powerpoint/2010/main" val="340876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CDB9D7-B242-4B5C-8E2F-70B994C3013B}"/>
              </a:ext>
            </a:extLst>
          </p:cNvPr>
          <p:cNvSpPr txBox="1">
            <a:spLocks noGrp="1"/>
          </p:cNvSpPr>
          <p:nvPr>
            <p:ph type="title" idx="4294967295"/>
          </p:nvPr>
        </p:nvSpPr>
        <p:spPr>
          <a:xfrm>
            <a:off x="0" y="-180000"/>
            <a:ext cx="9900000" cy="1080000"/>
          </a:xfrm>
        </p:spPr>
        <p:txBody>
          <a:bodyPr vert="horz">
            <a:spAutoFit/>
          </a:bodyPr>
          <a:lstStyle/>
          <a:p>
            <a:pPr lvl="0"/>
            <a:r>
              <a:rPr lang="fr-FR" sz="3000" dirty="0">
                <a:cs typeface="Tahoma" pitchFamily="2"/>
              </a:rPr>
              <a:t>Envisager tous les chemins de décision : la force brute !</a:t>
            </a:r>
          </a:p>
        </p:txBody>
      </p:sp>
      <p:sp>
        <p:nvSpPr>
          <p:cNvPr id="3" name="ZoneTexte 2">
            <a:extLst>
              <a:ext uri="{FF2B5EF4-FFF2-40B4-BE49-F238E27FC236}">
                <a16:creationId xmlns:a16="http://schemas.microsoft.com/office/drawing/2014/main" id="{F2E4CF9E-D80D-4DF1-AA6D-75D103014D48}"/>
              </a:ext>
            </a:extLst>
          </p:cNvPr>
          <p:cNvSpPr txBox="1"/>
          <p:nvPr/>
        </p:nvSpPr>
        <p:spPr>
          <a:xfrm>
            <a:off x="180000" y="720000"/>
            <a:ext cx="594000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1800" b="0" i="0" u="none" strike="noStrike" kern="1200" cap="none">
                <a:ln>
                  <a:noFill/>
                </a:ln>
                <a:latin typeface="Liberation Sans" pitchFamily="18"/>
                <a:ea typeface="Segoe UI" pitchFamily="2"/>
                <a:cs typeface="Tahoma" pitchFamily="2"/>
              </a:rPr>
              <a:t>Une action à un prix fixé face à un budget limité :</a:t>
            </a:r>
          </a:p>
        </p:txBody>
      </p:sp>
      <p:sp>
        <p:nvSpPr>
          <p:cNvPr id="4" name="ZoneTexte 3">
            <a:extLst>
              <a:ext uri="{FF2B5EF4-FFF2-40B4-BE49-F238E27FC236}">
                <a16:creationId xmlns:a16="http://schemas.microsoft.com/office/drawing/2014/main" id="{F1D56D8E-B270-4D68-ADD0-8F47337A5B31}"/>
              </a:ext>
            </a:extLst>
          </p:cNvPr>
          <p:cNvSpPr txBox="1"/>
          <p:nvPr/>
        </p:nvSpPr>
        <p:spPr>
          <a:xfrm>
            <a:off x="1079999" y="1260000"/>
            <a:ext cx="8320939" cy="975737"/>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500"/>
            </a:pPr>
            <a:r>
              <a:rPr lang="fr-FR" sz="1500" b="0" i="0" u="none" strike="noStrike" kern="1200" cap="none" dirty="0">
                <a:ln>
                  <a:noFill/>
                </a:ln>
                <a:latin typeface="Liberation Sans" pitchFamily="18"/>
                <a:ea typeface="Segoe UI" pitchFamily="2"/>
                <a:cs typeface="Tahoma" pitchFamily="2"/>
              </a:rPr>
              <a:t>- Si le prix de l’action est plus élevé que le budget, alors on ne peut pas la prendre.</a:t>
            </a:r>
          </a:p>
          <a:p>
            <a:pPr marL="0" marR="0" lvl="0" indent="0" rtl="0" hangingPunct="0">
              <a:lnSpc>
                <a:spcPct val="100000"/>
              </a:lnSpc>
              <a:spcBef>
                <a:spcPts val="0"/>
              </a:spcBef>
              <a:spcAft>
                <a:spcPts val="0"/>
              </a:spcAft>
              <a:buNone/>
              <a:tabLst/>
              <a:defRPr sz="1500"/>
            </a:pPr>
            <a:endParaRPr lang="fr-FR" sz="1500" b="0" i="0" u="none" strike="noStrike" kern="1200" cap="none" dirty="0">
              <a:ln>
                <a:noFill/>
              </a:ln>
              <a:latin typeface="Liberation Sans" pitchFamily="18"/>
              <a:ea typeface="Segoe UI" pitchFamily="2"/>
              <a:cs typeface="Tahoma" pitchFamily="2"/>
            </a:endParaRPr>
          </a:p>
          <a:p>
            <a:pPr marL="0" marR="0" lvl="0" indent="0" rtl="0" hangingPunct="0">
              <a:lnSpc>
                <a:spcPct val="100000"/>
              </a:lnSpc>
              <a:spcBef>
                <a:spcPts val="0"/>
              </a:spcBef>
              <a:spcAft>
                <a:spcPts val="0"/>
              </a:spcAft>
              <a:buNone/>
              <a:tabLst/>
              <a:defRPr sz="1500"/>
            </a:pPr>
            <a:r>
              <a:rPr lang="fr-FR" sz="1500" b="0" i="0" u="none" strike="noStrike" kern="1200" cap="none" dirty="0">
                <a:ln>
                  <a:noFill/>
                </a:ln>
                <a:latin typeface="Liberation Sans" pitchFamily="18"/>
                <a:ea typeface="Segoe UI" pitchFamily="2"/>
                <a:cs typeface="Tahoma" pitchFamily="2"/>
              </a:rPr>
              <a:t>- Si le prix de l’action rentre dans le budget on peut choisir de prendre ou de ne pas prendre l’action. Il faut trouver le choix le plus rentable.</a:t>
            </a:r>
          </a:p>
        </p:txBody>
      </p:sp>
      <p:pic>
        <p:nvPicPr>
          <p:cNvPr id="5" name="Image 4">
            <a:extLst>
              <a:ext uri="{FF2B5EF4-FFF2-40B4-BE49-F238E27FC236}">
                <a16:creationId xmlns:a16="http://schemas.microsoft.com/office/drawing/2014/main" id="{AE774937-9FE5-4568-95A5-38FDE1C36289}"/>
              </a:ext>
            </a:extLst>
          </p:cNvPr>
          <p:cNvPicPr>
            <a:picLocks noChangeAspect="1"/>
          </p:cNvPicPr>
          <p:nvPr/>
        </p:nvPicPr>
        <p:blipFill>
          <a:blip r:embed="rId3">
            <a:lum/>
            <a:alphaModFix/>
          </a:blip>
          <a:srcRect/>
          <a:stretch>
            <a:fillRect/>
          </a:stretch>
        </p:blipFill>
        <p:spPr>
          <a:xfrm>
            <a:off x="2808000" y="2160000"/>
            <a:ext cx="4572000" cy="3492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095BD-2529-4F76-B47C-B0029E7B6CA6}"/>
              </a:ext>
            </a:extLst>
          </p:cNvPr>
          <p:cNvSpPr txBox="1">
            <a:spLocks noGrp="1"/>
          </p:cNvSpPr>
          <p:nvPr>
            <p:ph type="title" idx="4294967295"/>
          </p:nvPr>
        </p:nvSpPr>
        <p:spPr>
          <a:xfrm>
            <a:off x="-180000" y="-180000"/>
            <a:ext cx="10080000" cy="1080000"/>
          </a:xfrm>
        </p:spPr>
        <p:txBody>
          <a:bodyPr vert="horz"/>
          <a:lstStyle/>
          <a:p>
            <a:pPr lvl="0"/>
            <a:r>
              <a:rPr lang="fr-FR" sz="3000" dirty="0">
                <a:cs typeface="Tahoma" pitchFamily="2"/>
              </a:rPr>
              <a:t>Envisager tous les chemins de décision : la force brute !</a:t>
            </a:r>
          </a:p>
        </p:txBody>
      </p:sp>
      <p:sp>
        <p:nvSpPr>
          <p:cNvPr id="3" name="ZoneTexte 2">
            <a:extLst>
              <a:ext uri="{FF2B5EF4-FFF2-40B4-BE49-F238E27FC236}">
                <a16:creationId xmlns:a16="http://schemas.microsoft.com/office/drawing/2014/main" id="{43569141-C3C4-4356-B525-E0776D43B4BB}"/>
              </a:ext>
            </a:extLst>
          </p:cNvPr>
          <p:cNvSpPr txBox="1"/>
          <p:nvPr/>
        </p:nvSpPr>
        <p:spPr>
          <a:xfrm>
            <a:off x="0" y="720000"/>
            <a:ext cx="10080000" cy="72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defRPr sz="1600" b="1"/>
            </a:pPr>
            <a:r>
              <a:rPr lang="fr-FR" sz="1600" b="1" i="0" u="none" strike="noStrike" kern="1200" cap="none">
                <a:ln>
                  <a:noFill/>
                </a:ln>
                <a:latin typeface="Liberation Sans" pitchFamily="18"/>
                <a:ea typeface="Segoe UI" pitchFamily="2"/>
                <a:cs typeface="Tahoma" pitchFamily="2"/>
              </a:rPr>
              <a:t>La logique utilisée est de générer toutes les combinaisons possibles pour choisir la meilleur.</a:t>
            </a:r>
          </a:p>
          <a:p>
            <a:pPr marL="0" marR="0" lvl="0" indent="0" rtl="0" hangingPunct="0">
              <a:lnSpc>
                <a:spcPct val="100000"/>
              </a:lnSpc>
              <a:spcBef>
                <a:spcPts val="0"/>
              </a:spcBef>
              <a:spcAft>
                <a:spcPts val="0"/>
              </a:spcAft>
              <a:buNone/>
              <a:tabLst/>
              <a:defRPr sz="1600" b="1"/>
            </a:pPr>
            <a:r>
              <a:rPr lang="fr-FR" sz="1600" b="1" i="0" u="none" strike="noStrike" kern="1200" cap="none">
                <a:ln>
                  <a:noFill/>
                </a:ln>
                <a:latin typeface="Liberation Sans" pitchFamily="18"/>
                <a:ea typeface="Segoe UI" pitchFamily="2"/>
                <a:cs typeface="Tahoma" pitchFamily="2"/>
              </a:rPr>
              <a:t>Prenons un exemple simple de quatre actions : (A1, A2, A3, A4)</a:t>
            </a:r>
          </a:p>
        </p:txBody>
      </p:sp>
      <p:pic>
        <p:nvPicPr>
          <p:cNvPr id="4" name="Image 3">
            <a:extLst>
              <a:ext uri="{FF2B5EF4-FFF2-40B4-BE49-F238E27FC236}">
                <a16:creationId xmlns:a16="http://schemas.microsoft.com/office/drawing/2014/main" id="{5D3BA437-C989-4D37-94D8-6184A587E4DE}"/>
              </a:ext>
            </a:extLst>
          </p:cNvPr>
          <p:cNvPicPr>
            <a:picLocks noChangeAspect="1"/>
          </p:cNvPicPr>
          <p:nvPr/>
        </p:nvPicPr>
        <p:blipFill>
          <a:blip r:embed="rId3">
            <a:lum/>
            <a:alphaModFix/>
          </a:blip>
          <a:srcRect/>
          <a:stretch>
            <a:fillRect/>
          </a:stretch>
        </p:blipFill>
        <p:spPr>
          <a:xfrm>
            <a:off x="1393919" y="1260000"/>
            <a:ext cx="6346080" cy="4268880"/>
          </a:xfrm>
          <a:prstGeom prst="rect">
            <a:avLst/>
          </a:prstGeom>
          <a:noFill/>
          <a:ln>
            <a:noFill/>
          </a:ln>
        </p:spPr>
      </p:pic>
      <p:sp>
        <p:nvSpPr>
          <p:cNvPr id="5" name="ZoneTexte 4">
            <a:extLst>
              <a:ext uri="{FF2B5EF4-FFF2-40B4-BE49-F238E27FC236}">
                <a16:creationId xmlns:a16="http://schemas.microsoft.com/office/drawing/2014/main" id="{CEE38DAD-7492-44F0-BAA2-9D023A903A57}"/>
              </a:ext>
            </a:extLst>
          </p:cNvPr>
          <p:cNvSpPr txBox="1"/>
          <p:nvPr/>
        </p:nvSpPr>
        <p:spPr>
          <a:xfrm>
            <a:off x="7239076" y="1260000"/>
            <a:ext cx="2780247" cy="194908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b="1"/>
            </a:pPr>
            <a:r>
              <a:rPr lang="fr-FR" sz="1800" b="1" i="0" u="none" strike="noStrike" kern="1200" cap="none" dirty="0">
                <a:ln>
                  <a:noFill/>
                </a:ln>
                <a:latin typeface="Liberation Sans" pitchFamily="18"/>
                <a:ea typeface="Segoe UI" pitchFamily="2"/>
                <a:cs typeface="Tahoma" pitchFamily="2"/>
              </a:rPr>
              <a:t>L’utilisation de la force brute nous donne un totale de seize configurations. Nous pouvons alors prendre celle qui présente le plus de revenus.</a:t>
            </a:r>
          </a:p>
        </p:txBody>
      </p:sp>
      <p:sp>
        <p:nvSpPr>
          <p:cNvPr id="6" name="ZoneTexte 5">
            <a:extLst>
              <a:ext uri="{FF2B5EF4-FFF2-40B4-BE49-F238E27FC236}">
                <a16:creationId xmlns:a16="http://schemas.microsoft.com/office/drawing/2014/main" id="{D8DE0DD6-E6AC-4FFE-B2DF-00B6A02B8D03}"/>
              </a:ext>
            </a:extLst>
          </p:cNvPr>
          <p:cNvSpPr txBox="1"/>
          <p:nvPr/>
        </p:nvSpPr>
        <p:spPr>
          <a:xfrm>
            <a:off x="3925404" y="1417952"/>
            <a:ext cx="641555" cy="369332"/>
          </a:xfrm>
          <a:prstGeom prst="rect">
            <a:avLst/>
          </a:prstGeom>
          <a:noFill/>
        </p:spPr>
        <p:txBody>
          <a:bodyPr wrap="square" rtlCol="0">
            <a:spAutoFit/>
          </a:bodyPr>
          <a:lstStyle/>
          <a:p>
            <a:r>
              <a:rPr lang="fr-FR" dirty="0"/>
              <a:t>2^0</a:t>
            </a:r>
          </a:p>
        </p:txBody>
      </p:sp>
      <p:sp>
        <p:nvSpPr>
          <p:cNvPr id="7" name="ZoneTexte 6">
            <a:extLst>
              <a:ext uri="{FF2B5EF4-FFF2-40B4-BE49-F238E27FC236}">
                <a16:creationId xmlns:a16="http://schemas.microsoft.com/office/drawing/2014/main" id="{4396DB65-DA80-46D4-B3F7-BF2289621CAB}"/>
              </a:ext>
            </a:extLst>
          </p:cNvPr>
          <p:cNvSpPr txBox="1"/>
          <p:nvPr/>
        </p:nvSpPr>
        <p:spPr>
          <a:xfrm>
            <a:off x="3163404" y="2155334"/>
            <a:ext cx="641555" cy="369332"/>
          </a:xfrm>
          <a:prstGeom prst="rect">
            <a:avLst/>
          </a:prstGeom>
          <a:noFill/>
        </p:spPr>
        <p:txBody>
          <a:bodyPr wrap="square" rtlCol="0">
            <a:spAutoFit/>
          </a:bodyPr>
          <a:lstStyle/>
          <a:p>
            <a:r>
              <a:rPr lang="fr-FR" dirty="0"/>
              <a:t>2^1</a:t>
            </a:r>
          </a:p>
        </p:txBody>
      </p:sp>
      <p:sp>
        <p:nvSpPr>
          <p:cNvPr id="8" name="ZoneTexte 7">
            <a:extLst>
              <a:ext uri="{FF2B5EF4-FFF2-40B4-BE49-F238E27FC236}">
                <a16:creationId xmlns:a16="http://schemas.microsoft.com/office/drawing/2014/main" id="{ED81B883-6626-4F70-95F5-39E3978AD9E8}"/>
              </a:ext>
            </a:extLst>
          </p:cNvPr>
          <p:cNvSpPr txBox="1"/>
          <p:nvPr/>
        </p:nvSpPr>
        <p:spPr>
          <a:xfrm>
            <a:off x="2116269" y="3025108"/>
            <a:ext cx="641555" cy="369332"/>
          </a:xfrm>
          <a:prstGeom prst="rect">
            <a:avLst/>
          </a:prstGeom>
          <a:noFill/>
        </p:spPr>
        <p:txBody>
          <a:bodyPr wrap="square" rtlCol="0">
            <a:spAutoFit/>
          </a:bodyPr>
          <a:lstStyle/>
          <a:p>
            <a:r>
              <a:rPr lang="fr-FR" dirty="0"/>
              <a:t>2^2</a:t>
            </a:r>
          </a:p>
        </p:txBody>
      </p:sp>
      <p:sp>
        <p:nvSpPr>
          <p:cNvPr id="9" name="ZoneTexte 8">
            <a:extLst>
              <a:ext uri="{FF2B5EF4-FFF2-40B4-BE49-F238E27FC236}">
                <a16:creationId xmlns:a16="http://schemas.microsoft.com/office/drawing/2014/main" id="{09BE0022-CAF8-4734-9B9E-1DA2994F4254}"/>
              </a:ext>
            </a:extLst>
          </p:cNvPr>
          <p:cNvSpPr txBox="1"/>
          <p:nvPr/>
        </p:nvSpPr>
        <p:spPr>
          <a:xfrm>
            <a:off x="1142875" y="3922720"/>
            <a:ext cx="641555" cy="369332"/>
          </a:xfrm>
          <a:prstGeom prst="rect">
            <a:avLst/>
          </a:prstGeom>
          <a:noFill/>
        </p:spPr>
        <p:txBody>
          <a:bodyPr wrap="square" rtlCol="0">
            <a:spAutoFit/>
          </a:bodyPr>
          <a:lstStyle/>
          <a:p>
            <a:r>
              <a:rPr lang="fr-FR" dirty="0"/>
              <a:t>2^3</a:t>
            </a:r>
          </a:p>
        </p:txBody>
      </p:sp>
      <p:sp>
        <p:nvSpPr>
          <p:cNvPr id="10" name="ZoneTexte 9">
            <a:extLst>
              <a:ext uri="{FF2B5EF4-FFF2-40B4-BE49-F238E27FC236}">
                <a16:creationId xmlns:a16="http://schemas.microsoft.com/office/drawing/2014/main" id="{6733A41A-03FE-4E45-92D1-873364A62E69}"/>
              </a:ext>
            </a:extLst>
          </p:cNvPr>
          <p:cNvSpPr txBox="1"/>
          <p:nvPr/>
        </p:nvSpPr>
        <p:spPr>
          <a:xfrm>
            <a:off x="752364" y="5065720"/>
            <a:ext cx="641555" cy="369332"/>
          </a:xfrm>
          <a:prstGeom prst="rect">
            <a:avLst/>
          </a:prstGeom>
          <a:noFill/>
        </p:spPr>
        <p:txBody>
          <a:bodyPr wrap="square" rtlCol="0">
            <a:spAutoFit/>
          </a:bodyPr>
          <a:lstStyle/>
          <a:p>
            <a:r>
              <a:rPr lang="fr-FR" dirty="0"/>
              <a:t>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39EAFB-0D40-4EC3-A7C0-79A08F0D030D}"/>
              </a:ext>
            </a:extLst>
          </p:cNvPr>
          <p:cNvSpPr txBox="1">
            <a:spLocks/>
          </p:cNvSpPr>
          <p:nvPr/>
        </p:nvSpPr>
        <p:spPr>
          <a:xfrm>
            <a:off x="-180000" y="-180000"/>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Conclusion sur la force brute.</a:t>
            </a:r>
          </a:p>
        </p:txBody>
      </p:sp>
      <p:sp>
        <p:nvSpPr>
          <p:cNvPr id="3" name="ZoneTexte 2">
            <a:extLst>
              <a:ext uri="{FF2B5EF4-FFF2-40B4-BE49-F238E27FC236}">
                <a16:creationId xmlns:a16="http://schemas.microsoft.com/office/drawing/2014/main" id="{D9B7A314-9B61-418E-A286-C37A9AA86832}"/>
              </a:ext>
            </a:extLst>
          </p:cNvPr>
          <p:cNvSpPr txBox="1"/>
          <p:nvPr/>
        </p:nvSpPr>
        <p:spPr>
          <a:xfrm>
            <a:off x="328246" y="1234831"/>
            <a:ext cx="9315939" cy="4247317"/>
          </a:xfrm>
          <a:prstGeom prst="rect">
            <a:avLst/>
          </a:prstGeom>
          <a:noFill/>
        </p:spPr>
        <p:txBody>
          <a:bodyPr wrap="square" rtlCol="0">
            <a:spAutoFit/>
          </a:bodyPr>
          <a:lstStyle/>
          <a:p>
            <a:r>
              <a:rPr lang="fr-FR" dirty="0"/>
              <a:t>Si l’algorithme de force brute est facile à mettre en place, sa complexité est exponentielle puisqu’elle est de 2^n. Aussi si cela suffit pour 20 actions cette solution sera trop lente pour de plus grandes plages de données.</a:t>
            </a:r>
          </a:p>
          <a:p>
            <a:endParaRPr lang="fr-FR" dirty="0"/>
          </a:p>
          <a:p>
            <a:endParaRPr lang="fr-FR" dirty="0"/>
          </a:p>
          <a:p>
            <a:r>
              <a:rPr lang="fr-FR" dirty="0"/>
              <a:t>Point important: Les algorithmes récursifs étant stockés sur la mémoire STACK (1MB) de l’ordinateur il est également possible de rapidement dépasser la capacité de cette mémoire créant un </a:t>
            </a:r>
            <a:r>
              <a:rPr lang="fr-FR" dirty="0" err="1"/>
              <a:t>StackOverflow</a:t>
            </a:r>
            <a:r>
              <a:rPr lang="fr-FR" dirty="0"/>
              <a:t>!</a:t>
            </a:r>
          </a:p>
          <a:p>
            <a:endParaRPr lang="fr-FR" dirty="0"/>
          </a:p>
          <a:p>
            <a:endParaRPr lang="fr-FR" dirty="0"/>
          </a:p>
          <a:p>
            <a:endParaRPr lang="fr-FR" dirty="0"/>
          </a:p>
          <a:p>
            <a:endParaRPr lang="fr-FR" dirty="0"/>
          </a:p>
          <a:p>
            <a:endParaRPr lang="fr-FR" dirty="0"/>
          </a:p>
          <a:p>
            <a:endParaRPr lang="fr-FR" dirty="0"/>
          </a:p>
          <a:p>
            <a:r>
              <a:rPr lang="fr-FR" dirty="0"/>
              <a:t>Il faut alors privilégier un programme itératif stocké eux sur la mémoire HEAP (256MB).</a:t>
            </a:r>
          </a:p>
        </p:txBody>
      </p:sp>
      <p:pic>
        <p:nvPicPr>
          <p:cNvPr id="5" name="Image 4">
            <a:extLst>
              <a:ext uri="{FF2B5EF4-FFF2-40B4-BE49-F238E27FC236}">
                <a16:creationId xmlns:a16="http://schemas.microsoft.com/office/drawing/2014/main" id="{98FB32ED-5B3F-4177-9B3B-F3711789A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0" y="3265731"/>
            <a:ext cx="1250706" cy="1250706"/>
          </a:xfrm>
          <a:prstGeom prst="rect">
            <a:avLst/>
          </a:prstGeom>
        </p:spPr>
      </p:pic>
    </p:spTree>
    <p:extLst>
      <p:ext uri="{BB962C8B-B14F-4D97-AF65-F5344CB8AC3E}">
        <p14:creationId xmlns:p14="http://schemas.microsoft.com/office/powerpoint/2010/main" val="168905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2391C9-1159-4B60-A94F-4501A5D065B1}"/>
              </a:ext>
            </a:extLst>
          </p:cNvPr>
          <p:cNvSpPr txBox="1">
            <a:spLocks/>
          </p:cNvSpPr>
          <p:nvPr/>
        </p:nvSpPr>
        <p:spPr>
          <a:xfrm>
            <a:off x="625" y="-187374"/>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Une solution plus efficace: la programmation dynamique.</a:t>
            </a:r>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24ACF933-578F-41B9-9432-B5F423FC86E9}"/>
                  </a:ext>
                </a:extLst>
              </p:cNvPr>
              <p:cNvSpPr txBox="1"/>
              <p:nvPr/>
            </p:nvSpPr>
            <p:spPr>
              <a:xfrm>
                <a:off x="781664" y="907375"/>
                <a:ext cx="7949381" cy="1927900"/>
              </a:xfrm>
              <a:prstGeom prst="rect">
                <a:avLst/>
              </a:prstGeom>
              <a:noFill/>
            </p:spPr>
            <p:txBody>
              <a:bodyPr wrap="square" rtlCol="0">
                <a:spAutoFit/>
              </a:bodyPr>
              <a:lstStyle/>
              <a:p>
                <a:r>
                  <a:rPr lang="fr-FR" dirty="0"/>
                  <a:t>Une relation de récurrence à implémenter:                     </a:t>
                </a:r>
              </a:p>
              <a:p>
                <a:endParaRPr lang="fr-FR" dirty="0"/>
              </a:p>
              <a:p>
                <a:endParaRPr lang="fr-FR" dirty="0"/>
              </a:p>
              <a:p>
                <a14:m>
                  <m:oMathPara xmlns:m="http://schemas.openxmlformats.org/officeDocument/2006/math">
                    <m:oMathParaPr>
                      <m:jc m:val="centerGroup"/>
                    </m:oMathParaPr>
                    <m:oMath xmlns:m="http://schemas.openxmlformats.org/officeDocument/2006/math">
                      <m:nary>
                        <m:naryPr>
                          <m:chr m:val="∑"/>
                          <m:limLoc m:val="undOvr"/>
                          <m:grow m:val="on"/>
                          <m:ctrlPr>
                            <a:rPr lang="fr-FR" dirty="0" smtClean="0">
                              <a:latin typeface="Cambria Math" panose="02040503050406030204" pitchFamily="18" charset="0"/>
                            </a:rPr>
                          </m:ctrlPr>
                        </m:naryPr>
                        <m:sub>
                          <m:r>
                            <a:rPr lang="fr-FR" i="1" dirty="0">
                              <a:latin typeface="Cambria Math" panose="02040503050406030204" pitchFamily="18" charset="0"/>
                            </a:rPr>
                            <m:t>𝑛</m:t>
                          </m:r>
                          <m:r>
                            <a:rPr lang="fr-FR" i="0" dirty="0">
                              <a:latin typeface="Cambria Math" panose="02040503050406030204" pitchFamily="18" charset="0"/>
                            </a:rPr>
                            <m:t>=</m:t>
                          </m:r>
                          <m:r>
                            <a:rPr lang="fr-FR" b="0" i="1" dirty="0" smtClean="0">
                              <a:latin typeface="Cambria Math" panose="02040503050406030204" pitchFamily="18" charset="0"/>
                            </a:rPr>
                            <m:t>1</m:t>
                          </m:r>
                        </m:sub>
                        <m:sup>
                          <m:r>
                            <a:rPr lang="fr-FR" i="1" dirty="0">
                              <a:latin typeface="Cambria Math" panose="02040503050406030204" pitchFamily="18" charset="0"/>
                            </a:rPr>
                            <m:t>𝑁</m:t>
                          </m:r>
                        </m:sup>
                        <m:e>
                          <m:nary>
                            <m:naryPr>
                              <m:chr m:val="∑"/>
                              <m:limLoc m:val="undOvr"/>
                              <m:grow m:val="on"/>
                              <m:ctrlPr>
                                <a:rPr lang="fr-FR" i="1" dirty="0">
                                  <a:latin typeface="Cambria Math" panose="02040503050406030204" pitchFamily="18" charset="0"/>
                                </a:rPr>
                              </m:ctrlPr>
                            </m:naryPr>
                            <m:sub>
                              <m:r>
                                <a:rPr lang="fr-FR" i="1" dirty="0">
                                  <a:latin typeface="Cambria Math" panose="02040503050406030204" pitchFamily="18" charset="0"/>
                                </a:rPr>
                                <m:t>𝑤</m:t>
                              </m:r>
                              <m:r>
                                <a:rPr lang="fr-FR" i="0" dirty="0">
                                  <a:latin typeface="Cambria Math" panose="02040503050406030204" pitchFamily="18" charset="0"/>
                                </a:rPr>
                                <m:t>=</m:t>
                              </m:r>
                              <m:r>
                                <a:rPr lang="fr-FR" b="0" i="1" dirty="0" smtClean="0">
                                  <a:latin typeface="Cambria Math" panose="02040503050406030204" pitchFamily="18" charset="0"/>
                                </a:rPr>
                                <m:t>1</m:t>
                              </m:r>
                            </m:sub>
                            <m:sup>
                              <m:r>
                                <a:rPr lang="fr-FR" i="1" dirty="0">
                                  <a:latin typeface="Cambria Math" panose="02040503050406030204" pitchFamily="18" charset="0"/>
                                </a:rPr>
                                <m:t>𝑤</m:t>
                              </m:r>
                            </m:sup>
                            <m:e>
                              <m:func>
                                <m:funcPr>
                                  <m:ctrlPr>
                                    <a:rPr lang="fr-FR" i="1" dirty="0">
                                      <a:latin typeface="Cambria Math" panose="02040503050406030204" pitchFamily="18" charset="0"/>
                                    </a:rPr>
                                  </m:ctrlPr>
                                </m:funcPr>
                                <m:fName>
                                  <m:r>
                                    <a:rPr lang="fr-FR" b="0" i="1" dirty="0" smtClean="0">
                                      <a:latin typeface="Cambria Math" panose="02040503050406030204" pitchFamily="18" charset="0"/>
                                    </a:rPr>
                                    <m:t>(</m:t>
                                  </m:r>
                                  <m:r>
                                    <m:rPr>
                                      <m:sty m:val="p"/>
                                    </m:rPr>
                                    <a:rPr lang="fr-FR" i="0" dirty="0">
                                      <a:latin typeface="Cambria Math" panose="02040503050406030204" pitchFamily="18" charset="0"/>
                                    </a:rPr>
                                    <m:t>max</m:t>
                                  </m:r>
                                </m:fName>
                                <m:e>
                                  <m:r>
                                    <a:rPr lang="fr-FR" b="0" i="1" dirty="0" smtClean="0">
                                      <a:latin typeface="Cambria Math" panose="02040503050406030204" pitchFamily="18" charset="0"/>
                                    </a:rPr>
                                    <m:t>(</m:t>
                                  </m:r>
                                  <m:r>
                                    <a:rPr lang="fr-FR" b="0" i="1" dirty="0" smtClean="0">
                                      <a:latin typeface="Cambria Math" panose="02040503050406030204" pitchFamily="18" charset="0"/>
                                    </a:rPr>
                                    <m:t>𝑇</m:t>
                                  </m:r>
                                  <m:d>
                                    <m:dPr>
                                      <m:begChr m:val="["/>
                                      <m:endChr m:val="]"/>
                                      <m:ctrlPr>
                                        <a:rPr lang="fr-FR" b="0" i="1" dirty="0" smtClean="0">
                                          <a:latin typeface="Cambria Math" panose="02040503050406030204" pitchFamily="18" charset="0"/>
                                        </a:rPr>
                                      </m:ctrlPr>
                                    </m:dPr>
                                    <m:e>
                                      <m:r>
                                        <a:rPr lang="fr-FR" b="0" i="1" dirty="0" smtClean="0">
                                          <a:latin typeface="Cambria Math" panose="02040503050406030204" pitchFamily="18" charset="0"/>
                                        </a:rPr>
                                        <m:t>𝑛</m:t>
                                      </m:r>
                                      <m:r>
                                        <a:rPr lang="fr-FR" b="0" i="1" dirty="0" smtClean="0">
                                          <a:latin typeface="Cambria Math" panose="02040503050406030204" pitchFamily="18" charset="0"/>
                                        </a:rPr>
                                        <m:t>−1;</m:t>
                                      </m:r>
                                      <m:r>
                                        <a:rPr lang="fr-FR" b="0" i="1" dirty="0" smtClean="0">
                                          <a:latin typeface="Cambria Math" panose="02040503050406030204" pitchFamily="18" charset="0"/>
                                        </a:rPr>
                                        <m:t>𝑤</m:t>
                                      </m:r>
                                    </m:e>
                                  </m:d>
                                  <m:r>
                                    <a:rPr lang="fr-FR" b="0" i="1" dirty="0" smtClean="0">
                                      <a:latin typeface="Cambria Math" panose="02040503050406030204" pitchFamily="18" charset="0"/>
                                    </a:rPr>
                                    <m:t>;</m:t>
                                  </m:r>
                                  <m:r>
                                    <a:rPr lang="fr-FR" b="0" i="1" dirty="0" smtClean="0">
                                      <a:latin typeface="Cambria Math" panose="02040503050406030204" pitchFamily="18" charset="0"/>
                                    </a:rPr>
                                    <m:t>𝑇</m:t>
                                  </m:r>
                                  <m:d>
                                    <m:dPr>
                                      <m:begChr m:val="["/>
                                      <m:ctrlPr>
                                        <a:rPr lang="fr-FR" b="0" i="1" dirty="0" smtClean="0">
                                          <a:latin typeface="Cambria Math" panose="02040503050406030204" pitchFamily="18" charset="0"/>
                                        </a:rPr>
                                      </m:ctrlPr>
                                    </m:dPr>
                                    <m:e>
                                      <m:r>
                                        <a:rPr lang="fr-FR" b="0" i="1" dirty="0" smtClean="0">
                                          <a:latin typeface="Cambria Math" panose="02040503050406030204" pitchFamily="18" charset="0"/>
                                        </a:rPr>
                                        <m:t>𝑛</m:t>
                                      </m:r>
                                      <m:r>
                                        <a:rPr lang="fr-FR" b="0" i="1" dirty="0" smtClean="0">
                                          <a:latin typeface="Cambria Math" panose="02040503050406030204" pitchFamily="18" charset="0"/>
                                        </a:rPr>
                                        <m:t>−1, </m:t>
                                      </m:r>
                                      <m:r>
                                        <a:rPr lang="fr-FR" b="0" i="1" dirty="0" smtClean="0">
                                          <a:latin typeface="Cambria Math" panose="02040503050406030204" pitchFamily="18" charset="0"/>
                                        </a:rPr>
                                        <m:t>𝑤</m:t>
                                      </m:r>
                                      <m:r>
                                        <a:rPr lang="fr-FR" b="0" i="1" dirty="0" smtClean="0">
                                          <a:latin typeface="Cambria Math" panose="02040503050406030204" pitchFamily="18" charset="0"/>
                                        </a:rPr>
                                        <m:t>−</m:t>
                                      </m:r>
                                      <m:r>
                                        <a:rPr lang="fr-FR" b="0" i="1" dirty="0" smtClean="0">
                                          <a:latin typeface="Cambria Math" panose="02040503050406030204" pitchFamily="18" charset="0"/>
                                        </a:rPr>
                                        <m:t>𝑤𝑒𝑖𝑔h𝑡𝑠</m:t>
                                      </m:r>
                                      <m:d>
                                        <m:dPr>
                                          <m:begChr m:val="["/>
                                          <m:endChr m:val="]"/>
                                          <m:ctrlPr>
                                            <a:rPr lang="fr-FR" b="0" i="1" dirty="0" smtClean="0">
                                              <a:latin typeface="Cambria Math" panose="02040503050406030204" pitchFamily="18" charset="0"/>
                                            </a:rPr>
                                          </m:ctrlPr>
                                        </m:dPr>
                                        <m:e>
                                          <m:r>
                                            <a:rPr lang="fr-FR" b="0" i="1" dirty="0" smtClean="0">
                                              <a:latin typeface="Cambria Math" panose="02040503050406030204" pitchFamily="18" charset="0"/>
                                            </a:rPr>
                                            <m:t>𝑛</m:t>
                                          </m:r>
                                        </m:e>
                                      </m:d>
                                    </m:e>
                                  </m:d>
                                  <m:r>
                                    <a:rPr lang="fr-FR" b="0" i="1" dirty="0" smtClean="0">
                                      <a:latin typeface="Cambria Math" panose="02040503050406030204" pitchFamily="18" charset="0"/>
                                    </a:rPr>
                                    <m:t>  </m:t>
                                  </m:r>
                                </m:e>
                              </m:func>
                            </m:e>
                          </m:nary>
                        </m:e>
                      </m:nary>
                      <m:r>
                        <a:rPr lang="fr-FR" b="0" i="1" dirty="0" smtClean="0">
                          <a:latin typeface="Cambria Math" panose="02040503050406030204" pitchFamily="18" charset="0"/>
                        </a:rPr>
                        <m:t>𝑥𝑜𝑟</m:t>
                      </m:r>
                      <m:r>
                        <a:rPr lang="fr-FR" b="0" i="1" dirty="0" smtClean="0">
                          <a:latin typeface="Cambria Math" panose="02040503050406030204" pitchFamily="18" charset="0"/>
                        </a:rPr>
                        <m:t> </m:t>
                      </m:r>
                      <m:r>
                        <a:rPr lang="fr-FR" b="0" i="1" dirty="0" smtClean="0">
                          <a:latin typeface="Cambria Math" panose="02040503050406030204" pitchFamily="18" charset="0"/>
                        </a:rPr>
                        <m:t>𝑇</m:t>
                      </m:r>
                      <m:d>
                        <m:dPr>
                          <m:begChr m:val="["/>
                          <m:endChr m:val="]"/>
                          <m:ctrlPr>
                            <a:rPr lang="fr-FR" b="0" i="1" dirty="0" smtClean="0">
                              <a:latin typeface="Cambria Math" panose="02040503050406030204" pitchFamily="18" charset="0"/>
                            </a:rPr>
                          </m:ctrlPr>
                        </m:dPr>
                        <m:e>
                          <m:r>
                            <a:rPr lang="fr-FR" b="0" i="1" dirty="0" smtClean="0">
                              <a:latin typeface="Cambria Math" panose="02040503050406030204" pitchFamily="18" charset="0"/>
                            </a:rPr>
                            <m:t>𝑛</m:t>
                          </m:r>
                          <m:r>
                            <a:rPr lang="fr-FR" b="0" i="1" dirty="0" smtClean="0">
                              <a:latin typeface="Cambria Math" panose="02040503050406030204" pitchFamily="18" charset="0"/>
                            </a:rPr>
                            <m:t>−1, </m:t>
                          </m:r>
                          <m:r>
                            <a:rPr lang="fr-FR" b="0" i="1" dirty="0" smtClean="0">
                              <a:latin typeface="Cambria Math" panose="02040503050406030204" pitchFamily="18" charset="0"/>
                            </a:rPr>
                            <m:t>𝑤</m:t>
                          </m:r>
                        </m:e>
                      </m:d>
                      <m:r>
                        <a:rPr lang="fr-FR" b="0" i="1" dirty="0" smtClean="0">
                          <a:latin typeface="Cambria Math" panose="02040503050406030204" pitchFamily="18" charset="0"/>
                        </a:rPr>
                        <m:t>)</m:t>
                      </m:r>
                    </m:oMath>
                  </m:oMathPara>
                </a14:m>
                <a:endParaRPr lang="fr-FR" dirty="0"/>
              </a:p>
            </p:txBody>
          </p:sp>
        </mc:Choice>
        <mc:Fallback>
          <p:sp>
            <p:nvSpPr>
              <p:cNvPr id="3" name="ZoneTexte 2">
                <a:extLst>
                  <a:ext uri="{FF2B5EF4-FFF2-40B4-BE49-F238E27FC236}">
                    <a16:creationId xmlns:a16="http://schemas.microsoft.com/office/drawing/2014/main" id="{24ACF933-578F-41B9-9432-B5F423FC86E9}"/>
                  </a:ext>
                </a:extLst>
              </p:cNvPr>
              <p:cNvSpPr txBox="1">
                <a:spLocks noRot="1" noChangeAspect="1" noMove="1" noResize="1" noEditPoints="1" noAdjustHandles="1" noChangeArrowheads="1" noChangeShapeType="1" noTextEdit="1"/>
              </p:cNvSpPr>
              <p:nvPr/>
            </p:nvSpPr>
            <p:spPr>
              <a:xfrm>
                <a:off x="781664" y="907375"/>
                <a:ext cx="7949381" cy="1927900"/>
              </a:xfrm>
              <a:prstGeom prst="rect">
                <a:avLst/>
              </a:prstGeom>
              <a:blipFill>
                <a:blip r:embed="rId2"/>
                <a:stretch>
                  <a:fillRect l="-613" t="-1899"/>
                </a:stretch>
              </a:blipFill>
            </p:spPr>
            <p:txBody>
              <a:bodyPr/>
              <a:lstStyle/>
              <a:p>
                <a:r>
                  <a:rPr lang="fr-FR">
                    <a:noFill/>
                  </a:rPr>
                  <a:t> </a:t>
                </a:r>
              </a:p>
            </p:txBody>
          </p:sp>
        </mc:Fallback>
      </mc:AlternateContent>
    </p:spTree>
    <p:extLst>
      <p:ext uri="{BB962C8B-B14F-4D97-AF65-F5344CB8AC3E}">
        <p14:creationId xmlns:p14="http://schemas.microsoft.com/office/powerpoint/2010/main" val="336980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79B74-031B-4EC8-A7D5-0318262AC0A6}"/>
              </a:ext>
            </a:extLst>
          </p:cNvPr>
          <p:cNvSpPr txBox="1">
            <a:spLocks/>
          </p:cNvSpPr>
          <p:nvPr/>
        </p:nvSpPr>
        <p:spPr>
          <a:xfrm>
            <a:off x="625" y="-187374"/>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Une solution plus efficace: la programmation dynamique.</a:t>
            </a:r>
          </a:p>
        </p:txBody>
      </p:sp>
      <p:sp>
        <p:nvSpPr>
          <p:cNvPr id="3" name="ZoneTexte 2">
            <a:extLst>
              <a:ext uri="{FF2B5EF4-FFF2-40B4-BE49-F238E27FC236}">
                <a16:creationId xmlns:a16="http://schemas.microsoft.com/office/drawing/2014/main" id="{4B68D3D1-AC66-44D1-8EA1-93ACF76C9486}"/>
              </a:ext>
            </a:extLst>
          </p:cNvPr>
          <p:cNvSpPr txBox="1"/>
          <p:nvPr/>
        </p:nvSpPr>
        <p:spPr>
          <a:xfrm>
            <a:off x="199103" y="1437968"/>
            <a:ext cx="3915697" cy="1200329"/>
          </a:xfrm>
          <a:prstGeom prst="rect">
            <a:avLst/>
          </a:prstGeom>
          <a:noFill/>
          <a:ln w="38100">
            <a:solidFill>
              <a:schemeClr val="accent2">
                <a:lumMod val="75000"/>
              </a:schemeClr>
            </a:solidFill>
          </a:ln>
        </p:spPr>
        <p:txBody>
          <a:bodyPr wrap="square" rtlCol="0">
            <a:spAutoFit/>
          </a:bodyPr>
          <a:lstStyle/>
          <a:p>
            <a:r>
              <a:rPr lang="fr-FR" dirty="0"/>
              <a:t>Gardon un cas simple de trois actions:</a:t>
            </a:r>
          </a:p>
          <a:p>
            <a:r>
              <a:rPr lang="fr-FR" dirty="0"/>
              <a:t>     - A1, coût: 1, profit: 2</a:t>
            </a:r>
          </a:p>
          <a:p>
            <a:r>
              <a:rPr lang="fr-FR" dirty="0"/>
              <a:t>     - A2, coût:2, profit: 3</a:t>
            </a:r>
          </a:p>
          <a:p>
            <a:r>
              <a:rPr lang="fr-FR" dirty="0"/>
              <a:t>     - A3, coût:3, profit: 5</a:t>
            </a:r>
          </a:p>
        </p:txBody>
      </p:sp>
      <p:sp>
        <p:nvSpPr>
          <p:cNvPr id="4" name="ZoneTexte 3">
            <a:extLst>
              <a:ext uri="{FF2B5EF4-FFF2-40B4-BE49-F238E27FC236}">
                <a16:creationId xmlns:a16="http://schemas.microsoft.com/office/drawing/2014/main" id="{F80A7EFF-86E9-469C-ACEA-FE400F0A85E0}"/>
              </a:ext>
            </a:extLst>
          </p:cNvPr>
          <p:cNvSpPr txBox="1"/>
          <p:nvPr/>
        </p:nvSpPr>
        <p:spPr>
          <a:xfrm>
            <a:off x="4793854" y="1376412"/>
            <a:ext cx="5213032" cy="1323439"/>
          </a:xfrm>
          <a:prstGeom prst="rect">
            <a:avLst/>
          </a:prstGeom>
          <a:noFill/>
          <a:ln w="38100">
            <a:solidFill>
              <a:schemeClr val="accent2">
                <a:lumMod val="75000"/>
              </a:schemeClr>
            </a:solidFill>
          </a:ln>
        </p:spPr>
        <p:txBody>
          <a:bodyPr wrap="square" rtlCol="0">
            <a:spAutoFit/>
          </a:bodyPr>
          <a:lstStyle/>
          <a:p>
            <a:r>
              <a:rPr lang="fr-FR" sz="1600" dirty="0"/>
              <a:t>Le principe de la programmation dynamique est de diviser le problème principal en plusieurs sous problèmes plus faciles à résoudre et dont le résultat aidera à résoudre le suivant. Ainsi, plus besoin de calculer la totalité des chemins possibles.</a:t>
            </a:r>
          </a:p>
        </p:txBody>
      </p:sp>
      <p:sp>
        <p:nvSpPr>
          <p:cNvPr id="5" name="ZoneTexte 4">
            <a:extLst>
              <a:ext uri="{FF2B5EF4-FFF2-40B4-BE49-F238E27FC236}">
                <a16:creationId xmlns:a16="http://schemas.microsoft.com/office/drawing/2014/main" id="{800CFE0A-280A-45A7-9CC7-4C6B6DEE2BBB}"/>
              </a:ext>
            </a:extLst>
          </p:cNvPr>
          <p:cNvSpPr txBox="1"/>
          <p:nvPr/>
        </p:nvSpPr>
        <p:spPr>
          <a:xfrm>
            <a:off x="199102" y="2979175"/>
            <a:ext cx="3915697" cy="2031325"/>
          </a:xfrm>
          <a:prstGeom prst="rect">
            <a:avLst/>
          </a:prstGeom>
          <a:noFill/>
          <a:ln w="38100">
            <a:solidFill>
              <a:schemeClr val="accent2">
                <a:lumMod val="75000"/>
              </a:schemeClr>
            </a:solidFill>
          </a:ln>
        </p:spPr>
        <p:txBody>
          <a:bodyPr wrap="square" rtlCol="0">
            <a:spAutoFit/>
          </a:bodyPr>
          <a:lstStyle/>
          <a:p>
            <a:r>
              <a:rPr lang="fr-FR" dirty="0"/>
              <a:t>L’implémentation de l’algorithme de programmation dynamique prend la forme du remplissage d’un tableau dont la hauteur correspond au nombre d’éléments considéré et la largeur à l’ensemble des valeurs possibles pour le budget</a:t>
            </a:r>
          </a:p>
        </p:txBody>
      </p:sp>
      <p:graphicFrame>
        <p:nvGraphicFramePr>
          <p:cNvPr id="6" name="Tableau 6">
            <a:extLst>
              <a:ext uri="{FF2B5EF4-FFF2-40B4-BE49-F238E27FC236}">
                <a16:creationId xmlns:a16="http://schemas.microsoft.com/office/drawing/2014/main" id="{6ED0FB36-D874-4C42-BF5F-F1FD9C56587E}"/>
              </a:ext>
            </a:extLst>
          </p:cNvPr>
          <p:cNvGraphicFramePr>
            <a:graphicFrameLocks noGrp="1"/>
          </p:cNvGraphicFramePr>
          <p:nvPr>
            <p:extLst>
              <p:ext uri="{D42A27DB-BD31-4B8C-83A1-F6EECF244321}">
                <p14:modId xmlns:p14="http://schemas.microsoft.com/office/powerpoint/2010/main" val="315271865"/>
              </p:ext>
            </p:extLst>
          </p:nvPr>
        </p:nvGraphicFramePr>
        <p:xfrm>
          <a:off x="4793854" y="3209818"/>
          <a:ext cx="5213030" cy="1948160"/>
        </p:xfrm>
        <a:graphic>
          <a:graphicData uri="http://schemas.openxmlformats.org/drawingml/2006/table">
            <a:tbl>
              <a:tblPr firstRow="1" bandRow="1">
                <a:tableStyleId>{5C22544A-7EE6-4342-B048-85BDC9FD1C3A}</a:tableStyleId>
              </a:tblPr>
              <a:tblGrid>
                <a:gridCol w="1042606">
                  <a:extLst>
                    <a:ext uri="{9D8B030D-6E8A-4147-A177-3AD203B41FA5}">
                      <a16:colId xmlns:a16="http://schemas.microsoft.com/office/drawing/2014/main" val="3948665109"/>
                    </a:ext>
                  </a:extLst>
                </a:gridCol>
                <a:gridCol w="1042606">
                  <a:extLst>
                    <a:ext uri="{9D8B030D-6E8A-4147-A177-3AD203B41FA5}">
                      <a16:colId xmlns:a16="http://schemas.microsoft.com/office/drawing/2014/main" val="4079041860"/>
                    </a:ext>
                  </a:extLst>
                </a:gridCol>
                <a:gridCol w="1042606">
                  <a:extLst>
                    <a:ext uri="{9D8B030D-6E8A-4147-A177-3AD203B41FA5}">
                      <a16:colId xmlns:a16="http://schemas.microsoft.com/office/drawing/2014/main" val="2424876096"/>
                    </a:ext>
                  </a:extLst>
                </a:gridCol>
                <a:gridCol w="1042606">
                  <a:extLst>
                    <a:ext uri="{9D8B030D-6E8A-4147-A177-3AD203B41FA5}">
                      <a16:colId xmlns:a16="http://schemas.microsoft.com/office/drawing/2014/main" val="3007693855"/>
                    </a:ext>
                  </a:extLst>
                </a:gridCol>
                <a:gridCol w="1042606">
                  <a:extLst>
                    <a:ext uri="{9D8B030D-6E8A-4147-A177-3AD203B41FA5}">
                      <a16:colId xmlns:a16="http://schemas.microsoft.com/office/drawing/2014/main" val="3020417073"/>
                    </a:ext>
                  </a:extLst>
                </a:gridCol>
              </a:tblGrid>
              <a:tr h="487040">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487040">
                <a:tc>
                  <a:txBody>
                    <a:bodyPr/>
                    <a:lstStyle/>
                    <a:p>
                      <a:r>
                        <a:rPr lang="fr-FR" dirty="0"/>
                        <a:t>      0</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784780790"/>
                  </a:ext>
                </a:extLst>
              </a:tr>
              <a:tr h="487040">
                <a:tc>
                  <a:txBody>
                    <a:bodyPr/>
                    <a:lstStyle/>
                    <a:p>
                      <a:r>
                        <a:rPr lang="fr-FR" dirty="0"/>
                        <a:t>      0</a:t>
                      </a: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3456674630"/>
                  </a:ext>
                </a:extLst>
              </a:tr>
              <a:tr h="487040">
                <a:tc>
                  <a:txBody>
                    <a:bodyPr/>
                    <a:lstStyle/>
                    <a:p>
                      <a:r>
                        <a:rPr lang="fr-FR" dirty="0"/>
                        <a:t>      0</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753297063"/>
                  </a:ext>
                </a:extLst>
              </a:tr>
            </a:tbl>
          </a:graphicData>
        </a:graphic>
      </p:graphicFrame>
      <p:sp>
        <p:nvSpPr>
          <p:cNvPr id="7" name="ZoneTexte 6">
            <a:extLst>
              <a:ext uri="{FF2B5EF4-FFF2-40B4-BE49-F238E27FC236}">
                <a16:creationId xmlns:a16="http://schemas.microsoft.com/office/drawing/2014/main" id="{09D2F2A7-E7E5-4DDC-BEA3-46EC48903B50}"/>
              </a:ext>
            </a:extLst>
          </p:cNvPr>
          <p:cNvSpPr txBox="1"/>
          <p:nvPr/>
        </p:nvSpPr>
        <p:spPr>
          <a:xfrm>
            <a:off x="4793852" y="2824317"/>
            <a:ext cx="5213032" cy="369332"/>
          </a:xfrm>
          <a:prstGeom prst="rect">
            <a:avLst/>
          </a:prstGeom>
          <a:noFill/>
        </p:spPr>
        <p:txBody>
          <a:bodyPr wrap="square" rtlCol="0">
            <a:spAutoFit/>
          </a:bodyPr>
          <a:lstStyle/>
          <a:p>
            <a:r>
              <a:rPr lang="fr-FR" dirty="0"/>
              <a:t>      0                  1                   2                 3                  4</a:t>
            </a:r>
          </a:p>
        </p:txBody>
      </p:sp>
      <p:sp>
        <p:nvSpPr>
          <p:cNvPr id="8" name="ZoneTexte 7">
            <a:extLst>
              <a:ext uri="{FF2B5EF4-FFF2-40B4-BE49-F238E27FC236}">
                <a16:creationId xmlns:a16="http://schemas.microsoft.com/office/drawing/2014/main" id="{2F96B269-C947-40CF-86F2-8285B81E4ECE}"/>
              </a:ext>
            </a:extLst>
          </p:cNvPr>
          <p:cNvSpPr txBox="1"/>
          <p:nvPr/>
        </p:nvSpPr>
        <p:spPr>
          <a:xfrm>
            <a:off x="4513007" y="3126655"/>
            <a:ext cx="442451" cy="2031325"/>
          </a:xfrm>
          <a:prstGeom prst="rect">
            <a:avLst/>
          </a:prstGeom>
          <a:noFill/>
        </p:spPr>
        <p:txBody>
          <a:bodyPr wrap="square" rtlCol="0">
            <a:spAutoFit/>
          </a:bodyPr>
          <a:lstStyle/>
          <a:p>
            <a:r>
              <a:rPr lang="fr-FR" dirty="0"/>
              <a:t>0</a:t>
            </a:r>
          </a:p>
          <a:p>
            <a:endParaRPr lang="fr-FR" dirty="0"/>
          </a:p>
          <a:p>
            <a:r>
              <a:rPr lang="fr-FR" dirty="0"/>
              <a:t>1</a:t>
            </a:r>
          </a:p>
          <a:p>
            <a:endParaRPr lang="fr-FR" dirty="0"/>
          </a:p>
          <a:p>
            <a:r>
              <a:rPr lang="fr-FR" dirty="0"/>
              <a:t>2</a:t>
            </a:r>
          </a:p>
          <a:p>
            <a:endParaRPr lang="fr-FR" dirty="0"/>
          </a:p>
          <a:p>
            <a:r>
              <a:rPr lang="fr-FR" dirty="0"/>
              <a:t>3</a:t>
            </a:r>
          </a:p>
        </p:txBody>
      </p:sp>
      <p:sp>
        <p:nvSpPr>
          <p:cNvPr id="9" name="ZoneTexte 8">
            <a:extLst>
              <a:ext uri="{FF2B5EF4-FFF2-40B4-BE49-F238E27FC236}">
                <a16:creationId xmlns:a16="http://schemas.microsoft.com/office/drawing/2014/main" id="{98772563-9D36-488F-A8DD-F9CEBFB81546}"/>
              </a:ext>
            </a:extLst>
          </p:cNvPr>
          <p:cNvSpPr txBox="1"/>
          <p:nvPr/>
        </p:nvSpPr>
        <p:spPr>
          <a:xfrm>
            <a:off x="5324169" y="5340652"/>
            <a:ext cx="4424516" cy="369332"/>
          </a:xfrm>
          <a:prstGeom prst="rect">
            <a:avLst/>
          </a:prstGeom>
          <a:noFill/>
        </p:spPr>
        <p:txBody>
          <a:bodyPr wrap="square" rtlCol="0">
            <a:spAutoFit/>
          </a:bodyPr>
          <a:lstStyle/>
          <a:p>
            <a:r>
              <a:rPr lang="fr-FR" dirty="0"/>
              <a:t>Remplissage du tableau avec les cas de base</a:t>
            </a:r>
          </a:p>
        </p:txBody>
      </p:sp>
    </p:spTree>
    <p:extLst>
      <p:ext uri="{BB962C8B-B14F-4D97-AF65-F5344CB8AC3E}">
        <p14:creationId xmlns:p14="http://schemas.microsoft.com/office/powerpoint/2010/main" val="193632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6">
            <a:extLst>
              <a:ext uri="{FF2B5EF4-FFF2-40B4-BE49-F238E27FC236}">
                <a16:creationId xmlns:a16="http://schemas.microsoft.com/office/drawing/2014/main" id="{90577F31-106D-4531-B37C-8BD62A6CA73D}"/>
              </a:ext>
            </a:extLst>
          </p:cNvPr>
          <p:cNvGraphicFramePr>
            <a:graphicFrameLocks noGrp="1"/>
          </p:cNvGraphicFramePr>
          <p:nvPr>
            <p:extLst>
              <p:ext uri="{D42A27DB-BD31-4B8C-83A1-F6EECF244321}">
                <p14:modId xmlns:p14="http://schemas.microsoft.com/office/powerpoint/2010/main" val="3640619611"/>
              </p:ext>
            </p:extLst>
          </p:nvPr>
        </p:nvGraphicFramePr>
        <p:xfrm>
          <a:off x="280847" y="302339"/>
          <a:ext cx="4759465" cy="1814056"/>
        </p:xfrm>
        <a:graphic>
          <a:graphicData uri="http://schemas.openxmlformats.org/drawingml/2006/table">
            <a:tbl>
              <a:tblPr firstRow="1" bandRow="1">
                <a:tableStyleId>{5C22544A-7EE6-4342-B048-85BDC9FD1C3A}</a:tableStyleId>
              </a:tblPr>
              <a:tblGrid>
                <a:gridCol w="951893">
                  <a:extLst>
                    <a:ext uri="{9D8B030D-6E8A-4147-A177-3AD203B41FA5}">
                      <a16:colId xmlns:a16="http://schemas.microsoft.com/office/drawing/2014/main" val="3948665109"/>
                    </a:ext>
                  </a:extLst>
                </a:gridCol>
                <a:gridCol w="951893">
                  <a:extLst>
                    <a:ext uri="{9D8B030D-6E8A-4147-A177-3AD203B41FA5}">
                      <a16:colId xmlns:a16="http://schemas.microsoft.com/office/drawing/2014/main" val="4079041860"/>
                    </a:ext>
                  </a:extLst>
                </a:gridCol>
                <a:gridCol w="951893">
                  <a:extLst>
                    <a:ext uri="{9D8B030D-6E8A-4147-A177-3AD203B41FA5}">
                      <a16:colId xmlns:a16="http://schemas.microsoft.com/office/drawing/2014/main" val="2424876096"/>
                    </a:ext>
                  </a:extLst>
                </a:gridCol>
                <a:gridCol w="951893">
                  <a:extLst>
                    <a:ext uri="{9D8B030D-6E8A-4147-A177-3AD203B41FA5}">
                      <a16:colId xmlns:a16="http://schemas.microsoft.com/office/drawing/2014/main" val="3007693855"/>
                    </a:ext>
                  </a:extLst>
                </a:gridCol>
                <a:gridCol w="951893">
                  <a:extLst>
                    <a:ext uri="{9D8B030D-6E8A-4147-A177-3AD203B41FA5}">
                      <a16:colId xmlns:a16="http://schemas.microsoft.com/office/drawing/2014/main" val="3020417073"/>
                    </a:ext>
                  </a:extLst>
                </a:gridCol>
              </a:tblGrid>
              <a:tr h="453514">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453514">
                <a:tc>
                  <a:txBody>
                    <a:bodyPr/>
                    <a:lstStyle/>
                    <a:p>
                      <a:r>
                        <a:rPr lang="fr-FR" dirty="0"/>
                        <a:t>      0</a:t>
                      </a:r>
                    </a:p>
                  </a:txBody>
                  <a:tcPr/>
                </a:tc>
                <a:tc>
                  <a:txBody>
                    <a:bodyPr/>
                    <a:lstStyle/>
                    <a:p>
                      <a:r>
                        <a:rPr lang="fr-FR" dirty="0"/>
                        <a:t>     A1</a:t>
                      </a:r>
                    </a:p>
                  </a:txBody>
                  <a:tcPr/>
                </a:tc>
                <a:tc>
                  <a:txBody>
                    <a:bodyPr/>
                    <a:lstStyle/>
                    <a:p>
                      <a:r>
                        <a:rPr lang="fr-FR" dirty="0"/>
                        <a:t>     A1</a:t>
                      </a:r>
                    </a:p>
                  </a:txBody>
                  <a:tcPr/>
                </a:tc>
                <a:tc>
                  <a:txBody>
                    <a:bodyPr/>
                    <a:lstStyle/>
                    <a:p>
                      <a:r>
                        <a:rPr lang="fr-FR" dirty="0"/>
                        <a:t>      </a:t>
                      </a:r>
                      <a:r>
                        <a:rPr lang="fr-FR" sz="1800" dirty="0"/>
                        <a:t>A1</a:t>
                      </a:r>
                      <a:endParaRPr lang="fr-FR" sz="1200" dirty="0"/>
                    </a:p>
                  </a:txBody>
                  <a:tcPr/>
                </a:tc>
                <a:tc>
                  <a:txBody>
                    <a:bodyPr/>
                    <a:lstStyle/>
                    <a:p>
                      <a:r>
                        <a:rPr lang="fr-FR" dirty="0"/>
                        <a:t>      A1</a:t>
                      </a:r>
                    </a:p>
                  </a:txBody>
                  <a:tcPr/>
                </a:tc>
                <a:extLst>
                  <a:ext uri="{0D108BD9-81ED-4DB2-BD59-A6C34878D82A}">
                    <a16:rowId xmlns:a16="http://schemas.microsoft.com/office/drawing/2014/main" val="3784780790"/>
                  </a:ext>
                </a:extLst>
              </a:tr>
              <a:tr h="453514">
                <a:tc>
                  <a:txBody>
                    <a:bodyPr/>
                    <a:lstStyle/>
                    <a:p>
                      <a:r>
                        <a:rPr lang="fr-FR" dirty="0"/>
                        <a:t>      0</a:t>
                      </a:r>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456674630"/>
                  </a:ext>
                </a:extLst>
              </a:tr>
              <a:tr h="453514">
                <a:tc>
                  <a:txBody>
                    <a:bodyPr/>
                    <a:lstStyle/>
                    <a:p>
                      <a:r>
                        <a:rPr lang="fr-FR" dirty="0"/>
                        <a:t>      0</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753297063"/>
                  </a:ext>
                </a:extLst>
              </a:tr>
            </a:tbl>
          </a:graphicData>
        </a:graphic>
      </p:graphicFrame>
      <p:sp>
        <p:nvSpPr>
          <p:cNvPr id="3" name="ZoneTexte 2">
            <a:extLst>
              <a:ext uri="{FF2B5EF4-FFF2-40B4-BE49-F238E27FC236}">
                <a16:creationId xmlns:a16="http://schemas.microsoft.com/office/drawing/2014/main" id="{E83F4E83-BD59-47AF-96A3-F7623C342996}"/>
              </a:ext>
            </a:extLst>
          </p:cNvPr>
          <p:cNvSpPr txBox="1"/>
          <p:nvPr/>
        </p:nvSpPr>
        <p:spPr>
          <a:xfrm>
            <a:off x="280845" y="0"/>
            <a:ext cx="4759467" cy="369332"/>
          </a:xfrm>
          <a:prstGeom prst="rect">
            <a:avLst/>
          </a:prstGeom>
          <a:noFill/>
        </p:spPr>
        <p:txBody>
          <a:bodyPr wrap="square" rtlCol="0">
            <a:spAutoFit/>
          </a:bodyPr>
          <a:lstStyle/>
          <a:p>
            <a:r>
              <a:rPr lang="fr-FR" dirty="0"/>
              <a:t>      0                1                 2                3                4</a:t>
            </a:r>
          </a:p>
        </p:txBody>
      </p:sp>
      <p:sp>
        <p:nvSpPr>
          <p:cNvPr id="4" name="ZoneTexte 3">
            <a:extLst>
              <a:ext uri="{FF2B5EF4-FFF2-40B4-BE49-F238E27FC236}">
                <a16:creationId xmlns:a16="http://schemas.microsoft.com/office/drawing/2014/main" id="{7CFABD65-B33E-4DEB-97C0-4C04F15D1F30}"/>
              </a:ext>
            </a:extLst>
          </p:cNvPr>
          <p:cNvSpPr txBox="1"/>
          <p:nvPr/>
        </p:nvSpPr>
        <p:spPr>
          <a:xfrm>
            <a:off x="0" y="309713"/>
            <a:ext cx="403955" cy="1815882"/>
          </a:xfrm>
          <a:prstGeom prst="rect">
            <a:avLst/>
          </a:prstGeom>
          <a:noFill/>
        </p:spPr>
        <p:txBody>
          <a:bodyPr wrap="square" rtlCol="0">
            <a:spAutoFit/>
          </a:bodyPr>
          <a:lstStyle/>
          <a:p>
            <a:r>
              <a:rPr lang="fr-FR" sz="1600" dirty="0"/>
              <a:t>0</a:t>
            </a:r>
          </a:p>
          <a:p>
            <a:endParaRPr lang="fr-FR" sz="1600" dirty="0"/>
          </a:p>
          <a:p>
            <a:r>
              <a:rPr lang="fr-FR" sz="1600" dirty="0"/>
              <a:t>1</a:t>
            </a:r>
          </a:p>
          <a:p>
            <a:endParaRPr lang="fr-FR" sz="1600" dirty="0"/>
          </a:p>
          <a:p>
            <a:r>
              <a:rPr lang="fr-FR" sz="1600" dirty="0"/>
              <a:t>2</a:t>
            </a:r>
          </a:p>
          <a:p>
            <a:endParaRPr lang="fr-FR" sz="1600" dirty="0"/>
          </a:p>
          <a:p>
            <a:r>
              <a:rPr lang="fr-FR" sz="1600" dirty="0"/>
              <a:t>3</a:t>
            </a:r>
          </a:p>
        </p:txBody>
      </p:sp>
      <p:graphicFrame>
        <p:nvGraphicFramePr>
          <p:cNvPr id="11" name="Tableau 6">
            <a:extLst>
              <a:ext uri="{FF2B5EF4-FFF2-40B4-BE49-F238E27FC236}">
                <a16:creationId xmlns:a16="http://schemas.microsoft.com/office/drawing/2014/main" id="{92AE28F8-DD47-4F71-8A36-5CE23BE45D6C}"/>
              </a:ext>
            </a:extLst>
          </p:cNvPr>
          <p:cNvGraphicFramePr>
            <a:graphicFrameLocks noGrp="1"/>
          </p:cNvGraphicFramePr>
          <p:nvPr>
            <p:extLst>
              <p:ext uri="{D42A27DB-BD31-4B8C-83A1-F6EECF244321}">
                <p14:modId xmlns:p14="http://schemas.microsoft.com/office/powerpoint/2010/main" val="4211029681"/>
              </p:ext>
            </p:extLst>
          </p:nvPr>
        </p:nvGraphicFramePr>
        <p:xfrm>
          <a:off x="5263344" y="271017"/>
          <a:ext cx="4759465" cy="1814056"/>
        </p:xfrm>
        <a:graphic>
          <a:graphicData uri="http://schemas.openxmlformats.org/drawingml/2006/table">
            <a:tbl>
              <a:tblPr firstRow="1" bandRow="1">
                <a:tableStyleId>{5C22544A-7EE6-4342-B048-85BDC9FD1C3A}</a:tableStyleId>
              </a:tblPr>
              <a:tblGrid>
                <a:gridCol w="951893">
                  <a:extLst>
                    <a:ext uri="{9D8B030D-6E8A-4147-A177-3AD203B41FA5}">
                      <a16:colId xmlns:a16="http://schemas.microsoft.com/office/drawing/2014/main" val="3948665109"/>
                    </a:ext>
                  </a:extLst>
                </a:gridCol>
                <a:gridCol w="951893">
                  <a:extLst>
                    <a:ext uri="{9D8B030D-6E8A-4147-A177-3AD203B41FA5}">
                      <a16:colId xmlns:a16="http://schemas.microsoft.com/office/drawing/2014/main" val="4079041860"/>
                    </a:ext>
                  </a:extLst>
                </a:gridCol>
                <a:gridCol w="951893">
                  <a:extLst>
                    <a:ext uri="{9D8B030D-6E8A-4147-A177-3AD203B41FA5}">
                      <a16:colId xmlns:a16="http://schemas.microsoft.com/office/drawing/2014/main" val="2424876096"/>
                    </a:ext>
                  </a:extLst>
                </a:gridCol>
                <a:gridCol w="951893">
                  <a:extLst>
                    <a:ext uri="{9D8B030D-6E8A-4147-A177-3AD203B41FA5}">
                      <a16:colId xmlns:a16="http://schemas.microsoft.com/office/drawing/2014/main" val="3007693855"/>
                    </a:ext>
                  </a:extLst>
                </a:gridCol>
                <a:gridCol w="951893">
                  <a:extLst>
                    <a:ext uri="{9D8B030D-6E8A-4147-A177-3AD203B41FA5}">
                      <a16:colId xmlns:a16="http://schemas.microsoft.com/office/drawing/2014/main" val="3020417073"/>
                    </a:ext>
                  </a:extLst>
                </a:gridCol>
              </a:tblGrid>
              <a:tr h="453514">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453514">
                <a:tc>
                  <a:txBody>
                    <a:bodyPr/>
                    <a:lstStyle/>
                    <a:p>
                      <a:r>
                        <a:rPr lang="fr-FR" dirty="0"/>
                        <a:t>      0</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extLst>
                  <a:ext uri="{0D108BD9-81ED-4DB2-BD59-A6C34878D82A}">
                    <a16:rowId xmlns:a16="http://schemas.microsoft.com/office/drawing/2014/main" val="3784780790"/>
                  </a:ext>
                </a:extLst>
              </a:tr>
              <a:tr h="453514">
                <a:tc>
                  <a:txBody>
                    <a:bodyPr/>
                    <a:lstStyle/>
                    <a:p>
                      <a:r>
                        <a:rPr lang="fr-FR" dirty="0"/>
                        <a:t>      0</a:t>
                      </a:r>
                    </a:p>
                  </a:txBody>
                  <a:tcPr/>
                </a:tc>
                <a:tc>
                  <a:txBody>
                    <a:bodyPr/>
                    <a:lstStyle/>
                    <a:p>
                      <a:r>
                        <a:rPr lang="fr-FR" dirty="0"/>
                        <a:t>     A1</a:t>
                      </a:r>
                    </a:p>
                  </a:txBody>
                  <a:tcPr/>
                </a:tc>
                <a:tc>
                  <a:txBody>
                    <a:bodyPr/>
                    <a:lstStyle/>
                    <a:p>
                      <a:r>
                        <a:rPr lang="fr-FR" dirty="0"/>
                        <a:t>      A2</a:t>
                      </a:r>
                    </a:p>
                  </a:txBody>
                  <a:tcPr/>
                </a:tc>
                <a:tc>
                  <a:txBody>
                    <a:bodyPr/>
                    <a:lstStyle/>
                    <a:p>
                      <a:r>
                        <a:rPr lang="fr-FR" dirty="0"/>
                        <a:t>A1 + A2</a:t>
                      </a:r>
                    </a:p>
                  </a:txBody>
                  <a:tcPr/>
                </a:tc>
                <a:tc>
                  <a:txBody>
                    <a:bodyPr/>
                    <a:lstStyle/>
                    <a:p>
                      <a:r>
                        <a:rPr lang="fr-FR" dirty="0"/>
                        <a:t>A1 + A2</a:t>
                      </a:r>
                    </a:p>
                  </a:txBody>
                  <a:tcPr/>
                </a:tc>
                <a:extLst>
                  <a:ext uri="{0D108BD9-81ED-4DB2-BD59-A6C34878D82A}">
                    <a16:rowId xmlns:a16="http://schemas.microsoft.com/office/drawing/2014/main" val="3456674630"/>
                  </a:ext>
                </a:extLst>
              </a:tr>
              <a:tr h="453514">
                <a:tc>
                  <a:txBody>
                    <a:bodyPr/>
                    <a:lstStyle/>
                    <a:p>
                      <a:r>
                        <a:rPr lang="fr-FR" dirty="0"/>
                        <a:t>      0</a:t>
                      </a: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753297063"/>
                  </a:ext>
                </a:extLst>
              </a:tr>
            </a:tbl>
          </a:graphicData>
        </a:graphic>
      </p:graphicFrame>
      <p:sp>
        <p:nvSpPr>
          <p:cNvPr id="12" name="ZoneTexte 11">
            <a:extLst>
              <a:ext uri="{FF2B5EF4-FFF2-40B4-BE49-F238E27FC236}">
                <a16:creationId xmlns:a16="http://schemas.microsoft.com/office/drawing/2014/main" id="{2C82ECEE-9E83-4B8F-8D6D-83785B6466ED}"/>
              </a:ext>
            </a:extLst>
          </p:cNvPr>
          <p:cNvSpPr txBox="1"/>
          <p:nvPr/>
        </p:nvSpPr>
        <p:spPr>
          <a:xfrm>
            <a:off x="5263342" y="-31322"/>
            <a:ext cx="4759467" cy="369332"/>
          </a:xfrm>
          <a:prstGeom prst="rect">
            <a:avLst/>
          </a:prstGeom>
          <a:noFill/>
        </p:spPr>
        <p:txBody>
          <a:bodyPr wrap="square" rtlCol="0">
            <a:spAutoFit/>
          </a:bodyPr>
          <a:lstStyle/>
          <a:p>
            <a:r>
              <a:rPr lang="fr-FR" dirty="0"/>
              <a:t>      0                1                 2                3                4</a:t>
            </a:r>
          </a:p>
        </p:txBody>
      </p:sp>
      <p:sp>
        <p:nvSpPr>
          <p:cNvPr id="13" name="ZoneTexte 12">
            <a:extLst>
              <a:ext uri="{FF2B5EF4-FFF2-40B4-BE49-F238E27FC236}">
                <a16:creationId xmlns:a16="http://schemas.microsoft.com/office/drawing/2014/main" id="{0E4CD0A8-1B59-4305-9A2F-B923F095E6F1}"/>
              </a:ext>
            </a:extLst>
          </p:cNvPr>
          <p:cNvSpPr txBox="1"/>
          <p:nvPr/>
        </p:nvSpPr>
        <p:spPr>
          <a:xfrm>
            <a:off x="4982497" y="278391"/>
            <a:ext cx="403955" cy="1815882"/>
          </a:xfrm>
          <a:prstGeom prst="rect">
            <a:avLst/>
          </a:prstGeom>
          <a:noFill/>
        </p:spPr>
        <p:txBody>
          <a:bodyPr wrap="square" rtlCol="0">
            <a:spAutoFit/>
          </a:bodyPr>
          <a:lstStyle/>
          <a:p>
            <a:r>
              <a:rPr lang="fr-FR" sz="1600" dirty="0"/>
              <a:t>0</a:t>
            </a:r>
          </a:p>
          <a:p>
            <a:endParaRPr lang="fr-FR" sz="1600" dirty="0"/>
          </a:p>
          <a:p>
            <a:r>
              <a:rPr lang="fr-FR" sz="1600" dirty="0"/>
              <a:t>1</a:t>
            </a:r>
          </a:p>
          <a:p>
            <a:endParaRPr lang="fr-FR" sz="1600" dirty="0"/>
          </a:p>
          <a:p>
            <a:r>
              <a:rPr lang="fr-FR" sz="1600" dirty="0"/>
              <a:t>2</a:t>
            </a:r>
          </a:p>
          <a:p>
            <a:endParaRPr lang="fr-FR" sz="1600" dirty="0"/>
          </a:p>
          <a:p>
            <a:r>
              <a:rPr lang="fr-FR" sz="1600" dirty="0"/>
              <a:t>3</a:t>
            </a:r>
          </a:p>
        </p:txBody>
      </p:sp>
      <p:graphicFrame>
        <p:nvGraphicFramePr>
          <p:cNvPr id="14" name="Tableau 6">
            <a:extLst>
              <a:ext uri="{FF2B5EF4-FFF2-40B4-BE49-F238E27FC236}">
                <a16:creationId xmlns:a16="http://schemas.microsoft.com/office/drawing/2014/main" id="{D2D67183-F49B-4303-A98B-002424EB2FEB}"/>
              </a:ext>
            </a:extLst>
          </p:cNvPr>
          <p:cNvGraphicFramePr>
            <a:graphicFrameLocks noGrp="1"/>
          </p:cNvGraphicFramePr>
          <p:nvPr>
            <p:extLst>
              <p:ext uri="{D42A27DB-BD31-4B8C-83A1-F6EECF244321}">
                <p14:modId xmlns:p14="http://schemas.microsoft.com/office/powerpoint/2010/main" val="3208437812"/>
              </p:ext>
            </p:extLst>
          </p:nvPr>
        </p:nvGraphicFramePr>
        <p:xfrm>
          <a:off x="280847" y="2647128"/>
          <a:ext cx="4759465" cy="1814056"/>
        </p:xfrm>
        <a:graphic>
          <a:graphicData uri="http://schemas.openxmlformats.org/drawingml/2006/table">
            <a:tbl>
              <a:tblPr firstRow="1" bandRow="1">
                <a:tableStyleId>{5C22544A-7EE6-4342-B048-85BDC9FD1C3A}</a:tableStyleId>
              </a:tblPr>
              <a:tblGrid>
                <a:gridCol w="951893">
                  <a:extLst>
                    <a:ext uri="{9D8B030D-6E8A-4147-A177-3AD203B41FA5}">
                      <a16:colId xmlns:a16="http://schemas.microsoft.com/office/drawing/2014/main" val="3948665109"/>
                    </a:ext>
                  </a:extLst>
                </a:gridCol>
                <a:gridCol w="951893">
                  <a:extLst>
                    <a:ext uri="{9D8B030D-6E8A-4147-A177-3AD203B41FA5}">
                      <a16:colId xmlns:a16="http://schemas.microsoft.com/office/drawing/2014/main" val="4079041860"/>
                    </a:ext>
                  </a:extLst>
                </a:gridCol>
                <a:gridCol w="951893">
                  <a:extLst>
                    <a:ext uri="{9D8B030D-6E8A-4147-A177-3AD203B41FA5}">
                      <a16:colId xmlns:a16="http://schemas.microsoft.com/office/drawing/2014/main" val="2424876096"/>
                    </a:ext>
                  </a:extLst>
                </a:gridCol>
                <a:gridCol w="951893">
                  <a:extLst>
                    <a:ext uri="{9D8B030D-6E8A-4147-A177-3AD203B41FA5}">
                      <a16:colId xmlns:a16="http://schemas.microsoft.com/office/drawing/2014/main" val="3007693855"/>
                    </a:ext>
                  </a:extLst>
                </a:gridCol>
                <a:gridCol w="951893">
                  <a:extLst>
                    <a:ext uri="{9D8B030D-6E8A-4147-A177-3AD203B41FA5}">
                      <a16:colId xmlns:a16="http://schemas.microsoft.com/office/drawing/2014/main" val="3020417073"/>
                    </a:ext>
                  </a:extLst>
                </a:gridCol>
              </a:tblGrid>
              <a:tr h="453514">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tc>
                  <a:txBody>
                    <a:bodyPr/>
                    <a:lstStyle/>
                    <a:p>
                      <a:r>
                        <a:rPr lang="fr-FR" dirty="0"/>
                        <a:t>       0</a:t>
                      </a:r>
                    </a:p>
                  </a:txBody>
                  <a:tcPr/>
                </a:tc>
                <a:extLst>
                  <a:ext uri="{0D108BD9-81ED-4DB2-BD59-A6C34878D82A}">
                    <a16:rowId xmlns:a16="http://schemas.microsoft.com/office/drawing/2014/main" val="3419961738"/>
                  </a:ext>
                </a:extLst>
              </a:tr>
              <a:tr h="453514">
                <a:tc>
                  <a:txBody>
                    <a:bodyPr/>
                    <a:lstStyle/>
                    <a:p>
                      <a:r>
                        <a:rPr lang="fr-FR" dirty="0"/>
                        <a:t>      0</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tc>
                  <a:txBody>
                    <a:bodyPr/>
                    <a:lstStyle/>
                    <a:p>
                      <a:r>
                        <a:rPr lang="fr-FR" dirty="0"/>
                        <a:t>     A1</a:t>
                      </a:r>
                    </a:p>
                  </a:txBody>
                  <a:tcPr/>
                </a:tc>
                <a:extLst>
                  <a:ext uri="{0D108BD9-81ED-4DB2-BD59-A6C34878D82A}">
                    <a16:rowId xmlns:a16="http://schemas.microsoft.com/office/drawing/2014/main" val="3784780790"/>
                  </a:ext>
                </a:extLst>
              </a:tr>
              <a:tr h="453514">
                <a:tc>
                  <a:txBody>
                    <a:bodyPr/>
                    <a:lstStyle/>
                    <a:p>
                      <a:r>
                        <a:rPr lang="fr-FR" dirty="0"/>
                        <a:t>      0</a:t>
                      </a:r>
                    </a:p>
                  </a:txBody>
                  <a:tcPr/>
                </a:tc>
                <a:tc>
                  <a:txBody>
                    <a:bodyPr/>
                    <a:lstStyle/>
                    <a:p>
                      <a:r>
                        <a:rPr lang="fr-FR" dirty="0"/>
                        <a:t>     A1</a:t>
                      </a:r>
                    </a:p>
                  </a:txBody>
                  <a:tcPr/>
                </a:tc>
                <a:tc>
                  <a:txBody>
                    <a:bodyPr/>
                    <a:lstStyle/>
                    <a:p>
                      <a:r>
                        <a:rPr lang="fr-FR" dirty="0"/>
                        <a:t>     A2</a:t>
                      </a:r>
                    </a:p>
                  </a:txBody>
                  <a:tcPr/>
                </a:tc>
                <a:tc>
                  <a:txBody>
                    <a:bodyPr/>
                    <a:lstStyle/>
                    <a:p>
                      <a:r>
                        <a:rPr lang="fr-FR" dirty="0"/>
                        <a:t>A1 + A2</a:t>
                      </a:r>
                    </a:p>
                  </a:txBody>
                  <a:tcPr/>
                </a:tc>
                <a:tc>
                  <a:txBody>
                    <a:bodyPr/>
                    <a:lstStyle/>
                    <a:p>
                      <a:r>
                        <a:rPr lang="fr-FR" dirty="0"/>
                        <a:t>A1 + A2</a:t>
                      </a:r>
                    </a:p>
                  </a:txBody>
                  <a:tcPr/>
                </a:tc>
                <a:extLst>
                  <a:ext uri="{0D108BD9-81ED-4DB2-BD59-A6C34878D82A}">
                    <a16:rowId xmlns:a16="http://schemas.microsoft.com/office/drawing/2014/main" val="3456674630"/>
                  </a:ext>
                </a:extLst>
              </a:tr>
              <a:tr h="453514">
                <a:tc>
                  <a:txBody>
                    <a:bodyPr/>
                    <a:lstStyle/>
                    <a:p>
                      <a:r>
                        <a:rPr lang="fr-FR" dirty="0"/>
                        <a:t>      0</a:t>
                      </a:r>
                    </a:p>
                  </a:txBody>
                  <a:tcPr/>
                </a:tc>
                <a:tc>
                  <a:txBody>
                    <a:bodyPr/>
                    <a:lstStyle/>
                    <a:p>
                      <a:r>
                        <a:rPr lang="fr-FR" dirty="0"/>
                        <a:t>     A1</a:t>
                      </a:r>
                    </a:p>
                  </a:txBody>
                  <a:tcPr/>
                </a:tc>
                <a:tc>
                  <a:txBody>
                    <a:bodyPr/>
                    <a:lstStyle/>
                    <a:p>
                      <a:r>
                        <a:rPr lang="fr-FR" dirty="0"/>
                        <a:t>     A2</a:t>
                      </a:r>
                    </a:p>
                  </a:txBody>
                  <a:tcPr/>
                </a:tc>
                <a:tc>
                  <a:txBody>
                    <a:bodyPr/>
                    <a:lstStyle/>
                    <a:p>
                      <a:r>
                        <a:rPr lang="fr-FR" dirty="0"/>
                        <a:t>A1 + A2</a:t>
                      </a:r>
                    </a:p>
                  </a:txBody>
                  <a:tcPr/>
                </a:tc>
                <a:tc>
                  <a:txBody>
                    <a:bodyPr/>
                    <a:lstStyle/>
                    <a:p>
                      <a:r>
                        <a:rPr lang="fr-FR" dirty="0"/>
                        <a:t>A3 + A1</a:t>
                      </a:r>
                    </a:p>
                  </a:txBody>
                  <a:tcPr/>
                </a:tc>
                <a:extLst>
                  <a:ext uri="{0D108BD9-81ED-4DB2-BD59-A6C34878D82A}">
                    <a16:rowId xmlns:a16="http://schemas.microsoft.com/office/drawing/2014/main" val="1753297063"/>
                  </a:ext>
                </a:extLst>
              </a:tr>
            </a:tbl>
          </a:graphicData>
        </a:graphic>
      </p:graphicFrame>
      <p:sp>
        <p:nvSpPr>
          <p:cNvPr id="15" name="ZoneTexte 14">
            <a:extLst>
              <a:ext uri="{FF2B5EF4-FFF2-40B4-BE49-F238E27FC236}">
                <a16:creationId xmlns:a16="http://schemas.microsoft.com/office/drawing/2014/main" id="{5CA19625-3CEC-4B44-BAD3-1913E8B3B33B}"/>
              </a:ext>
            </a:extLst>
          </p:cNvPr>
          <p:cNvSpPr txBox="1"/>
          <p:nvPr/>
        </p:nvSpPr>
        <p:spPr>
          <a:xfrm>
            <a:off x="280845" y="2344789"/>
            <a:ext cx="4759467" cy="369332"/>
          </a:xfrm>
          <a:prstGeom prst="rect">
            <a:avLst/>
          </a:prstGeom>
          <a:noFill/>
        </p:spPr>
        <p:txBody>
          <a:bodyPr wrap="square" rtlCol="0">
            <a:spAutoFit/>
          </a:bodyPr>
          <a:lstStyle/>
          <a:p>
            <a:r>
              <a:rPr lang="fr-FR" dirty="0"/>
              <a:t>      0                1                 2                3                4</a:t>
            </a:r>
          </a:p>
        </p:txBody>
      </p:sp>
      <p:sp>
        <p:nvSpPr>
          <p:cNvPr id="16" name="ZoneTexte 15">
            <a:extLst>
              <a:ext uri="{FF2B5EF4-FFF2-40B4-BE49-F238E27FC236}">
                <a16:creationId xmlns:a16="http://schemas.microsoft.com/office/drawing/2014/main" id="{D85197E0-C13C-40D7-B9AA-367A94E8D3DD}"/>
              </a:ext>
            </a:extLst>
          </p:cNvPr>
          <p:cNvSpPr txBox="1"/>
          <p:nvPr/>
        </p:nvSpPr>
        <p:spPr>
          <a:xfrm>
            <a:off x="0" y="2654502"/>
            <a:ext cx="403955" cy="1815882"/>
          </a:xfrm>
          <a:prstGeom prst="rect">
            <a:avLst/>
          </a:prstGeom>
          <a:noFill/>
        </p:spPr>
        <p:txBody>
          <a:bodyPr wrap="square" rtlCol="0">
            <a:spAutoFit/>
          </a:bodyPr>
          <a:lstStyle/>
          <a:p>
            <a:r>
              <a:rPr lang="fr-FR" sz="1600" dirty="0"/>
              <a:t>0</a:t>
            </a:r>
          </a:p>
          <a:p>
            <a:endParaRPr lang="fr-FR" sz="1600" dirty="0"/>
          </a:p>
          <a:p>
            <a:r>
              <a:rPr lang="fr-FR" sz="1600" dirty="0"/>
              <a:t>1</a:t>
            </a:r>
          </a:p>
          <a:p>
            <a:endParaRPr lang="fr-FR" sz="1600" dirty="0"/>
          </a:p>
          <a:p>
            <a:r>
              <a:rPr lang="fr-FR" sz="1600" dirty="0"/>
              <a:t>2</a:t>
            </a:r>
          </a:p>
          <a:p>
            <a:endParaRPr lang="fr-FR" sz="1600" dirty="0"/>
          </a:p>
          <a:p>
            <a:r>
              <a:rPr lang="fr-FR" sz="1600" dirty="0"/>
              <a:t>3</a:t>
            </a:r>
          </a:p>
        </p:txBody>
      </p:sp>
      <p:cxnSp>
        <p:nvCxnSpPr>
          <p:cNvPr id="21" name="Connecteur droit 20">
            <a:extLst>
              <a:ext uri="{FF2B5EF4-FFF2-40B4-BE49-F238E27FC236}">
                <a16:creationId xmlns:a16="http://schemas.microsoft.com/office/drawing/2014/main" id="{30D439AD-59E9-4C7C-A71B-00453C6A5411}"/>
              </a:ext>
            </a:extLst>
          </p:cNvPr>
          <p:cNvCxnSpPr/>
          <p:nvPr/>
        </p:nvCxnSpPr>
        <p:spPr>
          <a:xfrm>
            <a:off x="5055060" y="0"/>
            <a:ext cx="0" cy="51398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6BC65297-74A6-4C9D-9EDB-3A23211F5C64}"/>
              </a:ext>
            </a:extLst>
          </p:cNvPr>
          <p:cNvCxnSpPr/>
          <p:nvPr/>
        </p:nvCxnSpPr>
        <p:spPr>
          <a:xfrm>
            <a:off x="0" y="2344789"/>
            <a:ext cx="100228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880618F7-2C2F-46DC-9C62-9878C45C9ACA}"/>
              </a:ext>
            </a:extLst>
          </p:cNvPr>
          <p:cNvSpPr txBox="1"/>
          <p:nvPr/>
        </p:nvSpPr>
        <p:spPr>
          <a:xfrm>
            <a:off x="5184474" y="2418734"/>
            <a:ext cx="4565929" cy="646331"/>
          </a:xfrm>
          <a:prstGeom prst="rect">
            <a:avLst/>
          </a:prstGeom>
          <a:noFill/>
        </p:spPr>
        <p:txBody>
          <a:bodyPr wrap="square" rtlCol="0">
            <a:spAutoFit/>
          </a:bodyPr>
          <a:lstStyle/>
          <a:p>
            <a:r>
              <a:rPr lang="fr-FR" dirty="0"/>
              <a:t>Poids : [1, 2, 3]</a:t>
            </a:r>
          </a:p>
          <a:p>
            <a:r>
              <a:rPr lang="fr-FR" dirty="0"/>
              <a:t>Profit : [2, 3, 4]</a:t>
            </a:r>
          </a:p>
        </p:txBody>
      </p:sp>
      <p:sp>
        <p:nvSpPr>
          <p:cNvPr id="25" name="ZoneTexte 24">
            <a:extLst>
              <a:ext uri="{FF2B5EF4-FFF2-40B4-BE49-F238E27FC236}">
                <a16:creationId xmlns:a16="http://schemas.microsoft.com/office/drawing/2014/main" id="{C7FFBA60-E23C-4899-8D81-A4282F0BEF75}"/>
              </a:ext>
            </a:extLst>
          </p:cNvPr>
          <p:cNvSpPr txBox="1"/>
          <p:nvPr/>
        </p:nvSpPr>
        <p:spPr>
          <a:xfrm>
            <a:off x="5184474" y="3537123"/>
            <a:ext cx="4759464" cy="646331"/>
          </a:xfrm>
          <a:prstGeom prst="rect">
            <a:avLst/>
          </a:prstGeom>
          <a:noFill/>
          <a:ln w="38100">
            <a:solidFill>
              <a:srgbClr val="FF0000"/>
            </a:solidFill>
          </a:ln>
        </p:spPr>
        <p:txBody>
          <a:bodyPr wrap="square" rtlCol="0">
            <a:spAutoFit/>
          </a:bodyPr>
          <a:lstStyle/>
          <a:p>
            <a:r>
              <a:rPr lang="fr-FR" dirty="0"/>
              <a:t>La solution optimale correspond à la dernière case du tableau à savoir (A3 + A1)</a:t>
            </a:r>
          </a:p>
        </p:txBody>
      </p:sp>
    </p:spTree>
    <p:extLst>
      <p:ext uri="{BB962C8B-B14F-4D97-AF65-F5344CB8AC3E}">
        <p14:creationId xmlns:p14="http://schemas.microsoft.com/office/powerpoint/2010/main" val="6160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054F1C-0285-4E17-A212-D3F019D3F347}"/>
              </a:ext>
            </a:extLst>
          </p:cNvPr>
          <p:cNvSpPr txBox="1">
            <a:spLocks/>
          </p:cNvSpPr>
          <p:nvPr/>
        </p:nvSpPr>
        <p:spPr>
          <a:xfrm>
            <a:off x="625" y="-187374"/>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Les limites de la programmation dynamique:</a:t>
            </a:r>
          </a:p>
        </p:txBody>
      </p:sp>
      <p:sp>
        <p:nvSpPr>
          <p:cNvPr id="3" name="ZoneTexte 2">
            <a:extLst>
              <a:ext uri="{FF2B5EF4-FFF2-40B4-BE49-F238E27FC236}">
                <a16:creationId xmlns:a16="http://schemas.microsoft.com/office/drawing/2014/main" id="{F8271E3B-2815-49F6-8D67-1338FB47F442}"/>
              </a:ext>
            </a:extLst>
          </p:cNvPr>
          <p:cNvSpPr txBox="1"/>
          <p:nvPr/>
        </p:nvSpPr>
        <p:spPr>
          <a:xfrm>
            <a:off x="309715" y="1357947"/>
            <a:ext cx="9461193" cy="2308324"/>
          </a:xfrm>
          <a:prstGeom prst="rect">
            <a:avLst/>
          </a:prstGeom>
          <a:noFill/>
        </p:spPr>
        <p:txBody>
          <a:bodyPr wrap="square" rtlCol="0">
            <a:spAutoFit/>
          </a:bodyPr>
          <a:lstStyle/>
          <a:p>
            <a:pPr marL="285750" indent="-285750">
              <a:buFontTx/>
              <a:buChar char="-"/>
            </a:pPr>
            <a:r>
              <a:rPr lang="fr-FR" dirty="0"/>
              <a:t>Il faut impérativement travailler avec des nombres entier pour la quantité correspondant à la capacité. On est alors dans l’obligation de connaître le nombre maximal de décimales présentes dans les données. Ceci pour les multiplier par un multiple de 10 ce qui fait augmenter considérablement la taille du tableau et donc les complexité spatiales et temporelles de l’algorithme.</a:t>
            </a:r>
          </a:p>
          <a:p>
            <a:pPr marL="285750" indent="-285750">
              <a:buFontTx/>
              <a:buChar char="-"/>
            </a:pPr>
            <a:endParaRPr lang="fr-FR" dirty="0"/>
          </a:p>
          <a:p>
            <a:pPr marL="285750" indent="-285750">
              <a:buFontTx/>
              <a:buChar char="-"/>
            </a:pPr>
            <a:r>
              <a:rPr lang="fr-FR" dirty="0"/>
              <a:t>L’algorithme est de type itératif est peut devenir lent en cas de très grosse base de donnée à prendre en considération. Obligeant alors à d’autres manipulations plus complexes.</a:t>
            </a:r>
          </a:p>
        </p:txBody>
      </p:sp>
    </p:spTree>
    <p:extLst>
      <p:ext uri="{BB962C8B-B14F-4D97-AF65-F5344CB8AC3E}">
        <p14:creationId xmlns:p14="http://schemas.microsoft.com/office/powerpoint/2010/main" val="248425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AEBD6-036A-4163-9D6F-C833F6BA5ED4}"/>
              </a:ext>
            </a:extLst>
          </p:cNvPr>
          <p:cNvSpPr txBox="1">
            <a:spLocks/>
          </p:cNvSpPr>
          <p:nvPr/>
        </p:nvSpPr>
        <p:spPr>
          <a:xfrm>
            <a:off x="-817912" y="-238993"/>
            <a:ext cx="10080000" cy="1080000"/>
          </a:xfrm>
          <a:prstGeom prst="rect">
            <a:avLst/>
          </a:prstGeom>
          <a:noFill/>
          <a:ln>
            <a:noFill/>
          </a:ln>
        </p:spPr>
        <p:txBody>
          <a:bodyPr vert="horz" lIns="0" tIns="0" rIns="0" bIns="0" anchor="ctr"/>
          <a:lstStyle>
            <a:lvl1pPr algn="ctr" rtl="0" hangingPunct="0">
              <a:tabLst/>
              <a:defRPr lang="fr-FR" sz="3300" b="0" i="0" u="none" strike="noStrike" kern="1200" cap="none">
                <a:ln>
                  <a:noFill/>
                </a:ln>
                <a:solidFill>
                  <a:srgbClr val="DD4100"/>
                </a:solidFill>
                <a:highlight>
                  <a:scrgbClr r="0" g="0" b="0">
                    <a:alpha val="0"/>
                  </a:scrgbClr>
                </a:highlight>
                <a:latin typeface="Liberation Sans" pitchFamily="18"/>
              </a:defRPr>
            </a:lvl1pPr>
          </a:lstStyle>
          <a:p>
            <a:r>
              <a:rPr lang="fr-FR" sz="3000" dirty="0">
                <a:cs typeface="Tahoma" pitchFamily="2"/>
              </a:rPr>
              <a:t>Programmation Dynamique vs          Force Brute </a:t>
            </a:r>
          </a:p>
        </p:txBody>
      </p:sp>
      <p:sp>
        <p:nvSpPr>
          <p:cNvPr id="3" name="ZoneTexte 2">
            <a:extLst>
              <a:ext uri="{FF2B5EF4-FFF2-40B4-BE49-F238E27FC236}">
                <a16:creationId xmlns:a16="http://schemas.microsoft.com/office/drawing/2014/main" id="{C36CA6D2-E966-4E67-9109-8560DA98D173}"/>
              </a:ext>
            </a:extLst>
          </p:cNvPr>
          <p:cNvSpPr txBox="1"/>
          <p:nvPr/>
        </p:nvSpPr>
        <p:spPr>
          <a:xfrm>
            <a:off x="154858" y="722671"/>
            <a:ext cx="4181168" cy="1477328"/>
          </a:xfrm>
          <a:prstGeom prst="rect">
            <a:avLst/>
          </a:prstGeom>
          <a:noFill/>
        </p:spPr>
        <p:txBody>
          <a:bodyPr wrap="square" rtlCol="0">
            <a:spAutoFit/>
          </a:bodyPr>
          <a:lstStyle/>
          <a:p>
            <a:r>
              <a:rPr lang="fr-FR" dirty="0"/>
              <a:t>Le tableau est de dimension (N+1)*(W+1) où N est le nombre d’éléments considérés et W le budget fixé.</a:t>
            </a:r>
          </a:p>
          <a:p>
            <a:r>
              <a:rPr lang="fr-FR" dirty="0"/>
              <a:t>La programmation dynamique donne donc une complexité spatiale de O(N*W).</a:t>
            </a:r>
          </a:p>
        </p:txBody>
      </p:sp>
      <p:sp>
        <p:nvSpPr>
          <p:cNvPr id="4" name="ZoneTexte 3">
            <a:extLst>
              <a:ext uri="{FF2B5EF4-FFF2-40B4-BE49-F238E27FC236}">
                <a16:creationId xmlns:a16="http://schemas.microsoft.com/office/drawing/2014/main" id="{1D7E21D7-9E13-45FE-800D-2B4630783518}"/>
              </a:ext>
            </a:extLst>
          </p:cNvPr>
          <p:cNvSpPr txBox="1"/>
          <p:nvPr/>
        </p:nvSpPr>
        <p:spPr>
          <a:xfrm>
            <a:off x="154858" y="2532001"/>
            <a:ext cx="4505735" cy="1200329"/>
          </a:xfrm>
          <a:prstGeom prst="rect">
            <a:avLst/>
          </a:prstGeom>
          <a:noFill/>
        </p:spPr>
        <p:txBody>
          <a:bodyPr wrap="square" rtlCol="0">
            <a:spAutoFit/>
          </a:bodyPr>
          <a:lstStyle/>
          <a:p>
            <a:r>
              <a:rPr lang="fr-FR" dirty="0"/>
              <a:t>Le programme réalise une opération par case du tableau. La complexité temporelle est donc la même que la complexité spatiale et est de </a:t>
            </a:r>
          </a:p>
          <a:p>
            <a:r>
              <a:rPr lang="fr-FR" dirty="0"/>
              <a:t>O(N*W)</a:t>
            </a:r>
          </a:p>
        </p:txBody>
      </p:sp>
      <p:cxnSp>
        <p:nvCxnSpPr>
          <p:cNvPr id="6" name="Connecteur droit 5">
            <a:extLst>
              <a:ext uri="{FF2B5EF4-FFF2-40B4-BE49-F238E27FC236}">
                <a16:creationId xmlns:a16="http://schemas.microsoft.com/office/drawing/2014/main" id="{A433E4E4-3B15-42A2-A2F4-901C55089EEA}"/>
              </a:ext>
            </a:extLst>
          </p:cNvPr>
          <p:cNvCxnSpPr>
            <a:cxnSpLocks/>
          </p:cNvCxnSpPr>
          <p:nvPr/>
        </p:nvCxnSpPr>
        <p:spPr>
          <a:xfrm>
            <a:off x="5040312" y="545690"/>
            <a:ext cx="0" cy="32577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5A14F0D9-A3CD-4D6E-A3DF-E6A2B52513A8}"/>
              </a:ext>
            </a:extLst>
          </p:cNvPr>
          <p:cNvSpPr txBox="1"/>
          <p:nvPr/>
        </p:nvSpPr>
        <p:spPr>
          <a:xfrm>
            <a:off x="5161934" y="803787"/>
            <a:ext cx="4608871" cy="1200329"/>
          </a:xfrm>
          <a:prstGeom prst="rect">
            <a:avLst/>
          </a:prstGeom>
          <a:noFill/>
        </p:spPr>
        <p:txBody>
          <a:bodyPr wrap="square" rtlCol="0">
            <a:spAutoFit/>
          </a:bodyPr>
          <a:lstStyle/>
          <a:p>
            <a:r>
              <a:rPr lang="fr-FR" dirty="0"/>
              <a:t>On empile un nouvel élément sur la mémoire stack à chaque nouvel élément considéré. La force brute a donc une complexité spatiale O(N) avec N le nombre d’éléments considérés.</a:t>
            </a:r>
          </a:p>
        </p:txBody>
      </p:sp>
      <p:sp>
        <p:nvSpPr>
          <p:cNvPr id="8" name="ZoneTexte 7">
            <a:extLst>
              <a:ext uri="{FF2B5EF4-FFF2-40B4-BE49-F238E27FC236}">
                <a16:creationId xmlns:a16="http://schemas.microsoft.com/office/drawing/2014/main" id="{E42DB000-D236-40C7-8D97-67CF7B090F14}"/>
              </a:ext>
            </a:extLst>
          </p:cNvPr>
          <p:cNvSpPr txBox="1"/>
          <p:nvPr/>
        </p:nvSpPr>
        <p:spPr>
          <a:xfrm>
            <a:off x="5169310" y="2603090"/>
            <a:ext cx="4653112" cy="1200329"/>
          </a:xfrm>
          <a:prstGeom prst="rect">
            <a:avLst/>
          </a:prstGeom>
          <a:noFill/>
        </p:spPr>
        <p:txBody>
          <a:bodyPr wrap="square" rtlCol="0">
            <a:spAutoFit/>
          </a:bodyPr>
          <a:lstStyle/>
          <a:p>
            <a:r>
              <a:rPr lang="fr-FR" dirty="0"/>
              <a:t>Chaque cas étant considéré et calculé pour chaque action (prendre ou ne pas prendre) on se retrouve avec une complexité temporelle de O(2^N)</a:t>
            </a:r>
          </a:p>
        </p:txBody>
      </p:sp>
      <p:cxnSp>
        <p:nvCxnSpPr>
          <p:cNvPr id="11" name="Connecteur droit 10">
            <a:extLst>
              <a:ext uri="{FF2B5EF4-FFF2-40B4-BE49-F238E27FC236}">
                <a16:creationId xmlns:a16="http://schemas.microsoft.com/office/drawing/2014/main" id="{B6F9811B-7CD9-44CF-948B-14F3E1AD9F90}"/>
              </a:ext>
            </a:extLst>
          </p:cNvPr>
          <p:cNvCxnSpPr>
            <a:cxnSpLocks/>
          </p:cNvCxnSpPr>
          <p:nvPr/>
        </p:nvCxnSpPr>
        <p:spPr>
          <a:xfrm>
            <a:off x="0" y="3803419"/>
            <a:ext cx="100806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5D2B1C8F-0E96-49B9-B66A-CDF38D8122D2}"/>
              </a:ext>
            </a:extLst>
          </p:cNvPr>
          <p:cNvSpPr txBox="1"/>
          <p:nvPr/>
        </p:nvSpPr>
        <p:spPr>
          <a:xfrm>
            <a:off x="154858" y="4760508"/>
            <a:ext cx="9615947" cy="646331"/>
          </a:xfrm>
          <a:prstGeom prst="rect">
            <a:avLst/>
          </a:prstGeom>
          <a:noFill/>
        </p:spPr>
        <p:txBody>
          <a:bodyPr wrap="square" rtlCol="0">
            <a:spAutoFit/>
          </a:bodyPr>
          <a:lstStyle/>
          <a:p>
            <a:r>
              <a:rPr lang="fr-FR" dirty="0"/>
              <a:t>Pour parler avec des résultats concrets, avec un jeu de 20 actions la force brute met 5,1 secondes alors que la programmation dynamique met 0,02 secondes ce qui est un résultat sans appel.</a:t>
            </a:r>
          </a:p>
        </p:txBody>
      </p:sp>
    </p:spTree>
    <p:extLst>
      <p:ext uri="{BB962C8B-B14F-4D97-AF65-F5344CB8AC3E}">
        <p14:creationId xmlns:p14="http://schemas.microsoft.com/office/powerpoint/2010/main" val="450942570"/>
      </p:ext>
    </p:extLst>
  </p:cSld>
  <p:clrMapOvr>
    <a:masterClrMapping/>
  </p:clrMapOvr>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941</Words>
  <Application>Microsoft Office PowerPoint</Application>
  <PresentationFormat>Personnalisé</PresentationFormat>
  <Paragraphs>151</Paragraphs>
  <Slides>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Cambria Math</vt:lpstr>
      <vt:lpstr>Liberation Sans</vt:lpstr>
      <vt:lpstr>Blue_Curve</vt:lpstr>
      <vt:lpstr>Présentation PowerPoint</vt:lpstr>
      <vt:lpstr>Envisager tous les chemins de décision : la force brute !</vt:lpstr>
      <vt:lpstr>Envisager tous les chemins de décision : la force brute !</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cp:lastModifiedBy>M Guimard</cp:lastModifiedBy>
  <cp:revision>12</cp:revision>
  <dcterms:created xsi:type="dcterms:W3CDTF">2021-10-04T19:06:20Z</dcterms:created>
  <dcterms:modified xsi:type="dcterms:W3CDTF">2021-10-08T09:19:05Z</dcterms:modified>
</cp:coreProperties>
</file>