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77" r:id="rId3"/>
    <p:sldId id="278" r:id="rId4"/>
    <p:sldId id="257" r:id="rId5"/>
    <p:sldId id="258" r:id="rId6"/>
    <p:sldId id="259" r:id="rId7"/>
    <p:sldId id="263" r:id="rId8"/>
    <p:sldId id="260" r:id="rId9"/>
    <p:sldId id="279" r:id="rId10"/>
    <p:sldId id="261" r:id="rId11"/>
    <p:sldId id="262" r:id="rId12"/>
    <p:sldId id="266" r:id="rId13"/>
    <p:sldId id="264" r:id="rId14"/>
    <p:sldId id="265" r:id="rId15"/>
    <p:sldId id="267" r:id="rId16"/>
    <p:sldId id="270" r:id="rId17"/>
    <p:sldId id="271" r:id="rId18"/>
    <p:sldId id="272" r:id="rId19"/>
    <p:sldId id="273" r:id="rId20"/>
    <p:sldId id="268" r:id="rId21"/>
    <p:sldId id="269" r:id="rId22"/>
    <p:sldId id="274" r:id="rId23"/>
    <p:sldId id="275" r:id="rId24"/>
    <p:sldId id="276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FF0EE-265E-478A-B62C-F1086515212B}" type="datetimeFigureOut">
              <a:rPr lang="fr-FR" smtClean="0"/>
              <a:t>08/03/2023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8B63E-3195-461C-901A-A4079EA653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0627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Après séparation en test et train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8B63E-3195-461C-901A-A4079EA6534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3606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8B63E-3195-461C-901A-A4079EA6534E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7475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Par défaut les modèles ont un seuil à 0,5. Pour une entrée donnée le modèle évalue la probabilité d’appartenance à chaque classe. Si pour une classe la proba est &gt;= 0,5 alors l’entrée appartient à cette classe selon le modèle.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8B63E-3195-461C-901A-A4079EA6534E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7461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575A13-5C6A-B0AB-FDFA-AAF0FE2E7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F1BDF5B-F522-6A58-A413-D15D25A85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9D9BFE-F846-A3C8-5F27-8CBEA3669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8B6F-904C-4AA9-9A74-72076A17D0A4}" type="datetimeFigureOut">
              <a:rPr lang="fr-FR" smtClean="0"/>
              <a:t>08/03/2023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D6F57A-786E-B06B-B379-0FF9B8007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B7EC32-E719-0533-1C0C-328A8EEC3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2FBD-BF37-406B-8EFD-A07DD9B991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8397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D4D76A-BAC7-C712-8916-F518CD2AE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B3E9D7C-4DCE-4B0F-3F87-21CC2A5FDE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7C795F-1811-78D4-C965-281A4903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8B6F-904C-4AA9-9A74-72076A17D0A4}" type="datetimeFigureOut">
              <a:rPr lang="fr-FR" smtClean="0"/>
              <a:t>08/03/2023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63646E-66BD-DD5F-B426-9A7AF24A8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4602A7-5B1E-CCE9-27C3-2E5F9728E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2FBD-BF37-406B-8EFD-A07DD9B991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504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18445F7-99DC-0F13-249A-9594F07272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5B07997-86BE-72C2-74D7-188E343E7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73C42F-84C8-21DE-266A-F418199F2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8B6F-904C-4AA9-9A74-72076A17D0A4}" type="datetimeFigureOut">
              <a:rPr lang="fr-FR" smtClean="0"/>
              <a:t>08/03/2023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DD303F-D24D-F802-0A71-80A6446E9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749929-67B2-7E31-3339-1BC5E9CE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2FBD-BF37-406B-8EFD-A07DD9B991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1096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E7F58D-5AA5-44BE-335D-8C1FA6FDE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F8E2E4-C939-1DA6-2C1A-1219F9CDF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3FC776-6B68-E224-1D11-90E783CDE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8B6F-904C-4AA9-9A74-72076A17D0A4}" type="datetimeFigureOut">
              <a:rPr lang="fr-FR" smtClean="0"/>
              <a:t>08/03/2023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B65B32-3CC4-E780-9D13-D82EFD3E1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977BB4-2B9A-AB6B-C90A-2312FF2EF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2FBD-BF37-406B-8EFD-A07DD9B991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9195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CBE962-09B3-E6CE-A700-FD0C26B44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3C53A11-339E-638F-EDC9-B7FE1504B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03756A-7569-BCD7-2AE4-B9D251DDA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8B6F-904C-4AA9-9A74-72076A17D0A4}" type="datetimeFigureOut">
              <a:rPr lang="fr-FR" smtClean="0"/>
              <a:t>08/03/2023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F6C257-128D-0AE6-063F-2C4615966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E2858A-EDB9-9E20-029D-18862E425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2FBD-BF37-406B-8EFD-A07DD9B991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1228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E8D8CD-499E-3AC7-02AA-DEFC40C41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AECB50-CCC8-3942-6E50-9B1EEE485F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8B7EA6E-82C6-0B29-C1E2-05E3A36E2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0CBBE9C-AB46-FCD3-593E-B5937D0E0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8B6F-904C-4AA9-9A74-72076A17D0A4}" type="datetimeFigureOut">
              <a:rPr lang="fr-FR" smtClean="0"/>
              <a:t>08/03/2023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807D33-2987-ED7A-F7D0-5F3D001B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58AFB6-B2EC-8E71-36E9-BEFAB197A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2FBD-BF37-406B-8EFD-A07DD9B991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8610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31FE41-7C26-2D3C-3273-00EE2FB74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5A449B-362B-A63C-88E5-F5CA8D489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338DF9B-68CE-1BDE-ABC4-0C6B540D1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F962EB1-CEE9-0482-64E5-7526FC9D12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E6B7BEC-4819-1E40-C7FF-E21700FD3A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9C37907-20B1-0F48-0D92-C7ED040AD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8B6F-904C-4AA9-9A74-72076A17D0A4}" type="datetimeFigureOut">
              <a:rPr lang="fr-FR" smtClean="0"/>
              <a:t>08/03/2023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BC15533-8E63-310C-856A-40F78AC98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21578FF-E64A-741F-1C89-5BD10543A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2FBD-BF37-406B-8EFD-A07DD9B991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65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1B25BA-C3DF-8686-18C1-E66BD5136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C95037F-EFB4-DCC1-49BF-EF698E0BB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8B6F-904C-4AA9-9A74-72076A17D0A4}" type="datetimeFigureOut">
              <a:rPr lang="fr-FR" smtClean="0"/>
              <a:t>08/03/2023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07D3EF7-94C5-7119-C485-BEE587E39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640AECB-FEBC-5223-603D-1CC5F5A91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2FBD-BF37-406B-8EFD-A07DD9B991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7356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862C21E-6415-B37A-9BCF-51BFDBD01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8B6F-904C-4AA9-9A74-72076A17D0A4}" type="datetimeFigureOut">
              <a:rPr lang="fr-FR" smtClean="0"/>
              <a:t>08/03/2023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3525E0E-B2AD-B2FE-F2DD-102E554D6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30BE05D-03E0-9A97-ED63-EFFDF4772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2FBD-BF37-406B-8EFD-A07DD9B991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7282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617B1-2905-841F-8FF2-ADC08120D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3A9F42-987A-4469-4C55-27F6FA8E6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41B1CD1-678B-B5A6-CC2C-44896ED2B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A378044-2E8B-E744-3EF0-535EE3974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8B6F-904C-4AA9-9A74-72076A17D0A4}" type="datetimeFigureOut">
              <a:rPr lang="fr-FR" smtClean="0"/>
              <a:t>08/03/2023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741899F-50BF-BFDE-D001-55652D77F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E57410A-2E5D-5AC8-459C-CEFB07469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2FBD-BF37-406B-8EFD-A07DD9B991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8051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52EBE6-6DAE-9B4C-AFB8-0D4D88D81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50FA593-4EAC-AA7D-0BB5-D08574DF9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7C247DD-FDBE-80F2-E97D-838AD8392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736BEB5-9706-5DBD-4E96-495300251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8B6F-904C-4AA9-9A74-72076A17D0A4}" type="datetimeFigureOut">
              <a:rPr lang="fr-FR" smtClean="0"/>
              <a:t>08/03/2023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5CC9297-0BB5-AC1A-CB99-A44CF4ABE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89F1766-DB4B-7E9E-893F-5940E8465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2FBD-BF37-406B-8EFD-A07DD9B991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3811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12663E0-AAC7-CCA2-F37B-2857C7850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45C4BC1-B9EA-E041-5EE4-830A279B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2EE970-9FAD-FEB9-92FD-16F3D39995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08B6F-904C-4AA9-9A74-72076A17D0A4}" type="datetimeFigureOut">
              <a:rPr lang="fr-FR" smtClean="0"/>
              <a:t>08/03/2023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C99127-D442-316A-C15D-67B47EB9AE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FF7B65-1F94-5A32-E285-6C24D6D896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E2FBD-BF37-406B-8EFD-A07DD9B991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143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51FDB5-7E1F-2729-21AA-020951A4BF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fr-FR" dirty="0"/>
              <a:t>Implémentation d’un modèle de </a:t>
            </a:r>
            <a:r>
              <a:rPr lang="fr-FR" dirty="0" err="1"/>
              <a:t>scoring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F101411-1B0A-0B8B-1E0E-4CA4AD3CB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/>
          </a:bodyPr>
          <a:lstStyle/>
          <a:p>
            <a:r>
              <a:rPr lang="fr-FR" dirty="0"/>
              <a:t>Matthieu GUIMARD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2D893D8-7849-BADF-958D-18A4203E63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86" r="3012" b="-2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90956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FEE1FC6-865B-19D6-6378-968D94F52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3010"/>
            <a:ext cx="9833548" cy="587066"/>
          </a:xfrm>
        </p:spPr>
        <p:txBody>
          <a:bodyPr anchor="b">
            <a:normAutofit/>
          </a:bodyPr>
          <a:lstStyle/>
          <a:p>
            <a:pPr algn="ctr"/>
            <a:r>
              <a:rPr lang="fr-FR" sz="3600" dirty="0">
                <a:solidFill>
                  <a:schemeClr val="tx2"/>
                </a:solidFill>
              </a:rPr>
              <a:t>Suivi de l’entrainement avec </a:t>
            </a:r>
            <a:r>
              <a:rPr lang="fr-FR" sz="3600" dirty="0" err="1">
                <a:solidFill>
                  <a:schemeClr val="tx2"/>
                </a:solidFill>
              </a:rPr>
              <a:t>MLflow</a:t>
            </a:r>
            <a:endParaRPr lang="fr-FR" sz="36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8536A4-D9A1-E0A0-66F2-5FC82CAB9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1918" y="473249"/>
            <a:ext cx="9833548" cy="6229302"/>
          </a:xfrm>
        </p:spPr>
        <p:txBody>
          <a:bodyPr>
            <a:normAutofit/>
          </a:bodyPr>
          <a:lstStyle/>
          <a:p>
            <a:r>
              <a:rPr lang="fr-FR" sz="1800" dirty="0" err="1">
                <a:solidFill>
                  <a:schemeClr val="tx2"/>
                </a:solidFill>
              </a:rPr>
              <a:t>MLFlow</a:t>
            </a:r>
            <a:r>
              <a:rPr lang="fr-FR" sz="1800" dirty="0">
                <a:solidFill>
                  <a:schemeClr val="tx2"/>
                </a:solidFill>
              </a:rPr>
              <a:t> est une librairie de python permettant de garder une trace des entrainement de différents modèles d’intelligence artificielle.</a:t>
            </a:r>
          </a:p>
          <a:p>
            <a:r>
              <a:rPr lang="fr-FR" sz="1800" dirty="0">
                <a:solidFill>
                  <a:schemeClr val="tx2"/>
                </a:solidFill>
              </a:rPr>
              <a:t>La librairie permet également de stocker les caractéristiques du modèle, des graphiques qui y sont liés et enfin le modèle en lui-même.</a:t>
            </a:r>
          </a:p>
          <a:p>
            <a:r>
              <a:rPr lang="fr-FR" sz="1800" dirty="0">
                <a:solidFill>
                  <a:schemeClr val="tx2"/>
                </a:solidFill>
              </a:rPr>
              <a:t>Cela permet de ne pas ré-entrainer le modèle à chaque lancement.</a:t>
            </a:r>
          </a:p>
          <a:p>
            <a:endParaRPr lang="fr-FR" sz="1800" dirty="0">
              <a:solidFill>
                <a:schemeClr val="tx2"/>
              </a:solidFill>
            </a:endParaRPr>
          </a:p>
          <a:p>
            <a:endParaRPr lang="fr-FR" sz="1800" dirty="0">
              <a:solidFill>
                <a:schemeClr val="tx2"/>
              </a:solidFill>
            </a:endParaRPr>
          </a:p>
          <a:p>
            <a:endParaRPr lang="fr-FR" sz="1800" dirty="0">
              <a:solidFill>
                <a:schemeClr val="tx2"/>
              </a:solidFill>
            </a:endParaRPr>
          </a:p>
          <a:p>
            <a:endParaRPr lang="fr-FR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fr-FR" sz="1800" dirty="0">
              <a:solidFill>
                <a:schemeClr val="tx2"/>
              </a:solidFill>
            </a:endParaRPr>
          </a:p>
          <a:p>
            <a:r>
              <a:rPr lang="fr-FR" sz="1800" dirty="0" err="1">
                <a:solidFill>
                  <a:schemeClr val="tx2"/>
                </a:solidFill>
              </a:rPr>
              <a:t>MLFlow</a:t>
            </a:r>
            <a:r>
              <a:rPr lang="fr-FR" sz="1800" dirty="0">
                <a:solidFill>
                  <a:schemeClr val="tx2"/>
                </a:solidFill>
              </a:rPr>
              <a:t> fournit également un environnement graphique pour faciliter l’études des différents modèles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C2768403-C3BA-061B-DBF6-8AC49AF96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4720" y="1"/>
            <a:ext cx="1097280" cy="101572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C2BD080-F356-B39B-F546-917585447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55854"/>
            <a:ext cx="995680" cy="100214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3D0AC9D-AFDF-BD11-9EEC-D7AAA87104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5894" y="2013139"/>
            <a:ext cx="8383170" cy="181000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1B338CA-5181-E2A6-CB3C-BD3F4F9389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0589" y="4229873"/>
            <a:ext cx="8453779" cy="255040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37881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28F578-600F-88BF-BA65-ACC87F987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926" y="6789"/>
            <a:ext cx="9833548" cy="736161"/>
          </a:xfrm>
        </p:spPr>
        <p:txBody>
          <a:bodyPr anchor="b">
            <a:normAutofit/>
          </a:bodyPr>
          <a:lstStyle/>
          <a:p>
            <a:pPr algn="ctr"/>
            <a:r>
              <a:rPr lang="fr-FR" sz="3600" dirty="0">
                <a:solidFill>
                  <a:schemeClr val="tx2"/>
                </a:solidFill>
              </a:rPr>
              <a:t>Élaboration d’une fonction de coût métier 1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E81F3F-DF13-7262-0DDD-A8496F1FD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073" y="735024"/>
            <a:ext cx="9833548" cy="6122976"/>
          </a:xfrm>
        </p:spPr>
        <p:txBody>
          <a:bodyPr>
            <a:normAutofit/>
          </a:bodyPr>
          <a:lstStyle/>
          <a:p>
            <a:r>
              <a:rPr lang="fr-FR" sz="1800" dirty="0">
                <a:solidFill>
                  <a:schemeClr val="tx2"/>
                </a:solidFill>
              </a:rPr>
              <a:t>Une métrique statistique peut occulter certains points important du côté « métier » du problème étudié.</a:t>
            </a:r>
          </a:p>
          <a:p>
            <a:r>
              <a:rPr lang="fr-FR" sz="1800" dirty="0">
                <a:solidFill>
                  <a:schemeClr val="tx2"/>
                </a:solidFill>
              </a:rPr>
              <a:t>Premier angle de vision métier : la matrice de confusion.</a:t>
            </a:r>
          </a:p>
          <a:p>
            <a:r>
              <a:rPr lang="fr-FR" sz="1800" dirty="0">
                <a:solidFill>
                  <a:schemeClr val="tx2"/>
                </a:solidFill>
              </a:rPr>
              <a:t>Dans notre cas:</a:t>
            </a:r>
          </a:p>
          <a:p>
            <a:pPr lvl="1"/>
            <a:r>
              <a:rPr lang="fr-FR" sz="1400" dirty="0">
                <a:solidFill>
                  <a:schemeClr val="tx2"/>
                </a:solidFill>
              </a:rPr>
              <a:t>Faux positif : client jugé dangereux alors que capable de rembourser son prêt </a:t>
            </a:r>
            <a:r>
              <a:rPr lang="fr-FR" sz="1400" dirty="0">
                <a:solidFill>
                  <a:schemeClr val="tx2"/>
                </a:solidFill>
                <a:sym typeface="Wingdings" panose="05000000000000000000" pitchFamily="2" charset="2"/>
              </a:rPr>
              <a:t> Perte du taux d’intérêt du prêt pour l’entreprise</a:t>
            </a:r>
            <a:endParaRPr lang="fr-FR" sz="1400" dirty="0">
              <a:solidFill>
                <a:schemeClr val="tx2"/>
              </a:solidFill>
            </a:endParaRPr>
          </a:p>
          <a:p>
            <a:pPr lvl="1"/>
            <a:r>
              <a:rPr lang="fr-FR" sz="1400" dirty="0">
                <a:solidFill>
                  <a:schemeClr val="tx2"/>
                </a:solidFill>
              </a:rPr>
              <a:t>Faux négatif : client jugé fiable alors que non solvable </a:t>
            </a:r>
            <a:r>
              <a:rPr lang="fr-FR" sz="1400" dirty="0">
                <a:solidFill>
                  <a:schemeClr val="tx2"/>
                </a:solidFill>
                <a:sym typeface="Wingdings" panose="05000000000000000000" pitchFamily="2" charset="2"/>
              </a:rPr>
              <a:t> perte du montant du prêt.</a:t>
            </a:r>
          </a:p>
          <a:p>
            <a:r>
              <a:rPr lang="fr-FR" sz="1800" dirty="0">
                <a:solidFill>
                  <a:schemeClr val="tx2"/>
                </a:solidFill>
                <a:sym typeface="Wingdings" panose="05000000000000000000" pitchFamily="2" charset="2"/>
              </a:rPr>
              <a:t>L’objectif est donc de prendre en considération ces fausses prédictions:</a:t>
            </a:r>
          </a:p>
          <a:p>
            <a:endParaRPr lang="fr-FR" sz="1800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endParaRPr lang="fr-FR" sz="1800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endParaRPr lang="fr-FR" sz="1800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r>
              <a:rPr lang="fr-FR" sz="1800" dirty="0">
                <a:solidFill>
                  <a:schemeClr val="tx2"/>
                </a:solidFill>
                <a:sym typeface="Wingdings" panose="05000000000000000000" pitchFamily="2" charset="2"/>
              </a:rPr>
              <a:t>Notre fonction de coût métier compte le nombre de faux positifs et de </a:t>
            </a:r>
            <a:br>
              <a:rPr lang="fr-FR" sz="1800" dirty="0">
                <a:solidFill>
                  <a:schemeClr val="tx2"/>
                </a:solidFill>
                <a:sym typeface="Wingdings" panose="05000000000000000000" pitchFamily="2" charset="2"/>
              </a:rPr>
            </a:br>
            <a:r>
              <a:rPr lang="fr-FR" sz="1800" dirty="0">
                <a:solidFill>
                  <a:schemeClr val="tx2"/>
                </a:solidFill>
                <a:sym typeface="Wingdings" panose="05000000000000000000" pitchFamily="2" charset="2"/>
              </a:rPr>
              <a:t>faux négatifs avec une pondération de *10 pour les faux négatifs. </a:t>
            </a:r>
            <a:endParaRPr lang="fr-FR" sz="18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35038224-DBDF-6D3E-54C3-0FBCFB571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4720" y="1"/>
            <a:ext cx="1097280" cy="101572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90F4647-FADD-1746-C8F6-82F5A242C6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855854"/>
            <a:ext cx="995680" cy="1002145"/>
          </a:xfrm>
          <a:prstGeom prst="rect">
            <a:avLst/>
          </a:prstGeom>
        </p:spPr>
      </p:pic>
      <p:pic>
        <p:nvPicPr>
          <p:cNvPr id="7" name="Image 6" descr="Une image contenant table&#10;&#10;Description générée automatiquement">
            <a:extLst>
              <a:ext uri="{FF2B5EF4-FFF2-40B4-BE49-F238E27FC236}">
                <a16:creationId xmlns:a16="http://schemas.microsoft.com/office/drawing/2014/main" id="{033F09F4-931A-E557-AF7F-824A5C33198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0" t="10794" r="18114" b="3796"/>
          <a:stretch/>
        </p:blipFill>
        <p:spPr>
          <a:xfrm>
            <a:off x="8326128" y="2419281"/>
            <a:ext cx="3154826" cy="225026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A7C0E1D0-A69D-F0F9-2F44-9F8AAD3C7B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8768" y="3257551"/>
            <a:ext cx="5917248" cy="90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826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42B18BB-8E0A-C71E-25B7-CAE6A9594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6790"/>
            <a:ext cx="9833548" cy="631386"/>
          </a:xfrm>
        </p:spPr>
        <p:txBody>
          <a:bodyPr anchor="b">
            <a:normAutofit/>
          </a:bodyPr>
          <a:lstStyle/>
          <a:p>
            <a:pPr algn="ctr"/>
            <a:r>
              <a:rPr lang="fr-FR" sz="3600" dirty="0">
                <a:solidFill>
                  <a:schemeClr val="tx2"/>
                </a:solidFill>
              </a:rPr>
              <a:t>Élaboration dune fonction de coût métier 2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E04574-62B1-1CA0-9AAD-2D2B5FE37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680" y="565998"/>
            <a:ext cx="9833548" cy="6262124"/>
          </a:xfrm>
        </p:spPr>
        <p:txBody>
          <a:bodyPr>
            <a:normAutofit/>
          </a:bodyPr>
          <a:lstStyle/>
          <a:p>
            <a:r>
              <a:rPr lang="fr-FR" sz="1800" dirty="0">
                <a:solidFill>
                  <a:schemeClr val="tx2"/>
                </a:solidFill>
              </a:rPr>
              <a:t>L’objectif est d’entrainer un nouveau modèle avec la même méthodologie que précédemment mais notre fonction de coût métier.</a:t>
            </a:r>
          </a:p>
          <a:p>
            <a:r>
              <a:rPr lang="fr-FR" sz="1800" dirty="0">
                <a:solidFill>
                  <a:schemeClr val="tx2"/>
                </a:solidFill>
              </a:rPr>
              <a:t>De plus, nous pouvons également tester différentes valeurs de seuil pour l’estimation de solvabilité de notre modèle</a:t>
            </a:r>
          </a:p>
          <a:p>
            <a:endParaRPr lang="fr-FR" sz="1800" dirty="0">
              <a:solidFill>
                <a:schemeClr val="tx2"/>
              </a:solidFill>
            </a:endParaRPr>
          </a:p>
          <a:p>
            <a:endParaRPr lang="fr-FR" sz="1800" dirty="0">
              <a:solidFill>
                <a:schemeClr val="tx2"/>
              </a:solidFill>
            </a:endParaRPr>
          </a:p>
          <a:p>
            <a:endParaRPr lang="fr-FR" sz="1800" dirty="0">
              <a:solidFill>
                <a:schemeClr val="tx2"/>
              </a:solidFill>
            </a:endParaRPr>
          </a:p>
          <a:p>
            <a:endParaRPr lang="fr-FR" sz="1800" dirty="0">
              <a:solidFill>
                <a:schemeClr val="tx2"/>
              </a:solidFill>
            </a:endParaRPr>
          </a:p>
          <a:p>
            <a:endParaRPr lang="fr-FR" sz="1800" dirty="0">
              <a:solidFill>
                <a:schemeClr val="tx2"/>
              </a:solidFill>
            </a:endParaRPr>
          </a:p>
          <a:p>
            <a:endParaRPr lang="fr-FR" sz="1800" dirty="0">
              <a:solidFill>
                <a:schemeClr val="tx2"/>
              </a:solidFill>
            </a:endParaRPr>
          </a:p>
          <a:p>
            <a:endParaRPr lang="fr-FR" sz="1800" dirty="0">
              <a:solidFill>
                <a:schemeClr val="tx2"/>
              </a:solidFill>
            </a:endParaRPr>
          </a:p>
          <a:p>
            <a:endParaRPr lang="fr-FR" sz="1800" dirty="0">
              <a:solidFill>
                <a:schemeClr val="tx2"/>
              </a:solidFill>
            </a:endParaRPr>
          </a:p>
          <a:p>
            <a:endParaRPr lang="fr-FR" sz="1800" dirty="0">
              <a:solidFill>
                <a:schemeClr val="tx2"/>
              </a:solidFill>
            </a:endParaRPr>
          </a:p>
          <a:p>
            <a:endParaRPr lang="fr-FR" sz="1800" dirty="0">
              <a:solidFill>
                <a:schemeClr val="tx2"/>
              </a:solidFill>
            </a:endParaRPr>
          </a:p>
          <a:p>
            <a:r>
              <a:rPr lang="fr-FR" sz="1800" dirty="0">
                <a:solidFill>
                  <a:schemeClr val="tx2"/>
                </a:solidFill>
              </a:rPr>
              <a:t>Ainsi le score minimal de notre fonction métier est atteint pour un seuil de 0,48.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3440B872-5E60-D110-0948-F3A90D16A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4720" y="1"/>
            <a:ext cx="1097280" cy="101572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B995025-DD08-A063-F14A-A9EF20A060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855854"/>
            <a:ext cx="995680" cy="100214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7A4C72E-419B-BEE2-0E74-4F08837C30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183" y="1842534"/>
            <a:ext cx="11165327" cy="343671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98049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AEAA9B2-8598-2A2C-9EE2-962F91DA7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-8197"/>
            <a:ext cx="9833548" cy="579698"/>
          </a:xfrm>
        </p:spPr>
        <p:txBody>
          <a:bodyPr anchor="b">
            <a:normAutofit fontScale="90000"/>
          </a:bodyPr>
          <a:lstStyle/>
          <a:p>
            <a:pPr algn="ctr"/>
            <a:r>
              <a:rPr lang="fr-FR" sz="3600" dirty="0">
                <a:solidFill>
                  <a:schemeClr val="tx2"/>
                </a:solidFill>
              </a:rPr>
              <a:t>Comparaison des deux fonctions d’évaluation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C32BE2-8F64-C9DB-9775-DF015998A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073" y="717416"/>
            <a:ext cx="9833548" cy="6110706"/>
          </a:xfrm>
        </p:spPr>
        <p:txBody>
          <a:bodyPr>
            <a:normAutofit/>
          </a:bodyPr>
          <a:lstStyle/>
          <a:p>
            <a:r>
              <a:rPr lang="fr-FR" sz="1800" dirty="0">
                <a:solidFill>
                  <a:schemeClr val="tx2"/>
                </a:solidFill>
              </a:rPr>
              <a:t>Nous pouvons dans un premier temps récupérer les deux modèles enregistrés grâce à </a:t>
            </a:r>
            <a:r>
              <a:rPr lang="fr-FR" sz="1800" dirty="0" err="1">
                <a:solidFill>
                  <a:schemeClr val="tx2"/>
                </a:solidFill>
              </a:rPr>
              <a:t>MLFlow</a:t>
            </a:r>
            <a:endParaRPr lang="fr-FR" sz="1800" dirty="0">
              <a:solidFill>
                <a:schemeClr val="tx2"/>
              </a:solidFill>
            </a:endParaRPr>
          </a:p>
          <a:p>
            <a:r>
              <a:rPr lang="fr-FR" sz="1800" dirty="0">
                <a:solidFill>
                  <a:schemeClr val="tx2"/>
                </a:solidFill>
              </a:rPr>
              <a:t>Montrer qu’on peut récupérer les modèles entrainés avec </a:t>
            </a:r>
            <a:r>
              <a:rPr lang="fr-FR" sz="1800" dirty="0" err="1">
                <a:solidFill>
                  <a:schemeClr val="tx2"/>
                </a:solidFill>
              </a:rPr>
              <a:t>mlflow</a:t>
            </a:r>
            <a:endParaRPr lang="fr-FR" sz="1800" dirty="0">
              <a:solidFill>
                <a:schemeClr val="tx2"/>
              </a:solidFill>
            </a:endParaRPr>
          </a:p>
          <a:p>
            <a:endParaRPr lang="fr-FR" sz="1800" dirty="0">
              <a:solidFill>
                <a:schemeClr val="tx2"/>
              </a:solidFill>
            </a:endParaRPr>
          </a:p>
          <a:p>
            <a:r>
              <a:rPr lang="fr-FR" sz="1800" dirty="0">
                <a:solidFill>
                  <a:schemeClr val="tx2"/>
                </a:solidFill>
              </a:rPr>
              <a:t>Modèle statistique</a:t>
            </a:r>
          </a:p>
          <a:p>
            <a:endParaRPr lang="fr-FR" sz="1800" dirty="0">
              <a:solidFill>
                <a:schemeClr val="tx2"/>
              </a:solidFill>
            </a:endParaRPr>
          </a:p>
          <a:p>
            <a:endParaRPr lang="fr-FR" sz="1800" dirty="0">
              <a:solidFill>
                <a:schemeClr val="tx2"/>
              </a:solidFill>
            </a:endParaRPr>
          </a:p>
          <a:p>
            <a:r>
              <a:rPr lang="fr-FR" sz="1800" dirty="0">
                <a:solidFill>
                  <a:schemeClr val="tx2"/>
                </a:solidFill>
              </a:rPr>
              <a:t>Modèle métier</a:t>
            </a:r>
          </a:p>
          <a:p>
            <a:endParaRPr lang="fr-FR" sz="1800" dirty="0">
              <a:solidFill>
                <a:schemeClr val="tx2"/>
              </a:solidFill>
            </a:endParaRPr>
          </a:p>
          <a:p>
            <a:endParaRPr lang="fr-FR" sz="1800" dirty="0">
              <a:solidFill>
                <a:schemeClr val="tx2"/>
              </a:solidFill>
            </a:endParaRPr>
          </a:p>
          <a:p>
            <a:endParaRPr lang="fr-FR" sz="1800" dirty="0">
              <a:solidFill>
                <a:schemeClr val="tx2"/>
              </a:solidFill>
            </a:endParaRPr>
          </a:p>
          <a:p>
            <a:endParaRPr lang="fr-FR" sz="1800" dirty="0">
              <a:solidFill>
                <a:schemeClr val="tx2"/>
              </a:solidFill>
            </a:endParaRPr>
          </a:p>
          <a:p>
            <a:endParaRPr lang="fr-FR" sz="1800" dirty="0">
              <a:solidFill>
                <a:schemeClr val="tx2"/>
              </a:solidFill>
            </a:endParaRPr>
          </a:p>
          <a:p>
            <a:r>
              <a:rPr lang="fr-FR" sz="1800" dirty="0">
                <a:solidFill>
                  <a:schemeClr val="tx2"/>
                </a:solidFill>
              </a:rPr>
              <a:t>Nous pouvons maintenant établir les matrices de confusions de nos deux modèles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58B1B01E-7F71-9690-4930-303BA36D1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4720" y="1"/>
            <a:ext cx="1097280" cy="101572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380ADEC-2844-1820-9CC7-88E653904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55854"/>
            <a:ext cx="995680" cy="100214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95F930E-0493-5226-EDA3-35C4083566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8672" b="43220"/>
          <a:stretch/>
        </p:blipFill>
        <p:spPr>
          <a:xfrm>
            <a:off x="1252062" y="2263914"/>
            <a:ext cx="5038725" cy="44008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441A3B8-77EB-480E-A314-91224950A8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2062" y="3299260"/>
            <a:ext cx="6811326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626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204256F-A856-8872-C46C-5D7710C1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926" y="6789"/>
            <a:ext cx="9833548" cy="640911"/>
          </a:xfrm>
        </p:spPr>
        <p:txBody>
          <a:bodyPr anchor="b">
            <a:normAutofit/>
          </a:bodyPr>
          <a:lstStyle/>
          <a:p>
            <a:pPr algn="ctr"/>
            <a:r>
              <a:rPr lang="fr-FR" sz="3600" dirty="0">
                <a:solidFill>
                  <a:schemeClr val="tx2"/>
                </a:solidFill>
              </a:rPr>
              <a:t>Comparaison des deux fonctions d’évaluation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D0972C-BDF9-131A-E52D-DA0DCFAB5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54488"/>
            <a:ext cx="10829228" cy="6210300"/>
          </a:xfrm>
        </p:spPr>
        <p:txBody>
          <a:bodyPr>
            <a:normAutofit/>
          </a:bodyPr>
          <a:lstStyle/>
          <a:p>
            <a:r>
              <a:rPr lang="fr-FR" sz="1800" dirty="0">
                <a:solidFill>
                  <a:schemeClr val="tx2"/>
                </a:solidFill>
              </a:rPr>
              <a:t>Résultat du modèle métier                                                                     Résultat du modèle statistique</a:t>
            </a:r>
          </a:p>
          <a:p>
            <a:endParaRPr lang="fr-FR" sz="1800" dirty="0">
              <a:solidFill>
                <a:schemeClr val="tx2"/>
              </a:solidFill>
            </a:endParaRPr>
          </a:p>
          <a:p>
            <a:endParaRPr lang="fr-FR" sz="1800" dirty="0">
              <a:solidFill>
                <a:schemeClr val="tx2"/>
              </a:solidFill>
            </a:endParaRPr>
          </a:p>
          <a:p>
            <a:endParaRPr lang="fr-FR" sz="1800" dirty="0">
              <a:solidFill>
                <a:schemeClr val="tx2"/>
              </a:solidFill>
            </a:endParaRPr>
          </a:p>
          <a:p>
            <a:endParaRPr lang="fr-FR" sz="1800" dirty="0">
              <a:solidFill>
                <a:schemeClr val="tx2"/>
              </a:solidFill>
            </a:endParaRPr>
          </a:p>
          <a:p>
            <a:endParaRPr lang="fr-FR" sz="1800" dirty="0">
              <a:solidFill>
                <a:schemeClr val="tx2"/>
              </a:solidFill>
            </a:endParaRPr>
          </a:p>
          <a:p>
            <a:endParaRPr lang="fr-FR" sz="1800" dirty="0">
              <a:solidFill>
                <a:schemeClr val="tx2"/>
              </a:solidFill>
            </a:endParaRPr>
          </a:p>
          <a:p>
            <a:endParaRPr lang="fr-FR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fr-FR" sz="1800" dirty="0">
              <a:solidFill>
                <a:schemeClr val="tx2"/>
              </a:solidFill>
            </a:endParaRPr>
          </a:p>
          <a:p>
            <a:r>
              <a:rPr lang="fr-FR" sz="1800" dirty="0">
                <a:solidFill>
                  <a:schemeClr val="tx2"/>
                </a:solidFill>
              </a:rPr>
              <a:t>Nous pouvons voir que l’utilisation de notre fonction de coût métier nous permet de diminuer le nombre de faux négatif tout en conservant notre métrique statistique.</a:t>
            </a:r>
          </a:p>
          <a:p>
            <a:endParaRPr lang="fr-FR" sz="1800" dirty="0">
              <a:solidFill>
                <a:schemeClr val="tx2"/>
              </a:solidFill>
            </a:endParaRPr>
          </a:p>
          <a:p>
            <a:r>
              <a:rPr lang="fr-FR" sz="1800" dirty="0">
                <a:solidFill>
                  <a:schemeClr val="tx2"/>
                </a:solidFill>
              </a:rPr>
              <a:t>L’élaboration de cette fonction métier est un succès    </a:t>
            </a:r>
          </a:p>
          <a:p>
            <a:endParaRPr lang="fr-FR" sz="1800" dirty="0">
              <a:solidFill>
                <a:schemeClr val="tx2"/>
              </a:solidFill>
            </a:endParaRPr>
          </a:p>
          <a:p>
            <a:endParaRPr lang="fr-FR" sz="1800" dirty="0">
              <a:solidFill>
                <a:schemeClr val="tx2"/>
              </a:solidFill>
            </a:endParaRPr>
          </a:p>
          <a:p>
            <a:endParaRPr lang="fr-FR" sz="1800" dirty="0">
              <a:solidFill>
                <a:schemeClr val="tx2"/>
              </a:solidFill>
            </a:endParaRPr>
          </a:p>
          <a:p>
            <a:endParaRPr lang="fr-FR" sz="1800" dirty="0">
              <a:solidFill>
                <a:schemeClr val="tx2"/>
              </a:solidFill>
            </a:endParaRPr>
          </a:p>
          <a:p>
            <a:endParaRPr lang="fr-FR" sz="1800" dirty="0">
              <a:solidFill>
                <a:schemeClr val="tx2"/>
              </a:solidFill>
            </a:endParaRPr>
          </a:p>
          <a:p>
            <a:endParaRPr lang="fr-FR" sz="1800" dirty="0">
              <a:solidFill>
                <a:schemeClr val="tx2"/>
              </a:solidFill>
            </a:endParaRPr>
          </a:p>
          <a:p>
            <a:endParaRPr lang="fr-FR" sz="1800" dirty="0">
              <a:solidFill>
                <a:schemeClr val="tx2"/>
              </a:solidFill>
            </a:endParaRPr>
          </a:p>
          <a:p>
            <a:endParaRPr lang="fr-FR" sz="18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1A598EE8-405F-B9A7-80E4-354CD6EF0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4720" y="1"/>
            <a:ext cx="1097280" cy="101572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047415E-99E8-2547-8376-41809C905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55854"/>
            <a:ext cx="995680" cy="100214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318361E-E42F-EAFE-9974-1C36FBE82B2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8" t="7195" r="24487" b="5729"/>
          <a:stretch/>
        </p:blipFill>
        <p:spPr bwMode="auto">
          <a:xfrm>
            <a:off x="132142" y="981801"/>
            <a:ext cx="2533650" cy="271907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9DB5533-06D0-518F-B7D0-2B1ED92039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426" y="1058367"/>
            <a:ext cx="3141509" cy="238297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AD17C99-6A1D-8F08-EBED-FFE6683075F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1" t="7813" r="24913" b="5931"/>
          <a:stretch/>
        </p:blipFill>
        <p:spPr bwMode="auto">
          <a:xfrm>
            <a:off x="6210016" y="981801"/>
            <a:ext cx="2544445" cy="271462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FA93B1A-1504-0118-E9E0-4D7A1DE42BB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7" b="1790"/>
          <a:stretch/>
        </p:blipFill>
        <p:spPr bwMode="auto">
          <a:xfrm>
            <a:off x="8918349" y="1092138"/>
            <a:ext cx="3141509" cy="2395772"/>
          </a:xfrm>
          <a:prstGeom prst="rect">
            <a:avLst/>
          </a:prstGeom>
          <a:ln w="2857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20AA7457-8DB6-2CB2-14F0-3CB0E1BCDC6B}"/>
              </a:ext>
            </a:extLst>
          </p:cNvPr>
          <p:cNvCxnSpPr>
            <a:cxnSpLocks/>
          </p:cNvCxnSpPr>
          <p:nvPr/>
        </p:nvCxnSpPr>
        <p:spPr>
          <a:xfrm>
            <a:off x="6061144" y="647700"/>
            <a:ext cx="0" cy="332422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099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EE25A0B-0D7E-6C4F-69E2-0EBABA25D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22534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fr-FR" sz="3600" dirty="0">
                <a:solidFill>
                  <a:schemeClr val="tx2"/>
                </a:solidFill>
              </a:rPr>
              <a:t>Conclusion sur la phase d’entrainement du modèle optimal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7B6FEA-2A17-21CF-DBC4-44AF4C471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172" y="1499515"/>
            <a:ext cx="9833548" cy="4198882"/>
          </a:xfrm>
        </p:spPr>
        <p:txBody>
          <a:bodyPr>
            <a:normAutofit/>
          </a:bodyPr>
          <a:lstStyle/>
          <a:p>
            <a:r>
              <a:rPr lang="fr-FR" sz="1800" dirty="0">
                <a:solidFill>
                  <a:schemeClr val="tx2"/>
                </a:solidFill>
              </a:rPr>
              <a:t>Le modèle de machine </a:t>
            </a:r>
            <a:r>
              <a:rPr lang="fr-FR" sz="1800" dirty="0" err="1">
                <a:solidFill>
                  <a:schemeClr val="tx2"/>
                </a:solidFill>
              </a:rPr>
              <a:t>learning</a:t>
            </a:r>
            <a:r>
              <a:rPr lang="fr-FR" sz="1800" dirty="0">
                <a:solidFill>
                  <a:schemeClr val="tx2"/>
                </a:solidFill>
              </a:rPr>
              <a:t> le plus adapté à la situation est la régression logistique</a:t>
            </a:r>
          </a:p>
          <a:p>
            <a:endParaRPr lang="fr-FR" sz="1800" dirty="0">
              <a:solidFill>
                <a:schemeClr val="tx2"/>
              </a:solidFill>
            </a:endParaRPr>
          </a:p>
          <a:p>
            <a:r>
              <a:rPr lang="fr-FR" sz="1800" dirty="0">
                <a:solidFill>
                  <a:schemeClr val="tx2"/>
                </a:solidFill>
              </a:rPr>
              <a:t>L’outil </a:t>
            </a:r>
            <a:r>
              <a:rPr lang="fr-FR" sz="1800" dirty="0" err="1">
                <a:solidFill>
                  <a:schemeClr val="tx2"/>
                </a:solidFill>
              </a:rPr>
              <a:t>MLFlow</a:t>
            </a:r>
            <a:r>
              <a:rPr lang="fr-FR" sz="1800" dirty="0">
                <a:solidFill>
                  <a:schemeClr val="tx2"/>
                </a:solidFill>
              </a:rPr>
              <a:t> nous permet de suivre l’évolution d’entrainement de différents modèles et de sauvegarder ces modèles.</a:t>
            </a:r>
          </a:p>
          <a:p>
            <a:endParaRPr lang="fr-FR" sz="1800" dirty="0">
              <a:solidFill>
                <a:schemeClr val="tx2"/>
              </a:solidFill>
            </a:endParaRPr>
          </a:p>
          <a:p>
            <a:r>
              <a:rPr lang="fr-FR" sz="1800" dirty="0">
                <a:solidFill>
                  <a:schemeClr val="tx2"/>
                </a:solidFill>
              </a:rPr>
              <a:t>L’élaboration d’une fonction de coût métier est un succès et nous permet de diminuer les clients non solvables passés entre les mailles du modèle</a:t>
            </a:r>
          </a:p>
          <a:p>
            <a:endParaRPr lang="fr-FR" sz="1800" dirty="0">
              <a:solidFill>
                <a:schemeClr val="tx2"/>
              </a:solidFill>
            </a:endParaRPr>
          </a:p>
          <a:p>
            <a:r>
              <a:rPr lang="fr-FR" sz="1800" dirty="0">
                <a:solidFill>
                  <a:schemeClr val="tx2"/>
                </a:solidFill>
              </a:rPr>
              <a:t>La prochaine étape est de déployer le modèle dans le cloud grâce à une API et un </a:t>
            </a:r>
            <a:r>
              <a:rPr lang="fr-FR" sz="1800" dirty="0" err="1">
                <a:solidFill>
                  <a:schemeClr val="tx2"/>
                </a:solidFill>
              </a:rPr>
              <a:t>dashboard</a:t>
            </a:r>
            <a:r>
              <a:rPr lang="fr-FR" sz="1800" dirty="0">
                <a:solidFill>
                  <a:schemeClr val="tx2"/>
                </a:solidFill>
              </a:rPr>
              <a:t> </a:t>
            </a:r>
            <a:r>
              <a:rPr lang="fr-FR" sz="1800" dirty="0" err="1">
                <a:solidFill>
                  <a:schemeClr val="tx2"/>
                </a:solidFill>
              </a:rPr>
              <a:t>intéractif</a:t>
            </a:r>
            <a:endParaRPr lang="fr-FR" sz="1800" dirty="0">
              <a:solidFill>
                <a:schemeClr val="tx2"/>
              </a:solidFill>
            </a:endParaRPr>
          </a:p>
          <a:p>
            <a:endParaRPr lang="fr-FR" sz="18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DCCD5371-28AC-CECD-3B19-4BEBF503C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4720" y="1"/>
            <a:ext cx="1097280" cy="101572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87BD891-E7A7-EA11-E638-C719BFAE4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55854"/>
            <a:ext cx="995680" cy="100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479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BC4460E-2C23-E263-FE33-985AEA095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fr-FR" sz="3600">
                <a:solidFill>
                  <a:schemeClr val="tx2"/>
                </a:solidFill>
              </a:rPr>
              <a:t>Création d’une API 1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448133-D200-0468-7322-328968F4D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r>
              <a:rPr lang="fr-FR" sz="1800">
                <a:solidFill>
                  <a:schemeClr val="tx2"/>
                </a:solidFill>
              </a:rPr>
              <a:t>Présentation de la technologie (différents endpoints)</a:t>
            </a:r>
          </a:p>
          <a:p>
            <a:r>
              <a:rPr lang="fr-FR" sz="1800">
                <a:solidFill>
                  <a:schemeClr val="tx2"/>
                </a:solidFill>
              </a:rPr>
              <a:t>Déploiement sur Azure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2F714948-4BF6-1C86-D9D1-1A0644AE3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4720" y="1"/>
            <a:ext cx="1097280" cy="101572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34615DF-449E-BC01-9B8F-C39FDC0BD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55854"/>
            <a:ext cx="995680" cy="100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844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D3151C4-C548-3EE8-CF90-8829B54AF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fr-FR" sz="3600">
                <a:solidFill>
                  <a:schemeClr val="tx2"/>
                </a:solidFill>
              </a:rPr>
              <a:t>Création d’une API 2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5F3A5E-F837-CDD5-9ECF-6C5E62662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r>
              <a:rPr lang="fr-FR" sz="1800">
                <a:solidFill>
                  <a:schemeClr val="tx2"/>
                </a:solidFill>
              </a:rPr>
              <a:t>Présentation de Azure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7FFAEC63-38F4-5E89-4C71-5B01868DC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4720" y="1"/>
            <a:ext cx="1097280" cy="101572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64F6945-95DD-F57A-95B4-17BECC882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55854"/>
            <a:ext cx="995680" cy="100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0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12FBAC1-2477-E5D9-BE4A-9628059C3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fr-FR" sz="3600">
                <a:solidFill>
                  <a:schemeClr val="tx2"/>
                </a:solidFill>
              </a:rPr>
              <a:t>Création d’une API 3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03AFB4-2B3A-662A-FEDB-DD3ED0A7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r>
              <a:rPr lang="fr-FR" sz="1800">
                <a:solidFill>
                  <a:schemeClr val="tx2"/>
                </a:solidFill>
              </a:rPr>
              <a:t>Impression écran des commits, de github action et des tests unitaires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872AE342-CB5D-F0B8-7615-D91126AC9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4720" y="1"/>
            <a:ext cx="1097280" cy="101572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F7E3778-7F1C-FD65-1B98-5350D2C1E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55854"/>
            <a:ext cx="995680" cy="100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142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3045C2B-2798-7371-DF40-54DDDF36C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fr-FR" sz="3600">
                <a:solidFill>
                  <a:schemeClr val="tx2"/>
                </a:solidFill>
              </a:rPr>
              <a:t>Création d’une API 4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190841-58F0-13B6-6080-878E96407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r>
              <a:rPr lang="fr-FR" sz="1800">
                <a:solidFill>
                  <a:schemeClr val="tx2"/>
                </a:solidFill>
              </a:rPr>
              <a:t>Impression écran des commits, de github action et des tests unitaires</a:t>
            </a:r>
          </a:p>
          <a:p>
            <a:endParaRPr lang="fr-FR" sz="180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134AD688-ED3D-A0AA-B44B-2063EC2EE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4720" y="1"/>
            <a:ext cx="1097280" cy="101572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428E295-4FA9-9214-184B-5AD422511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55854"/>
            <a:ext cx="995680" cy="100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408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ACE7273-FD46-B6E7-7688-7EDB8C65B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053" y="574494"/>
            <a:ext cx="9833548" cy="592651"/>
          </a:xfrm>
        </p:spPr>
        <p:txBody>
          <a:bodyPr anchor="b">
            <a:normAutofit/>
          </a:bodyPr>
          <a:lstStyle/>
          <a:p>
            <a:pPr algn="ctr"/>
            <a:r>
              <a:rPr lang="fr-FR" sz="3600" dirty="0">
                <a:solidFill>
                  <a:schemeClr val="tx2"/>
                </a:solidFill>
              </a:rPr>
              <a:t>Rappel de la problématique</a:t>
            </a:r>
          </a:p>
        </p:txBody>
      </p:sp>
      <p:grpSp>
        <p:nvGrpSpPr>
          <p:cNvPr id="31" name="Group 37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2" name="Freeform: Shape 38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39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0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9146B9-CEB3-7DF8-8132-024EEAD9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340" y="1700659"/>
            <a:ext cx="11663014" cy="585998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L’entreprise « Prêt à dépenser » accorde des crédits à la consommation.</a:t>
            </a:r>
          </a:p>
          <a:p>
            <a:endParaRPr lang="fr-FR" dirty="0">
              <a:solidFill>
                <a:schemeClr val="tx2"/>
              </a:solidFill>
            </a:endParaRPr>
          </a:p>
          <a:p>
            <a:r>
              <a:rPr lang="fr-FR" dirty="0">
                <a:solidFill>
                  <a:schemeClr val="tx2"/>
                </a:solidFill>
              </a:rPr>
              <a:t>Elle souhaite savoir si un client est susceptible de ne pas rembourser un prêt qui lui a été accordé</a:t>
            </a:r>
          </a:p>
          <a:p>
            <a:endParaRPr lang="fr-FR" dirty="0">
              <a:solidFill>
                <a:schemeClr val="tx2"/>
              </a:solidFill>
            </a:endParaRPr>
          </a:p>
          <a:p>
            <a:r>
              <a:rPr lang="fr-FR" dirty="0">
                <a:solidFill>
                  <a:schemeClr val="tx2"/>
                </a:solidFill>
              </a:rPr>
              <a:t>Mission de conception d’un modèle de </a:t>
            </a:r>
            <a:r>
              <a:rPr lang="fr-FR" dirty="0" err="1">
                <a:solidFill>
                  <a:schemeClr val="tx2"/>
                </a:solidFill>
              </a:rPr>
              <a:t>scoring</a:t>
            </a:r>
            <a:r>
              <a:rPr lang="fr-FR" dirty="0">
                <a:solidFill>
                  <a:schemeClr val="tx2"/>
                </a:solidFill>
              </a:rPr>
              <a:t> d’une demande de prêt</a:t>
            </a:r>
          </a:p>
        </p:txBody>
      </p:sp>
      <p:grpSp>
        <p:nvGrpSpPr>
          <p:cNvPr id="51" name="Group 43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53" name="Freeform: Shape 44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45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46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C836E4D0-EAF3-5C64-2907-8AAE61B18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4720" y="1"/>
            <a:ext cx="1097280" cy="1015726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9B9D7A5E-5D73-B943-9D15-6501711A0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4720" y="1"/>
            <a:ext cx="1097280" cy="1015726"/>
          </a:xfrm>
          <a:prstGeom prst="rect">
            <a:avLst/>
          </a:prstGeom>
        </p:spPr>
      </p:pic>
      <p:pic>
        <p:nvPicPr>
          <p:cNvPr id="67" name="Image 66">
            <a:extLst>
              <a:ext uri="{FF2B5EF4-FFF2-40B4-BE49-F238E27FC236}">
                <a16:creationId xmlns:a16="http://schemas.microsoft.com/office/drawing/2014/main" id="{F7CC1931-5FC6-8307-24FC-79DD565B9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55854"/>
            <a:ext cx="995680" cy="100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673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52420BC-C2D6-4D0A-F560-2D5227E89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fr-FR" sz="3600">
                <a:solidFill>
                  <a:schemeClr val="tx2"/>
                </a:solidFill>
              </a:rPr>
              <a:t>Analyse du datadrift 1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A85CEC-BDE1-6AD9-E9CD-988E668B6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r>
              <a:rPr lang="fr-FR" sz="1800">
                <a:solidFill>
                  <a:schemeClr val="tx2"/>
                </a:solidFill>
              </a:rPr>
              <a:t>Explication du concept</a:t>
            </a:r>
          </a:p>
          <a:p>
            <a:r>
              <a:rPr lang="fr-FR" sz="1800">
                <a:solidFill>
                  <a:schemeClr val="tx2"/>
                </a:solidFill>
              </a:rPr>
              <a:t>Photo voiture qui drift?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364AFA07-87DC-B061-E953-957CE1753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4720" y="1"/>
            <a:ext cx="1097280" cy="101572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88E1A69-673D-D4AD-1323-3BF826384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55854"/>
            <a:ext cx="995680" cy="100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135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74C8330-D3B5-B3F5-9D8E-F5F86B2FB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fr-FR" sz="3600">
                <a:solidFill>
                  <a:schemeClr val="tx2"/>
                </a:solidFill>
              </a:rPr>
              <a:t>Analyse du datadrift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0A7626-2A74-914E-5786-60735A19F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r>
              <a:rPr lang="fr-FR" sz="1800">
                <a:solidFill>
                  <a:schemeClr val="tx2"/>
                </a:solidFill>
              </a:rPr>
              <a:t>Présentation du rapport avec le lien vers la page html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7B7AC29D-77C5-397B-8808-2B57EE3DD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4720" y="1"/>
            <a:ext cx="1097280" cy="101572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0B7DE7D-92FA-32AF-848F-228012206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55854"/>
            <a:ext cx="995680" cy="100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173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A18247B-60A3-F813-7C42-88DEDA7A5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fr-FR" sz="3600">
                <a:solidFill>
                  <a:schemeClr val="tx2"/>
                </a:solidFill>
              </a:rPr>
              <a:t>Création d’un dashboard 1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239FE6-5DAF-18A0-021B-A15EC3D1E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r>
              <a:rPr lang="fr-FR" sz="1800">
                <a:solidFill>
                  <a:schemeClr val="tx2"/>
                </a:solidFill>
              </a:rPr>
              <a:t>Présentation du choix streamlit explication techno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73771C08-AC6A-2E78-703E-A78A79DAA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4720" y="1"/>
            <a:ext cx="1097280" cy="101572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0C0FEF8-C5A3-8A06-111A-2CF6997FF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55854"/>
            <a:ext cx="995680" cy="100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872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298129C-AEEA-1789-258E-0AFC912DA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fr-FR" sz="3600">
                <a:solidFill>
                  <a:schemeClr val="tx2"/>
                </a:solidFill>
              </a:rPr>
              <a:t>Création d’un dashboard 2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F95F79-FE38-F673-BA1F-DA2345205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r>
              <a:rPr lang="fr-FR" sz="1800">
                <a:solidFill>
                  <a:schemeClr val="tx2"/>
                </a:solidFill>
              </a:rPr>
              <a:t>Impression écran des commits et du déploiement continu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1E51F523-7766-61D6-86AC-2A3DF5714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4720" y="1"/>
            <a:ext cx="1097280" cy="101572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803E245-876C-A8F3-8D5C-A3EF30CB4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55854"/>
            <a:ext cx="995680" cy="100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191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617F9AA-17D6-4CC6-2F4E-EE2094B28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fr-FR" sz="3600">
                <a:solidFill>
                  <a:schemeClr val="tx2"/>
                </a:solidFill>
              </a:rPr>
              <a:t>Création d’un dashboard 3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4992B2-3B38-47A6-79C6-A1141E4EA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r>
              <a:rPr lang="fr-FR" sz="1800">
                <a:solidFill>
                  <a:schemeClr val="tx2"/>
                </a:solidFill>
              </a:rPr>
              <a:t>Impression écran du dashboard + lien cliquable pour exemple d’utilisation du dashboard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22A6378B-399C-F7C1-692C-38985EDD7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4720" y="1"/>
            <a:ext cx="1097280" cy="101572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6219C97-2286-4034-4E74-F189987B6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55854"/>
            <a:ext cx="995680" cy="100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478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188E88B-E89E-3383-A47D-085C7C5E2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23363"/>
            <a:ext cx="9833548" cy="860557"/>
          </a:xfrm>
        </p:spPr>
        <p:txBody>
          <a:bodyPr anchor="b">
            <a:normAutofit/>
          </a:bodyPr>
          <a:lstStyle/>
          <a:p>
            <a:pPr algn="ctr"/>
            <a:r>
              <a:rPr lang="fr-FR" sz="3600" dirty="0">
                <a:solidFill>
                  <a:schemeClr val="tx2"/>
                </a:solidFill>
              </a:rPr>
              <a:t>Présentation de la base de données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BDA80B-DDD5-21F1-056B-1B5AFF4B4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073" y="1110162"/>
            <a:ext cx="9833548" cy="5771199"/>
          </a:xfrm>
        </p:spPr>
        <p:txBody>
          <a:bodyPr>
            <a:normAutofit/>
          </a:bodyPr>
          <a:lstStyle/>
          <a:p>
            <a:r>
              <a:rPr lang="fr-FR" sz="1800" dirty="0">
                <a:solidFill>
                  <a:schemeClr val="tx2"/>
                </a:solidFill>
              </a:rPr>
              <a:t>9 fichiers csv de données utilisables et 1 fichier d’explication des variables</a:t>
            </a:r>
          </a:p>
          <a:p>
            <a:endParaRPr lang="fr-FR" sz="1800" dirty="0">
              <a:solidFill>
                <a:schemeClr val="tx2"/>
              </a:solidFill>
            </a:endParaRPr>
          </a:p>
          <a:p>
            <a:endParaRPr lang="fr-FR" sz="1800" dirty="0">
              <a:solidFill>
                <a:schemeClr val="tx2"/>
              </a:solidFill>
            </a:endParaRPr>
          </a:p>
          <a:p>
            <a:endParaRPr lang="fr-FR" sz="1800" dirty="0">
              <a:solidFill>
                <a:schemeClr val="tx2"/>
              </a:solidFill>
            </a:endParaRPr>
          </a:p>
          <a:p>
            <a:endParaRPr lang="fr-FR" sz="1800" dirty="0">
              <a:solidFill>
                <a:schemeClr val="tx2"/>
              </a:solidFill>
            </a:endParaRPr>
          </a:p>
          <a:p>
            <a:endParaRPr lang="fr-FR" sz="1800" dirty="0">
              <a:solidFill>
                <a:schemeClr val="tx2"/>
              </a:solidFill>
            </a:endParaRPr>
          </a:p>
          <a:p>
            <a:endParaRPr lang="fr-FR" sz="1800" dirty="0">
              <a:solidFill>
                <a:schemeClr val="tx2"/>
              </a:solidFill>
            </a:endParaRPr>
          </a:p>
          <a:p>
            <a:endParaRPr lang="fr-FR" sz="1800" dirty="0">
              <a:solidFill>
                <a:schemeClr val="tx2"/>
              </a:solidFill>
            </a:endParaRPr>
          </a:p>
          <a:p>
            <a:endParaRPr lang="fr-FR" sz="1800" dirty="0">
              <a:solidFill>
                <a:schemeClr val="tx2"/>
              </a:solidFill>
            </a:endParaRPr>
          </a:p>
          <a:p>
            <a:r>
              <a:rPr lang="fr-FR" sz="1800" dirty="0">
                <a:solidFill>
                  <a:schemeClr val="tx2"/>
                </a:solidFill>
              </a:rPr>
              <a:t>Cela représente un total de 225 colonnes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7C5BC361-3D09-B43A-FC2A-7A946B943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4720" y="1"/>
            <a:ext cx="1097280" cy="101572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F1DA086-DC5D-8D63-DCD4-7B332B6F9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4720" y="1"/>
            <a:ext cx="1097280" cy="101572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6907F31-A086-0910-C4EB-1D3FD75ED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55854"/>
            <a:ext cx="995680" cy="100214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A53BFE6-D538-2C78-534B-A4228C1B2F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8" y="1650020"/>
            <a:ext cx="990863" cy="990863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47B2279D-7B58-3936-A261-6DBD3F70F6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705" y="1650020"/>
            <a:ext cx="990863" cy="990863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4ECF111D-7FBD-AC12-1475-D7E6AFC73E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200" y="1631564"/>
            <a:ext cx="990863" cy="990863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E6FE49CE-D2A5-247D-9626-55D277FC21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695" y="1650020"/>
            <a:ext cx="990863" cy="990863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2C1C2C4B-8E2C-96F8-9BA3-A1129ECCED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300" y="1631563"/>
            <a:ext cx="990863" cy="990863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3C13FBAA-20B1-35C4-CEEE-3FBF775186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685" y="1631562"/>
            <a:ext cx="990863" cy="990863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233A94D4-14D2-3C88-E54D-5B9AC510CB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333" y="1631561"/>
            <a:ext cx="990863" cy="990863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D858D222-A6B1-F33C-8E28-7FA0B4D495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8675" y="1631560"/>
            <a:ext cx="990863" cy="990863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DE22A010-AA6F-B749-47E0-0127E98FD0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9543" y="1639094"/>
            <a:ext cx="990863" cy="990863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7B041AC0-9E5D-6EA6-045C-64D9E89A121A}"/>
              </a:ext>
            </a:extLst>
          </p:cNvPr>
          <p:cNvSpPr txBox="1"/>
          <p:nvPr/>
        </p:nvSpPr>
        <p:spPr>
          <a:xfrm>
            <a:off x="107658" y="2733040"/>
            <a:ext cx="888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application_test</a:t>
            </a:r>
            <a:endParaRPr lang="fr-FR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1F50C8A1-5314-20EF-EE5B-C4AEB9D68E68}"/>
              </a:ext>
            </a:extLst>
          </p:cNvPr>
          <p:cNvSpPr txBox="1"/>
          <p:nvPr/>
        </p:nvSpPr>
        <p:spPr>
          <a:xfrm>
            <a:off x="1501125" y="2743854"/>
            <a:ext cx="888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application_train</a:t>
            </a:r>
            <a:endParaRPr lang="fr-FR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A6BAF235-411F-BE32-046F-A9E677595F23}"/>
              </a:ext>
            </a:extLst>
          </p:cNvPr>
          <p:cNvSpPr txBox="1"/>
          <p:nvPr/>
        </p:nvSpPr>
        <p:spPr>
          <a:xfrm>
            <a:off x="2762620" y="2733040"/>
            <a:ext cx="88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bureau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FA226D2A-0E5C-D95D-C2B5-5486986B5295}"/>
              </a:ext>
            </a:extLst>
          </p:cNvPr>
          <p:cNvSpPr txBox="1"/>
          <p:nvPr/>
        </p:nvSpPr>
        <p:spPr>
          <a:xfrm>
            <a:off x="4024007" y="2733040"/>
            <a:ext cx="888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bureau_balance</a:t>
            </a:r>
            <a:endParaRPr lang="fr-FR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89923FE9-43CF-B23C-C505-7A1EDA57A33E}"/>
              </a:ext>
            </a:extLst>
          </p:cNvPr>
          <p:cNvSpPr txBox="1"/>
          <p:nvPr/>
        </p:nvSpPr>
        <p:spPr>
          <a:xfrm>
            <a:off x="5353509" y="2733040"/>
            <a:ext cx="888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credit_card_balance</a:t>
            </a:r>
            <a:endParaRPr lang="fr-FR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1AE4767F-A459-AC40-EF79-3467CE83790F}"/>
              </a:ext>
            </a:extLst>
          </p:cNvPr>
          <p:cNvSpPr txBox="1"/>
          <p:nvPr/>
        </p:nvSpPr>
        <p:spPr>
          <a:xfrm>
            <a:off x="6598526" y="2733040"/>
            <a:ext cx="8880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HomeCredit_columns_description</a:t>
            </a:r>
            <a:endParaRPr lang="fr-FR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4536AB05-0AA0-60D3-EFE3-8141F674CB8F}"/>
              </a:ext>
            </a:extLst>
          </p:cNvPr>
          <p:cNvSpPr txBox="1"/>
          <p:nvPr/>
        </p:nvSpPr>
        <p:spPr>
          <a:xfrm>
            <a:off x="7867066" y="2743854"/>
            <a:ext cx="888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installments_payments</a:t>
            </a:r>
            <a:endParaRPr lang="fr-FR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8D9B1B7B-E9D0-F146-9CD9-690B322B5709}"/>
              </a:ext>
            </a:extLst>
          </p:cNvPr>
          <p:cNvSpPr txBox="1"/>
          <p:nvPr/>
        </p:nvSpPr>
        <p:spPr>
          <a:xfrm>
            <a:off x="9112083" y="2733040"/>
            <a:ext cx="888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POS_CASH_balance</a:t>
            </a:r>
            <a:endParaRPr lang="fr-FR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82453586-534F-1C2C-EBFF-D6BA83D081BE}"/>
              </a:ext>
            </a:extLst>
          </p:cNvPr>
          <p:cNvSpPr txBox="1"/>
          <p:nvPr/>
        </p:nvSpPr>
        <p:spPr>
          <a:xfrm>
            <a:off x="10299435" y="2733040"/>
            <a:ext cx="888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previous_application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7308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CC86C24-3026-DE6F-BB15-5E01BDD45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-7117"/>
            <a:ext cx="9833548" cy="647197"/>
          </a:xfrm>
        </p:spPr>
        <p:txBody>
          <a:bodyPr anchor="b">
            <a:normAutofit/>
          </a:bodyPr>
          <a:lstStyle/>
          <a:p>
            <a:pPr algn="ctr"/>
            <a:r>
              <a:rPr lang="fr-FR" sz="3600" dirty="0" err="1">
                <a:solidFill>
                  <a:schemeClr val="tx2"/>
                </a:solidFill>
              </a:rPr>
              <a:t>Feature</a:t>
            </a:r>
            <a:r>
              <a:rPr lang="fr-FR" sz="3600" dirty="0">
                <a:solidFill>
                  <a:schemeClr val="tx2"/>
                </a:solidFill>
              </a:rPr>
              <a:t> engineering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71D848-5E0B-3CA2-AAA2-8808BF1A2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3053" y="733114"/>
            <a:ext cx="9833548" cy="6124885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Le but du </a:t>
            </a:r>
            <a:r>
              <a:rPr lang="fr-FR" dirty="0" err="1">
                <a:solidFill>
                  <a:schemeClr val="tx2"/>
                </a:solidFill>
              </a:rPr>
              <a:t>feature</a:t>
            </a:r>
            <a:r>
              <a:rPr lang="fr-FR" dirty="0">
                <a:solidFill>
                  <a:schemeClr val="tx2"/>
                </a:solidFill>
              </a:rPr>
              <a:t> engineering est de créer de l’information (nouvelles variables) à partir des variables à disposition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mage 4">
            <a:extLst>
              <a:ext uri="{FF2B5EF4-FFF2-40B4-BE49-F238E27FC236}">
                <a16:creationId xmlns:a16="http://schemas.microsoft.com/office/drawing/2014/main" id="{09B7BD16-C854-7943-6574-C3CDAEB86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4720" y="1"/>
            <a:ext cx="1097280" cy="101572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1E23EC6-9060-4371-0936-256CFBCBF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55854"/>
            <a:ext cx="995680" cy="100214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4FC05F8-8E7E-802A-13E8-FA497E5D1E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271" y="3262724"/>
            <a:ext cx="990863" cy="99086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235BA43-29A4-9330-38B0-1107531F77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799" y="3103956"/>
            <a:ext cx="1308402" cy="130840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B0C7DDB-7C62-38F1-1D44-BA4AAE14F7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032" y="3262725"/>
            <a:ext cx="990863" cy="990863"/>
          </a:xfrm>
          <a:prstGeom prst="rect">
            <a:avLst/>
          </a:prstGeom>
        </p:spPr>
      </p:pic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D4DA00DA-E7A9-E540-1573-BF3DF0917878}"/>
              </a:ext>
            </a:extLst>
          </p:cNvPr>
          <p:cNvSpPr/>
          <p:nvPr/>
        </p:nvSpPr>
        <p:spPr>
          <a:xfrm>
            <a:off x="3638374" y="3454019"/>
            <a:ext cx="1463040" cy="548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00F2FDFB-6D9A-03A6-736A-6A899A07BE81}"/>
              </a:ext>
            </a:extLst>
          </p:cNvPr>
          <p:cNvSpPr/>
          <p:nvPr/>
        </p:nvSpPr>
        <p:spPr>
          <a:xfrm>
            <a:off x="7310826" y="3454019"/>
            <a:ext cx="1463040" cy="548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2A27C73-6247-EBDE-C602-63EE13535A3D}"/>
              </a:ext>
            </a:extLst>
          </p:cNvPr>
          <p:cNvSpPr txBox="1"/>
          <p:nvPr/>
        </p:nvSpPr>
        <p:spPr>
          <a:xfrm>
            <a:off x="9080032" y="4412358"/>
            <a:ext cx="1487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798 variables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704D26D5-98BB-08A9-259D-D45498744D47}"/>
              </a:ext>
            </a:extLst>
          </p:cNvPr>
          <p:cNvSpPr txBox="1"/>
          <p:nvPr/>
        </p:nvSpPr>
        <p:spPr>
          <a:xfrm>
            <a:off x="2272508" y="4459286"/>
            <a:ext cx="1487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225 variables</a:t>
            </a:r>
          </a:p>
        </p:txBody>
      </p:sp>
    </p:spTree>
    <p:extLst>
      <p:ext uri="{BB962C8B-B14F-4D97-AF65-F5344CB8AC3E}">
        <p14:creationId xmlns:p14="http://schemas.microsoft.com/office/powerpoint/2010/main" val="3395509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CBF902B-B8D1-AF19-9194-9126E1780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9995"/>
            <a:ext cx="9833548" cy="660726"/>
          </a:xfrm>
        </p:spPr>
        <p:txBody>
          <a:bodyPr anchor="b">
            <a:normAutofit/>
          </a:bodyPr>
          <a:lstStyle/>
          <a:p>
            <a:pPr algn="ctr"/>
            <a:r>
              <a:rPr lang="fr-FR" sz="3600" dirty="0" err="1">
                <a:solidFill>
                  <a:schemeClr val="tx2"/>
                </a:solidFill>
              </a:rPr>
              <a:t>Feature</a:t>
            </a:r>
            <a:r>
              <a:rPr lang="fr-FR" sz="3600" dirty="0">
                <a:solidFill>
                  <a:schemeClr val="tx2"/>
                </a:solidFill>
              </a:rPr>
              <a:t> </a:t>
            </a:r>
            <a:r>
              <a:rPr lang="fr-FR" sz="3600" dirty="0" err="1">
                <a:solidFill>
                  <a:schemeClr val="tx2"/>
                </a:solidFill>
              </a:rPr>
              <a:t>selection</a:t>
            </a:r>
            <a:endParaRPr lang="fr-FR" sz="36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64D4BE-9E7F-068F-23AA-63517DE8B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073" y="818458"/>
            <a:ext cx="9833548" cy="6059536"/>
          </a:xfrm>
        </p:spPr>
        <p:txBody>
          <a:bodyPr>
            <a:normAutofit/>
          </a:bodyPr>
          <a:lstStyle/>
          <a:p>
            <a:r>
              <a:rPr lang="fr-FR" sz="2400" dirty="0">
                <a:solidFill>
                  <a:schemeClr val="tx2"/>
                </a:solidFill>
              </a:rPr>
              <a:t>Avoir un trop grand nombre de variables implique une difficulté pour entrainer le modèle.</a:t>
            </a:r>
          </a:p>
          <a:p>
            <a:r>
              <a:rPr lang="fr-FR" sz="2400" dirty="0">
                <a:solidFill>
                  <a:schemeClr val="tx2"/>
                </a:solidFill>
              </a:rPr>
              <a:t>Toutes les variables ne sont pas aussi importantes.</a:t>
            </a:r>
          </a:p>
          <a:p>
            <a:r>
              <a:rPr lang="fr-FR" sz="2400" dirty="0">
                <a:solidFill>
                  <a:schemeClr val="tx2"/>
                </a:solidFill>
              </a:rPr>
              <a:t>Méthodologie:</a:t>
            </a:r>
          </a:p>
          <a:p>
            <a:pPr lvl="1"/>
            <a:r>
              <a:rPr lang="fr-FR" sz="1800" dirty="0">
                <a:solidFill>
                  <a:schemeClr val="tx2"/>
                </a:solidFill>
              </a:rPr>
              <a:t>Entrainement de différents modèles sur les données</a:t>
            </a:r>
          </a:p>
          <a:p>
            <a:pPr lvl="1"/>
            <a:r>
              <a:rPr lang="fr-FR" sz="1800" dirty="0">
                <a:solidFill>
                  <a:schemeClr val="tx2"/>
                </a:solidFill>
              </a:rPr>
              <a:t>On classe les variables par importance pour chacun des modèles et on sélectionne les 100 plus importantes</a:t>
            </a:r>
          </a:p>
          <a:p>
            <a:pPr lvl="1"/>
            <a:r>
              <a:rPr lang="fr-FR" sz="1800" dirty="0">
                <a:solidFill>
                  <a:schemeClr val="tx2"/>
                </a:solidFill>
              </a:rPr>
              <a:t>On attribut un point à une variable quand elle fait partie de la sélection d’un modèle</a:t>
            </a:r>
          </a:p>
          <a:p>
            <a:pPr lvl="1"/>
            <a:r>
              <a:rPr lang="fr-FR" sz="1800" dirty="0">
                <a:solidFill>
                  <a:schemeClr val="tx2"/>
                </a:solidFill>
              </a:rPr>
              <a:t>On ne garde que les variables ayant été sélectionnées au moins trois fois dans le processus</a:t>
            </a:r>
          </a:p>
          <a:p>
            <a:pPr lvl="1"/>
            <a:endParaRPr lang="fr-FR" sz="18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mage 4">
            <a:extLst>
              <a:ext uri="{FF2B5EF4-FFF2-40B4-BE49-F238E27FC236}">
                <a16:creationId xmlns:a16="http://schemas.microsoft.com/office/drawing/2014/main" id="{F4B1D6BB-E651-D8BD-E6A2-56E7C711F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4720" y="1"/>
            <a:ext cx="1097280" cy="101572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65051C1-2843-DEEA-F6A8-68C969D21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55854"/>
            <a:ext cx="995680" cy="100214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889993B-2804-3BD3-7C68-51283B7509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580" y="4523877"/>
            <a:ext cx="990863" cy="99086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845D9F2-AF26-FA2E-0557-4CC538E6CD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108" y="4365109"/>
            <a:ext cx="1308402" cy="130840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BD2A9B4-1D39-23A6-77D2-E544EDD2DB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341" y="4523878"/>
            <a:ext cx="990863" cy="990863"/>
          </a:xfrm>
          <a:prstGeom prst="rect">
            <a:avLst/>
          </a:prstGeom>
        </p:spPr>
      </p:pic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E6292CFE-A2EF-819D-2B11-BCF8DF877113}"/>
              </a:ext>
            </a:extLst>
          </p:cNvPr>
          <p:cNvSpPr/>
          <p:nvPr/>
        </p:nvSpPr>
        <p:spPr>
          <a:xfrm>
            <a:off x="3828683" y="4715172"/>
            <a:ext cx="1463040" cy="548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FA10FB8D-1119-FD6F-0D3B-7D7E7B8439F8}"/>
              </a:ext>
            </a:extLst>
          </p:cNvPr>
          <p:cNvSpPr/>
          <p:nvPr/>
        </p:nvSpPr>
        <p:spPr>
          <a:xfrm>
            <a:off x="7501135" y="4715172"/>
            <a:ext cx="1463040" cy="548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FE8F877-74BD-F6DD-7C7E-79275DABB7DB}"/>
              </a:ext>
            </a:extLst>
          </p:cNvPr>
          <p:cNvSpPr txBox="1"/>
          <p:nvPr/>
        </p:nvSpPr>
        <p:spPr>
          <a:xfrm>
            <a:off x="2385121" y="5611483"/>
            <a:ext cx="1487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798 variables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03C0F98-EA61-06A3-B62D-30C1A4E9C6E6}"/>
              </a:ext>
            </a:extLst>
          </p:cNvPr>
          <p:cNvSpPr txBox="1"/>
          <p:nvPr/>
        </p:nvSpPr>
        <p:spPr>
          <a:xfrm>
            <a:off x="9022041" y="5653335"/>
            <a:ext cx="1487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133 variables</a:t>
            </a:r>
          </a:p>
        </p:txBody>
      </p:sp>
    </p:spTree>
    <p:extLst>
      <p:ext uri="{BB962C8B-B14F-4D97-AF65-F5344CB8AC3E}">
        <p14:creationId xmlns:p14="http://schemas.microsoft.com/office/powerpoint/2010/main" val="280402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EE511DA-26B9-9664-B048-2361D8099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-1"/>
            <a:ext cx="9833548" cy="685802"/>
          </a:xfrm>
        </p:spPr>
        <p:txBody>
          <a:bodyPr anchor="b">
            <a:normAutofit/>
          </a:bodyPr>
          <a:lstStyle/>
          <a:p>
            <a:pPr algn="ctr"/>
            <a:r>
              <a:rPr lang="fr-FR" sz="3600" dirty="0">
                <a:solidFill>
                  <a:schemeClr val="tx2"/>
                </a:solidFill>
              </a:rPr>
              <a:t>Équilibrage des classes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B0DB72-E07A-1B9C-B00D-A479C690C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073" y="735023"/>
            <a:ext cx="9833548" cy="6122973"/>
          </a:xfrm>
        </p:spPr>
        <p:txBody>
          <a:bodyPr>
            <a:normAutofit/>
          </a:bodyPr>
          <a:lstStyle/>
          <a:p>
            <a:r>
              <a:rPr lang="fr-FR" sz="2400" dirty="0">
                <a:solidFill>
                  <a:schemeClr val="tx2"/>
                </a:solidFill>
              </a:rPr>
              <a:t>La distribution des classes dans les données d’entrainement est assez équivoque</a:t>
            </a:r>
          </a:p>
          <a:p>
            <a:endParaRPr lang="fr-FR" sz="2400" dirty="0">
              <a:solidFill>
                <a:schemeClr val="tx2"/>
              </a:solidFill>
            </a:endParaRPr>
          </a:p>
          <a:p>
            <a:endParaRPr lang="fr-FR" sz="2400" dirty="0">
              <a:solidFill>
                <a:schemeClr val="tx2"/>
              </a:solidFill>
            </a:endParaRPr>
          </a:p>
          <a:p>
            <a:endParaRPr lang="fr-FR" sz="2400" dirty="0">
              <a:solidFill>
                <a:schemeClr val="tx2"/>
              </a:solidFill>
            </a:endParaRPr>
          </a:p>
          <a:p>
            <a:endParaRPr lang="fr-FR" sz="2400" dirty="0">
              <a:solidFill>
                <a:schemeClr val="tx2"/>
              </a:solidFill>
            </a:endParaRPr>
          </a:p>
          <a:p>
            <a:endParaRPr lang="fr-FR" sz="2400" dirty="0">
              <a:solidFill>
                <a:schemeClr val="tx2"/>
              </a:solidFill>
            </a:endParaRPr>
          </a:p>
          <a:p>
            <a:endParaRPr lang="fr-FR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fr-FR" sz="2400" dirty="0">
              <a:solidFill>
                <a:schemeClr val="tx2"/>
              </a:solidFill>
            </a:endParaRPr>
          </a:p>
          <a:p>
            <a:r>
              <a:rPr lang="fr-FR" sz="2400" dirty="0">
                <a:solidFill>
                  <a:schemeClr val="tx2"/>
                </a:solidFill>
              </a:rPr>
              <a:t>Une distribution non équilibrée risque d’orienter le modèle vers la détection d’une seule classe.</a:t>
            </a:r>
          </a:p>
          <a:p>
            <a:endParaRPr lang="fr-FR" sz="2400" dirty="0">
              <a:solidFill>
                <a:schemeClr val="tx2"/>
              </a:solidFill>
            </a:endParaRPr>
          </a:p>
          <a:p>
            <a:r>
              <a:rPr lang="fr-FR" sz="2400" dirty="0">
                <a:solidFill>
                  <a:schemeClr val="tx2"/>
                </a:solidFill>
              </a:rPr>
              <a:t>Cependant des solutions existent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7FB3C6B0-D200-928E-2181-0C1ED83F2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4720" y="1"/>
            <a:ext cx="1097280" cy="101572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9F23363-818D-CFAF-E73A-DC80994130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855854"/>
            <a:ext cx="995680" cy="100214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3E55366-5081-CF42-B8F9-EAA9DEF058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629" y="1191488"/>
            <a:ext cx="4202436" cy="315182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10362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5A484D-BEAA-B445-987F-94D349CE9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13009"/>
            <a:ext cx="9833548" cy="691841"/>
          </a:xfrm>
        </p:spPr>
        <p:txBody>
          <a:bodyPr anchor="b">
            <a:normAutofit/>
          </a:bodyPr>
          <a:lstStyle/>
          <a:p>
            <a:pPr algn="ctr"/>
            <a:r>
              <a:rPr lang="fr-FR" sz="3600" dirty="0">
                <a:solidFill>
                  <a:schemeClr val="tx2"/>
                </a:solidFill>
              </a:rPr>
              <a:t>Équilibrage des classes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700681-6D52-2CA6-E8D7-9B29B558B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073" y="918639"/>
            <a:ext cx="9833548" cy="2693976"/>
          </a:xfrm>
        </p:spPr>
        <p:txBody>
          <a:bodyPr>
            <a:normAutofit/>
          </a:bodyPr>
          <a:lstStyle/>
          <a:p>
            <a:r>
              <a:rPr lang="fr-FR" sz="2400" dirty="0">
                <a:solidFill>
                  <a:schemeClr val="tx2"/>
                </a:solidFill>
              </a:rPr>
              <a:t>Utilisation de la librairie SMOTE</a:t>
            </a:r>
          </a:p>
          <a:p>
            <a:pPr marL="0" indent="0">
              <a:buNone/>
            </a:pPr>
            <a:endParaRPr lang="fr-FR" sz="2400" dirty="0">
              <a:solidFill>
                <a:schemeClr val="tx2"/>
              </a:solidFill>
            </a:endParaRPr>
          </a:p>
          <a:p>
            <a:r>
              <a:rPr lang="fr-FR" sz="2400" dirty="0">
                <a:solidFill>
                  <a:schemeClr val="tx2"/>
                </a:solidFill>
              </a:rPr>
              <a:t>La librairie utilise l’</a:t>
            </a:r>
            <a:r>
              <a:rPr lang="fr-FR" sz="2400" dirty="0" err="1">
                <a:solidFill>
                  <a:schemeClr val="tx2"/>
                </a:solidFill>
              </a:rPr>
              <a:t>oversampling</a:t>
            </a:r>
            <a:r>
              <a:rPr lang="fr-FR" sz="2400" dirty="0">
                <a:solidFill>
                  <a:schemeClr val="tx2"/>
                </a:solidFill>
              </a:rPr>
              <a:t> qui consiste à générer de nouvelles entrées de la classe minoritaire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278CFB32-DB8B-25E1-C8F6-266C76490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4720" y="1"/>
            <a:ext cx="1097280" cy="101572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F37D43A-20F2-77CC-2813-7C9B2E860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55854"/>
            <a:ext cx="995680" cy="100214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AD8BDB8-375B-0F4E-A8BF-AA4D9A520B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440" y="2614527"/>
            <a:ext cx="3620858" cy="355282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68CA59A-FEA9-DAAC-2845-DD10FA79BD6B}"/>
              </a:ext>
            </a:extLst>
          </p:cNvPr>
          <p:cNvSpPr txBox="1"/>
          <p:nvPr/>
        </p:nvSpPr>
        <p:spPr>
          <a:xfrm>
            <a:off x="1630458" y="6167352"/>
            <a:ext cx="3547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Illustration approche SMOTE (Emmanuel REMY, </a:t>
            </a:r>
            <a:r>
              <a:rPr lang="fr-FR" sz="1100" dirty="0" err="1"/>
              <a:t>Conf’ISUP</a:t>
            </a:r>
            <a:r>
              <a:rPr lang="fr-FR" sz="1100" dirty="0"/>
              <a:t>)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86F892EB-BD8A-C77E-8BF9-BA87BEB9B4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085" y="2601820"/>
            <a:ext cx="4958085" cy="371856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16133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E6A464F-283F-A336-2C2C-14925516F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133200"/>
            <a:ext cx="9833548" cy="681471"/>
          </a:xfrm>
        </p:spPr>
        <p:txBody>
          <a:bodyPr anchor="b">
            <a:normAutofit/>
          </a:bodyPr>
          <a:lstStyle/>
          <a:p>
            <a:pPr algn="ctr"/>
            <a:r>
              <a:rPr lang="fr-FR" sz="3600" dirty="0">
                <a:solidFill>
                  <a:schemeClr val="tx2"/>
                </a:solidFill>
              </a:rPr>
              <a:t>Entrainement des différents modèles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298906-C702-EB6C-3502-AA19E2247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073" y="947870"/>
            <a:ext cx="9833548" cy="577693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Pour s’assurer de choisir l’algorithme le plus adapté à notre cas d’utilisation il faut en tester plusieurs:</a:t>
            </a:r>
          </a:p>
          <a:p>
            <a:pPr lvl="1"/>
            <a:r>
              <a:rPr lang="fr-FR" sz="2000" dirty="0">
                <a:solidFill>
                  <a:schemeClr val="tx2"/>
                </a:solidFill>
              </a:rPr>
              <a:t>Régression logistique</a:t>
            </a:r>
          </a:p>
          <a:p>
            <a:pPr lvl="1"/>
            <a:r>
              <a:rPr lang="fr-FR" sz="2000" dirty="0" err="1">
                <a:solidFill>
                  <a:schemeClr val="tx2"/>
                </a:solidFill>
              </a:rPr>
              <a:t>Random</a:t>
            </a:r>
            <a:r>
              <a:rPr lang="fr-FR" sz="2000" dirty="0">
                <a:solidFill>
                  <a:schemeClr val="tx2"/>
                </a:solidFill>
              </a:rPr>
              <a:t> </a:t>
            </a:r>
            <a:r>
              <a:rPr lang="fr-FR" sz="2000" dirty="0" err="1">
                <a:solidFill>
                  <a:schemeClr val="tx2"/>
                </a:solidFill>
              </a:rPr>
              <a:t>forest</a:t>
            </a:r>
            <a:endParaRPr lang="fr-FR" sz="2000" dirty="0">
              <a:solidFill>
                <a:schemeClr val="tx2"/>
              </a:solidFill>
            </a:endParaRPr>
          </a:p>
          <a:p>
            <a:pPr lvl="1"/>
            <a:r>
              <a:rPr lang="fr-FR" sz="2000" dirty="0">
                <a:solidFill>
                  <a:schemeClr val="tx2"/>
                </a:solidFill>
              </a:rPr>
              <a:t>XGBOOST</a:t>
            </a:r>
          </a:p>
          <a:p>
            <a:pPr lvl="1"/>
            <a:r>
              <a:rPr lang="fr-FR" sz="2000" dirty="0" err="1">
                <a:solidFill>
                  <a:schemeClr val="tx2"/>
                </a:solidFill>
              </a:rPr>
              <a:t>LightGBM</a:t>
            </a:r>
            <a:endParaRPr lang="fr-FR" sz="2000" dirty="0">
              <a:solidFill>
                <a:schemeClr val="tx2"/>
              </a:solidFill>
            </a:endParaRPr>
          </a:p>
          <a:p>
            <a:pPr lvl="1"/>
            <a:endParaRPr lang="fr-FR" sz="2000" dirty="0">
              <a:solidFill>
                <a:schemeClr val="tx2"/>
              </a:solidFill>
            </a:endParaRPr>
          </a:p>
          <a:p>
            <a:r>
              <a:rPr lang="fr-FR" dirty="0">
                <a:solidFill>
                  <a:schemeClr val="tx2"/>
                </a:solidFill>
              </a:rPr>
              <a:t>Pour des raisons de puissances de calcule, une fraction des données d’entrainement a été utilisé soit 20% des données totales</a:t>
            </a:r>
          </a:p>
          <a:p>
            <a:endParaRPr lang="fr-FR" dirty="0">
              <a:solidFill>
                <a:schemeClr val="tx2"/>
              </a:solidFill>
            </a:endParaRPr>
          </a:p>
          <a:p>
            <a:r>
              <a:rPr lang="fr-FR" dirty="0">
                <a:solidFill>
                  <a:schemeClr val="tx2"/>
                </a:solidFill>
              </a:rPr>
              <a:t>L’optimisation des hyperparamètres s’est fait en utilisant la librairie </a:t>
            </a:r>
            <a:r>
              <a:rPr lang="fr-FR" dirty="0" err="1">
                <a:solidFill>
                  <a:schemeClr val="tx2"/>
                </a:solidFill>
              </a:rPr>
              <a:t>optuna</a:t>
            </a:r>
            <a:r>
              <a:rPr lang="fr-FR" dirty="0">
                <a:solidFill>
                  <a:schemeClr val="tx2"/>
                </a:solidFill>
              </a:rPr>
              <a:t>:</a:t>
            </a:r>
          </a:p>
          <a:p>
            <a:pPr lvl="1"/>
            <a:r>
              <a:rPr lang="fr-FR" sz="2000" dirty="0">
                <a:solidFill>
                  <a:schemeClr val="tx2"/>
                </a:solidFill>
              </a:rPr>
              <a:t>Définition d’une fonction « Tune » et d’un fonction « objective</a:t>
            </a:r>
          </a:p>
          <a:p>
            <a:endParaRPr lang="fr-FR" dirty="0">
              <a:solidFill>
                <a:schemeClr val="tx2"/>
              </a:solidFill>
            </a:endParaRPr>
          </a:p>
          <a:p>
            <a:endParaRPr lang="fr-FR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2B88AD07-F603-0DD6-79D5-711D3C950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4720" y="1"/>
            <a:ext cx="1097280" cy="101572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51A4ECD-FF9D-406B-E896-559FEE702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55854"/>
            <a:ext cx="995680" cy="100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212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FEE1FC6-865B-19D6-6378-968D94F52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6790"/>
            <a:ext cx="9833548" cy="593286"/>
          </a:xfrm>
        </p:spPr>
        <p:txBody>
          <a:bodyPr anchor="b">
            <a:normAutofit/>
          </a:bodyPr>
          <a:lstStyle/>
          <a:p>
            <a:pPr algn="ctr"/>
            <a:r>
              <a:rPr lang="fr-FR" sz="3600" dirty="0">
                <a:solidFill>
                  <a:schemeClr val="tx2"/>
                </a:solidFill>
              </a:rPr>
              <a:t>Entrainement des différents modèles : Résultats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8536A4-D9A1-E0A0-66F2-5FC82CAB9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073" y="579523"/>
            <a:ext cx="7643058" cy="6285265"/>
          </a:xfrm>
        </p:spPr>
        <p:txBody>
          <a:bodyPr>
            <a:normAutofit/>
          </a:bodyPr>
          <a:lstStyle/>
          <a:p>
            <a:endParaRPr lang="fr-FR" sz="1800" dirty="0">
              <a:solidFill>
                <a:schemeClr val="tx2"/>
              </a:solidFill>
            </a:endParaRPr>
          </a:p>
          <a:p>
            <a:endParaRPr lang="fr-FR" sz="1800" dirty="0">
              <a:solidFill>
                <a:schemeClr val="tx2"/>
              </a:solidFill>
            </a:endParaRPr>
          </a:p>
          <a:p>
            <a:endParaRPr lang="fr-FR" sz="1800" dirty="0">
              <a:solidFill>
                <a:schemeClr val="tx2"/>
              </a:solidFill>
            </a:endParaRPr>
          </a:p>
          <a:p>
            <a:endParaRPr lang="fr-FR" sz="1800" dirty="0">
              <a:solidFill>
                <a:schemeClr val="tx2"/>
              </a:solidFill>
            </a:endParaRPr>
          </a:p>
          <a:p>
            <a:endParaRPr lang="fr-FR" sz="1800" dirty="0">
              <a:solidFill>
                <a:schemeClr val="tx2"/>
              </a:solidFill>
            </a:endParaRPr>
          </a:p>
          <a:p>
            <a:endParaRPr lang="fr-FR" sz="1800" dirty="0">
              <a:solidFill>
                <a:schemeClr val="tx2"/>
              </a:solidFill>
            </a:endParaRPr>
          </a:p>
          <a:p>
            <a:endParaRPr lang="fr-FR" sz="1800" dirty="0">
              <a:solidFill>
                <a:schemeClr val="tx2"/>
              </a:solidFill>
            </a:endParaRPr>
          </a:p>
          <a:p>
            <a:endParaRPr lang="fr-FR" sz="1800" dirty="0">
              <a:solidFill>
                <a:schemeClr val="tx2"/>
              </a:solidFill>
            </a:endParaRPr>
          </a:p>
          <a:p>
            <a:endParaRPr lang="fr-FR" sz="1800" dirty="0">
              <a:solidFill>
                <a:schemeClr val="tx2"/>
              </a:solidFill>
            </a:endParaRPr>
          </a:p>
          <a:p>
            <a:endParaRPr lang="fr-FR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fr-FR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fr-FR" sz="1800" dirty="0">
              <a:solidFill>
                <a:schemeClr val="tx2"/>
              </a:solidFill>
            </a:endParaRPr>
          </a:p>
          <a:p>
            <a:r>
              <a:rPr lang="fr-FR" sz="1800" dirty="0">
                <a:solidFill>
                  <a:schemeClr val="tx2"/>
                </a:solidFill>
              </a:rPr>
              <a:t>Le modèle avec le meilleur score sur les données de test est la régression logistique avec un hyperparamètre C = 55,59.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C2768403-C3BA-061B-DBF6-8AC49AF96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4720" y="1"/>
            <a:ext cx="1097280" cy="101572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C2BD080-F356-B39B-F546-917585447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55854"/>
            <a:ext cx="995680" cy="100214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E69F525-35B1-405C-A1B6-25DD9E38A1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356" y="1729507"/>
            <a:ext cx="2957301" cy="23567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6EC66B0-5D26-3785-359E-9F5CFFA1C0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5489" y="1729507"/>
            <a:ext cx="2730511" cy="32139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34E256BC-BDCB-F105-6127-286F1B4DD2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2013" y="1737837"/>
            <a:ext cx="2750118" cy="33770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949D6122-ECB1-00FA-5860-F906B527FA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29794" y="1736294"/>
            <a:ext cx="3066097" cy="51284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578801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Thème1</Template>
  <TotalTime>323</TotalTime>
  <Words>981</Words>
  <Application>Microsoft Office PowerPoint</Application>
  <PresentationFormat>Grand écran</PresentationFormat>
  <Paragraphs>185</Paragraphs>
  <Slides>24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Thème Office</vt:lpstr>
      <vt:lpstr>Implémentation d’un modèle de scoring</vt:lpstr>
      <vt:lpstr>Rappel de la problématique</vt:lpstr>
      <vt:lpstr>Présentation de la base de données</vt:lpstr>
      <vt:lpstr>Feature engineering</vt:lpstr>
      <vt:lpstr>Feature selection</vt:lpstr>
      <vt:lpstr>Équilibrage des classes </vt:lpstr>
      <vt:lpstr>Équilibrage des classes </vt:lpstr>
      <vt:lpstr>Entrainement des différents modèles</vt:lpstr>
      <vt:lpstr>Entrainement des différents modèles : Résultats</vt:lpstr>
      <vt:lpstr>Suivi de l’entrainement avec MLflow</vt:lpstr>
      <vt:lpstr>Élaboration d’une fonction de coût métier 1 </vt:lpstr>
      <vt:lpstr>Élaboration dune fonction de coût métier 2 </vt:lpstr>
      <vt:lpstr>Comparaison des deux fonctions d’évaluation</vt:lpstr>
      <vt:lpstr>Comparaison des deux fonctions d’évaluation </vt:lpstr>
      <vt:lpstr>Conclusion sur la phase d’entrainement du modèle optimal</vt:lpstr>
      <vt:lpstr>Création d’une API 1</vt:lpstr>
      <vt:lpstr>Création d’une API 2</vt:lpstr>
      <vt:lpstr>Création d’une API 3 </vt:lpstr>
      <vt:lpstr>Création d’une API 4</vt:lpstr>
      <vt:lpstr>Analyse du datadrift 1 </vt:lpstr>
      <vt:lpstr>Analyse du datadrift</vt:lpstr>
      <vt:lpstr>Création d’un dashboard 1 </vt:lpstr>
      <vt:lpstr>Création d’un dashboard 2</vt:lpstr>
      <vt:lpstr>Création d’un dashboard 3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Implémentation d’un modèle de scoring</dc:title>
  <dc:creator>M Guimard</dc:creator>
  <cp:lastModifiedBy>M Guimard</cp:lastModifiedBy>
  <cp:revision>1</cp:revision>
  <dcterms:created xsi:type="dcterms:W3CDTF">2023-03-08T10:42:20Z</dcterms:created>
  <dcterms:modified xsi:type="dcterms:W3CDTF">2023-03-08T16:05:20Z</dcterms:modified>
</cp:coreProperties>
</file>