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5"/>
  </p:notesMasterIdLst>
  <p:sldIdLst>
    <p:sldId id="256" r:id="rId2"/>
    <p:sldId id="319" r:id="rId3"/>
    <p:sldId id="377" r:id="rId4"/>
    <p:sldId id="383" r:id="rId5"/>
    <p:sldId id="395" r:id="rId6"/>
    <p:sldId id="382" r:id="rId7"/>
    <p:sldId id="392" r:id="rId8"/>
    <p:sldId id="386" r:id="rId9"/>
    <p:sldId id="385" r:id="rId10"/>
    <p:sldId id="387" r:id="rId11"/>
    <p:sldId id="379" r:id="rId12"/>
    <p:sldId id="384" r:id="rId13"/>
    <p:sldId id="388" r:id="rId14"/>
    <p:sldId id="393" r:id="rId15"/>
    <p:sldId id="380" r:id="rId16"/>
    <p:sldId id="394" r:id="rId17"/>
    <p:sldId id="378" r:id="rId18"/>
    <p:sldId id="381" r:id="rId19"/>
    <p:sldId id="390" r:id="rId20"/>
    <p:sldId id="391" r:id="rId21"/>
    <p:sldId id="323" r:id="rId22"/>
    <p:sldId id="368" r:id="rId23"/>
    <p:sldId id="3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BCB0B-58EF-4824-91A7-B318502FA173}" type="datetimeFigureOut">
              <a:rPr lang="fr-FR" smtClean="0"/>
              <a:t>06/02/2021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16900-D7DC-4ABB-AAC4-D9AB7EE70802}" type="slidenum">
              <a:rPr lang="fr-FR" smtClean="0"/>
              <a:t>‹N°›</a:t>
            </a:fld>
            <a:endParaRPr lang="fr-FR"/>
          </a:p>
        </p:txBody>
      </p:sp>
    </p:spTree>
    <p:extLst>
      <p:ext uri="{BB962C8B-B14F-4D97-AF65-F5344CB8AC3E}">
        <p14:creationId xmlns:p14="http://schemas.microsoft.com/office/powerpoint/2010/main" val="202879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err="1">
                <a:solidFill>
                  <a:schemeClr val="tx1"/>
                </a:solidFill>
                <a:effectLst/>
                <a:latin typeface="+mn-lt"/>
                <a:ea typeface="+mn-ea"/>
                <a:cs typeface="+mn-cs"/>
              </a:rPr>
              <a:t>SparkContext</a:t>
            </a:r>
            <a:r>
              <a:rPr lang="fr-FR" sz="1200" b="0" i="0" kern="1200" dirty="0">
                <a:solidFill>
                  <a:schemeClr val="tx1"/>
                </a:solidFill>
                <a:effectLst/>
                <a:latin typeface="+mn-lt"/>
                <a:ea typeface="+mn-ea"/>
                <a:cs typeface="+mn-cs"/>
              </a:rPr>
              <a:t> est le point d'entrée de toute fonctionnalité Spark. Lorsque nous exécutons une application Spark, un programme pilote démarre, qui a la fonction principale et votre </a:t>
            </a:r>
            <a:r>
              <a:rPr lang="fr-FR" sz="1200" b="0" i="0" kern="1200" dirty="0" err="1">
                <a:solidFill>
                  <a:schemeClr val="tx1"/>
                </a:solidFill>
                <a:effectLst/>
                <a:latin typeface="+mn-lt"/>
                <a:ea typeface="+mn-ea"/>
                <a:cs typeface="+mn-cs"/>
              </a:rPr>
              <a:t>SparkContext</a:t>
            </a:r>
            <a:r>
              <a:rPr lang="fr-FR" sz="1200" b="0" i="0" kern="1200" dirty="0">
                <a:solidFill>
                  <a:schemeClr val="tx1"/>
                </a:solidFill>
                <a:effectLst/>
                <a:latin typeface="+mn-lt"/>
                <a:ea typeface="+mn-ea"/>
                <a:cs typeface="+mn-cs"/>
              </a:rPr>
              <a:t> est lancé ici. Le programme pilote exécute ensuite les opérations à l'intérieur des exécuteurs sur les nœuds de travail</a:t>
            </a:r>
          </a:p>
          <a:p>
            <a:r>
              <a:rPr lang="fr-FR" dirty="0" err="1"/>
              <a:t>SparkSession</a:t>
            </a:r>
            <a:r>
              <a:rPr lang="fr-FR" dirty="0"/>
              <a:t> </a:t>
            </a:r>
            <a:r>
              <a:rPr lang="fr-FR" sz="1200" b="0" i="0" kern="1200" dirty="0">
                <a:solidFill>
                  <a:schemeClr val="tx1"/>
                </a:solidFill>
                <a:effectLst/>
                <a:latin typeface="+mn-lt"/>
                <a:ea typeface="+mn-ea"/>
                <a:cs typeface="+mn-cs"/>
              </a:rPr>
              <a:t>est le point d'entrée de Spark SQL. C'est l'un des tout premiers objets que vous créez lors du développement d'une application Spark SQ.</a:t>
            </a:r>
          </a:p>
          <a:p>
            <a:r>
              <a:rPr lang="fr-FR" sz="1200" b="1" i="0" kern="1200" dirty="0">
                <a:solidFill>
                  <a:schemeClr val="tx1"/>
                </a:solidFill>
                <a:effectLst/>
                <a:latin typeface="+mn-lt"/>
                <a:ea typeface="+mn-ea"/>
                <a:cs typeface="+mn-cs"/>
              </a:rPr>
              <a:t>Hadoop</a:t>
            </a:r>
            <a:r>
              <a:rPr lang="fr-FR" sz="1200" b="0" i="0" kern="1200" dirty="0">
                <a:solidFill>
                  <a:schemeClr val="tx1"/>
                </a:solidFill>
                <a:effectLst/>
                <a:latin typeface="+mn-lt"/>
                <a:ea typeface="+mn-ea"/>
                <a:cs typeface="+mn-cs"/>
              </a:rPr>
              <a:t> est un </a:t>
            </a:r>
            <a:r>
              <a:rPr lang="fr-FR" sz="1200" b="0" i="0" kern="1200" dirty="0" err="1">
                <a:solidFill>
                  <a:schemeClr val="tx1"/>
                </a:solidFill>
                <a:effectLst/>
                <a:latin typeface="+mn-lt"/>
                <a:ea typeface="+mn-ea"/>
                <a:cs typeface="+mn-cs"/>
              </a:rPr>
              <a:t>framework</a:t>
            </a:r>
            <a:r>
              <a:rPr lang="fr-FR" sz="1200" b="0" i="0" kern="1200" dirty="0">
                <a:solidFill>
                  <a:schemeClr val="tx1"/>
                </a:solidFill>
                <a:effectLst/>
                <a:latin typeface="+mn-lt"/>
                <a:ea typeface="+mn-ea"/>
                <a:cs typeface="+mn-cs"/>
              </a:rPr>
              <a:t> logiciel open source permettant de stocker des données, et de lancer des applications sur des grappes de machines standards</a:t>
            </a:r>
          </a:p>
          <a:p>
            <a:endParaRPr lang="fr-FR" sz="1200" b="0" i="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9</a:t>
            </a:fld>
            <a:endParaRPr lang="fr-FR"/>
          </a:p>
        </p:txBody>
      </p:sp>
    </p:spTree>
    <p:extLst>
      <p:ext uri="{BB962C8B-B14F-4D97-AF65-F5344CB8AC3E}">
        <p14:creationId xmlns:p14="http://schemas.microsoft.com/office/powerpoint/2010/main" val="628413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S3 </a:t>
            </a:r>
            <a:r>
              <a:rPr lang="fr-FR" sz="1200" b="0" i="0" kern="1200" dirty="0">
                <a:solidFill>
                  <a:schemeClr val="tx1"/>
                </a:solidFill>
                <a:effectLst/>
                <a:latin typeface="+mn-lt"/>
                <a:ea typeface="+mn-ea"/>
                <a:cs typeface="+mn-cs"/>
              </a:rPr>
              <a:t>est un service de stockage d'objet offrant une évolutivité, une disponibilité des données, une sécurité et des performances de pointe. Elle est constitué de </a:t>
            </a:r>
            <a:r>
              <a:rPr lang="fr-FR" sz="1200" b="0" i="0" kern="1200" dirty="0" err="1">
                <a:solidFill>
                  <a:schemeClr val="tx1"/>
                </a:solidFill>
                <a:effectLst/>
                <a:latin typeface="+mn-lt"/>
                <a:ea typeface="+mn-ea"/>
                <a:cs typeface="+mn-cs"/>
              </a:rPr>
              <a:t>bucket</a:t>
            </a:r>
            <a:r>
              <a:rPr lang="fr-FR" sz="1200" b="0" i="0" kern="1200" dirty="0">
                <a:solidFill>
                  <a:schemeClr val="tx1"/>
                </a:solidFill>
                <a:effectLst/>
                <a:latin typeface="+mn-lt"/>
                <a:ea typeface="+mn-ea"/>
                <a:cs typeface="+mn-cs"/>
              </a:rPr>
              <a:t> (sceaux) et d’objets qui sont à l’intérieur des </a:t>
            </a:r>
            <a:r>
              <a:rPr lang="fr-FR" sz="1200" b="0" i="0" kern="1200" dirty="0" err="1">
                <a:solidFill>
                  <a:schemeClr val="tx1"/>
                </a:solidFill>
                <a:effectLst/>
                <a:latin typeface="+mn-lt"/>
                <a:ea typeface="+mn-ea"/>
                <a:cs typeface="+mn-cs"/>
              </a:rPr>
              <a:t>buckets</a:t>
            </a:r>
            <a:r>
              <a:rPr lang="fr-FR" sz="1200" b="0" i="0" kern="1200" dirty="0">
                <a:solidFill>
                  <a:schemeClr val="tx1"/>
                </a:solidFill>
                <a:effectLst/>
                <a:latin typeface="+mn-lt"/>
                <a:ea typeface="+mn-ea"/>
                <a:cs typeface="+mn-cs"/>
              </a:rPr>
              <a:t>. </a:t>
            </a:r>
          </a:p>
          <a:p>
            <a:r>
              <a:rPr lang="fr-FR" sz="1200" b="0" i="0" kern="1200" dirty="0">
                <a:solidFill>
                  <a:schemeClr val="tx1"/>
                </a:solidFill>
                <a:effectLst/>
                <a:latin typeface="+mn-lt"/>
                <a:ea typeface="+mn-ea"/>
                <a:cs typeface="+mn-cs"/>
              </a:rPr>
              <a:t>AMI : </a:t>
            </a:r>
            <a:r>
              <a:rPr lang="fr-FR" sz="1200" b="0" i="0" kern="1200" dirty="0" err="1">
                <a:solidFill>
                  <a:schemeClr val="tx1"/>
                </a:solidFill>
                <a:effectLst/>
                <a:latin typeface="+mn-lt"/>
                <a:ea typeface="+mn-ea"/>
                <a:cs typeface="+mn-cs"/>
              </a:rPr>
              <a:t>amazon</a:t>
            </a:r>
            <a:r>
              <a:rPr lang="fr-FR" sz="1200" b="0" i="0" kern="1200" dirty="0">
                <a:solidFill>
                  <a:schemeClr val="tx1"/>
                </a:solidFill>
                <a:effectLst/>
                <a:latin typeface="+mn-lt"/>
                <a:ea typeface="+mn-ea"/>
                <a:cs typeface="+mn-cs"/>
              </a:rPr>
              <a:t> machine image</a:t>
            </a:r>
            <a:endParaRPr lang="fr-FR" dirty="0"/>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10</a:t>
            </a:fld>
            <a:endParaRPr lang="fr-FR"/>
          </a:p>
        </p:txBody>
      </p:sp>
    </p:spTree>
    <p:extLst>
      <p:ext uri="{BB962C8B-B14F-4D97-AF65-F5344CB8AC3E}">
        <p14:creationId xmlns:p14="http://schemas.microsoft.com/office/powerpoint/2010/main" val="283762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1" kern="1200" dirty="0" err="1">
                <a:solidFill>
                  <a:schemeClr val="tx1"/>
                </a:solidFill>
                <a:effectLst/>
                <a:latin typeface="+mn-lt"/>
                <a:ea typeface="+mn-ea"/>
                <a:cs typeface="+mn-cs"/>
              </a:rPr>
              <a:t>Rdd</a:t>
            </a:r>
            <a:r>
              <a:rPr lang="fr-FR" sz="1200" b="1" i="1" kern="1200" dirty="0">
                <a:solidFill>
                  <a:schemeClr val="tx1"/>
                </a:solidFill>
                <a:effectLst/>
                <a:latin typeface="+mn-lt"/>
                <a:ea typeface="+mn-ea"/>
                <a:cs typeface="+mn-cs"/>
              </a:rPr>
              <a:t> : </a:t>
            </a:r>
            <a:r>
              <a:rPr lang="fr-FR" sz="1200" b="1" i="1" kern="1200" dirty="0" err="1">
                <a:solidFill>
                  <a:schemeClr val="tx1"/>
                </a:solidFill>
                <a:effectLst/>
                <a:latin typeface="+mn-lt"/>
                <a:ea typeface="+mn-ea"/>
                <a:cs typeface="+mn-cs"/>
              </a:rPr>
              <a:t>Resilient</a:t>
            </a:r>
            <a:r>
              <a:rPr lang="fr-FR" sz="1200" b="1" i="1" kern="1200" dirty="0">
                <a:solidFill>
                  <a:schemeClr val="tx1"/>
                </a:solidFill>
                <a:effectLst/>
                <a:latin typeface="+mn-lt"/>
                <a:ea typeface="+mn-ea"/>
                <a:cs typeface="+mn-cs"/>
              </a:rPr>
              <a:t> Distributed </a:t>
            </a:r>
            <a:r>
              <a:rPr lang="fr-FR" sz="1200" b="1" i="1" kern="1200" dirty="0" err="1">
                <a:solidFill>
                  <a:schemeClr val="tx1"/>
                </a:solidFill>
                <a:effectLst/>
                <a:latin typeface="+mn-lt"/>
                <a:ea typeface="+mn-ea"/>
                <a:cs typeface="+mn-cs"/>
              </a:rPr>
              <a:t>Datasets</a:t>
            </a:r>
            <a:endParaRPr lang="fr-FR" dirty="0"/>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13</a:t>
            </a:fld>
            <a:endParaRPr lang="fr-FR"/>
          </a:p>
        </p:txBody>
      </p:sp>
    </p:spTree>
    <p:extLst>
      <p:ext uri="{BB962C8B-B14F-4D97-AF65-F5344CB8AC3E}">
        <p14:creationId xmlns:p14="http://schemas.microsoft.com/office/powerpoint/2010/main" val="3500523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effectLst/>
                <a:latin typeface="Montserrat"/>
              </a:rPr>
              <a:t>Les données sont découpées en </a:t>
            </a:r>
            <a:r>
              <a:rPr lang="fr-FR" b="1" i="0" dirty="0">
                <a:effectLst/>
                <a:latin typeface="Montserrat"/>
              </a:rPr>
              <a:t>partitions</a:t>
            </a:r>
            <a:r>
              <a:rPr lang="fr-FR" b="0" i="0" dirty="0">
                <a:effectLst/>
                <a:latin typeface="Montserrat"/>
              </a:rPr>
              <a:t>. Chaque partition est assignée à un des </a:t>
            </a:r>
            <a:r>
              <a:rPr lang="fr-FR" b="0" i="0" dirty="0" err="1">
                <a:effectLst/>
                <a:latin typeface="Montserrat"/>
              </a:rPr>
              <a:t>executors</a:t>
            </a:r>
            <a:r>
              <a:rPr lang="fr-FR" b="0" i="0" dirty="0">
                <a:effectLst/>
                <a:latin typeface="Montserrat"/>
              </a:rPr>
              <a:t>. Le traitement d'une partition représente une </a:t>
            </a:r>
            <a:r>
              <a:rPr lang="fr-FR" b="1" i="0" dirty="0">
                <a:effectLst/>
                <a:latin typeface="Montserrat"/>
              </a:rPr>
              <a:t>tâche</a:t>
            </a:r>
            <a:r>
              <a:rPr lang="fr-FR" b="0" i="0" dirty="0">
                <a:effectLst/>
                <a:latin typeface="Montserrat"/>
              </a:rPr>
              <a:t> : c'est la plus petite unité de traitement de données que nous allons voir. Un cluster Spark ne peut traiter qu'une tâche à la fois par </a:t>
            </a:r>
            <a:r>
              <a:rPr lang="fr-FR" b="0" i="0" dirty="0" err="1">
                <a:effectLst/>
                <a:latin typeface="Montserrat"/>
              </a:rPr>
              <a:t>executor</a:t>
            </a:r>
            <a:r>
              <a:rPr lang="fr-FR" b="0" i="0" dirty="0">
                <a:effectLst/>
                <a:latin typeface="Montserrat"/>
              </a:rPr>
              <a:t>, et en général il y a un </a:t>
            </a:r>
            <a:r>
              <a:rPr lang="fr-FR" b="0" i="0" dirty="0" err="1">
                <a:effectLst/>
                <a:latin typeface="Montserrat"/>
              </a:rPr>
              <a:t>executor</a:t>
            </a:r>
            <a:r>
              <a:rPr lang="fr-FR" b="0" i="0" dirty="0">
                <a:effectLst/>
                <a:latin typeface="Montserrat"/>
              </a:rPr>
              <a:t> par cœur de processeur. Par ailleurs, la taille d'une partition doit rester inférieure à la mémoire disponible pour son </a:t>
            </a:r>
            <a:r>
              <a:rPr lang="fr-FR" b="0" i="0" dirty="0" err="1">
                <a:effectLst/>
                <a:latin typeface="Montserrat"/>
              </a:rPr>
              <a:t>executor</a:t>
            </a:r>
            <a:r>
              <a:rPr lang="fr-FR" b="0" i="0" dirty="0">
                <a:effectLst/>
                <a:latin typeface="Montserrat"/>
              </a:rPr>
              <a:t>. Le choix du nombre de partitions est donc crucial, puisqu'il détermine le nombre de tâches qui seront réalisées de manière concurrente sur le cluster. Nous nous pencherons plus précisément sur ce point dans le chapitre sur le </a:t>
            </a:r>
            <a:r>
              <a:rPr lang="fr-FR" b="0" i="0" dirty="0" err="1">
                <a:effectLst/>
                <a:latin typeface="Montserrat"/>
              </a:rPr>
              <a:t>déboguage</a:t>
            </a:r>
            <a:r>
              <a:rPr lang="fr-FR" b="0" i="0" dirty="0">
                <a:effectLst/>
                <a:latin typeface="Montserrat"/>
              </a:rPr>
              <a:t> et l'optimisation d'applications Spark.</a:t>
            </a:r>
          </a:p>
          <a:p>
            <a:pPr algn="l"/>
            <a:r>
              <a:rPr lang="fr-FR" b="0" i="0" dirty="0">
                <a:effectLst/>
                <a:latin typeface="Montserrat"/>
              </a:rPr>
              <a:t>Un ensemble de tâches réalisées en parallèle, une par partition d'un RDD, constitue une </a:t>
            </a:r>
            <a:r>
              <a:rPr lang="fr-FR" b="1" i="0" dirty="0">
                <a:effectLst/>
                <a:latin typeface="Montserrat"/>
              </a:rPr>
              <a:t>étape</a:t>
            </a:r>
            <a:r>
              <a:rPr lang="fr-FR" b="0" i="0" dirty="0">
                <a:effectLst/>
                <a:latin typeface="Montserrat"/>
              </a:rPr>
              <a:t> (</a:t>
            </a:r>
            <a:r>
              <a:rPr lang="fr-FR" b="0" i="1" dirty="0">
                <a:effectLst/>
                <a:latin typeface="Montserrat"/>
              </a:rPr>
              <a:t>stage</a:t>
            </a:r>
            <a:r>
              <a:rPr lang="fr-FR" b="0" i="0" dirty="0">
                <a:effectLst/>
                <a:latin typeface="Montserrat"/>
              </a:rPr>
              <a:t>). Toutes les tâches d'une étape doivent être terminées avant que l'on puisse passer à l'étape suivante. Un </a:t>
            </a:r>
            <a:r>
              <a:rPr lang="fr-FR" b="1" i="0" dirty="0">
                <a:effectLst/>
                <a:latin typeface="Montserrat"/>
              </a:rPr>
              <a:t>job</a:t>
            </a:r>
            <a:r>
              <a:rPr lang="fr-FR" b="0" i="0" dirty="0">
                <a:effectLst/>
                <a:latin typeface="Montserrat"/>
              </a:rPr>
              <a:t> Spark est composé d'une succession d'étapes ; la progression d'un job peut donc être mesurée au nombre d'étapes qui ont été réalisées. Un job Spark est créé pour chaque action qu'on réalise sur un RDD</a:t>
            </a:r>
          </a:p>
          <a:p>
            <a:endParaRPr lang="fr-FR" dirty="0"/>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14</a:t>
            </a:fld>
            <a:endParaRPr lang="fr-FR"/>
          </a:p>
        </p:txBody>
      </p:sp>
    </p:spTree>
    <p:extLst>
      <p:ext uri="{BB962C8B-B14F-4D97-AF65-F5344CB8AC3E}">
        <p14:creationId xmlns:p14="http://schemas.microsoft.com/office/powerpoint/2010/main" val="290132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15</a:t>
            </a:fld>
            <a:endParaRPr lang="fr-FR"/>
          </a:p>
        </p:txBody>
      </p:sp>
    </p:spTree>
    <p:extLst>
      <p:ext uri="{BB962C8B-B14F-4D97-AF65-F5344CB8AC3E}">
        <p14:creationId xmlns:p14="http://schemas.microsoft.com/office/powerpoint/2010/main" val="138858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Chargement d'image</a:t>
            </a:r>
          </a:p>
          <a:p>
            <a:r>
              <a:rPr lang="fr-FR" sz="1200" b="0" i="0" kern="1200" dirty="0">
                <a:solidFill>
                  <a:schemeClr val="tx1"/>
                </a:solidFill>
                <a:effectLst/>
                <a:latin typeface="+mn-lt"/>
                <a:ea typeface="+mn-ea"/>
                <a:cs typeface="+mn-cs"/>
              </a:rPr>
              <a:t>Application de modèles pré-entraînés en tant que transformateurs dans un pipeline Spark ML</a:t>
            </a:r>
          </a:p>
          <a:p>
            <a:r>
              <a:rPr lang="fr-FR" sz="1200" b="0" i="0" kern="1200" dirty="0">
                <a:solidFill>
                  <a:schemeClr val="tx1"/>
                </a:solidFill>
                <a:effectLst/>
                <a:latin typeface="+mn-lt"/>
                <a:ea typeface="+mn-ea"/>
                <a:cs typeface="+mn-cs"/>
              </a:rPr>
              <a:t>Apprentissage par transfert</a:t>
            </a:r>
          </a:p>
          <a:p>
            <a:r>
              <a:rPr lang="fr-FR" sz="1200" b="0" i="0" kern="1200" dirty="0">
                <a:solidFill>
                  <a:schemeClr val="tx1"/>
                </a:solidFill>
                <a:effectLst/>
                <a:latin typeface="+mn-lt"/>
                <a:ea typeface="+mn-ea"/>
                <a:cs typeface="+mn-cs"/>
              </a:rPr>
              <a:t>Application de modèles de </a:t>
            </a:r>
            <a:r>
              <a:rPr lang="fr-FR" sz="1200" b="0" i="0" kern="1200" dirty="0" err="1">
                <a:solidFill>
                  <a:schemeClr val="tx1"/>
                </a:solidFill>
                <a:effectLst/>
                <a:latin typeface="+mn-lt"/>
                <a:ea typeface="+mn-ea"/>
                <a:cs typeface="+mn-cs"/>
              </a:rPr>
              <a:t>Deep</a:t>
            </a:r>
            <a:r>
              <a:rPr lang="fr-FR" sz="1200" b="0" i="0" kern="1200" dirty="0">
                <a:solidFill>
                  <a:schemeClr val="tx1"/>
                </a:solidFill>
                <a:effectLst/>
                <a:latin typeface="+mn-lt"/>
                <a:ea typeface="+mn-ea"/>
                <a:cs typeface="+mn-cs"/>
              </a:rPr>
              <a:t> Learning à grande échelle</a:t>
            </a:r>
          </a:p>
          <a:p>
            <a:r>
              <a:rPr lang="fr-FR" sz="1200" b="0" i="0" kern="1200" dirty="0">
                <a:solidFill>
                  <a:schemeClr val="tx1"/>
                </a:solidFill>
                <a:effectLst/>
                <a:latin typeface="+mn-lt"/>
                <a:ea typeface="+mn-ea"/>
                <a:cs typeface="+mn-cs"/>
              </a:rPr>
              <a:t>Réglage des hyperparamètres distribués  </a:t>
            </a:r>
            <a:r>
              <a:rPr lang="fr-FR" sz="1200" b="1" i="0" kern="1200" dirty="0">
                <a:solidFill>
                  <a:schemeClr val="tx1"/>
                </a:solidFill>
                <a:effectLst/>
                <a:latin typeface="+mn-lt"/>
                <a:ea typeface="+mn-ea"/>
                <a:cs typeface="+mn-cs"/>
              </a:rPr>
              <a:t>(partie suivante)</a:t>
            </a:r>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Déployer des modèles dans </a:t>
            </a:r>
            <a:r>
              <a:rPr lang="fr-FR" sz="1200" b="0" i="0" kern="1200" dirty="0" err="1">
                <a:solidFill>
                  <a:schemeClr val="tx1"/>
                </a:solidFill>
                <a:effectLst/>
                <a:latin typeface="+mn-lt"/>
                <a:ea typeface="+mn-ea"/>
                <a:cs typeface="+mn-cs"/>
              </a:rPr>
              <a:t>DataFrames</a:t>
            </a:r>
            <a:r>
              <a:rPr lang="fr-FR" sz="1200" b="0" i="0" kern="1200" dirty="0">
                <a:solidFill>
                  <a:schemeClr val="tx1"/>
                </a:solidFill>
                <a:effectLst/>
                <a:latin typeface="+mn-lt"/>
                <a:ea typeface="+mn-ea"/>
                <a:cs typeface="+mn-cs"/>
              </a:rPr>
              <a:t> et SQL</a:t>
            </a:r>
          </a:p>
          <a:p>
            <a:endParaRPr lang="fr-FR" dirty="0"/>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16</a:t>
            </a:fld>
            <a:endParaRPr lang="fr-FR"/>
          </a:p>
        </p:txBody>
      </p:sp>
    </p:spTree>
    <p:extLst>
      <p:ext uri="{BB962C8B-B14F-4D97-AF65-F5344CB8AC3E}">
        <p14:creationId xmlns:p14="http://schemas.microsoft.com/office/powerpoint/2010/main" val="279597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Réseau de neurone différent/ dépend du jeu de données, la taille voulu, </a:t>
            </a:r>
          </a:p>
        </p:txBody>
      </p:sp>
      <p:sp>
        <p:nvSpPr>
          <p:cNvPr id="4" name="Espace réservé du numéro de diapositive 3"/>
          <p:cNvSpPr>
            <a:spLocks noGrp="1"/>
          </p:cNvSpPr>
          <p:nvPr>
            <p:ph type="sldNum" sz="quarter" idx="5"/>
          </p:nvPr>
        </p:nvSpPr>
        <p:spPr/>
        <p:txBody>
          <a:bodyPr/>
          <a:lstStyle/>
          <a:p>
            <a:fld id="{38616900-D7DC-4ABB-AAC4-D9AB7EE70802}" type="slidenum">
              <a:rPr lang="fr-FR" smtClean="0"/>
              <a:t>23</a:t>
            </a:fld>
            <a:endParaRPr lang="fr-FR"/>
          </a:p>
        </p:txBody>
      </p:sp>
    </p:spTree>
    <p:extLst>
      <p:ext uri="{BB962C8B-B14F-4D97-AF65-F5344CB8AC3E}">
        <p14:creationId xmlns:p14="http://schemas.microsoft.com/office/powerpoint/2010/main" val="269385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2AFC243-E657-42B1-9923-CEBC6FE7AF92}" type="datetime1">
              <a:rPr lang="fr-FR" smtClean="0"/>
              <a:t>06/02/2021</a:t>
            </a:fld>
            <a:endParaRPr lang="fr-FR"/>
          </a:p>
        </p:txBody>
      </p:sp>
      <p:sp>
        <p:nvSpPr>
          <p:cNvPr id="5" name="Footer Placeholder 4"/>
          <p:cNvSpPr>
            <a:spLocks noGrp="1"/>
          </p:cNvSpPr>
          <p:nvPr>
            <p:ph type="ftr" sz="quarter" idx="11"/>
          </p:nvPr>
        </p:nvSpPr>
        <p:spPr/>
        <p:txBody>
          <a:bodyPr/>
          <a:lstStyle/>
          <a:p>
            <a:r>
              <a:rPr lang="fr-FR"/>
              <a:t>Matthieu Cazier (Projet 8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064705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0312EF2-5A1D-4DF9-A431-CD55C564D08A}"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98782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7E4450BE-51E2-4641-8B69-676200EC4E56}"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805947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5037FD4-9E60-4E00-9253-AEB2408D76D9}"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530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554BC9-9782-4C64-B6F4-EDAECBB13AE4}"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05165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2147AE36-7203-4A82-A7E5-B4D8010B456B}" type="datetime1">
              <a:rPr lang="fr-FR" smtClean="0"/>
              <a:t>06/02/2021</a:t>
            </a:fld>
            <a:endParaRPr lang="fr-FR"/>
          </a:p>
        </p:txBody>
      </p:sp>
      <p:sp>
        <p:nvSpPr>
          <p:cNvPr id="4" name="Footer Placeholder 3"/>
          <p:cNvSpPr>
            <a:spLocks noGrp="1"/>
          </p:cNvSpPr>
          <p:nvPr>
            <p:ph type="ftr" sz="quarter" idx="11"/>
          </p:nvPr>
        </p:nvSpPr>
        <p:spPr/>
        <p:txBody>
          <a:bodyPr/>
          <a:lstStyle/>
          <a:p>
            <a:r>
              <a:rPr lang="fr-FR"/>
              <a:t>Matthieu Cazier (Projet 8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155772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FB893495-F288-4EBA-B8A8-359E59E98BF8}" type="datetime1">
              <a:rPr lang="fr-FR" smtClean="0"/>
              <a:t>06/02/2021</a:t>
            </a:fld>
            <a:endParaRPr lang="fr-FR"/>
          </a:p>
        </p:txBody>
      </p:sp>
      <p:sp>
        <p:nvSpPr>
          <p:cNvPr id="4" name="Footer Placeholder 3"/>
          <p:cNvSpPr>
            <a:spLocks noGrp="1"/>
          </p:cNvSpPr>
          <p:nvPr>
            <p:ph type="ftr" sz="quarter" idx="11"/>
          </p:nvPr>
        </p:nvSpPr>
        <p:spPr/>
        <p:txBody>
          <a:bodyPr/>
          <a:lstStyle/>
          <a:p>
            <a:r>
              <a:rPr lang="fr-FR"/>
              <a:t>Matthieu Cazier (Projet 8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694384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D170AB2-5055-40E0-93BD-4459BDAA1AB2}" type="datetime1">
              <a:rPr lang="fr-FR" smtClean="0"/>
              <a:t>06/02/2021</a:t>
            </a:fld>
            <a:endParaRPr lang="fr-FR"/>
          </a:p>
        </p:txBody>
      </p:sp>
      <p:sp>
        <p:nvSpPr>
          <p:cNvPr id="5" name="Footer Placeholder 4"/>
          <p:cNvSpPr>
            <a:spLocks noGrp="1"/>
          </p:cNvSpPr>
          <p:nvPr>
            <p:ph type="ftr" sz="quarter" idx="11"/>
          </p:nvPr>
        </p:nvSpPr>
        <p:spPr/>
        <p:txBody>
          <a:bodyPr/>
          <a:lstStyle/>
          <a:p>
            <a:r>
              <a:rPr lang="fr-FR"/>
              <a:t>Matthieu Cazier (Projet 8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4011873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F9C29A-D5EC-4028-BEC7-B26BC6271B90}" type="datetime1">
              <a:rPr lang="fr-FR" smtClean="0"/>
              <a:t>06/02/2021</a:t>
            </a:fld>
            <a:endParaRPr lang="fr-FR"/>
          </a:p>
        </p:txBody>
      </p:sp>
      <p:sp>
        <p:nvSpPr>
          <p:cNvPr id="5" name="Footer Placeholder 4"/>
          <p:cNvSpPr>
            <a:spLocks noGrp="1"/>
          </p:cNvSpPr>
          <p:nvPr>
            <p:ph type="ftr" sz="quarter" idx="11"/>
          </p:nvPr>
        </p:nvSpPr>
        <p:spPr/>
        <p:txBody>
          <a:bodyPr/>
          <a:lstStyle/>
          <a:p>
            <a:r>
              <a:rPr lang="fr-FR"/>
              <a:t>Matthieu Cazier (Projet 8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64089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4A2B58-8C10-4C56-BD21-721186BD1F75}" type="datetime1">
              <a:rPr lang="fr-FR" smtClean="0"/>
              <a:t>06/02/2021</a:t>
            </a:fld>
            <a:endParaRPr lang="fr-FR"/>
          </a:p>
        </p:txBody>
      </p:sp>
      <p:sp>
        <p:nvSpPr>
          <p:cNvPr id="5" name="Footer Placeholder 4"/>
          <p:cNvSpPr>
            <a:spLocks noGrp="1"/>
          </p:cNvSpPr>
          <p:nvPr>
            <p:ph type="ftr" sz="quarter" idx="11"/>
          </p:nvPr>
        </p:nvSpPr>
        <p:spPr/>
        <p:txBody>
          <a:bodyPr/>
          <a:lstStyle/>
          <a:p>
            <a:r>
              <a:rPr lang="fr-FR"/>
              <a:t>Matthieu Cazier (Projet 8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7315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0EB9B86-F2AA-4FA5-9DF0-AE29ECAA9330}" type="datetime1">
              <a:rPr lang="fr-FR" smtClean="0"/>
              <a:t>06/02/2021</a:t>
            </a:fld>
            <a:endParaRPr lang="fr-FR"/>
          </a:p>
        </p:txBody>
      </p:sp>
      <p:sp>
        <p:nvSpPr>
          <p:cNvPr id="5" name="Footer Placeholder 4"/>
          <p:cNvSpPr>
            <a:spLocks noGrp="1"/>
          </p:cNvSpPr>
          <p:nvPr>
            <p:ph type="ftr" sz="quarter" idx="11"/>
          </p:nvPr>
        </p:nvSpPr>
        <p:spPr/>
        <p:txBody>
          <a:bodyPr/>
          <a:lstStyle/>
          <a:p>
            <a:r>
              <a:rPr lang="fr-FR"/>
              <a:t>Matthieu Cazier (Projet 8 / Data scientist)</a:t>
            </a:r>
          </a:p>
        </p:txBody>
      </p:sp>
      <p:sp>
        <p:nvSpPr>
          <p:cNvPr id="6" name="Slide Number Placeholder 5"/>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6495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99071B2-0856-4BCF-A354-05D02C2E58D0}"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54938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4D44056-F8C4-4BCB-A774-1BE00757FDB9}" type="datetime1">
              <a:rPr lang="fr-FR" smtClean="0"/>
              <a:t>06/02/2021</a:t>
            </a:fld>
            <a:endParaRPr lang="fr-FR"/>
          </a:p>
        </p:txBody>
      </p:sp>
      <p:sp>
        <p:nvSpPr>
          <p:cNvPr id="8" name="Footer Placeholder 7"/>
          <p:cNvSpPr>
            <a:spLocks noGrp="1"/>
          </p:cNvSpPr>
          <p:nvPr>
            <p:ph type="ftr" sz="quarter" idx="11"/>
          </p:nvPr>
        </p:nvSpPr>
        <p:spPr/>
        <p:txBody>
          <a:bodyPr/>
          <a:lstStyle/>
          <a:p>
            <a:r>
              <a:rPr lang="fr-FR"/>
              <a:t>Matthieu Cazier (Projet 8 / Data scientist)</a:t>
            </a:r>
          </a:p>
        </p:txBody>
      </p:sp>
      <p:sp>
        <p:nvSpPr>
          <p:cNvPr id="9" name="Slide Number Placeholder 8"/>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67747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004A471-B58D-4CEB-BD35-806E8E8939BF}" type="datetime1">
              <a:rPr lang="fr-FR" smtClean="0"/>
              <a:t>06/02/2021</a:t>
            </a:fld>
            <a:endParaRPr lang="fr-FR"/>
          </a:p>
        </p:txBody>
      </p:sp>
      <p:sp>
        <p:nvSpPr>
          <p:cNvPr id="4" name="Footer Placeholder 3"/>
          <p:cNvSpPr>
            <a:spLocks noGrp="1"/>
          </p:cNvSpPr>
          <p:nvPr>
            <p:ph type="ftr" sz="quarter" idx="11"/>
          </p:nvPr>
        </p:nvSpPr>
        <p:spPr/>
        <p:txBody>
          <a:bodyPr/>
          <a:lstStyle/>
          <a:p>
            <a:r>
              <a:rPr lang="fr-FR"/>
              <a:t>Matthieu Cazier (Projet 8 / Data scientist)</a:t>
            </a:r>
          </a:p>
        </p:txBody>
      </p:sp>
      <p:sp>
        <p:nvSpPr>
          <p:cNvPr id="5" name="Slide Number Placeholder 4"/>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81237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8C81A-5EB7-40C4-A319-D5B087A87830}" type="datetime1">
              <a:rPr lang="fr-FR" smtClean="0"/>
              <a:t>06/02/2021</a:t>
            </a:fld>
            <a:endParaRPr lang="fr-FR"/>
          </a:p>
        </p:txBody>
      </p:sp>
      <p:sp>
        <p:nvSpPr>
          <p:cNvPr id="3" name="Footer Placeholder 2"/>
          <p:cNvSpPr>
            <a:spLocks noGrp="1"/>
          </p:cNvSpPr>
          <p:nvPr>
            <p:ph type="ftr" sz="quarter" idx="11"/>
          </p:nvPr>
        </p:nvSpPr>
        <p:spPr/>
        <p:txBody>
          <a:bodyPr/>
          <a:lstStyle/>
          <a:p>
            <a:r>
              <a:rPr lang="fr-FR"/>
              <a:t>Matthieu Cazier (Projet 8 / Data scientist)</a:t>
            </a:r>
          </a:p>
        </p:txBody>
      </p:sp>
      <p:sp>
        <p:nvSpPr>
          <p:cNvPr id="4" name="Slide Number Placeholder 3"/>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312505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863B7A2-5AF8-4CE9-93A1-CAAEC57D3B5C}"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1399460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E41E1C6-8856-4EA0-BEE4-3B8ACF35767F}" type="datetime1">
              <a:rPr lang="fr-FR" smtClean="0"/>
              <a:t>06/02/2021</a:t>
            </a:fld>
            <a:endParaRPr lang="fr-FR"/>
          </a:p>
        </p:txBody>
      </p:sp>
      <p:sp>
        <p:nvSpPr>
          <p:cNvPr id="6" name="Footer Placeholder 5"/>
          <p:cNvSpPr>
            <a:spLocks noGrp="1"/>
          </p:cNvSpPr>
          <p:nvPr>
            <p:ph type="ftr" sz="quarter" idx="11"/>
          </p:nvPr>
        </p:nvSpPr>
        <p:spPr/>
        <p:txBody>
          <a:bodyPr/>
          <a:lstStyle/>
          <a:p>
            <a:r>
              <a:rPr lang="fr-FR"/>
              <a:t>Matthieu Cazier (Projet 8 / Data scientist)</a:t>
            </a:r>
          </a:p>
        </p:txBody>
      </p:sp>
      <p:sp>
        <p:nvSpPr>
          <p:cNvPr id="7" name="Slide Number Placeholder 6"/>
          <p:cNvSpPr>
            <a:spLocks noGrp="1"/>
          </p:cNvSpPr>
          <p:nvPr>
            <p:ph type="sldNum" sz="quarter" idx="12"/>
          </p:nvPr>
        </p:nvSpPr>
        <p:spPr/>
        <p:txBody>
          <a:bodyPr/>
          <a:lstStyle/>
          <a:p>
            <a:fld id="{B5F6DD35-FB90-4B61-9FCD-114AE07A4CCE}" type="slidenum">
              <a:rPr lang="fr-FR" smtClean="0"/>
              <a:t>‹N°›</a:t>
            </a:fld>
            <a:endParaRPr lang="fr-FR"/>
          </a:p>
        </p:txBody>
      </p:sp>
    </p:spTree>
    <p:extLst>
      <p:ext uri="{BB962C8B-B14F-4D97-AF65-F5344CB8AC3E}">
        <p14:creationId xmlns:p14="http://schemas.microsoft.com/office/powerpoint/2010/main" val="267282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7333C62-FF16-41C3-AE69-4C21E0AC9D9E}" type="datetime1">
              <a:rPr lang="fr-FR" smtClean="0"/>
              <a:t>06/02/2021</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fr-FR"/>
              <a:t>Matthieu Cazier (Projet 8 / Data scientist)</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5F6DD35-FB90-4B61-9FCD-114AE07A4CCE}" type="slidenum">
              <a:rPr lang="fr-FR" smtClean="0"/>
              <a:t>‹N°›</a:t>
            </a:fld>
            <a:endParaRPr lang="fr-FR"/>
          </a:p>
        </p:txBody>
      </p:sp>
    </p:spTree>
    <p:extLst>
      <p:ext uri="{BB962C8B-B14F-4D97-AF65-F5344CB8AC3E}">
        <p14:creationId xmlns:p14="http://schemas.microsoft.com/office/powerpoint/2010/main" val="151282116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6D132-4789-46CC-9F80-8AC0CCA56D96}"/>
              </a:ext>
            </a:extLst>
          </p:cNvPr>
          <p:cNvSpPr>
            <a:spLocks noGrp="1"/>
          </p:cNvSpPr>
          <p:nvPr>
            <p:ph type="ctrTitle"/>
          </p:nvPr>
        </p:nvSpPr>
        <p:spPr/>
        <p:txBody>
          <a:bodyPr/>
          <a:lstStyle/>
          <a:p>
            <a:r>
              <a:rPr lang="fr-FR" dirty="0"/>
              <a:t>Projet 8</a:t>
            </a:r>
          </a:p>
        </p:txBody>
      </p:sp>
      <p:sp>
        <p:nvSpPr>
          <p:cNvPr id="3" name="Sous-titre 2">
            <a:extLst>
              <a:ext uri="{FF2B5EF4-FFF2-40B4-BE49-F238E27FC236}">
                <a16:creationId xmlns:a16="http://schemas.microsoft.com/office/drawing/2014/main" id="{A82488EB-377E-4F1A-B572-358CC8270FF7}"/>
              </a:ext>
            </a:extLst>
          </p:cNvPr>
          <p:cNvSpPr>
            <a:spLocks noGrp="1"/>
          </p:cNvSpPr>
          <p:nvPr>
            <p:ph type="subTitle" idx="1"/>
          </p:nvPr>
        </p:nvSpPr>
        <p:spPr>
          <a:xfrm>
            <a:off x="1370693" y="3982652"/>
            <a:ext cx="9440034" cy="1049867"/>
          </a:xfrm>
        </p:spPr>
        <p:txBody>
          <a:bodyPr/>
          <a:lstStyle/>
          <a:p>
            <a:r>
              <a:rPr lang="fr-FR" dirty="0"/>
              <a:t>Déployez un modèle dans le cloud (</a:t>
            </a:r>
            <a:r>
              <a:rPr lang="fr-FR" dirty="0" err="1"/>
              <a:t>OpenClassrooms</a:t>
            </a:r>
            <a:r>
              <a:rPr lang="fr-FR" dirty="0"/>
              <a:t>)</a:t>
            </a:r>
          </a:p>
          <a:p>
            <a:endParaRPr lang="fr-FR" dirty="0"/>
          </a:p>
        </p:txBody>
      </p:sp>
      <p:sp>
        <p:nvSpPr>
          <p:cNvPr id="4" name="Espace réservé du pied de page 3">
            <a:extLst>
              <a:ext uri="{FF2B5EF4-FFF2-40B4-BE49-F238E27FC236}">
                <a16:creationId xmlns:a16="http://schemas.microsoft.com/office/drawing/2014/main" id="{7BF1EC8D-71F4-4E79-97DF-166546F69FB5}"/>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834BDEE-A212-4031-8AFB-00FD9CDC5094}"/>
              </a:ext>
            </a:extLst>
          </p:cNvPr>
          <p:cNvSpPr>
            <a:spLocks noGrp="1"/>
          </p:cNvSpPr>
          <p:nvPr>
            <p:ph type="sldNum" sz="quarter" idx="12"/>
          </p:nvPr>
        </p:nvSpPr>
        <p:spPr/>
        <p:txBody>
          <a:bodyPr/>
          <a:lstStyle/>
          <a:p>
            <a:fld id="{B5F6DD35-FB90-4B61-9FCD-114AE07A4CCE}" type="slidenum">
              <a:rPr lang="fr-FR" smtClean="0"/>
              <a:t>1</a:t>
            </a:fld>
            <a:endParaRPr lang="fr-FR"/>
          </a:p>
        </p:txBody>
      </p:sp>
    </p:spTree>
    <p:extLst>
      <p:ext uri="{BB962C8B-B14F-4D97-AF65-F5344CB8AC3E}">
        <p14:creationId xmlns:p14="http://schemas.microsoft.com/office/powerpoint/2010/main" val="413282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523FE0-17EA-4FB1-B8FD-3EB277C97DD2}"/>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6FE92654-B159-400D-88C1-7141C9DDE422}"/>
              </a:ext>
            </a:extLst>
          </p:cNvPr>
          <p:cNvSpPr>
            <a:spLocks noGrp="1"/>
          </p:cNvSpPr>
          <p:nvPr>
            <p:ph type="sldNum" sz="quarter" idx="12"/>
          </p:nvPr>
        </p:nvSpPr>
        <p:spPr/>
        <p:txBody>
          <a:bodyPr/>
          <a:lstStyle/>
          <a:p>
            <a:fld id="{B5F6DD35-FB90-4B61-9FCD-114AE07A4CCE}" type="slidenum">
              <a:rPr lang="fr-FR" smtClean="0"/>
              <a:t>10</a:t>
            </a:fld>
            <a:endParaRPr lang="fr-FR"/>
          </a:p>
        </p:txBody>
      </p:sp>
      <p:pic>
        <p:nvPicPr>
          <p:cNvPr id="2050" name="Picture 2" descr="AWS | Amazon S3 – Stockage de données en ligne dans le cloud">
            <a:extLst>
              <a:ext uri="{FF2B5EF4-FFF2-40B4-BE49-F238E27FC236}">
                <a16:creationId xmlns:a16="http://schemas.microsoft.com/office/drawing/2014/main" id="{EE246128-DDFD-4018-9074-56CE15698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21" y="2215588"/>
            <a:ext cx="5025465" cy="191465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 coins arrondis 37">
            <a:extLst>
              <a:ext uri="{FF2B5EF4-FFF2-40B4-BE49-F238E27FC236}">
                <a16:creationId xmlns:a16="http://schemas.microsoft.com/office/drawing/2014/main" id="{A39D0ED6-4CDF-4B34-B5F1-D39E73F0C35C}"/>
              </a:ext>
            </a:extLst>
          </p:cNvPr>
          <p:cNvSpPr/>
          <p:nvPr/>
        </p:nvSpPr>
        <p:spPr>
          <a:xfrm>
            <a:off x="4291360" y="546293"/>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AWS</a:t>
            </a:r>
          </a:p>
        </p:txBody>
      </p:sp>
      <p:sp>
        <p:nvSpPr>
          <p:cNvPr id="15" name="ZoneTexte 14">
            <a:extLst>
              <a:ext uri="{FF2B5EF4-FFF2-40B4-BE49-F238E27FC236}">
                <a16:creationId xmlns:a16="http://schemas.microsoft.com/office/drawing/2014/main" id="{CC626412-3811-457C-B6D2-F3D618FDA646}"/>
              </a:ext>
            </a:extLst>
          </p:cNvPr>
          <p:cNvSpPr txBox="1"/>
          <p:nvPr/>
        </p:nvSpPr>
        <p:spPr>
          <a:xfrm>
            <a:off x="913795" y="4286020"/>
            <a:ext cx="4589755" cy="369332"/>
          </a:xfrm>
          <a:prstGeom prst="rect">
            <a:avLst/>
          </a:prstGeom>
          <a:noFill/>
        </p:spPr>
        <p:txBody>
          <a:bodyPr wrap="square" rtlCol="0">
            <a:spAutoFit/>
          </a:bodyPr>
          <a:lstStyle/>
          <a:p>
            <a:r>
              <a:rPr lang="fr-FR" dirty="0"/>
              <a:t>Stockage de données en ligne dans le cloud</a:t>
            </a:r>
          </a:p>
        </p:txBody>
      </p:sp>
      <p:pic>
        <p:nvPicPr>
          <p:cNvPr id="2052" name="Picture 4" descr="Instances et AMI - Amazon Elastic Compute Cloud">
            <a:extLst>
              <a:ext uri="{FF2B5EF4-FFF2-40B4-BE49-F238E27FC236}">
                <a16:creationId xmlns:a16="http://schemas.microsoft.com/office/drawing/2014/main" id="{C0FF5839-8B22-4080-80F3-BF8813BF06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8939" y="1790043"/>
            <a:ext cx="2267554" cy="2306785"/>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E9F5E773-2BD4-45B4-866C-08C614EE7700}"/>
              </a:ext>
            </a:extLst>
          </p:cNvPr>
          <p:cNvSpPr txBox="1"/>
          <p:nvPr/>
        </p:nvSpPr>
        <p:spPr>
          <a:xfrm>
            <a:off x="9135498" y="4301099"/>
            <a:ext cx="962202" cy="369332"/>
          </a:xfrm>
          <a:prstGeom prst="rect">
            <a:avLst/>
          </a:prstGeom>
          <a:noFill/>
        </p:spPr>
        <p:txBody>
          <a:bodyPr wrap="square" rtlCol="0">
            <a:spAutoFit/>
          </a:bodyPr>
          <a:lstStyle/>
          <a:p>
            <a:r>
              <a:rPr lang="fr-FR" dirty="0"/>
              <a:t>EC2</a:t>
            </a:r>
          </a:p>
        </p:txBody>
      </p:sp>
      <p:grpSp>
        <p:nvGrpSpPr>
          <p:cNvPr id="42" name="Groupe 41">
            <a:extLst>
              <a:ext uri="{FF2B5EF4-FFF2-40B4-BE49-F238E27FC236}">
                <a16:creationId xmlns:a16="http://schemas.microsoft.com/office/drawing/2014/main" id="{74C28A0C-2F0B-42F2-9328-45DFC0AA447B}"/>
              </a:ext>
            </a:extLst>
          </p:cNvPr>
          <p:cNvGrpSpPr/>
          <p:nvPr/>
        </p:nvGrpSpPr>
        <p:grpSpPr>
          <a:xfrm>
            <a:off x="3386625" y="5416371"/>
            <a:ext cx="7632101" cy="895336"/>
            <a:chOff x="3386625" y="5416371"/>
            <a:chExt cx="7632101" cy="895336"/>
          </a:xfrm>
        </p:grpSpPr>
        <p:grpSp>
          <p:nvGrpSpPr>
            <p:cNvPr id="43" name="Groupe 42">
              <a:extLst>
                <a:ext uri="{FF2B5EF4-FFF2-40B4-BE49-F238E27FC236}">
                  <a16:creationId xmlns:a16="http://schemas.microsoft.com/office/drawing/2014/main" id="{A0123B49-4F6B-4D5C-9AE0-0B37A5EDE96D}"/>
                </a:ext>
              </a:extLst>
            </p:cNvPr>
            <p:cNvGrpSpPr/>
            <p:nvPr/>
          </p:nvGrpSpPr>
          <p:grpSpPr>
            <a:xfrm>
              <a:off x="3386625" y="5416371"/>
              <a:ext cx="7632101" cy="895336"/>
              <a:chOff x="3413519" y="5409340"/>
              <a:chExt cx="7632101" cy="895336"/>
            </a:xfrm>
          </p:grpSpPr>
          <p:grpSp>
            <p:nvGrpSpPr>
              <p:cNvPr id="46" name="Groupe 45">
                <a:extLst>
                  <a:ext uri="{FF2B5EF4-FFF2-40B4-BE49-F238E27FC236}">
                    <a16:creationId xmlns:a16="http://schemas.microsoft.com/office/drawing/2014/main" id="{CEAEF3D6-3D30-4DF3-BA16-EB6C4CB0DB6C}"/>
                  </a:ext>
                </a:extLst>
              </p:cNvPr>
              <p:cNvGrpSpPr/>
              <p:nvPr/>
            </p:nvGrpSpPr>
            <p:grpSpPr>
              <a:xfrm>
                <a:off x="3413519" y="5409340"/>
                <a:ext cx="7632101" cy="895336"/>
                <a:chOff x="3413519" y="5409340"/>
                <a:chExt cx="7632101" cy="895336"/>
              </a:xfrm>
            </p:grpSpPr>
            <p:sp>
              <p:nvSpPr>
                <p:cNvPr id="49" name="ZoneTexte 48">
                  <a:extLst>
                    <a:ext uri="{FF2B5EF4-FFF2-40B4-BE49-F238E27FC236}">
                      <a16:creationId xmlns:a16="http://schemas.microsoft.com/office/drawing/2014/main" id="{F78D1C53-2A9E-4A9F-AAF2-4A4D20FFCA0A}"/>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50" name="Groupe 49">
                  <a:extLst>
                    <a:ext uri="{FF2B5EF4-FFF2-40B4-BE49-F238E27FC236}">
                      <a16:creationId xmlns:a16="http://schemas.microsoft.com/office/drawing/2014/main" id="{4C37F20C-CBF7-49B0-A0C7-481697C432A7}"/>
                    </a:ext>
                  </a:extLst>
                </p:cNvPr>
                <p:cNvGrpSpPr/>
                <p:nvPr/>
              </p:nvGrpSpPr>
              <p:grpSpPr>
                <a:xfrm>
                  <a:off x="3413519" y="5409340"/>
                  <a:ext cx="7632101" cy="895336"/>
                  <a:chOff x="3797468" y="5553427"/>
                  <a:chExt cx="6680071" cy="719357"/>
                </a:xfrm>
              </p:grpSpPr>
              <p:sp>
                <p:nvSpPr>
                  <p:cNvPr id="51" name="Flèche droite 6">
                    <a:extLst>
                      <a:ext uri="{FF2B5EF4-FFF2-40B4-BE49-F238E27FC236}">
                        <a16:creationId xmlns:a16="http://schemas.microsoft.com/office/drawing/2014/main" id="{16FFFF45-AC4A-4066-8DCD-2C603DBB8481}"/>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Connecteur droit 51">
                    <a:extLst>
                      <a:ext uri="{FF2B5EF4-FFF2-40B4-BE49-F238E27FC236}">
                        <a16:creationId xmlns:a16="http://schemas.microsoft.com/office/drawing/2014/main" id="{4C9ED432-9FD5-4CAF-838A-A396B6F78BAA}"/>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3" name="Connecteur droit 52">
                    <a:extLst>
                      <a:ext uri="{FF2B5EF4-FFF2-40B4-BE49-F238E27FC236}">
                        <a16:creationId xmlns:a16="http://schemas.microsoft.com/office/drawing/2014/main" id="{83F90C1E-763A-4C34-8E09-49BD67DD1AAF}"/>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Connecteur droit 53">
                    <a:extLst>
                      <a:ext uri="{FF2B5EF4-FFF2-40B4-BE49-F238E27FC236}">
                        <a16:creationId xmlns:a16="http://schemas.microsoft.com/office/drawing/2014/main" id="{746DBDD4-5001-43D4-8BDD-75DD10DD98BA}"/>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Connecteur droit 54">
                    <a:extLst>
                      <a:ext uri="{FF2B5EF4-FFF2-40B4-BE49-F238E27FC236}">
                        <a16:creationId xmlns:a16="http://schemas.microsoft.com/office/drawing/2014/main" id="{D6AA5DC5-A818-4D69-99A5-2986E07B6C9A}"/>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56" name="ZoneTexte 55">
                    <a:extLst>
                      <a:ext uri="{FF2B5EF4-FFF2-40B4-BE49-F238E27FC236}">
                        <a16:creationId xmlns:a16="http://schemas.microsoft.com/office/drawing/2014/main" id="{F9FB9738-C14B-4F0C-BF06-F5BAA6079830}"/>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57" name="ZoneTexte 56">
                    <a:extLst>
                      <a:ext uri="{FF2B5EF4-FFF2-40B4-BE49-F238E27FC236}">
                        <a16:creationId xmlns:a16="http://schemas.microsoft.com/office/drawing/2014/main" id="{BA3AACCC-3235-4AD1-AAA5-F6DA924795E8}"/>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58" name="ZoneTexte 57">
                    <a:extLst>
                      <a:ext uri="{FF2B5EF4-FFF2-40B4-BE49-F238E27FC236}">
                        <a16:creationId xmlns:a16="http://schemas.microsoft.com/office/drawing/2014/main" id="{FEC95D0B-FC41-4844-AB3C-3AB40709578A}"/>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47" name="Connecteur droit 46">
                <a:extLst>
                  <a:ext uri="{FF2B5EF4-FFF2-40B4-BE49-F238E27FC236}">
                    <a16:creationId xmlns:a16="http://schemas.microsoft.com/office/drawing/2014/main" id="{E080F8F8-433A-4DBC-A90D-72B8DE86B9EC}"/>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48" name="ZoneTexte 47">
                <a:extLst>
                  <a:ext uri="{FF2B5EF4-FFF2-40B4-BE49-F238E27FC236}">
                    <a16:creationId xmlns:a16="http://schemas.microsoft.com/office/drawing/2014/main" id="{163F2B7B-409D-41C0-97CB-A236A04AD2B0}"/>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44" name="Connecteur droit 43">
              <a:extLst>
                <a:ext uri="{FF2B5EF4-FFF2-40B4-BE49-F238E27FC236}">
                  <a16:creationId xmlns:a16="http://schemas.microsoft.com/office/drawing/2014/main" id="{F11EEC49-E5E5-40D2-BC05-38BC9A26FADB}"/>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45" name="ZoneTexte 44">
              <a:extLst>
                <a:ext uri="{FF2B5EF4-FFF2-40B4-BE49-F238E27FC236}">
                  <a16:creationId xmlns:a16="http://schemas.microsoft.com/office/drawing/2014/main" id="{F4930B4D-ACBB-441A-9049-44C72E3207C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261799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866D88F-3698-4A7F-9324-45AF2E0B8DA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A00F1B4-C0BC-4A27-AB70-EB0611243D4D}"/>
              </a:ext>
            </a:extLst>
          </p:cNvPr>
          <p:cNvSpPr>
            <a:spLocks noGrp="1"/>
          </p:cNvSpPr>
          <p:nvPr>
            <p:ph type="sldNum" sz="quarter" idx="12"/>
          </p:nvPr>
        </p:nvSpPr>
        <p:spPr/>
        <p:txBody>
          <a:bodyPr/>
          <a:lstStyle/>
          <a:p>
            <a:fld id="{B5F6DD35-FB90-4B61-9FCD-114AE07A4CCE}" type="slidenum">
              <a:rPr lang="fr-FR" smtClean="0"/>
              <a:t>11</a:t>
            </a:fld>
            <a:endParaRPr lang="fr-FR"/>
          </a:p>
        </p:txBody>
      </p:sp>
      <p:sp>
        <p:nvSpPr>
          <p:cNvPr id="7" name="ZoneTexte 6">
            <a:extLst>
              <a:ext uri="{FF2B5EF4-FFF2-40B4-BE49-F238E27FC236}">
                <a16:creationId xmlns:a16="http://schemas.microsoft.com/office/drawing/2014/main" id="{FC1398F6-95BD-41F5-9EE0-78CE306E4DF0}"/>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Spark</a:t>
            </a:r>
          </a:p>
        </p:txBody>
      </p:sp>
      <p:grpSp>
        <p:nvGrpSpPr>
          <p:cNvPr id="24" name="Groupe 23">
            <a:extLst>
              <a:ext uri="{FF2B5EF4-FFF2-40B4-BE49-F238E27FC236}">
                <a16:creationId xmlns:a16="http://schemas.microsoft.com/office/drawing/2014/main" id="{FDC319D3-04B3-4CCD-A9C8-D6B6EE44D628}"/>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1DD10D35-B1A7-4745-9B30-44BC478DFA59}"/>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2D6EBFD0-D88D-46DC-9B14-5BCCCD61334E}"/>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3E82B84D-5219-4FF7-BE55-66B1020971ED}"/>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BB29B36F-95F8-49BD-BBAD-5540EB2F4F7C}"/>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12CF24F5-70E1-4747-9EED-FB0FC9CE143B}"/>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6F1FFF69-912C-4417-97B4-89B28B5A265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69D9AE95-99D1-4417-B155-AA3F1443C8B2}"/>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4F500D71-EBC1-469D-AECE-69C3AA2F5B78}"/>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A2900C4F-83CD-45D3-B97B-5E2A1490787D}"/>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0D9D98E6-4229-40CD-8BF4-1670951A0B8B}"/>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637BA14A-562B-43AE-A50D-7D886F38A56D}"/>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CB3B91D3-5900-4EAE-8D19-0B4AE8F2AA69}"/>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816E362D-FDE5-4127-A38D-E095DF8DB59C}"/>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CA61CF89-0200-4C36-84B0-6FA281A0B460}"/>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3065FE72-838F-4029-A7F6-9EC7C8C27EB4}"/>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75C6601D-046F-4365-B67E-2713BC1F04E8}"/>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74315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648AD9E-0454-41AB-99FC-60C61F6F0DCD}"/>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12CDE6C3-38F2-4492-B2A0-86610F9746CB}"/>
              </a:ext>
            </a:extLst>
          </p:cNvPr>
          <p:cNvSpPr>
            <a:spLocks noGrp="1"/>
          </p:cNvSpPr>
          <p:nvPr>
            <p:ph type="sldNum" sz="quarter" idx="12"/>
          </p:nvPr>
        </p:nvSpPr>
        <p:spPr/>
        <p:txBody>
          <a:bodyPr/>
          <a:lstStyle/>
          <a:p>
            <a:fld id="{B5F6DD35-FB90-4B61-9FCD-114AE07A4CCE}" type="slidenum">
              <a:rPr lang="fr-FR" smtClean="0"/>
              <a:t>12</a:t>
            </a:fld>
            <a:endParaRPr lang="fr-FR"/>
          </a:p>
        </p:txBody>
      </p:sp>
      <p:pic>
        <p:nvPicPr>
          <p:cNvPr id="1026" name="Picture 2" descr="Apache Spark™ - Découvrir Spark">
            <a:extLst>
              <a:ext uri="{FF2B5EF4-FFF2-40B4-BE49-F238E27FC236}">
                <a16:creationId xmlns:a16="http://schemas.microsoft.com/office/drawing/2014/main" id="{A43C5BF3-04D5-4FC7-A459-1CB15593D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648" y="1136774"/>
            <a:ext cx="4037352" cy="300440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EBA275B-7639-4674-A995-47B5CF898500}"/>
              </a:ext>
            </a:extLst>
          </p:cNvPr>
          <p:cNvSpPr/>
          <p:nvPr/>
        </p:nvSpPr>
        <p:spPr>
          <a:xfrm>
            <a:off x="6838765" y="1761813"/>
            <a:ext cx="3539231" cy="1477328"/>
          </a:xfrm>
          <a:prstGeom prst="rect">
            <a:avLst/>
          </a:prstGeom>
        </p:spPr>
        <p:txBody>
          <a:bodyPr wrap="square">
            <a:spAutoFit/>
          </a:bodyPr>
          <a:lstStyle/>
          <a:p>
            <a:r>
              <a:rPr lang="fr-FR" b="1" i="1" dirty="0">
                <a:solidFill>
                  <a:srgbClr val="333333"/>
                </a:solidFill>
                <a:latin typeface="Karla"/>
              </a:rPr>
              <a:t>« Apache Spark est un moteur de traitement de données rapide dédié au Big Data. Il permet d’effectuer un traitement de larges volumes de données. »</a:t>
            </a:r>
            <a:endParaRPr lang="fr-FR" dirty="0"/>
          </a:p>
        </p:txBody>
      </p:sp>
      <p:grpSp>
        <p:nvGrpSpPr>
          <p:cNvPr id="26" name="Groupe 25">
            <a:extLst>
              <a:ext uri="{FF2B5EF4-FFF2-40B4-BE49-F238E27FC236}">
                <a16:creationId xmlns:a16="http://schemas.microsoft.com/office/drawing/2014/main" id="{4B90225A-8D83-4D5F-818D-BBAB12D5E2CD}"/>
              </a:ext>
            </a:extLst>
          </p:cNvPr>
          <p:cNvGrpSpPr/>
          <p:nvPr/>
        </p:nvGrpSpPr>
        <p:grpSpPr>
          <a:xfrm>
            <a:off x="3386625" y="5416371"/>
            <a:ext cx="7632101" cy="895336"/>
            <a:chOff x="3386625" y="5416371"/>
            <a:chExt cx="7632101" cy="895336"/>
          </a:xfrm>
        </p:grpSpPr>
        <p:grpSp>
          <p:nvGrpSpPr>
            <p:cNvPr id="27" name="Groupe 26">
              <a:extLst>
                <a:ext uri="{FF2B5EF4-FFF2-40B4-BE49-F238E27FC236}">
                  <a16:creationId xmlns:a16="http://schemas.microsoft.com/office/drawing/2014/main" id="{FDA66A1D-B759-46B9-98E6-C54C68D0FF6A}"/>
                </a:ext>
              </a:extLst>
            </p:cNvPr>
            <p:cNvGrpSpPr/>
            <p:nvPr/>
          </p:nvGrpSpPr>
          <p:grpSpPr>
            <a:xfrm>
              <a:off x="3386625" y="5416371"/>
              <a:ext cx="7632101" cy="895336"/>
              <a:chOff x="3413519" y="5409340"/>
              <a:chExt cx="7632101" cy="895336"/>
            </a:xfrm>
          </p:grpSpPr>
          <p:grpSp>
            <p:nvGrpSpPr>
              <p:cNvPr id="30" name="Groupe 29">
                <a:extLst>
                  <a:ext uri="{FF2B5EF4-FFF2-40B4-BE49-F238E27FC236}">
                    <a16:creationId xmlns:a16="http://schemas.microsoft.com/office/drawing/2014/main" id="{91E48FBF-ABBE-4536-97A9-AB2E79CD35F4}"/>
                  </a:ext>
                </a:extLst>
              </p:cNvPr>
              <p:cNvGrpSpPr/>
              <p:nvPr/>
            </p:nvGrpSpPr>
            <p:grpSpPr>
              <a:xfrm>
                <a:off x="3413519" y="5409340"/>
                <a:ext cx="7632101" cy="895336"/>
                <a:chOff x="3413519" y="5409340"/>
                <a:chExt cx="7632101" cy="895336"/>
              </a:xfrm>
            </p:grpSpPr>
            <p:sp>
              <p:nvSpPr>
                <p:cNvPr id="33" name="ZoneTexte 32">
                  <a:extLst>
                    <a:ext uri="{FF2B5EF4-FFF2-40B4-BE49-F238E27FC236}">
                      <a16:creationId xmlns:a16="http://schemas.microsoft.com/office/drawing/2014/main" id="{E2C199FB-9584-454B-AB8F-76234F43961B}"/>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4" name="Groupe 33">
                  <a:extLst>
                    <a:ext uri="{FF2B5EF4-FFF2-40B4-BE49-F238E27FC236}">
                      <a16:creationId xmlns:a16="http://schemas.microsoft.com/office/drawing/2014/main" id="{81FD1615-D0AC-490E-B31C-FF36ACA12BF9}"/>
                    </a:ext>
                  </a:extLst>
                </p:cNvPr>
                <p:cNvGrpSpPr/>
                <p:nvPr/>
              </p:nvGrpSpPr>
              <p:grpSpPr>
                <a:xfrm>
                  <a:off x="3413519" y="5409340"/>
                  <a:ext cx="7632101" cy="895336"/>
                  <a:chOff x="3797468" y="5553427"/>
                  <a:chExt cx="6680071" cy="719357"/>
                </a:xfrm>
              </p:grpSpPr>
              <p:sp>
                <p:nvSpPr>
                  <p:cNvPr id="35" name="Flèche droite 6">
                    <a:extLst>
                      <a:ext uri="{FF2B5EF4-FFF2-40B4-BE49-F238E27FC236}">
                        <a16:creationId xmlns:a16="http://schemas.microsoft.com/office/drawing/2014/main" id="{0AF1400B-FE84-4BF1-86FA-59EEF6816D7C}"/>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35">
                    <a:extLst>
                      <a:ext uri="{FF2B5EF4-FFF2-40B4-BE49-F238E27FC236}">
                        <a16:creationId xmlns:a16="http://schemas.microsoft.com/office/drawing/2014/main" id="{ED9C4943-53C2-4EDC-99B7-11D8C38E3174}"/>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463D5847-11C2-4C76-BA8A-2403B277696C}"/>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Connecteur droit 37">
                    <a:extLst>
                      <a:ext uri="{FF2B5EF4-FFF2-40B4-BE49-F238E27FC236}">
                        <a16:creationId xmlns:a16="http://schemas.microsoft.com/office/drawing/2014/main" id="{07B730CA-8687-45AC-AAA2-5999116A672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Connecteur droit 38">
                    <a:extLst>
                      <a:ext uri="{FF2B5EF4-FFF2-40B4-BE49-F238E27FC236}">
                        <a16:creationId xmlns:a16="http://schemas.microsoft.com/office/drawing/2014/main" id="{E881E5C7-BCBA-45B2-BA2B-CD98A3A53A4D}"/>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40" name="ZoneTexte 39">
                    <a:extLst>
                      <a:ext uri="{FF2B5EF4-FFF2-40B4-BE49-F238E27FC236}">
                        <a16:creationId xmlns:a16="http://schemas.microsoft.com/office/drawing/2014/main" id="{82BC0D61-29A4-4775-9FA1-AADBAF0F6B14}"/>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41" name="ZoneTexte 40">
                    <a:extLst>
                      <a:ext uri="{FF2B5EF4-FFF2-40B4-BE49-F238E27FC236}">
                        <a16:creationId xmlns:a16="http://schemas.microsoft.com/office/drawing/2014/main" id="{14CE5D1D-31F9-4630-A13B-63FDF7817FF4}"/>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2" name="ZoneTexte 41">
                    <a:extLst>
                      <a:ext uri="{FF2B5EF4-FFF2-40B4-BE49-F238E27FC236}">
                        <a16:creationId xmlns:a16="http://schemas.microsoft.com/office/drawing/2014/main" id="{FAA423B7-69DB-41DE-97D2-E2537B7D6D1F}"/>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31" name="Connecteur droit 30">
                <a:extLst>
                  <a:ext uri="{FF2B5EF4-FFF2-40B4-BE49-F238E27FC236}">
                    <a16:creationId xmlns:a16="http://schemas.microsoft.com/office/drawing/2014/main" id="{7C7910F8-2545-4B5C-9EEE-770AE2CF6AD0}"/>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2" name="ZoneTexte 31">
                <a:extLst>
                  <a:ext uri="{FF2B5EF4-FFF2-40B4-BE49-F238E27FC236}">
                    <a16:creationId xmlns:a16="http://schemas.microsoft.com/office/drawing/2014/main" id="{BA80D42E-4AEC-4FF6-BCBF-69043B75FAD5}"/>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8" name="Connecteur droit 27">
              <a:extLst>
                <a:ext uri="{FF2B5EF4-FFF2-40B4-BE49-F238E27FC236}">
                  <a16:creationId xmlns:a16="http://schemas.microsoft.com/office/drawing/2014/main" id="{96F220B5-1A4E-404D-950F-4B9B8422974A}"/>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9" name="ZoneTexte 28">
              <a:extLst>
                <a:ext uri="{FF2B5EF4-FFF2-40B4-BE49-F238E27FC236}">
                  <a16:creationId xmlns:a16="http://schemas.microsoft.com/office/drawing/2014/main" id="{8611AFC6-EEFD-48F8-9D81-5070D188E477}"/>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70300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648AD9E-0454-41AB-99FC-60C61F6F0DCD}"/>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12CDE6C3-38F2-4492-B2A0-86610F9746CB}"/>
              </a:ext>
            </a:extLst>
          </p:cNvPr>
          <p:cNvSpPr>
            <a:spLocks noGrp="1"/>
          </p:cNvSpPr>
          <p:nvPr>
            <p:ph type="sldNum" sz="quarter" idx="12"/>
          </p:nvPr>
        </p:nvSpPr>
        <p:spPr/>
        <p:txBody>
          <a:bodyPr/>
          <a:lstStyle/>
          <a:p>
            <a:fld id="{B5F6DD35-FB90-4B61-9FCD-114AE07A4CCE}" type="slidenum">
              <a:rPr lang="fr-FR" smtClean="0"/>
              <a:t>13</a:t>
            </a:fld>
            <a:endParaRPr lang="fr-FR"/>
          </a:p>
        </p:txBody>
      </p:sp>
      <p:pic>
        <p:nvPicPr>
          <p:cNvPr id="4098" name="Picture 2" descr="Image for post">
            <a:extLst>
              <a:ext uri="{FF2B5EF4-FFF2-40B4-BE49-F238E27FC236}">
                <a16:creationId xmlns:a16="http://schemas.microsoft.com/office/drawing/2014/main" id="{9BAB8FBE-73E5-4980-B19E-DE159C885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8283" y="1198085"/>
            <a:ext cx="2298700" cy="34301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D790F28-CE0B-48D0-97D0-97F6E0323CD3}"/>
              </a:ext>
            </a:extLst>
          </p:cNvPr>
          <p:cNvSpPr/>
          <p:nvPr/>
        </p:nvSpPr>
        <p:spPr>
          <a:xfrm>
            <a:off x="6096000" y="1641792"/>
            <a:ext cx="5696519" cy="2308324"/>
          </a:xfrm>
          <a:prstGeom prst="rect">
            <a:avLst/>
          </a:prstGeom>
        </p:spPr>
        <p:txBody>
          <a:bodyPr wrap="square">
            <a:spAutoFit/>
          </a:bodyPr>
          <a:lstStyle/>
          <a:p>
            <a:r>
              <a:rPr lang="fr-FR" b="1" i="1" dirty="0">
                <a:solidFill>
                  <a:srgbClr val="333333"/>
                </a:solidFill>
                <a:latin typeface="Karla"/>
              </a:rPr>
              <a:t>« Deux types d' opérations Apache Spark RDD sont: les transformations et les actions. Une transformation est une fonction qui produit un nouveau RDD à partir des RDD existants, mais lorsque nous voulons travailler avec le jeu de données réelles, à ce stade, une action est effectuée. Lorsque l'action est déclenchée après le résultat, le nouveau RDD n'est pas formé comme une transformation »</a:t>
            </a:r>
          </a:p>
        </p:txBody>
      </p:sp>
      <p:grpSp>
        <p:nvGrpSpPr>
          <p:cNvPr id="26" name="Groupe 25">
            <a:extLst>
              <a:ext uri="{FF2B5EF4-FFF2-40B4-BE49-F238E27FC236}">
                <a16:creationId xmlns:a16="http://schemas.microsoft.com/office/drawing/2014/main" id="{ABE34BA4-C187-4110-9DCF-9DBD15AB8635}"/>
              </a:ext>
            </a:extLst>
          </p:cNvPr>
          <p:cNvGrpSpPr/>
          <p:nvPr/>
        </p:nvGrpSpPr>
        <p:grpSpPr>
          <a:xfrm>
            <a:off x="3386625" y="5416371"/>
            <a:ext cx="7632101" cy="895336"/>
            <a:chOff x="3386625" y="5416371"/>
            <a:chExt cx="7632101" cy="895336"/>
          </a:xfrm>
        </p:grpSpPr>
        <p:grpSp>
          <p:nvGrpSpPr>
            <p:cNvPr id="27" name="Groupe 26">
              <a:extLst>
                <a:ext uri="{FF2B5EF4-FFF2-40B4-BE49-F238E27FC236}">
                  <a16:creationId xmlns:a16="http://schemas.microsoft.com/office/drawing/2014/main" id="{49C5BB45-20A3-45AB-B12B-B7F0DE900D04}"/>
                </a:ext>
              </a:extLst>
            </p:cNvPr>
            <p:cNvGrpSpPr/>
            <p:nvPr/>
          </p:nvGrpSpPr>
          <p:grpSpPr>
            <a:xfrm>
              <a:off x="3386625" y="5416371"/>
              <a:ext cx="7632101" cy="895336"/>
              <a:chOff x="3413519" y="5409340"/>
              <a:chExt cx="7632101" cy="895336"/>
            </a:xfrm>
          </p:grpSpPr>
          <p:grpSp>
            <p:nvGrpSpPr>
              <p:cNvPr id="30" name="Groupe 29">
                <a:extLst>
                  <a:ext uri="{FF2B5EF4-FFF2-40B4-BE49-F238E27FC236}">
                    <a16:creationId xmlns:a16="http://schemas.microsoft.com/office/drawing/2014/main" id="{52038E23-D2E9-49FE-9B91-BE34C0E0CAE8}"/>
                  </a:ext>
                </a:extLst>
              </p:cNvPr>
              <p:cNvGrpSpPr/>
              <p:nvPr/>
            </p:nvGrpSpPr>
            <p:grpSpPr>
              <a:xfrm>
                <a:off x="3413519" y="5409340"/>
                <a:ext cx="7632101" cy="895336"/>
                <a:chOff x="3413519" y="5409340"/>
                <a:chExt cx="7632101" cy="895336"/>
              </a:xfrm>
            </p:grpSpPr>
            <p:sp>
              <p:nvSpPr>
                <p:cNvPr id="33" name="ZoneTexte 32">
                  <a:extLst>
                    <a:ext uri="{FF2B5EF4-FFF2-40B4-BE49-F238E27FC236}">
                      <a16:creationId xmlns:a16="http://schemas.microsoft.com/office/drawing/2014/main" id="{C8B8A425-ACC0-426A-A898-C9FA76220B73}"/>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4" name="Groupe 33">
                  <a:extLst>
                    <a:ext uri="{FF2B5EF4-FFF2-40B4-BE49-F238E27FC236}">
                      <a16:creationId xmlns:a16="http://schemas.microsoft.com/office/drawing/2014/main" id="{3679D06A-1E87-42C7-A4DE-B4F4854CE15E}"/>
                    </a:ext>
                  </a:extLst>
                </p:cNvPr>
                <p:cNvGrpSpPr/>
                <p:nvPr/>
              </p:nvGrpSpPr>
              <p:grpSpPr>
                <a:xfrm>
                  <a:off x="3413519" y="5409340"/>
                  <a:ext cx="7632101" cy="895336"/>
                  <a:chOff x="3797468" y="5553427"/>
                  <a:chExt cx="6680071" cy="719357"/>
                </a:xfrm>
              </p:grpSpPr>
              <p:sp>
                <p:nvSpPr>
                  <p:cNvPr id="35" name="Flèche droite 6">
                    <a:extLst>
                      <a:ext uri="{FF2B5EF4-FFF2-40B4-BE49-F238E27FC236}">
                        <a16:creationId xmlns:a16="http://schemas.microsoft.com/office/drawing/2014/main" id="{5F2AFC84-C475-49C6-8055-D247A01BF9EA}"/>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35">
                    <a:extLst>
                      <a:ext uri="{FF2B5EF4-FFF2-40B4-BE49-F238E27FC236}">
                        <a16:creationId xmlns:a16="http://schemas.microsoft.com/office/drawing/2014/main" id="{E030CF94-5876-4454-B553-147546534198}"/>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F7A5632D-3D52-44E5-BAFC-210FBA687BE3}"/>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Connecteur droit 37">
                    <a:extLst>
                      <a:ext uri="{FF2B5EF4-FFF2-40B4-BE49-F238E27FC236}">
                        <a16:creationId xmlns:a16="http://schemas.microsoft.com/office/drawing/2014/main" id="{6C496B70-E3EE-46B8-BDD2-CADD255006FF}"/>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Connecteur droit 38">
                    <a:extLst>
                      <a:ext uri="{FF2B5EF4-FFF2-40B4-BE49-F238E27FC236}">
                        <a16:creationId xmlns:a16="http://schemas.microsoft.com/office/drawing/2014/main" id="{85414C63-5DDD-4992-9DF0-715246195A67}"/>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40" name="ZoneTexte 39">
                    <a:extLst>
                      <a:ext uri="{FF2B5EF4-FFF2-40B4-BE49-F238E27FC236}">
                        <a16:creationId xmlns:a16="http://schemas.microsoft.com/office/drawing/2014/main" id="{B3741940-F95A-42B6-8FAE-CE9A8CE3777F}"/>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41" name="ZoneTexte 40">
                    <a:extLst>
                      <a:ext uri="{FF2B5EF4-FFF2-40B4-BE49-F238E27FC236}">
                        <a16:creationId xmlns:a16="http://schemas.microsoft.com/office/drawing/2014/main" id="{D737C9CA-D11A-4DD0-812F-7D77144A4D4E}"/>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2" name="ZoneTexte 41">
                    <a:extLst>
                      <a:ext uri="{FF2B5EF4-FFF2-40B4-BE49-F238E27FC236}">
                        <a16:creationId xmlns:a16="http://schemas.microsoft.com/office/drawing/2014/main" id="{423271D8-A926-462A-9010-9ADB0A8DD623}"/>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31" name="Connecteur droit 30">
                <a:extLst>
                  <a:ext uri="{FF2B5EF4-FFF2-40B4-BE49-F238E27FC236}">
                    <a16:creationId xmlns:a16="http://schemas.microsoft.com/office/drawing/2014/main" id="{586578E8-F180-4E15-B747-A2D6E779E43C}"/>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2" name="ZoneTexte 31">
                <a:extLst>
                  <a:ext uri="{FF2B5EF4-FFF2-40B4-BE49-F238E27FC236}">
                    <a16:creationId xmlns:a16="http://schemas.microsoft.com/office/drawing/2014/main" id="{B88705B9-1F1C-40DA-9638-003A840DA9D9}"/>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8" name="Connecteur droit 27">
              <a:extLst>
                <a:ext uri="{FF2B5EF4-FFF2-40B4-BE49-F238E27FC236}">
                  <a16:creationId xmlns:a16="http://schemas.microsoft.com/office/drawing/2014/main" id="{9DB349D7-FA44-4CE4-955A-D71D78685A81}"/>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9" name="ZoneTexte 28">
              <a:extLst>
                <a:ext uri="{FF2B5EF4-FFF2-40B4-BE49-F238E27FC236}">
                  <a16:creationId xmlns:a16="http://schemas.microsoft.com/office/drawing/2014/main" id="{41380A34-D024-47E5-9F97-BE3EC8C21290}"/>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71316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B631163-5F59-4EEC-8226-D78E19A8C91C}"/>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7F656928-15F8-4712-B2B4-7BA05D01C05E}"/>
              </a:ext>
            </a:extLst>
          </p:cNvPr>
          <p:cNvSpPr>
            <a:spLocks noGrp="1"/>
          </p:cNvSpPr>
          <p:nvPr>
            <p:ph type="sldNum" sz="quarter" idx="12"/>
          </p:nvPr>
        </p:nvSpPr>
        <p:spPr/>
        <p:txBody>
          <a:bodyPr/>
          <a:lstStyle/>
          <a:p>
            <a:fld id="{B5F6DD35-FB90-4B61-9FCD-114AE07A4CCE}" type="slidenum">
              <a:rPr lang="fr-FR" smtClean="0"/>
              <a:t>14</a:t>
            </a:fld>
            <a:endParaRPr lang="fr-FR"/>
          </a:p>
        </p:txBody>
      </p:sp>
      <p:pic>
        <p:nvPicPr>
          <p:cNvPr id="15" name="Image 14">
            <a:extLst>
              <a:ext uri="{FF2B5EF4-FFF2-40B4-BE49-F238E27FC236}">
                <a16:creationId xmlns:a16="http://schemas.microsoft.com/office/drawing/2014/main" id="{84F7DA1D-3274-4613-ADE2-8235E52392FC}"/>
              </a:ext>
            </a:extLst>
          </p:cNvPr>
          <p:cNvPicPr>
            <a:picLocks noChangeAspect="1"/>
          </p:cNvPicPr>
          <p:nvPr/>
        </p:nvPicPr>
        <p:blipFill>
          <a:blip r:embed="rId3"/>
          <a:stretch>
            <a:fillRect/>
          </a:stretch>
        </p:blipFill>
        <p:spPr>
          <a:xfrm>
            <a:off x="2664502" y="1654071"/>
            <a:ext cx="7162800" cy="2800350"/>
          </a:xfrm>
          <a:prstGeom prst="rect">
            <a:avLst/>
          </a:prstGeom>
        </p:spPr>
      </p:pic>
      <p:grpSp>
        <p:nvGrpSpPr>
          <p:cNvPr id="16" name="Groupe 15">
            <a:extLst>
              <a:ext uri="{FF2B5EF4-FFF2-40B4-BE49-F238E27FC236}">
                <a16:creationId xmlns:a16="http://schemas.microsoft.com/office/drawing/2014/main" id="{962E7DC1-5630-4AC8-BA09-F1AF56CB46FB}"/>
              </a:ext>
            </a:extLst>
          </p:cNvPr>
          <p:cNvGrpSpPr/>
          <p:nvPr/>
        </p:nvGrpSpPr>
        <p:grpSpPr>
          <a:xfrm>
            <a:off x="3386625" y="5416371"/>
            <a:ext cx="7632101" cy="895336"/>
            <a:chOff x="3386625" y="5416371"/>
            <a:chExt cx="7632101" cy="895336"/>
          </a:xfrm>
        </p:grpSpPr>
        <p:grpSp>
          <p:nvGrpSpPr>
            <p:cNvPr id="17" name="Groupe 16">
              <a:extLst>
                <a:ext uri="{FF2B5EF4-FFF2-40B4-BE49-F238E27FC236}">
                  <a16:creationId xmlns:a16="http://schemas.microsoft.com/office/drawing/2014/main" id="{82857907-416A-4F36-9D36-F0EDE8DF7B37}"/>
                </a:ext>
              </a:extLst>
            </p:cNvPr>
            <p:cNvGrpSpPr/>
            <p:nvPr/>
          </p:nvGrpSpPr>
          <p:grpSpPr>
            <a:xfrm>
              <a:off x="3386625" y="5416371"/>
              <a:ext cx="7632101" cy="895336"/>
              <a:chOff x="3413519" y="5409340"/>
              <a:chExt cx="7632101" cy="895336"/>
            </a:xfrm>
          </p:grpSpPr>
          <p:grpSp>
            <p:nvGrpSpPr>
              <p:cNvPr id="20" name="Groupe 19">
                <a:extLst>
                  <a:ext uri="{FF2B5EF4-FFF2-40B4-BE49-F238E27FC236}">
                    <a16:creationId xmlns:a16="http://schemas.microsoft.com/office/drawing/2014/main" id="{00221DFD-30F1-41C8-A103-79E4C6AFE4C8}"/>
                  </a:ext>
                </a:extLst>
              </p:cNvPr>
              <p:cNvGrpSpPr/>
              <p:nvPr/>
            </p:nvGrpSpPr>
            <p:grpSpPr>
              <a:xfrm>
                <a:off x="3413519" y="5409340"/>
                <a:ext cx="7632101" cy="895336"/>
                <a:chOff x="3413519" y="5409340"/>
                <a:chExt cx="7632101" cy="895336"/>
              </a:xfrm>
            </p:grpSpPr>
            <p:sp>
              <p:nvSpPr>
                <p:cNvPr id="23" name="ZoneTexte 22">
                  <a:extLst>
                    <a:ext uri="{FF2B5EF4-FFF2-40B4-BE49-F238E27FC236}">
                      <a16:creationId xmlns:a16="http://schemas.microsoft.com/office/drawing/2014/main" id="{E7D27C59-E55D-4E51-BD52-79F36D167374}"/>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24" name="Groupe 23">
                  <a:extLst>
                    <a:ext uri="{FF2B5EF4-FFF2-40B4-BE49-F238E27FC236}">
                      <a16:creationId xmlns:a16="http://schemas.microsoft.com/office/drawing/2014/main" id="{A25AD634-9132-4175-96C7-73EB40116E45}"/>
                    </a:ext>
                  </a:extLst>
                </p:cNvPr>
                <p:cNvGrpSpPr/>
                <p:nvPr/>
              </p:nvGrpSpPr>
              <p:grpSpPr>
                <a:xfrm>
                  <a:off x="3413519" y="5409340"/>
                  <a:ext cx="7632101" cy="895336"/>
                  <a:chOff x="3797468" y="5553427"/>
                  <a:chExt cx="6680071" cy="719357"/>
                </a:xfrm>
              </p:grpSpPr>
              <p:sp>
                <p:nvSpPr>
                  <p:cNvPr id="25" name="Flèche droite 6">
                    <a:extLst>
                      <a:ext uri="{FF2B5EF4-FFF2-40B4-BE49-F238E27FC236}">
                        <a16:creationId xmlns:a16="http://schemas.microsoft.com/office/drawing/2014/main" id="{E1AF2B77-A358-4649-B78C-9A4A7FA965C4}"/>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a:extLst>
                      <a:ext uri="{FF2B5EF4-FFF2-40B4-BE49-F238E27FC236}">
                        <a16:creationId xmlns:a16="http://schemas.microsoft.com/office/drawing/2014/main" id="{5EBBB6E0-ADF0-4137-9098-37E6C761F94D}"/>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a:extLst>
                      <a:ext uri="{FF2B5EF4-FFF2-40B4-BE49-F238E27FC236}">
                        <a16:creationId xmlns:a16="http://schemas.microsoft.com/office/drawing/2014/main" id="{246A0767-F835-4B7E-8323-B49837CD392E}"/>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3A05B60F-C55A-4B27-94F5-554115A50F63}"/>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Connecteur droit 28">
                    <a:extLst>
                      <a:ext uri="{FF2B5EF4-FFF2-40B4-BE49-F238E27FC236}">
                        <a16:creationId xmlns:a16="http://schemas.microsoft.com/office/drawing/2014/main" id="{B6508443-AE0E-42B9-AEBE-2BD0EB6F154B}"/>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48566709-27CC-45D0-B001-749232C798E4}"/>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1" name="ZoneTexte 30">
                    <a:extLst>
                      <a:ext uri="{FF2B5EF4-FFF2-40B4-BE49-F238E27FC236}">
                        <a16:creationId xmlns:a16="http://schemas.microsoft.com/office/drawing/2014/main" id="{31DEA007-4D85-49F1-A490-95AF1B89303E}"/>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32" name="ZoneTexte 31">
                    <a:extLst>
                      <a:ext uri="{FF2B5EF4-FFF2-40B4-BE49-F238E27FC236}">
                        <a16:creationId xmlns:a16="http://schemas.microsoft.com/office/drawing/2014/main" id="{2A701753-0297-495E-9EA4-221AF931068A}"/>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1" name="Connecteur droit 20">
                <a:extLst>
                  <a:ext uri="{FF2B5EF4-FFF2-40B4-BE49-F238E27FC236}">
                    <a16:creationId xmlns:a16="http://schemas.microsoft.com/office/drawing/2014/main" id="{CFB8C447-44E2-433E-B19D-EF11AEAE5377}"/>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2" name="ZoneTexte 21">
                <a:extLst>
                  <a:ext uri="{FF2B5EF4-FFF2-40B4-BE49-F238E27FC236}">
                    <a16:creationId xmlns:a16="http://schemas.microsoft.com/office/drawing/2014/main" id="{CB47B970-9941-4D94-95EB-79C18FBEE3F6}"/>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18" name="Connecteur droit 17">
              <a:extLst>
                <a:ext uri="{FF2B5EF4-FFF2-40B4-BE49-F238E27FC236}">
                  <a16:creationId xmlns:a16="http://schemas.microsoft.com/office/drawing/2014/main" id="{6756F747-8E76-41EC-828D-81BC460788DD}"/>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9" name="ZoneTexte 18">
              <a:extLst>
                <a:ext uri="{FF2B5EF4-FFF2-40B4-BE49-F238E27FC236}">
                  <a16:creationId xmlns:a16="http://schemas.microsoft.com/office/drawing/2014/main" id="{C0D09E4F-8934-4089-B2BC-1DB52146C4E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37998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866D88F-3698-4A7F-9324-45AF2E0B8DA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A00F1B4-C0BC-4A27-AB70-EB0611243D4D}"/>
              </a:ext>
            </a:extLst>
          </p:cNvPr>
          <p:cNvSpPr>
            <a:spLocks noGrp="1"/>
          </p:cNvSpPr>
          <p:nvPr>
            <p:ph type="sldNum" sz="quarter" idx="12"/>
          </p:nvPr>
        </p:nvSpPr>
        <p:spPr/>
        <p:txBody>
          <a:bodyPr/>
          <a:lstStyle/>
          <a:p>
            <a:fld id="{B5F6DD35-FB90-4B61-9FCD-114AE07A4CCE}" type="slidenum">
              <a:rPr lang="fr-FR" smtClean="0"/>
              <a:t>15</a:t>
            </a:fld>
            <a:endParaRPr lang="fr-FR"/>
          </a:p>
        </p:txBody>
      </p:sp>
      <p:sp>
        <p:nvSpPr>
          <p:cNvPr id="7" name="ZoneTexte 6">
            <a:extLst>
              <a:ext uri="{FF2B5EF4-FFF2-40B4-BE49-F238E27FC236}">
                <a16:creationId xmlns:a16="http://schemas.microsoft.com/office/drawing/2014/main" id="{B9D5B919-5311-4ECD-9323-EA8465508B0D}"/>
              </a:ext>
            </a:extLst>
          </p:cNvPr>
          <p:cNvSpPr txBox="1"/>
          <p:nvPr/>
        </p:nvSpPr>
        <p:spPr>
          <a:xfrm>
            <a:off x="1838982" y="2222695"/>
            <a:ext cx="9087730" cy="1015663"/>
          </a:xfrm>
          <a:prstGeom prst="rect">
            <a:avLst/>
          </a:prstGeom>
          <a:noFill/>
        </p:spPr>
        <p:txBody>
          <a:bodyPr wrap="square" rtlCol="0">
            <a:spAutoFit/>
          </a:bodyPr>
          <a:lstStyle/>
          <a:p>
            <a:pPr algn="ctr"/>
            <a:r>
              <a:rPr lang="fr-FR" sz="6000" dirty="0" err="1"/>
              <a:t>Deep</a:t>
            </a:r>
            <a:r>
              <a:rPr lang="fr-FR" sz="6000" dirty="0"/>
              <a:t> image </a:t>
            </a:r>
            <a:r>
              <a:rPr lang="fr-FR" sz="6000" dirty="0" err="1"/>
              <a:t>featurizer</a:t>
            </a:r>
            <a:endParaRPr lang="fr-FR" sz="6000" dirty="0"/>
          </a:p>
        </p:txBody>
      </p:sp>
      <p:grpSp>
        <p:nvGrpSpPr>
          <p:cNvPr id="24" name="Groupe 23">
            <a:extLst>
              <a:ext uri="{FF2B5EF4-FFF2-40B4-BE49-F238E27FC236}">
                <a16:creationId xmlns:a16="http://schemas.microsoft.com/office/drawing/2014/main" id="{EDDE5C8B-ECAC-4F5B-A7F4-9C4CDBFF8E04}"/>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6F70C002-0EBD-4333-88BC-FCCD79E93282}"/>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9C20368D-DE95-4589-813D-864189347292}"/>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9BEF65A2-F8CD-4CAA-B4CD-4CFBDD9D1B0E}"/>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9C5C6600-4CF9-438F-823D-33BF4AB29EE9}"/>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C7D7347F-016F-4DB3-AC69-07E41298C926}"/>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ED3DCA5E-611F-4380-BF1B-9DA34ABD7ACE}"/>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7C677B28-C72C-49A7-9234-DA699CBD7EB3}"/>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87EC048D-E781-483A-BAA7-C25A98572ECC}"/>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9D4BE7C7-D47C-42EA-B0EB-2095B340E0E7}"/>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3513EC91-C3FB-4CB0-9B83-619CF0C45A8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8445C5C7-EBCA-495D-A141-55E539956E48}"/>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9923FAAB-C4B3-497F-96AA-9365677486B3}"/>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B7CAB3D5-6CB1-436E-B62A-2A58E64FBEAC}"/>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F6EE559F-C0BE-4900-8D60-2D7F2ECF50CD}"/>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60B245F7-8D6C-4B13-BE96-ABF46C00658E}"/>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ACA88B1D-FAED-4288-BB3D-48048D137B4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411479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866D88F-3698-4A7F-9324-45AF2E0B8DA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A00F1B4-C0BC-4A27-AB70-EB0611243D4D}"/>
              </a:ext>
            </a:extLst>
          </p:cNvPr>
          <p:cNvSpPr>
            <a:spLocks noGrp="1"/>
          </p:cNvSpPr>
          <p:nvPr>
            <p:ph type="sldNum" sz="quarter" idx="12"/>
          </p:nvPr>
        </p:nvSpPr>
        <p:spPr/>
        <p:txBody>
          <a:bodyPr/>
          <a:lstStyle/>
          <a:p>
            <a:fld id="{B5F6DD35-FB90-4B61-9FCD-114AE07A4CCE}" type="slidenum">
              <a:rPr lang="fr-FR" smtClean="0"/>
              <a:t>16</a:t>
            </a:fld>
            <a:endParaRPr lang="fr-FR"/>
          </a:p>
        </p:txBody>
      </p:sp>
      <p:grpSp>
        <p:nvGrpSpPr>
          <p:cNvPr id="24" name="Groupe 23">
            <a:extLst>
              <a:ext uri="{FF2B5EF4-FFF2-40B4-BE49-F238E27FC236}">
                <a16:creationId xmlns:a16="http://schemas.microsoft.com/office/drawing/2014/main" id="{3567AD15-93B8-44EA-B575-9EB49DA1E137}"/>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45CCA43A-3F9D-40FC-A90C-F703D8D006E3}"/>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9BADC412-611B-4D58-989C-ED03E71BFDD6}"/>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ED65209D-4F52-4EA2-99BC-C41788990303}"/>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26B3E96B-0760-417C-AA3B-0FE7AA77DA85}"/>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1AE55826-6167-443F-B7F3-EA084B932EDD}"/>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07818C56-A8EC-4A69-9683-017B89CE87CD}"/>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4648A3A5-F8A4-4C11-9402-A0BE62790E6B}"/>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63995CD8-EE79-4BD2-92CD-99083C489F21}"/>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3203ACC5-6CF8-45D2-B1FD-47DB6D7DB2BC}"/>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70534E72-3606-434D-A506-528E0A21CCC3}"/>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B659771F-6211-4139-8C3C-CB77FF14D1A0}"/>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504D1BA2-05EF-43E7-89B2-5E2167ED1FFE}"/>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0F062CBD-2AF7-40E1-9C70-25950A49D312}"/>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95A471E4-D65A-4A4E-83BD-47D816B2E78B}"/>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C58536F9-3EB0-4516-9287-C1B0785C0A84}"/>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5E99DB79-2197-433C-8E0F-9D836D45506A}"/>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grpSp>
        <p:nvGrpSpPr>
          <p:cNvPr id="13" name="Groupe 12">
            <a:extLst>
              <a:ext uri="{FF2B5EF4-FFF2-40B4-BE49-F238E27FC236}">
                <a16:creationId xmlns:a16="http://schemas.microsoft.com/office/drawing/2014/main" id="{77B503C7-06B7-4FF4-A6F6-8E79B3A80437}"/>
              </a:ext>
            </a:extLst>
          </p:cNvPr>
          <p:cNvGrpSpPr/>
          <p:nvPr/>
        </p:nvGrpSpPr>
        <p:grpSpPr>
          <a:xfrm>
            <a:off x="54961" y="1308381"/>
            <a:ext cx="11863801" cy="3706540"/>
            <a:chOff x="54961" y="1308381"/>
            <a:chExt cx="11863801" cy="3706540"/>
          </a:xfrm>
        </p:grpSpPr>
        <p:grpSp>
          <p:nvGrpSpPr>
            <p:cNvPr id="9" name="Groupe 8">
              <a:extLst>
                <a:ext uri="{FF2B5EF4-FFF2-40B4-BE49-F238E27FC236}">
                  <a16:creationId xmlns:a16="http://schemas.microsoft.com/office/drawing/2014/main" id="{62963F5B-0999-45AF-84F1-07CFFE6E8213}"/>
                </a:ext>
              </a:extLst>
            </p:cNvPr>
            <p:cNvGrpSpPr/>
            <p:nvPr/>
          </p:nvGrpSpPr>
          <p:grpSpPr>
            <a:xfrm>
              <a:off x="273236" y="1308381"/>
              <a:ext cx="11645526" cy="1349115"/>
              <a:chOff x="273237" y="2072880"/>
              <a:chExt cx="11645526" cy="1349115"/>
            </a:xfrm>
          </p:grpSpPr>
          <p:grpSp>
            <p:nvGrpSpPr>
              <p:cNvPr id="6" name="Groupe 5">
                <a:extLst>
                  <a:ext uri="{FF2B5EF4-FFF2-40B4-BE49-F238E27FC236}">
                    <a16:creationId xmlns:a16="http://schemas.microsoft.com/office/drawing/2014/main" id="{F5EC584A-FF5B-4EC2-80B4-B1318E4DB75C}"/>
                  </a:ext>
                </a:extLst>
              </p:cNvPr>
              <p:cNvGrpSpPr/>
              <p:nvPr/>
            </p:nvGrpSpPr>
            <p:grpSpPr>
              <a:xfrm>
                <a:off x="273237" y="2072880"/>
                <a:ext cx="11645526" cy="1349115"/>
                <a:chOff x="191707" y="1651415"/>
                <a:chExt cx="11645526" cy="1349115"/>
              </a:xfrm>
            </p:grpSpPr>
            <p:sp>
              <p:nvSpPr>
                <p:cNvPr id="3" name="Rectangle : coins arrondis 2">
                  <a:extLst>
                    <a:ext uri="{FF2B5EF4-FFF2-40B4-BE49-F238E27FC236}">
                      <a16:creationId xmlns:a16="http://schemas.microsoft.com/office/drawing/2014/main" id="{8A6466B7-5C03-4C02-86FE-EF3AE5C6DEE8}"/>
                    </a:ext>
                  </a:extLst>
                </p:cNvPr>
                <p:cNvSpPr/>
                <p:nvPr/>
              </p:nvSpPr>
              <p:spPr>
                <a:xfrm>
                  <a:off x="191707" y="1651415"/>
                  <a:ext cx="2626444" cy="134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Image </a:t>
                  </a:r>
                  <a:r>
                    <a:rPr lang="fr-FR" dirty="0" err="1"/>
                    <a:t>loading</a:t>
                  </a:r>
                  <a:endParaRPr lang="fr-FR" dirty="0"/>
                </a:p>
              </p:txBody>
            </p:sp>
            <p:sp>
              <p:nvSpPr>
                <p:cNvPr id="41" name="Rectangle : coins arrondis 40">
                  <a:extLst>
                    <a:ext uri="{FF2B5EF4-FFF2-40B4-BE49-F238E27FC236}">
                      <a16:creationId xmlns:a16="http://schemas.microsoft.com/office/drawing/2014/main" id="{C9E3FC07-4104-4200-8D88-95457A601618}"/>
                    </a:ext>
                  </a:extLst>
                </p:cNvPr>
                <p:cNvSpPr/>
                <p:nvPr/>
              </p:nvSpPr>
              <p:spPr>
                <a:xfrm>
                  <a:off x="3235427" y="1651415"/>
                  <a:ext cx="2626444" cy="134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Preprocessing</a:t>
                  </a:r>
                  <a:endParaRPr lang="fr-FR" dirty="0"/>
                </a:p>
              </p:txBody>
            </p:sp>
            <p:sp>
              <p:nvSpPr>
                <p:cNvPr id="42" name="Rectangle : coins arrondis 41">
                  <a:extLst>
                    <a:ext uri="{FF2B5EF4-FFF2-40B4-BE49-F238E27FC236}">
                      <a16:creationId xmlns:a16="http://schemas.microsoft.com/office/drawing/2014/main" id="{63FD1042-2188-4DAB-AFBA-F2AA05F77D7B}"/>
                    </a:ext>
                  </a:extLst>
                </p:cNvPr>
                <p:cNvSpPr/>
                <p:nvPr/>
              </p:nvSpPr>
              <p:spPr>
                <a:xfrm>
                  <a:off x="6240189" y="1651415"/>
                  <a:ext cx="2626444" cy="134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DeepImageFeaturizer</a:t>
                  </a:r>
                  <a:endParaRPr lang="fr-FR" dirty="0"/>
                </a:p>
              </p:txBody>
            </p:sp>
            <p:sp>
              <p:nvSpPr>
                <p:cNvPr id="43" name="Rectangle : coins arrondis 42">
                  <a:extLst>
                    <a:ext uri="{FF2B5EF4-FFF2-40B4-BE49-F238E27FC236}">
                      <a16:creationId xmlns:a16="http://schemas.microsoft.com/office/drawing/2014/main" id="{2DB1F7F5-1E7A-43A1-A00B-1273C7EAD3F7}"/>
                    </a:ext>
                  </a:extLst>
                </p:cNvPr>
                <p:cNvSpPr/>
                <p:nvPr/>
              </p:nvSpPr>
              <p:spPr>
                <a:xfrm>
                  <a:off x="9210789" y="1651415"/>
                  <a:ext cx="2626444" cy="134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PCA</a:t>
                  </a:r>
                </a:p>
              </p:txBody>
            </p:sp>
          </p:grpSp>
          <p:cxnSp>
            <p:nvCxnSpPr>
              <p:cNvPr id="8" name="Connecteur droit avec flèche 7">
                <a:extLst>
                  <a:ext uri="{FF2B5EF4-FFF2-40B4-BE49-F238E27FC236}">
                    <a16:creationId xmlns:a16="http://schemas.microsoft.com/office/drawing/2014/main" id="{15E0AA6E-76E1-44D5-9127-AC07D20937D1}"/>
                  </a:ext>
                </a:extLst>
              </p:cNvPr>
              <p:cNvCxnSpPr>
                <a:stCxn id="3" idx="3"/>
                <a:endCxn id="41" idx="1"/>
              </p:cNvCxnSpPr>
              <p:nvPr/>
            </p:nvCxnSpPr>
            <p:spPr>
              <a:xfrm>
                <a:off x="2899681" y="2747438"/>
                <a:ext cx="417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F8C60A96-69FC-4042-90F3-49DDE4B7A982}"/>
                  </a:ext>
                </a:extLst>
              </p:cNvPr>
              <p:cNvCxnSpPr/>
              <p:nvPr/>
            </p:nvCxnSpPr>
            <p:spPr>
              <a:xfrm>
                <a:off x="5904443" y="2747437"/>
                <a:ext cx="417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78F2F0B2-8869-4DFD-AE2B-8596DDA91B72}"/>
                  </a:ext>
                </a:extLst>
              </p:cNvPr>
              <p:cNvCxnSpPr/>
              <p:nvPr/>
            </p:nvCxnSpPr>
            <p:spPr>
              <a:xfrm>
                <a:off x="8894740" y="2747437"/>
                <a:ext cx="417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Connecteur droit avec flèche 10">
              <a:extLst>
                <a:ext uri="{FF2B5EF4-FFF2-40B4-BE49-F238E27FC236}">
                  <a16:creationId xmlns:a16="http://schemas.microsoft.com/office/drawing/2014/main" id="{8BD6BF0A-2C00-405F-BC75-DC09416E5834}"/>
                </a:ext>
              </a:extLst>
            </p:cNvPr>
            <p:cNvCxnSpPr/>
            <p:nvPr/>
          </p:nvCxnSpPr>
          <p:spPr>
            <a:xfrm>
              <a:off x="1439056" y="2672486"/>
              <a:ext cx="0" cy="97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 coins arrondis 47">
              <a:extLst>
                <a:ext uri="{FF2B5EF4-FFF2-40B4-BE49-F238E27FC236}">
                  <a16:creationId xmlns:a16="http://schemas.microsoft.com/office/drawing/2014/main" id="{9B3604FA-0ED6-40B3-A872-0EDB83F1DBA0}"/>
                </a:ext>
              </a:extLst>
            </p:cNvPr>
            <p:cNvSpPr/>
            <p:nvPr/>
          </p:nvSpPr>
          <p:spPr>
            <a:xfrm>
              <a:off x="54961" y="3665806"/>
              <a:ext cx="2844719" cy="134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err="1"/>
                <a:t>ImageSchema.readImages</a:t>
              </a:r>
              <a:r>
                <a:rPr lang="fr-FR" sz="1400" dirty="0"/>
                <a:t>(</a:t>
              </a:r>
              <a:r>
                <a:rPr lang="fr-FR" sz="1400" dirty="0" err="1"/>
                <a:t>path</a:t>
              </a:r>
              <a:r>
                <a:rPr lang="fr-FR" sz="1400" dirty="0"/>
                <a:t>)</a:t>
              </a:r>
            </a:p>
          </p:txBody>
        </p:sp>
      </p:grpSp>
      <p:sp>
        <p:nvSpPr>
          <p:cNvPr id="49" name="Rectangle : coins arrondis 48">
            <a:extLst>
              <a:ext uri="{FF2B5EF4-FFF2-40B4-BE49-F238E27FC236}">
                <a16:creationId xmlns:a16="http://schemas.microsoft.com/office/drawing/2014/main" id="{446629C2-B789-4CE0-ABBF-49362659C0C0}"/>
              </a:ext>
            </a:extLst>
          </p:cNvPr>
          <p:cNvSpPr/>
          <p:nvPr/>
        </p:nvSpPr>
        <p:spPr>
          <a:xfrm>
            <a:off x="6164300" y="3642610"/>
            <a:ext cx="2844719" cy="1349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ResNet50</a:t>
            </a:r>
          </a:p>
        </p:txBody>
      </p:sp>
      <p:cxnSp>
        <p:nvCxnSpPr>
          <p:cNvPr id="50" name="Connecteur droit avec flèche 49">
            <a:extLst>
              <a:ext uri="{FF2B5EF4-FFF2-40B4-BE49-F238E27FC236}">
                <a16:creationId xmlns:a16="http://schemas.microsoft.com/office/drawing/2014/main" id="{F150132E-5E9D-425A-8815-524D8EC2ED95}"/>
              </a:ext>
            </a:extLst>
          </p:cNvPr>
          <p:cNvCxnSpPr/>
          <p:nvPr/>
        </p:nvCxnSpPr>
        <p:spPr>
          <a:xfrm>
            <a:off x="7634940" y="2650712"/>
            <a:ext cx="0" cy="97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97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3DC2DE2-7588-4195-8592-49766175CDA8}"/>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4069A51D-5C1D-4A90-975C-A52272146825}"/>
              </a:ext>
            </a:extLst>
          </p:cNvPr>
          <p:cNvSpPr>
            <a:spLocks noGrp="1"/>
          </p:cNvSpPr>
          <p:nvPr>
            <p:ph type="sldNum" sz="quarter" idx="12"/>
          </p:nvPr>
        </p:nvSpPr>
        <p:spPr/>
        <p:txBody>
          <a:bodyPr/>
          <a:lstStyle/>
          <a:p>
            <a:fld id="{B5F6DD35-FB90-4B61-9FCD-114AE07A4CCE}" type="slidenum">
              <a:rPr lang="fr-FR" smtClean="0"/>
              <a:t>17</a:t>
            </a:fld>
            <a:endParaRPr lang="fr-FR"/>
          </a:p>
        </p:txBody>
      </p:sp>
      <p:pic>
        <p:nvPicPr>
          <p:cNvPr id="1026" name="Picture 2">
            <a:extLst>
              <a:ext uri="{FF2B5EF4-FFF2-40B4-BE49-F238E27FC236}">
                <a16:creationId xmlns:a16="http://schemas.microsoft.com/office/drawing/2014/main" id="{1EA7F26D-0AA6-493D-8E58-55F5DE431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88" y="810871"/>
            <a:ext cx="5264743" cy="4246037"/>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51F18521-57F0-4C36-9D4A-AEB2631C03A7}"/>
              </a:ext>
            </a:extLst>
          </p:cNvPr>
          <p:cNvSpPr txBox="1"/>
          <p:nvPr/>
        </p:nvSpPr>
        <p:spPr>
          <a:xfrm>
            <a:off x="8482543" y="2260709"/>
            <a:ext cx="2634333" cy="523220"/>
          </a:xfrm>
          <a:prstGeom prst="rect">
            <a:avLst/>
          </a:prstGeom>
          <a:noFill/>
        </p:spPr>
        <p:txBody>
          <a:bodyPr wrap="square" rtlCol="0">
            <a:spAutoFit/>
          </a:bodyPr>
          <a:lstStyle/>
          <a:p>
            <a:r>
              <a:rPr lang="fr-FR" sz="2800" dirty="0"/>
              <a:t>Variance/ PCA</a:t>
            </a:r>
          </a:p>
        </p:txBody>
      </p:sp>
      <p:grpSp>
        <p:nvGrpSpPr>
          <p:cNvPr id="23" name="Groupe 22">
            <a:extLst>
              <a:ext uri="{FF2B5EF4-FFF2-40B4-BE49-F238E27FC236}">
                <a16:creationId xmlns:a16="http://schemas.microsoft.com/office/drawing/2014/main" id="{639B90EF-4378-47A6-888B-D24E221533C4}"/>
              </a:ext>
            </a:extLst>
          </p:cNvPr>
          <p:cNvGrpSpPr/>
          <p:nvPr/>
        </p:nvGrpSpPr>
        <p:grpSpPr>
          <a:xfrm>
            <a:off x="3386625" y="5416371"/>
            <a:ext cx="7632101" cy="895336"/>
            <a:chOff x="3386625" y="5416371"/>
            <a:chExt cx="7632101" cy="895336"/>
          </a:xfrm>
        </p:grpSpPr>
        <p:grpSp>
          <p:nvGrpSpPr>
            <p:cNvPr id="24" name="Groupe 23">
              <a:extLst>
                <a:ext uri="{FF2B5EF4-FFF2-40B4-BE49-F238E27FC236}">
                  <a16:creationId xmlns:a16="http://schemas.microsoft.com/office/drawing/2014/main" id="{FB270A82-D7FF-4765-86B2-105B146B1E46}"/>
                </a:ext>
              </a:extLst>
            </p:cNvPr>
            <p:cNvGrpSpPr/>
            <p:nvPr/>
          </p:nvGrpSpPr>
          <p:grpSpPr>
            <a:xfrm>
              <a:off x="3386625" y="5416371"/>
              <a:ext cx="7632101" cy="895336"/>
              <a:chOff x="3413519" y="5409340"/>
              <a:chExt cx="7632101" cy="895336"/>
            </a:xfrm>
          </p:grpSpPr>
          <p:grpSp>
            <p:nvGrpSpPr>
              <p:cNvPr id="27" name="Groupe 26">
                <a:extLst>
                  <a:ext uri="{FF2B5EF4-FFF2-40B4-BE49-F238E27FC236}">
                    <a16:creationId xmlns:a16="http://schemas.microsoft.com/office/drawing/2014/main" id="{ACDBB92C-CEE6-4CAD-8639-43602695161E}"/>
                  </a:ext>
                </a:extLst>
              </p:cNvPr>
              <p:cNvGrpSpPr/>
              <p:nvPr/>
            </p:nvGrpSpPr>
            <p:grpSpPr>
              <a:xfrm>
                <a:off x="3413519" y="5409340"/>
                <a:ext cx="7632101" cy="895336"/>
                <a:chOff x="3413519" y="5409340"/>
                <a:chExt cx="7632101" cy="895336"/>
              </a:xfrm>
            </p:grpSpPr>
            <p:sp>
              <p:nvSpPr>
                <p:cNvPr id="30" name="ZoneTexte 29">
                  <a:extLst>
                    <a:ext uri="{FF2B5EF4-FFF2-40B4-BE49-F238E27FC236}">
                      <a16:creationId xmlns:a16="http://schemas.microsoft.com/office/drawing/2014/main" id="{FE553577-4C4E-4BD2-805F-1B389E33CF69}"/>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1" name="Groupe 30">
                  <a:extLst>
                    <a:ext uri="{FF2B5EF4-FFF2-40B4-BE49-F238E27FC236}">
                      <a16:creationId xmlns:a16="http://schemas.microsoft.com/office/drawing/2014/main" id="{61B7163F-0A73-4DC3-94C0-5D33010235BA}"/>
                    </a:ext>
                  </a:extLst>
                </p:cNvPr>
                <p:cNvGrpSpPr/>
                <p:nvPr/>
              </p:nvGrpSpPr>
              <p:grpSpPr>
                <a:xfrm>
                  <a:off x="3413519" y="5409340"/>
                  <a:ext cx="7632101" cy="895336"/>
                  <a:chOff x="3797468" y="5553427"/>
                  <a:chExt cx="6680071" cy="719357"/>
                </a:xfrm>
              </p:grpSpPr>
              <p:sp>
                <p:nvSpPr>
                  <p:cNvPr id="32" name="Flèche droite 6">
                    <a:extLst>
                      <a:ext uri="{FF2B5EF4-FFF2-40B4-BE49-F238E27FC236}">
                        <a16:creationId xmlns:a16="http://schemas.microsoft.com/office/drawing/2014/main" id="{DE475744-9650-4354-8B98-F6465A530409}"/>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32">
                    <a:extLst>
                      <a:ext uri="{FF2B5EF4-FFF2-40B4-BE49-F238E27FC236}">
                        <a16:creationId xmlns:a16="http://schemas.microsoft.com/office/drawing/2014/main" id="{8C284B6A-2945-4B0B-B3DD-AE0484B15456}"/>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Connecteur droit 33">
                    <a:extLst>
                      <a:ext uri="{FF2B5EF4-FFF2-40B4-BE49-F238E27FC236}">
                        <a16:creationId xmlns:a16="http://schemas.microsoft.com/office/drawing/2014/main" id="{2DFE7655-C1AB-4F18-878A-E239DBEFF0B2}"/>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9233872B-37B0-47FC-A318-C01BA74175F0}"/>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37E92521-FE4B-451A-8B22-BAD994BB85B1}"/>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7" name="ZoneTexte 36">
                    <a:extLst>
                      <a:ext uri="{FF2B5EF4-FFF2-40B4-BE49-F238E27FC236}">
                        <a16:creationId xmlns:a16="http://schemas.microsoft.com/office/drawing/2014/main" id="{AD3E1BC9-FE95-45C4-91A5-0B5CF52E659D}"/>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8" name="ZoneTexte 37">
                    <a:extLst>
                      <a:ext uri="{FF2B5EF4-FFF2-40B4-BE49-F238E27FC236}">
                        <a16:creationId xmlns:a16="http://schemas.microsoft.com/office/drawing/2014/main" id="{4B8434A3-2889-4CDD-BDF0-664F7EDD70AE}"/>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39" name="ZoneTexte 38">
                    <a:extLst>
                      <a:ext uri="{FF2B5EF4-FFF2-40B4-BE49-F238E27FC236}">
                        <a16:creationId xmlns:a16="http://schemas.microsoft.com/office/drawing/2014/main" id="{A1474D90-4AD9-4CEC-8A53-614992E6AE7C}"/>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8" name="Connecteur droit 27">
                <a:extLst>
                  <a:ext uri="{FF2B5EF4-FFF2-40B4-BE49-F238E27FC236}">
                    <a16:creationId xmlns:a16="http://schemas.microsoft.com/office/drawing/2014/main" id="{F8957037-2957-4438-894A-69E7A8B54284}"/>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9" name="ZoneTexte 28">
                <a:extLst>
                  <a:ext uri="{FF2B5EF4-FFF2-40B4-BE49-F238E27FC236}">
                    <a16:creationId xmlns:a16="http://schemas.microsoft.com/office/drawing/2014/main" id="{FF6C199E-58E0-443F-9DAA-B9EF45C33592}"/>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5" name="Connecteur droit 24">
              <a:extLst>
                <a:ext uri="{FF2B5EF4-FFF2-40B4-BE49-F238E27FC236}">
                  <a16:creationId xmlns:a16="http://schemas.microsoft.com/office/drawing/2014/main" id="{B7DD7BDF-A297-4791-AAEF-7AAF2AE2BB1D}"/>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6" name="ZoneTexte 25">
              <a:extLst>
                <a:ext uri="{FF2B5EF4-FFF2-40B4-BE49-F238E27FC236}">
                  <a16:creationId xmlns:a16="http://schemas.microsoft.com/office/drawing/2014/main" id="{3D505B77-3EAD-43AA-96DA-20ACD4D4FF0F}"/>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189559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866D88F-3698-4A7F-9324-45AF2E0B8DA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A00F1B4-C0BC-4A27-AB70-EB0611243D4D}"/>
              </a:ext>
            </a:extLst>
          </p:cNvPr>
          <p:cNvSpPr>
            <a:spLocks noGrp="1"/>
          </p:cNvSpPr>
          <p:nvPr>
            <p:ph type="sldNum" sz="quarter" idx="12"/>
          </p:nvPr>
        </p:nvSpPr>
        <p:spPr/>
        <p:txBody>
          <a:bodyPr/>
          <a:lstStyle/>
          <a:p>
            <a:fld id="{B5F6DD35-FB90-4B61-9FCD-114AE07A4CCE}" type="slidenum">
              <a:rPr lang="fr-FR" smtClean="0"/>
              <a:t>18</a:t>
            </a:fld>
            <a:endParaRPr lang="fr-FR"/>
          </a:p>
        </p:txBody>
      </p:sp>
      <p:sp>
        <p:nvSpPr>
          <p:cNvPr id="7" name="ZoneTexte 6">
            <a:extLst>
              <a:ext uri="{FF2B5EF4-FFF2-40B4-BE49-F238E27FC236}">
                <a16:creationId xmlns:a16="http://schemas.microsoft.com/office/drawing/2014/main" id="{BB1DDBF1-F5B6-4CE2-9C2C-C464BA6E510C}"/>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Résultats</a:t>
            </a:r>
          </a:p>
        </p:txBody>
      </p:sp>
      <p:grpSp>
        <p:nvGrpSpPr>
          <p:cNvPr id="24" name="Groupe 23">
            <a:extLst>
              <a:ext uri="{FF2B5EF4-FFF2-40B4-BE49-F238E27FC236}">
                <a16:creationId xmlns:a16="http://schemas.microsoft.com/office/drawing/2014/main" id="{E1FB4DA5-EF79-4E93-A344-85E25FBEF9E1}"/>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21454FB1-9277-4771-83DC-46E90483E2B8}"/>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938C3CAB-16FC-44DA-8C2C-EAD854FE16C7}"/>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61BC96A1-6FE0-4D27-B0A5-EFDB9155B7DC}"/>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B68EFCB1-91AD-48F0-9273-895B2174D27F}"/>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292B90CF-D502-4557-9277-2660E1D5EDAF}"/>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56E7AA4E-67D1-4AA1-8A2C-0E061154767F}"/>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2D949BB2-A993-4BDE-99B8-0D55FE22063D}"/>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A846C422-C5BD-42E2-B636-0567CE500BD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11AA9C87-168A-46B5-B958-EAA75F18D330}"/>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67C66216-C436-48E9-9CC1-26AF7F316482}"/>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A91435BD-762A-442F-9B8D-F4DA08F2D3E2}"/>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65810DF1-2A4A-4917-A416-E6DCFE080124}"/>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91D9C4C2-A7A2-49B4-B94A-F8C5F906D4E2}"/>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1753F35B-58F3-4C32-8428-7A7692500F9C}"/>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64806296-2949-4C2F-B1B4-D0AE4E1B9F11}"/>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34938951-D323-448D-8A20-1AA9643181B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13319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866D88F-3698-4A7F-9324-45AF2E0B8DA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A00F1B4-C0BC-4A27-AB70-EB0611243D4D}"/>
              </a:ext>
            </a:extLst>
          </p:cNvPr>
          <p:cNvSpPr>
            <a:spLocks noGrp="1"/>
          </p:cNvSpPr>
          <p:nvPr>
            <p:ph type="sldNum" sz="quarter" idx="12"/>
          </p:nvPr>
        </p:nvSpPr>
        <p:spPr/>
        <p:txBody>
          <a:bodyPr/>
          <a:lstStyle/>
          <a:p>
            <a:fld id="{B5F6DD35-FB90-4B61-9FCD-114AE07A4CCE}" type="slidenum">
              <a:rPr lang="fr-FR" smtClean="0"/>
              <a:t>19</a:t>
            </a:fld>
            <a:endParaRPr lang="fr-FR"/>
          </a:p>
        </p:txBody>
      </p:sp>
      <p:grpSp>
        <p:nvGrpSpPr>
          <p:cNvPr id="24" name="Groupe 23">
            <a:extLst>
              <a:ext uri="{FF2B5EF4-FFF2-40B4-BE49-F238E27FC236}">
                <a16:creationId xmlns:a16="http://schemas.microsoft.com/office/drawing/2014/main" id="{E1FB4DA5-EF79-4E93-A344-85E25FBEF9E1}"/>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21454FB1-9277-4771-83DC-46E90483E2B8}"/>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938C3CAB-16FC-44DA-8C2C-EAD854FE16C7}"/>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61BC96A1-6FE0-4D27-B0A5-EFDB9155B7DC}"/>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B68EFCB1-91AD-48F0-9273-895B2174D27F}"/>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292B90CF-D502-4557-9277-2660E1D5EDAF}"/>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56E7AA4E-67D1-4AA1-8A2C-0E061154767F}"/>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2D949BB2-A993-4BDE-99B8-0D55FE22063D}"/>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A846C422-C5BD-42E2-B636-0567CE500BD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11AA9C87-168A-46B5-B958-EAA75F18D330}"/>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67C66216-C436-48E9-9CC1-26AF7F316482}"/>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A91435BD-762A-442F-9B8D-F4DA08F2D3E2}"/>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65810DF1-2A4A-4917-A416-E6DCFE080124}"/>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91D9C4C2-A7A2-49B4-B94A-F8C5F906D4E2}"/>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1753F35B-58F3-4C32-8428-7A7692500F9C}"/>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64806296-2949-4C2F-B1B4-D0AE4E1B9F11}"/>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34938951-D323-448D-8A20-1AA9643181B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pic>
        <p:nvPicPr>
          <p:cNvPr id="2" name="Image 1">
            <a:extLst>
              <a:ext uri="{FF2B5EF4-FFF2-40B4-BE49-F238E27FC236}">
                <a16:creationId xmlns:a16="http://schemas.microsoft.com/office/drawing/2014/main" id="{4E821BB9-53C6-4A06-8943-AD95D25A4B5E}"/>
              </a:ext>
            </a:extLst>
          </p:cNvPr>
          <p:cNvPicPr>
            <a:picLocks noChangeAspect="1"/>
          </p:cNvPicPr>
          <p:nvPr/>
        </p:nvPicPr>
        <p:blipFill>
          <a:blip r:embed="rId2"/>
          <a:stretch>
            <a:fillRect/>
          </a:stretch>
        </p:blipFill>
        <p:spPr>
          <a:xfrm>
            <a:off x="4055807" y="2052028"/>
            <a:ext cx="3296339" cy="3119749"/>
          </a:xfrm>
          <a:prstGeom prst="rect">
            <a:avLst/>
          </a:prstGeom>
        </p:spPr>
      </p:pic>
      <p:sp>
        <p:nvSpPr>
          <p:cNvPr id="23" name="Rectangle : coins arrondis 22">
            <a:extLst>
              <a:ext uri="{FF2B5EF4-FFF2-40B4-BE49-F238E27FC236}">
                <a16:creationId xmlns:a16="http://schemas.microsoft.com/office/drawing/2014/main" id="{31A1FD02-561D-4ACC-957E-F2A5CB904A47}"/>
              </a:ext>
            </a:extLst>
          </p:cNvPr>
          <p:cNvSpPr/>
          <p:nvPr/>
        </p:nvSpPr>
        <p:spPr>
          <a:xfrm>
            <a:off x="4291360" y="546293"/>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PCA</a:t>
            </a:r>
          </a:p>
        </p:txBody>
      </p:sp>
    </p:spTree>
    <p:extLst>
      <p:ext uri="{BB962C8B-B14F-4D97-AF65-F5344CB8AC3E}">
        <p14:creationId xmlns:p14="http://schemas.microsoft.com/office/powerpoint/2010/main" val="361180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BEC32-5C6E-474F-B3B3-CA58DF5D0197}"/>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2DD8760C-A34F-4DC6-B7C7-0819731AE973}"/>
              </a:ext>
            </a:extLst>
          </p:cNvPr>
          <p:cNvSpPr>
            <a:spLocks noGrp="1"/>
          </p:cNvSpPr>
          <p:nvPr>
            <p:ph idx="1"/>
          </p:nvPr>
        </p:nvSpPr>
        <p:spPr>
          <a:xfrm>
            <a:off x="919119" y="1824524"/>
            <a:ext cx="10353762" cy="4058751"/>
          </a:xfrm>
        </p:spPr>
        <p:txBody>
          <a:bodyPr/>
          <a:lstStyle/>
          <a:p>
            <a:endParaRPr lang="fr-FR" dirty="0">
              <a:effectLst/>
            </a:endParaRPr>
          </a:p>
          <a:p>
            <a:pPr algn="l"/>
            <a:r>
              <a:rPr lang="fr-FR" dirty="0">
                <a:effectLst/>
              </a:rPr>
              <a:t>Je suis data </a:t>
            </a:r>
            <a:r>
              <a:rPr lang="fr-FR" dirty="0" err="1">
                <a:effectLst/>
              </a:rPr>
              <a:t>scientist</a:t>
            </a:r>
            <a:r>
              <a:rPr lang="fr-FR" dirty="0">
                <a:effectLst/>
              </a:rPr>
              <a:t> </a:t>
            </a:r>
            <a:r>
              <a:rPr lang="fr-FR" b="0" i="0" dirty="0">
                <a:effectLst/>
                <a:latin typeface="Montserrat"/>
              </a:rPr>
              <a:t>dans une très jeune start-up de l'</a:t>
            </a:r>
            <a:r>
              <a:rPr lang="fr-FR" b="0" i="0" dirty="0" err="1">
                <a:effectLst/>
                <a:latin typeface="Montserrat"/>
              </a:rPr>
              <a:t>AgriTech</a:t>
            </a:r>
            <a:r>
              <a:rPr lang="fr-FR" b="0" i="0" dirty="0">
                <a:effectLst/>
                <a:latin typeface="Montserrat"/>
              </a:rPr>
              <a:t>, nommée  "</a:t>
            </a:r>
            <a:r>
              <a:rPr lang="fr-FR" b="1" i="0" dirty="0">
                <a:effectLst/>
                <a:latin typeface="Montserrat"/>
              </a:rPr>
              <a:t>Fruits!</a:t>
            </a:r>
            <a:r>
              <a:rPr lang="fr-FR" b="0" i="0" dirty="0">
                <a:effectLst/>
                <a:latin typeface="Montserrat"/>
              </a:rPr>
              <a:t>", qui cherche à proposer des solutions innovantes pour la récolte des fruits. La volonté de l’entreprise est de préserver la biodiversité des fruits en permettant des traitements spécifiques pour chaque espèce de fruits en développant des robots cueilleurs intelligents.</a:t>
            </a:r>
          </a:p>
          <a:p>
            <a:pPr algn="l"/>
            <a:endParaRPr lang="fr-FR" dirty="0">
              <a:effectLst/>
              <a:latin typeface="Montserrat"/>
            </a:endParaRPr>
          </a:p>
          <a:p>
            <a:pPr algn="l"/>
            <a:r>
              <a:rPr lang="fr-FR" b="0" i="0" dirty="0">
                <a:effectLst/>
                <a:latin typeface="Montserrat"/>
              </a:rPr>
              <a:t>La start-up va avoir un grand nombre de données (beaucoup d’images) très rapidement et de façon exponentielle</a:t>
            </a:r>
            <a:r>
              <a:rPr lang="fr-FR" dirty="0">
                <a:effectLst/>
                <a:latin typeface="Montserrat"/>
              </a:rPr>
              <a:t>, il faut donc utiliser des outils de big data.</a:t>
            </a:r>
            <a:endParaRPr lang="fr-FR" b="0" i="0" dirty="0">
              <a:effectLst/>
              <a:latin typeface="Montserrat"/>
            </a:endParaRPr>
          </a:p>
          <a:p>
            <a:pPr marL="36900" indent="0" algn="l">
              <a:buNone/>
            </a:pPr>
            <a:endParaRPr lang="fr-FR" b="0" i="0" dirty="0">
              <a:effectLst/>
              <a:latin typeface="Montserrat"/>
            </a:endParaRPr>
          </a:p>
          <a:p>
            <a:pPr marL="36900" indent="0" algn="l">
              <a:buNone/>
            </a:pPr>
            <a:endParaRPr lang="fr-FR" b="0" i="0" dirty="0">
              <a:effectLst/>
              <a:latin typeface="Montserrat"/>
            </a:endParaRPr>
          </a:p>
          <a:p>
            <a:pPr algn="ctr"/>
            <a:endParaRPr lang="fr-FR" dirty="0"/>
          </a:p>
        </p:txBody>
      </p:sp>
      <p:sp>
        <p:nvSpPr>
          <p:cNvPr id="4" name="Espace réservé du pied de page 3">
            <a:extLst>
              <a:ext uri="{FF2B5EF4-FFF2-40B4-BE49-F238E27FC236}">
                <a16:creationId xmlns:a16="http://schemas.microsoft.com/office/drawing/2014/main" id="{073BDA09-138C-48D4-B80F-73F9938CCA5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F6E36C3C-86D8-4EAE-A551-44EA6EE4ABEF}"/>
              </a:ext>
            </a:extLst>
          </p:cNvPr>
          <p:cNvSpPr>
            <a:spLocks noGrp="1"/>
          </p:cNvSpPr>
          <p:nvPr>
            <p:ph type="sldNum" sz="quarter" idx="12"/>
          </p:nvPr>
        </p:nvSpPr>
        <p:spPr/>
        <p:txBody>
          <a:bodyPr/>
          <a:lstStyle/>
          <a:p>
            <a:fld id="{B5F6DD35-FB90-4B61-9FCD-114AE07A4CCE}" type="slidenum">
              <a:rPr lang="fr-FR" smtClean="0"/>
              <a:t>2</a:t>
            </a:fld>
            <a:endParaRPr lang="fr-FR"/>
          </a:p>
        </p:txBody>
      </p:sp>
    </p:spTree>
    <p:extLst>
      <p:ext uri="{BB962C8B-B14F-4D97-AF65-F5344CB8AC3E}">
        <p14:creationId xmlns:p14="http://schemas.microsoft.com/office/powerpoint/2010/main" val="70283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866D88F-3698-4A7F-9324-45AF2E0B8DA3}"/>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A00F1B4-C0BC-4A27-AB70-EB0611243D4D}"/>
              </a:ext>
            </a:extLst>
          </p:cNvPr>
          <p:cNvSpPr>
            <a:spLocks noGrp="1"/>
          </p:cNvSpPr>
          <p:nvPr>
            <p:ph type="sldNum" sz="quarter" idx="12"/>
          </p:nvPr>
        </p:nvSpPr>
        <p:spPr/>
        <p:txBody>
          <a:bodyPr/>
          <a:lstStyle/>
          <a:p>
            <a:fld id="{B5F6DD35-FB90-4B61-9FCD-114AE07A4CCE}" type="slidenum">
              <a:rPr lang="fr-FR" smtClean="0"/>
              <a:t>20</a:t>
            </a:fld>
            <a:endParaRPr lang="fr-FR"/>
          </a:p>
        </p:txBody>
      </p:sp>
      <p:grpSp>
        <p:nvGrpSpPr>
          <p:cNvPr id="24" name="Groupe 23">
            <a:extLst>
              <a:ext uri="{FF2B5EF4-FFF2-40B4-BE49-F238E27FC236}">
                <a16:creationId xmlns:a16="http://schemas.microsoft.com/office/drawing/2014/main" id="{E1FB4DA5-EF79-4E93-A344-85E25FBEF9E1}"/>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21454FB1-9277-4771-83DC-46E90483E2B8}"/>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938C3CAB-16FC-44DA-8C2C-EAD854FE16C7}"/>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61BC96A1-6FE0-4D27-B0A5-EFDB9155B7DC}"/>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B68EFCB1-91AD-48F0-9273-895B2174D27F}"/>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292B90CF-D502-4557-9277-2660E1D5EDAF}"/>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56E7AA4E-67D1-4AA1-8A2C-0E061154767F}"/>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2D949BB2-A993-4BDE-99B8-0D55FE22063D}"/>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A846C422-C5BD-42E2-B636-0567CE500BD5}"/>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11AA9C87-168A-46B5-B958-EAA75F18D330}"/>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67C66216-C436-48E9-9CC1-26AF7F316482}"/>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A91435BD-762A-442F-9B8D-F4DA08F2D3E2}"/>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65810DF1-2A4A-4917-A416-E6DCFE080124}"/>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91D9C4C2-A7A2-49B4-B94A-F8C5F906D4E2}"/>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1753F35B-58F3-4C32-8428-7A7692500F9C}"/>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64806296-2949-4C2F-B1B4-D0AE4E1B9F11}"/>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34938951-D323-448D-8A20-1AA9643181B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pic>
        <p:nvPicPr>
          <p:cNvPr id="2" name="Image 1">
            <a:extLst>
              <a:ext uri="{FF2B5EF4-FFF2-40B4-BE49-F238E27FC236}">
                <a16:creationId xmlns:a16="http://schemas.microsoft.com/office/drawing/2014/main" id="{9B0CD6EC-7330-4E96-8C6B-CF7509035951}"/>
              </a:ext>
            </a:extLst>
          </p:cNvPr>
          <p:cNvPicPr>
            <a:picLocks noChangeAspect="1"/>
          </p:cNvPicPr>
          <p:nvPr/>
        </p:nvPicPr>
        <p:blipFill>
          <a:blip r:embed="rId2"/>
          <a:stretch>
            <a:fillRect/>
          </a:stretch>
        </p:blipFill>
        <p:spPr>
          <a:xfrm>
            <a:off x="3706797" y="2076556"/>
            <a:ext cx="3996330" cy="3063853"/>
          </a:xfrm>
          <a:prstGeom prst="rect">
            <a:avLst/>
          </a:prstGeom>
        </p:spPr>
      </p:pic>
      <p:sp>
        <p:nvSpPr>
          <p:cNvPr id="23" name="Rectangle : coins arrondis 22">
            <a:extLst>
              <a:ext uri="{FF2B5EF4-FFF2-40B4-BE49-F238E27FC236}">
                <a16:creationId xmlns:a16="http://schemas.microsoft.com/office/drawing/2014/main" id="{F976F167-7AEE-439F-BA5A-27824F0C5F75}"/>
              </a:ext>
            </a:extLst>
          </p:cNvPr>
          <p:cNvSpPr/>
          <p:nvPr/>
        </p:nvSpPr>
        <p:spPr>
          <a:xfrm>
            <a:off x="4291360" y="546293"/>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Dataframe</a:t>
            </a:r>
            <a:endParaRPr lang="fr-FR" dirty="0"/>
          </a:p>
        </p:txBody>
      </p:sp>
    </p:spTree>
    <p:extLst>
      <p:ext uri="{BB962C8B-B14F-4D97-AF65-F5344CB8AC3E}">
        <p14:creationId xmlns:p14="http://schemas.microsoft.com/office/powerpoint/2010/main" val="2339151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B1D36B8-0790-4351-AA00-40E9393F95A8}"/>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699FF440-1EF4-403B-AA44-DBDB14646885}"/>
              </a:ext>
            </a:extLst>
          </p:cNvPr>
          <p:cNvSpPr>
            <a:spLocks noGrp="1"/>
          </p:cNvSpPr>
          <p:nvPr>
            <p:ph type="sldNum" sz="quarter" idx="12"/>
          </p:nvPr>
        </p:nvSpPr>
        <p:spPr/>
        <p:txBody>
          <a:bodyPr/>
          <a:lstStyle/>
          <a:p>
            <a:fld id="{B5F6DD35-FB90-4B61-9FCD-114AE07A4CCE}" type="slidenum">
              <a:rPr lang="fr-FR" smtClean="0"/>
              <a:t>21</a:t>
            </a:fld>
            <a:endParaRPr lang="fr-FR"/>
          </a:p>
        </p:txBody>
      </p:sp>
      <p:sp>
        <p:nvSpPr>
          <p:cNvPr id="20" name="ZoneTexte 19">
            <a:extLst>
              <a:ext uri="{FF2B5EF4-FFF2-40B4-BE49-F238E27FC236}">
                <a16:creationId xmlns:a16="http://schemas.microsoft.com/office/drawing/2014/main" id="{8D708EC8-6A99-4214-8514-8C19C96C0710}"/>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Conclusion</a:t>
            </a:r>
          </a:p>
        </p:txBody>
      </p:sp>
      <p:grpSp>
        <p:nvGrpSpPr>
          <p:cNvPr id="55" name="Groupe 54">
            <a:extLst>
              <a:ext uri="{FF2B5EF4-FFF2-40B4-BE49-F238E27FC236}">
                <a16:creationId xmlns:a16="http://schemas.microsoft.com/office/drawing/2014/main" id="{69C32E49-D56A-4C63-BDD3-5AFA9E26098A}"/>
              </a:ext>
            </a:extLst>
          </p:cNvPr>
          <p:cNvGrpSpPr/>
          <p:nvPr/>
        </p:nvGrpSpPr>
        <p:grpSpPr>
          <a:xfrm>
            <a:off x="3386625" y="5416371"/>
            <a:ext cx="7632101" cy="895336"/>
            <a:chOff x="3386625" y="5416371"/>
            <a:chExt cx="7632101" cy="895336"/>
          </a:xfrm>
        </p:grpSpPr>
        <p:grpSp>
          <p:nvGrpSpPr>
            <p:cNvPr id="56" name="Groupe 55">
              <a:extLst>
                <a:ext uri="{FF2B5EF4-FFF2-40B4-BE49-F238E27FC236}">
                  <a16:creationId xmlns:a16="http://schemas.microsoft.com/office/drawing/2014/main" id="{6B641BDB-986C-42D1-875E-8D537FA4FD2D}"/>
                </a:ext>
              </a:extLst>
            </p:cNvPr>
            <p:cNvGrpSpPr/>
            <p:nvPr/>
          </p:nvGrpSpPr>
          <p:grpSpPr>
            <a:xfrm>
              <a:off x="3386625" y="5416371"/>
              <a:ext cx="7632101" cy="895336"/>
              <a:chOff x="3413519" y="5409340"/>
              <a:chExt cx="7632101" cy="895336"/>
            </a:xfrm>
          </p:grpSpPr>
          <p:grpSp>
            <p:nvGrpSpPr>
              <p:cNvPr id="59" name="Groupe 58">
                <a:extLst>
                  <a:ext uri="{FF2B5EF4-FFF2-40B4-BE49-F238E27FC236}">
                    <a16:creationId xmlns:a16="http://schemas.microsoft.com/office/drawing/2014/main" id="{8D2CFAA3-BFE9-4F48-BC72-15F5EA036E36}"/>
                  </a:ext>
                </a:extLst>
              </p:cNvPr>
              <p:cNvGrpSpPr/>
              <p:nvPr/>
            </p:nvGrpSpPr>
            <p:grpSpPr>
              <a:xfrm>
                <a:off x="3413519" y="5409340"/>
                <a:ext cx="7632101" cy="895336"/>
                <a:chOff x="3413519" y="5409340"/>
                <a:chExt cx="7632101" cy="895336"/>
              </a:xfrm>
            </p:grpSpPr>
            <p:sp>
              <p:nvSpPr>
                <p:cNvPr id="62" name="ZoneTexte 61">
                  <a:extLst>
                    <a:ext uri="{FF2B5EF4-FFF2-40B4-BE49-F238E27FC236}">
                      <a16:creationId xmlns:a16="http://schemas.microsoft.com/office/drawing/2014/main" id="{D6AB0F83-6E4F-45BB-9348-B97C84BAE8E8}"/>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63" name="Groupe 62">
                  <a:extLst>
                    <a:ext uri="{FF2B5EF4-FFF2-40B4-BE49-F238E27FC236}">
                      <a16:creationId xmlns:a16="http://schemas.microsoft.com/office/drawing/2014/main" id="{9D19CFEB-A612-4122-8EC5-51B54DA71449}"/>
                    </a:ext>
                  </a:extLst>
                </p:cNvPr>
                <p:cNvGrpSpPr/>
                <p:nvPr/>
              </p:nvGrpSpPr>
              <p:grpSpPr>
                <a:xfrm>
                  <a:off x="3413519" y="5409340"/>
                  <a:ext cx="7632101" cy="895336"/>
                  <a:chOff x="3797468" y="5553427"/>
                  <a:chExt cx="6680071" cy="719357"/>
                </a:xfrm>
              </p:grpSpPr>
              <p:sp>
                <p:nvSpPr>
                  <p:cNvPr id="64" name="Flèche droite 6">
                    <a:extLst>
                      <a:ext uri="{FF2B5EF4-FFF2-40B4-BE49-F238E27FC236}">
                        <a16:creationId xmlns:a16="http://schemas.microsoft.com/office/drawing/2014/main" id="{95524BCB-78D0-49F1-BE47-497AE4F55CF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5" name="Connecteur droit 64">
                    <a:extLst>
                      <a:ext uri="{FF2B5EF4-FFF2-40B4-BE49-F238E27FC236}">
                        <a16:creationId xmlns:a16="http://schemas.microsoft.com/office/drawing/2014/main" id="{5874F17B-1106-4685-B7D8-6506C628E6D7}"/>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Connecteur droit 65">
                    <a:extLst>
                      <a:ext uri="{FF2B5EF4-FFF2-40B4-BE49-F238E27FC236}">
                        <a16:creationId xmlns:a16="http://schemas.microsoft.com/office/drawing/2014/main" id="{BE90AF4B-2359-4CED-830B-0CA37922656B}"/>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Connecteur droit 66">
                    <a:extLst>
                      <a:ext uri="{FF2B5EF4-FFF2-40B4-BE49-F238E27FC236}">
                        <a16:creationId xmlns:a16="http://schemas.microsoft.com/office/drawing/2014/main" id="{2E8CB183-A596-4A9E-BD59-95F065A50598}"/>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Connecteur droit 67">
                    <a:extLst>
                      <a:ext uri="{FF2B5EF4-FFF2-40B4-BE49-F238E27FC236}">
                        <a16:creationId xmlns:a16="http://schemas.microsoft.com/office/drawing/2014/main" id="{ACD9DCFC-1B00-4148-9573-84B9C062D26C}"/>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69" name="ZoneTexte 68">
                    <a:extLst>
                      <a:ext uri="{FF2B5EF4-FFF2-40B4-BE49-F238E27FC236}">
                        <a16:creationId xmlns:a16="http://schemas.microsoft.com/office/drawing/2014/main" id="{8E9513E6-4F73-4DBE-8079-44CA2741CC41}"/>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70" name="ZoneTexte 69">
                    <a:extLst>
                      <a:ext uri="{FF2B5EF4-FFF2-40B4-BE49-F238E27FC236}">
                        <a16:creationId xmlns:a16="http://schemas.microsoft.com/office/drawing/2014/main" id="{2217DA46-CFED-443E-922C-F8C0773BB010}"/>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71" name="ZoneTexte 70">
                    <a:extLst>
                      <a:ext uri="{FF2B5EF4-FFF2-40B4-BE49-F238E27FC236}">
                        <a16:creationId xmlns:a16="http://schemas.microsoft.com/office/drawing/2014/main" id="{D29D8B65-DCC3-44AE-A126-95FA7459C9F8}"/>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60" name="Connecteur droit 59">
                <a:extLst>
                  <a:ext uri="{FF2B5EF4-FFF2-40B4-BE49-F238E27FC236}">
                    <a16:creationId xmlns:a16="http://schemas.microsoft.com/office/drawing/2014/main" id="{6B31612F-FAAF-4F79-BA84-017140491E1B}"/>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61" name="ZoneTexte 60">
                <a:extLst>
                  <a:ext uri="{FF2B5EF4-FFF2-40B4-BE49-F238E27FC236}">
                    <a16:creationId xmlns:a16="http://schemas.microsoft.com/office/drawing/2014/main" id="{1C7DBDDA-D4CB-4226-8406-9BACE9D7CD24}"/>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57" name="Connecteur droit 56">
              <a:extLst>
                <a:ext uri="{FF2B5EF4-FFF2-40B4-BE49-F238E27FC236}">
                  <a16:creationId xmlns:a16="http://schemas.microsoft.com/office/drawing/2014/main" id="{BF5850DC-6609-4594-BAAB-82B302CC8C5E}"/>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58" name="ZoneTexte 57">
              <a:extLst>
                <a:ext uri="{FF2B5EF4-FFF2-40B4-BE49-F238E27FC236}">
                  <a16:creationId xmlns:a16="http://schemas.microsoft.com/office/drawing/2014/main" id="{D5043F38-0ABB-4893-BD1A-2288AC64CBFF}"/>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747946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B1D36B8-0790-4351-AA00-40E9393F95A8}"/>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699FF440-1EF4-403B-AA44-DBDB14646885}"/>
              </a:ext>
            </a:extLst>
          </p:cNvPr>
          <p:cNvSpPr>
            <a:spLocks noGrp="1"/>
          </p:cNvSpPr>
          <p:nvPr>
            <p:ph type="sldNum" sz="quarter" idx="12"/>
          </p:nvPr>
        </p:nvSpPr>
        <p:spPr/>
        <p:txBody>
          <a:bodyPr/>
          <a:lstStyle/>
          <a:p>
            <a:fld id="{B5F6DD35-FB90-4B61-9FCD-114AE07A4CCE}" type="slidenum">
              <a:rPr lang="fr-FR" smtClean="0"/>
              <a:t>22</a:t>
            </a:fld>
            <a:endParaRPr lang="fr-FR"/>
          </a:p>
        </p:txBody>
      </p:sp>
      <p:grpSp>
        <p:nvGrpSpPr>
          <p:cNvPr id="55" name="Groupe 54">
            <a:extLst>
              <a:ext uri="{FF2B5EF4-FFF2-40B4-BE49-F238E27FC236}">
                <a16:creationId xmlns:a16="http://schemas.microsoft.com/office/drawing/2014/main" id="{85FD74F3-9AB8-4627-AB32-05A3A6FF5559}"/>
              </a:ext>
            </a:extLst>
          </p:cNvPr>
          <p:cNvGrpSpPr/>
          <p:nvPr/>
        </p:nvGrpSpPr>
        <p:grpSpPr>
          <a:xfrm>
            <a:off x="3386625" y="5416371"/>
            <a:ext cx="7632101" cy="895336"/>
            <a:chOff x="3386625" y="5416371"/>
            <a:chExt cx="7632101" cy="895336"/>
          </a:xfrm>
        </p:grpSpPr>
        <p:grpSp>
          <p:nvGrpSpPr>
            <p:cNvPr id="56" name="Groupe 55">
              <a:extLst>
                <a:ext uri="{FF2B5EF4-FFF2-40B4-BE49-F238E27FC236}">
                  <a16:creationId xmlns:a16="http://schemas.microsoft.com/office/drawing/2014/main" id="{D18DF2E1-7D45-4A15-BEA6-B722E1DAEF6C}"/>
                </a:ext>
              </a:extLst>
            </p:cNvPr>
            <p:cNvGrpSpPr/>
            <p:nvPr/>
          </p:nvGrpSpPr>
          <p:grpSpPr>
            <a:xfrm>
              <a:off x="3386625" y="5416371"/>
              <a:ext cx="7632101" cy="895336"/>
              <a:chOff x="3413519" y="5409340"/>
              <a:chExt cx="7632101" cy="895336"/>
            </a:xfrm>
          </p:grpSpPr>
          <p:grpSp>
            <p:nvGrpSpPr>
              <p:cNvPr id="59" name="Groupe 58">
                <a:extLst>
                  <a:ext uri="{FF2B5EF4-FFF2-40B4-BE49-F238E27FC236}">
                    <a16:creationId xmlns:a16="http://schemas.microsoft.com/office/drawing/2014/main" id="{87C03399-0194-43CC-B7D3-B24850DE3E38}"/>
                  </a:ext>
                </a:extLst>
              </p:cNvPr>
              <p:cNvGrpSpPr/>
              <p:nvPr/>
            </p:nvGrpSpPr>
            <p:grpSpPr>
              <a:xfrm>
                <a:off x="3413519" y="5409340"/>
                <a:ext cx="7632101" cy="895336"/>
                <a:chOff x="3413519" y="5409340"/>
                <a:chExt cx="7632101" cy="895336"/>
              </a:xfrm>
            </p:grpSpPr>
            <p:sp>
              <p:nvSpPr>
                <p:cNvPr id="62" name="ZoneTexte 61">
                  <a:extLst>
                    <a:ext uri="{FF2B5EF4-FFF2-40B4-BE49-F238E27FC236}">
                      <a16:creationId xmlns:a16="http://schemas.microsoft.com/office/drawing/2014/main" id="{B872746D-D5E9-480C-AEDC-7B35047F56F1}"/>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63" name="Groupe 62">
                  <a:extLst>
                    <a:ext uri="{FF2B5EF4-FFF2-40B4-BE49-F238E27FC236}">
                      <a16:creationId xmlns:a16="http://schemas.microsoft.com/office/drawing/2014/main" id="{8C4CF80A-FA35-47E8-84A7-E51FBAC217E4}"/>
                    </a:ext>
                  </a:extLst>
                </p:cNvPr>
                <p:cNvGrpSpPr/>
                <p:nvPr/>
              </p:nvGrpSpPr>
              <p:grpSpPr>
                <a:xfrm>
                  <a:off x="3413519" y="5409340"/>
                  <a:ext cx="7632101" cy="895336"/>
                  <a:chOff x="3797468" y="5553427"/>
                  <a:chExt cx="6680071" cy="719357"/>
                </a:xfrm>
              </p:grpSpPr>
              <p:sp>
                <p:nvSpPr>
                  <p:cNvPr id="64" name="Flèche droite 6">
                    <a:extLst>
                      <a:ext uri="{FF2B5EF4-FFF2-40B4-BE49-F238E27FC236}">
                        <a16:creationId xmlns:a16="http://schemas.microsoft.com/office/drawing/2014/main" id="{5C45839F-7CE3-455B-B947-684C3B63896C}"/>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5" name="Connecteur droit 64">
                    <a:extLst>
                      <a:ext uri="{FF2B5EF4-FFF2-40B4-BE49-F238E27FC236}">
                        <a16:creationId xmlns:a16="http://schemas.microsoft.com/office/drawing/2014/main" id="{9E61EED6-FA78-40EE-8568-3501AB9D410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Connecteur droit 65">
                    <a:extLst>
                      <a:ext uri="{FF2B5EF4-FFF2-40B4-BE49-F238E27FC236}">
                        <a16:creationId xmlns:a16="http://schemas.microsoft.com/office/drawing/2014/main" id="{B213EA19-C9BF-4C56-A6C2-814243E9AD4F}"/>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Connecteur droit 66">
                    <a:extLst>
                      <a:ext uri="{FF2B5EF4-FFF2-40B4-BE49-F238E27FC236}">
                        <a16:creationId xmlns:a16="http://schemas.microsoft.com/office/drawing/2014/main" id="{9041859B-61B2-457D-A61D-BA09AEE0FF19}"/>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Connecteur droit 67">
                    <a:extLst>
                      <a:ext uri="{FF2B5EF4-FFF2-40B4-BE49-F238E27FC236}">
                        <a16:creationId xmlns:a16="http://schemas.microsoft.com/office/drawing/2014/main" id="{49D295C3-0FFA-48E7-91CC-2AF879DEE8DC}"/>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69" name="ZoneTexte 68">
                    <a:extLst>
                      <a:ext uri="{FF2B5EF4-FFF2-40B4-BE49-F238E27FC236}">
                        <a16:creationId xmlns:a16="http://schemas.microsoft.com/office/drawing/2014/main" id="{9951E7B4-9B56-435F-AE91-2714906B2532}"/>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70" name="ZoneTexte 69">
                    <a:extLst>
                      <a:ext uri="{FF2B5EF4-FFF2-40B4-BE49-F238E27FC236}">
                        <a16:creationId xmlns:a16="http://schemas.microsoft.com/office/drawing/2014/main" id="{AB604595-A812-4D1B-82F8-26F7482447F6}"/>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71" name="ZoneTexte 70">
                    <a:extLst>
                      <a:ext uri="{FF2B5EF4-FFF2-40B4-BE49-F238E27FC236}">
                        <a16:creationId xmlns:a16="http://schemas.microsoft.com/office/drawing/2014/main" id="{06F5524C-7B52-43AA-B008-3B6D97A9C2DF}"/>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60" name="Connecteur droit 59">
                <a:extLst>
                  <a:ext uri="{FF2B5EF4-FFF2-40B4-BE49-F238E27FC236}">
                    <a16:creationId xmlns:a16="http://schemas.microsoft.com/office/drawing/2014/main" id="{9EBDBA86-6DEB-415F-9EEF-203EA69C1F82}"/>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61" name="ZoneTexte 60">
                <a:extLst>
                  <a:ext uri="{FF2B5EF4-FFF2-40B4-BE49-F238E27FC236}">
                    <a16:creationId xmlns:a16="http://schemas.microsoft.com/office/drawing/2014/main" id="{DAA221CC-AADB-43D1-B72D-9EBAF2C6CE0D}"/>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57" name="Connecteur droit 56">
              <a:extLst>
                <a:ext uri="{FF2B5EF4-FFF2-40B4-BE49-F238E27FC236}">
                  <a16:creationId xmlns:a16="http://schemas.microsoft.com/office/drawing/2014/main" id="{F21C60ED-C815-4027-BC59-E056000DDBA1}"/>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58" name="ZoneTexte 57">
              <a:extLst>
                <a:ext uri="{FF2B5EF4-FFF2-40B4-BE49-F238E27FC236}">
                  <a16:creationId xmlns:a16="http://schemas.microsoft.com/office/drawing/2014/main" id="{581C4E97-D81C-46F9-9510-49203D6077BC}"/>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
        <p:nvSpPr>
          <p:cNvPr id="2" name="ZoneTexte 1">
            <a:extLst>
              <a:ext uri="{FF2B5EF4-FFF2-40B4-BE49-F238E27FC236}">
                <a16:creationId xmlns:a16="http://schemas.microsoft.com/office/drawing/2014/main" id="{999E3509-0124-42A3-9144-FFBAC019073A}"/>
              </a:ext>
            </a:extLst>
          </p:cNvPr>
          <p:cNvSpPr txBox="1"/>
          <p:nvPr/>
        </p:nvSpPr>
        <p:spPr>
          <a:xfrm>
            <a:off x="2755148" y="1516972"/>
            <a:ext cx="6224251" cy="3139321"/>
          </a:xfrm>
          <a:prstGeom prst="rect">
            <a:avLst/>
          </a:prstGeom>
          <a:noFill/>
        </p:spPr>
        <p:txBody>
          <a:bodyPr wrap="square" rtlCol="0">
            <a:spAutoFit/>
          </a:bodyPr>
          <a:lstStyle/>
          <a:p>
            <a:pPr marL="285750" indent="-285750">
              <a:buFont typeface="Arial" panose="020B0604020202020204" pitchFamily="34" charset="0"/>
              <a:buChar char="•"/>
            </a:pPr>
            <a:r>
              <a:rPr lang="fr-FR" dirty="0"/>
              <a:t>Configurer Spark/ </a:t>
            </a:r>
            <a:r>
              <a:rPr lang="fr-FR" dirty="0" err="1"/>
              <a:t>hadoop</a:t>
            </a:r>
            <a:r>
              <a:rPr lang="fr-FR" dirty="0"/>
              <a:t> et </a:t>
            </a:r>
            <a:r>
              <a:rPr lang="fr-FR" dirty="0" err="1"/>
              <a:t>aws</a:t>
            </a:r>
            <a:r>
              <a:rPr lang="fr-FR" dirty="0"/>
              <a:t> </a:t>
            </a:r>
          </a:p>
          <a:p>
            <a:pPr marL="285750" indent="-285750">
              <a:buFont typeface="Arial" panose="020B0604020202020204" pitchFamily="34" charset="0"/>
              <a:buChar char="•"/>
            </a:pPr>
            <a:r>
              <a:rPr lang="fr-FR" dirty="0"/>
              <a:t>Utiliser AWS </a:t>
            </a:r>
          </a:p>
          <a:p>
            <a:pPr marL="285750" indent="-285750">
              <a:buFont typeface="Arial" panose="020B0604020202020204" pitchFamily="34" charset="0"/>
              <a:buChar char="•"/>
            </a:pPr>
            <a:r>
              <a:rPr lang="fr-FR" dirty="0"/>
              <a:t>Placer les images dans S3</a:t>
            </a:r>
          </a:p>
          <a:p>
            <a:pPr marL="285750" indent="-285750">
              <a:buFont typeface="Arial" panose="020B0604020202020204" pitchFamily="34" charset="0"/>
              <a:buChar char="•"/>
            </a:pPr>
            <a:r>
              <a:rPr lang="fr-FR" dirty="0"/>
              <a:t>Configurer une machine avec EC2</a:t>
            </a:r>
          </a:p>
          <a:p>
            <a:pPr marL="285750" indent="-285750">
              <a:buFont typeface="Arial" panose="020B0604020202020204" pitchFamily="34" charset="0"/>
              <a:buChar char="•"/>
            </a:pPr>
            <a:r>
              <a:rPr lang="fr-FR" dirty="0"/>
              <a:t>Mettre en place une architecture big data</a:t>
            </a:r>
          </a:p>
          <a:p>
            <a:pPr marL="285750" indent="-285750">
              <a:buFont typeface="Arial" panose="020B0604020202020204" pitchFamily="34" charset="0"/>
              <a:buChar char="•"/>
            </a:pPr>
            <a:r>
              <a:rPr lang="fr-FR" dirty="0"/>
              <a:t>Faire une étape de préprocessing et une réduction de dimension (</a:t>
            </a:r>
            <a:r>
              <a:rPr lang="fr-FR" dirty="0" err="1"/>
              <a:t>pyspark</a:t>
            </a:r>
            <a:r>
              <a:rPr lang="fr-FR" dirty="0"/>
              <a:t>)</a:t>
            </a:r>
          </a:p>
          <a:p>
            <a:pPr marL="285750" indent="-285750">
              <a:buFont typeface="Arial" panose="020B0604020202020204" pitchFamily="34" charset="0"/>
              <a:buChar char="•"/>
            </a:pPr>
            <a:r>
              <a:rPr lang="fr-FR" dirty="0"/>
              <a:t>Avoir un fichier enregistré sur le S3 qui correspond à une matrice avec </a:t>
            </a:r>
            <a:r>
              <a:rPr lang="fr-FR" dirty="0" err="1"/>
              <a:t>paths</a:t>
            </a:r>
            <a:r>
              <a:rPr lang="fr-FR" dirty="0"/>
              <a:t>/labels/</a:t>
            </a:r>
            <a:r>
              <a:rPr lang="fr-FR" dirty="0" err="1"/>
              <a:t>preprocessing</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10212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D9C6B6D9-42BC-4F97-AB8A-90C80C8FE8F5}"/>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5D0E7512-E2C7-44F9-8601-96FF9A31A05F}"/>
              </a:ext>
            </a:extLst>
          </p:cNvPr>
          <p:cNvSpPr>
            <a:spLocks noGrp="1"/>
          </p:cNvSpPr>
          <p:nvPr>
            <p:ph type="sldNum" sz="quarter" idx="12"/>
          </p:nvPr>
        </p:nvSpPr>
        <p:spPr/>
        <p:txBody>
          <a:bodyPr/>
          <a:lstStyle/>
          <a:p>
            <a:fld id="{B5F6DD35-FB90-4B61-9FCD-114AE07A4CCE}" type="slidenum">
              <a:rPr lang="fr-FR" smtClean="0"/>
              <a:t>23</a:t>
            </a:fld>
            <a:endParaRPr lang="fr-FR"/>
          </a:p>
        </p:txBody>
      </p:sp>
      <p:sp>
        <p:nvSpPr>
          <p:cNvPr id="18" name="ZoneTexte 17">
            <a:extLst>
              <a:ext uri="{FF2B5EF4-FFF2-40B4-BE49-F238E27FC236}">
                <a16:creationId xmlns:a16="http://schemas.microsoft.com/office/drawing/2014/main" id="{B82635B2-7F29-427D-AA8B-607620F91984}"/>
              </a:ext>
            </a:extLst>
          </p:cNvPr>
          <p:cNvSpPr txBox="1"/>
          <p:nvPr/>
        </p:nvSpPr>
        <p:spPr>
          <a:xfrm>
            <a:off x="2595237" y="342476"/>
            <a:ext cx="6794696" cy="646331"/>
          </a:xfrm>
          <a:prstGeom prst="rect">
            <a:avLst/>
          </a:prstGeom>
          <a:noFill/>
        </p:spPr>
        <p:txBody>
          <a:bodyPr wrap="square" rtlCol="0">
            <a:spAutoFit/>
          </a:bodyPr>
          <a:lstStyle/>
          <a:p>
            <a:pPr algn="ctr"/>
            <a:r>
              <a:rPr lang="fr-FR" sz="3600" dirty="0"/>
              <a:t>Perspectives</a:t>
            </a:r>
          </a:p>
        </p:txBody>
      </p:sp>
      <p:grpSp>
        <p:nvGrpSpPr>
          <p:cNvPr id="56" name="Groupe 55">
            <a:extLst>
              <a:ext uri="{FF2B5EF4-FFF2-40B4-BE49-F238E27FC236}">
                <a16:creationId xmlns:a16="http://schemas.microsoft.com/office/drawing/2014/main" id="{493C666C-8510-4037-A961-FA959323432D}"/>
              </a:ext>
            </a:extLst>
          </p:cNvPr>
          <p:cNvGrpSpPr/>
          <p:nvPr/>
        </p:nvGrpSpPr>
        <p:grpSpPr>
          <a:xfrm>
            <a:off x="3386625" y="5416371"/>
            <a:ext cx="7632101" cy="895336"/>
            <a:chOff x="3386625" y="5416371"/>
            <a:chExt cx="7632101" cy="895336"/>
          </a:xfrm>
        </p:grpSpPr>
        <p:grpSp>
          <p:nvGrpSpPr>
            <p:cNvPr id="57" name="Groupe 56">
              <a:extLst>
                <a:ext uri="{FF2B5EF4-FFF2-40B4-BE49-F238E27FC236}">
                  <a16:creationId xmlns:a16="http://schemas.microsoft.com/office/drawing/2014/main" id="{41A1BA49-457E-41F1-9885-61D0168FD5FD}"/>
                </a:ext>
              </a:extLst>
            </p:cNvPr>
            <p:cNvGrpSpPr/>
            <p:nvPr/>
          </p:nvGrpSpPr>
          <p:grpSpPr>
            <a:xfrm>
              <a:off x="3386625" y="5416371"/>
              <a:ext cx="7632101" cy="895336"/>
              <a:chOff x="3413519" y="5409340"/>
              <a:chExt cx="7632101" cy="895336"/>
            </a:xfrm>
          </p:grpSpPr>
          <p:grpSp>
            <p:nvGrpSpPr>
              <p:cNvPr id="60" name="Groupe 59">
                <a:extLst>
                  <a:ext uri="{FF2B5EF4-FFF2-40B4-BE49-F238E27FC236}">
                    <a16:creationId xmlns:a16="http://schemas.microsoft.com/office/drawing/2014/main" id="{44EBAEDE-73BA-4214-AD8E-C6F6FFE85455}"/>
                  </a:ext>
                </a:extLst>
              </p:cNvPr>
              <p:cNvGrpSpPr/>
              <p:nvPr/>
            </p:nvGrpSpPr>
            <p:grpSpPr>
              <a:xfrm>
                <a:off x="3413519" y="5409340"/>
                <a:ext cx="7632101" cy="895336"/>
                <a:chOff x="3413519" y="5409340"/>
                <a:chExt cx="7632101" cy="895336"/>
              </a:xfrm>
            </p:grpSpPr>
            <p:sp>
              <p:nvSpPr>
                <p:cNvPr id="63" name="ZoneTexte 62">
                  <a:extLst>
                    <a:ext uri="{FF2B5EF4-FFF2-40B4-BE49-F238E27FC236}">
                      <a16:creationId xmlns:a16="http://schemas.microsoft.com/office/drawing/2014/main" id="{9CA5FFFD-AD4B-4E77-90FA-DCD0ACD56CE5}"/>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64" name="Groupe 63">
                  <a:extLst>
                    <a:ext uri="{FF2B5EF4-FFF2-40B4-BE49-F238E27FC236}">
                      <a16:creationId xmlns:a16="http://schemas.microsoft.com/office/drawing/2014/main" id="{8DC2CF81-8937-4CE1-A639-2F22B96804E4}"/>
                    </a:ext>
                  </a:extLst>
                </p:cNvPr>
                <p:cNvGrpSpPr/>
                <p:nvPr/>
              </p:nvGrpSpPr>
              <p:grpSpPr>
                <a:xfrm>
                  <a:off x="3413519" y="5409340"/>
                  <a:ext cx="7632101" cy="895336"/>
                  <a:chOff x="3797468" y="5553427"/>
                  <a:chExt cx="6680071" cy="719357"/>
                </a:xfrm>
              </p:grpSpPr>
              <p:sp>
                <p:nvSpPr>
                  <p:cNvPr id="65" name="Flèche droite 6">
                    <a:extLst>
                      <a:ext uri="{FF2B5EF4-FFF2-40B4-BE49-F238E27FC236}">
                        <a16:creationId xmlns:a16="http://schemas.microsoft.com/office/drawing/2014/main" id="{EC537794-B341-4BF1-B80D-C66287F1258F}"/>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Connecteur droit 65">
                    <a:extLst>
                      <a:ext uri="{FF2B5EF4-FFF2-40B4-BE49-F238E27FC236}">
                        <a16:creationId xmlns:a16="http://schemas.microsoft.com/office/drawing/2014/main" id="{58E97532-87D5-414C-B308-F6B131E05263}"/>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7" name="Connecteur droit 66">
                    <a:extLst>
                      <a:ext uri="{FF2B5EF4-FFF2-40B4-BE49-F238E27FC236}">
                        <a16:creationId xmlns:a16="http://schemas.microsoft.com/office/drawing/2014/main" id="{403F362D-97A2-44D5-A06D-E145DF886B17}"/>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8" name="Connecteur droit 67">
                    <a:extLst>
                      <a:ext uri="{FF2B5EF4-FFF2-40B4-BE49-F238E27FC236}">
                        <a16:creationId xmlns:a16="http://schemas.microsoft.com/office/drawing/2014/main" id="{2EF079EC-5B9F-48EE-8023-85B9926C65F0}"/>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69" name="Connecteur droit 68">
                    <a:extLst>
                      <a:ext uri="{FF2B5EF4-FFF2-40B4-BE49-F238E27FC236}">
                        <a16:creationId xmlns:a16="http://schemas.microsoft.com/office/drawing/2014/main" id="{6D9E3D1F-12F5-4CDB-BFED-14DF5AFF8B16}"/>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70" name="ZoneTexte 69">
                    <a:extLst>
                      <a:ext uri="{FF2B5EF4-FFF2-40B4-BE49-F238E27FC236}">
                        <a16:creationId xmlns:a16="http://schemas.microsoft.com/office/drawing/2014/main" id="{A37AEF19-F65C-485C-8AE6-D1C0CC80C978}"/>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71" name="ZoneTexte 70">
                    <a:extLst>
                      <a:ext uri="{FF2B5EF4-FFF2-40B4-BE49-F238E27FC236}">
                        <a16:creationId xmlns:a16="http://schemas.microsoft.com/office/drawing/2014/main" id="{344026B6-69FF-4BE7-A335-B5C48F72DFC4}"/>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72" name="ZoneTexte 71">
                    <a:extLst>
                      <a:ext uri="{FF2B5EF4-FFF2-40B4-BE49-F238E27FC236}">
                        <a16:creationId xmlns:a16="http://schemas.microsoft.com/office/drawing/2014/main" id="{8B54A1F7-2A9E-4AC5-93D4-D763CCEB444F}"/>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61" name="Connecteur droit 60">
                <a:extLst>
                  <a:ext uri="{FF2B5EF4-FFF2-40B4-BE49-F238E27FC236}">
                    <a16:creationId xmlns:a16="http://schemas.microsoft.com/office/drawing/2014/main" id="{B612FB95-81AA-4F3A-830E-023D87A57BA1}"/>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62" name="ZoneTexte 61">
                <a:extLst>
                  <a:ext uri="{FF2B5EF4-FFF2-40B4-BE49-F238E27FC236}">
                    <a16:creationId xmlns:a16="http://schemas.microsoft.com/office/drawing/2014/main" id="{61864F0B-F9F7-4D6D-AB72-21FC3DD60DB2}"/>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58" name="Connecteur droit 57">
              <a:extLst>
                <a:ext uri="{FF2B5EF4-FFF2-40B4-BE49-F238E27FC236}">
                  <a16:creationId xmlns:a16="http://schemas.microsoft.com/office/drawing/2014/main" id="{7A27FF3F-BBEC-4377-BB3A-5CD760DCA7C2}"/>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59" name="ZoneTexte 58">
              <a:extLst>
                <a:ext uri="{FF2B5EF4-FFF2-40B4-BE49-F238E27FC236}">
                  <a16:creationId xmlns:a16="http://schemas.microsoft.com/office/drawing/2014/main" id="{187B5D10-97E4-4825-B983-031B10AD5CE0}"/>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
        <p:nvSpPr>
          <p:cNvPr id="2" name="ZoneTexte 1">
            <a:extLst>
              <a:ext uri="{FF2B5EF4-FFF2-40B4-BE49-F238E27FC236}">
                <a16:creationId xmlns:a16="http://schemas.microsoft.com/office/drawing/2014/main" id="{10A6825E-CDFD-4CBF-8324-2EEA29C42D82}"/>
              </a:ext>
            </a:extLst>
          </p:cNvPr>
          <p:cNvSpPr txBox="1"/>
          <p:nvPr/>
        </p:nvSpPr>
        <p:spPr>
          <a:xfrm>
            <a:off x="2420312" y="2068489"/>
            <a:ext cx="7363449" cy="1477328"/>
          </a:xfrm>
          <a:prstGeom prst="rect">
            <a:avLst/>
          </a:prstGeom>
          <a:noFill/>
        </p:spPr>
        <p:txBody>
          <a:bodyPr wrap="square" rtlCol="0">
            <a:spAutoFit/>
          </a:bodyPr>
          <a:lstStyle/>
          <a:p>
            <a:pPr marL="285750" indent="-285750">
              <a:buFont typeface="Arial" panose="020B0604020202020204" pitchFamily="34" charset="0"/>
              <a:buChar char="•"/>
            </a:pPr>
            <a:r>
              <a:rPr lang="fr-FR" dirty="0"/>
              <a:t>Utiliser d’autres choses que </a:t>
            </a:r>
            <a:r>
              <a:rPr lang="fr-FR" dirty="0" err="1"/>
              <a:t>aws</a:t>
            </a:r>
            <a:r>
              <a:rPr lang="fr-FR" dirty="0"/>
              <a:t> (azure-</a:t>
            </a:r>
            <a:r>
              <a:rPr lang="fr-FR" dirty="0" err="1"/>
              <a:t>microsoft</a:t>
            </a:r>
            <a:r>
              <a:rPr lang="fr-FR" dirty="0"/>
              <a:t> ou google cloud) </a:t>
            </a:r>
          </a:p>
          <a:p>
            <a:pPr marL="285750" indent="-285750">
              <a:buFont typeface="Arial" panose="020B0604020202020204" pitchFamily="34" charset="0"/>
              <a:buChar char="•"/>
            </a:pPr>
            <a:r>
              <a:rPr lang="fr-FR" dirty="0"/>
              <a:t>Projet avec une seule instance – Exécuter script avec un cluster </a:t>
            </a:r>
            <a:r>
              <a:rPr lang="fr-FR" dirty="0" err="1"/>
              <a:t>spark</a:t>
            </a:r>
            <a:r>
              <a:rPr lang="fr-FR" dirty="0"/>
              <a:t> sur </a:t>
            </a:r>
            <a:r>
              <a:rPr lang="fr-FR" dirty="0" err="1"/>
              <a:t>aws</a:t>
            </a:r>
            <a:r>
              <a:rPr lang="fr-FR" dirty="0"/>
              <a:t> avec le service </a:t>
            </a:r>
            <a:r>
              <a:rPr lang="fr-FR" dirty="0" err="1"/>
              <a:t>emr</a:t>
            </a:r>
            <a:r>
              <a:rPr lang="fr-FR" dirty="0"/>
              <a:t> (</a:t>
            </a:r>
            <a:r>
              <a:rPr lang="fr-FR" dirty="0" err="1"/>
              <a:t>elastique</a:t>
            </a:r>
            <a:r>
              <a:rPr lang="fr-FR" dirty="0"/>
              <a:t> </a:t>
            </a:r>
            <a:r>
              <a:rPr lang="fr-FR" dirty="0" err="1"/>
              <a:t>menbre</a:t>
            </a:r>
            <a:r>
              <a:rPr lang="fr-FR" dirty="0"/>
              <a:t> </a:t>
            </a:r>
            <a:r>
              <a:rPr lang="fr-FR" dirty="0" err="1"/>
              <a:t>réduice</a:t>
            </a:r>
            <a:r>
              <a:rPr lang="fr-FR" dirty="0"/>
              <a:t>) que nous pouvons utiliser.</a:t>
            </a:r>
          </a:p>
          <a:p>
            <a:pPr marL="285750" indent="-285750">
              <a:buFont typeface="Arial" panose="020B0604020202020204" pitchFamily="34" charset="0"/>
              <a:buChar char="•"/>
            </a:pPr>
            <a:r>
              <a:rPr lang="fr-FR" dirty="0"/>
              <a:t>D’autres </a:t>
            </a:r>
            <a:r>
              <a:rPr lang="fr-FR" dirty="0" err="1"/>
              <a:t>techiques</a:t>
            </a:r>
            <a:r>
              <a:rPr lang="fr-FR" dirty="0"/>
              <a:t> de </a:t>
            </a:r>
            <a:r>
              <a:rPr lang="fr-FR" dirty="0" err="1"/>
              <a:t>transfer</a:t>
            </a:r>
            <a:r>
              <a:rPr lang="fr-FR" dirty="0"/>
              <a:t> </a:t>
            </a:r>
            <a:r>
              <a:rPr lang="fr-FR" dirty="0" err="1"/>
              <a:t>learning</a:t>
            </a:r>
            <a:r>
              <a:rPr lang="fr-FR" dirty="0"/>
              <a:t> (Inception V3) </a:t>
            </a:r>
          </a:p>
        </p:txBody>
      </p:sp>
    </p:spTree>
    <p:extLst>
      <p:ext uri="{BB962C8B-B14F-4D97-AF65-F5344CB8AC3E}">
        <p14:creationId xmlns:p14="http://schemas.microsoft.com/office/powerpoint/2010/main" val="196483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AE0B02-4E1D-4365-B0F5-A8DCC1C8ED56}"/>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F3EC9AA-7C8D-45B0-A0D8-D57327FAEFB2}"/>
              </a:ext>
            </a:extLst>
          </p:cNvPr>
          <p:cNvSpPr>
            <a:spLocks noGrp="1"/>
          </p:cNvSpPr>
          <p:nvPr>
            <p:ph type="sldNum" sz="quarter" idx="12"/>
          </p:nvPr>
        </p:nvSpPr>
        <p:spPr/>
        <p:txBody>
          <a:bodyPr/>
          <a:lstStyle/>
          <a:p>
            <a:fld id="{B5F6DD35-FB90-4B61-9FCD-114AE07A4CCE}" type="slidenum">
              <a:rPr lang="fr-FR" smtClean="0"/>
              <a:t>3</a:t>
            </a:fld>
            <a:endParaRPr lang="fr-FR"/>
          </a:p>
        </p:txBody>
      </p:sp>
      <p:sp>
        <p:nvSpPr>
          <p:cNvPr id="6" name="ZoneTexte 5">
            <a:extLst>
              <a:ext uri="{FF2B5EF4-FFF2-40B4-BE49-F238E27FC236}">
                <a16:creationId xmlns:a16="http://schemas.microsoft.com/office/drawing/2014/main" id="{7B752E42-FB73-4783-A319-98AD2194B584}"/>
              </a:ext>
            </a:extLst>
          </p:cNvPr>
          <p:cNvSpPr txBox="1"/>
          <p:nvPr/>
        </p:nvSpPr>
        <p:spPr>
          <a:xfrm>
            <a:off x="1838982" y="2222695"/>
            <a:ext cx="9087730" cy="1938992"/>
          </a:xfrm>
          <a:prstGeom prst="rect">
            <a:avLst/>
          </a:prstGeom>
          <a:noFill/>
        </p:spPr>
        <p:txBody>
          <a:bodyPr wrap="square" rtlCol="0">
            <a:spAutoFit/>
          </a:bodyPr>
          <a:lstStyle/>
          <a:p>
            <a:pPr algn="ctr"/>
            <a:r>
              <a:rPr lang="fr-FR" sz="6000" dirty="0"/>
              <a:t>Présentation du jeu de données</a:t>
            </a:r>
          </a:p>
        </p:txBody>
      </p:sp>
      <p:grpSp>
        <p:nvGrpSpPr>
          <p:cNvPr id="24" name="Groupe 23">
            <a:extLst>
              <a:ext uri="{FF2B5EF4-FFF2-40B4-BE49-F238E27FC236}">
                <a16:creationId xmlns:a16="http://schemas.microsoft.com/office/drawing/2014/main" id="{0BCAD765-B39C-4769-B1DB-7B295319130B}"/>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F9094F14-6ECA-427C-B5DC-6A141C800743}"/>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85E35795-C989-47BF-A2E7-4C8F2A542AF6}"/>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ED4A26F7-C901-4CB0-B3D0-035D05E9A7CE}"/>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A48BA3EB-A0EF-4F3C-9773-6297F19FF6B2}"/>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709FAF05-CB85-4056-8696-0331DF173DED}"/>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4F30E50F-CEAC-4618-A6F7-EF5CA51AE4D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C6DF87A1-3190-44F6-ACDF-68334655C9C3}"/>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A3945ADF-4057-49D7-9948-1DB973416A7E}"/>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B78F5521-0A8C-4850-BA76-E1CD46500017}"/>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040141BA-9F2A-4D87-A036-05087822F0DA}"/>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A74801A6-2F00-4489-9059-E3DC2BD4F5F3}"/>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9DEFDE8F-CBD1-4B16-A156-69EAB386632B}"/>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D97D1DF4-0FFD-4AC2-BF81-42C069DA100D}"/>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478DEE39-96D1-4753-95B0-3C92F4162FFD}"/>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8C96A81C-BBC7-4368-A85A-854437BB0779}"/>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7CF18232-1741-4A09-98AF-B39501E36CF9}"/>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12289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AE0B02-4E1D-4365-B0F5-A8DCC1C8ED56}"/>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F3EC9AA-7C8D-45B0-A0D8-D57327FAEFB2}"/>
              </a:ext>
            </a:extLst>
          </p:cNvPr>
          <p:cNvSpPr>
            <a:spLocks noGrp="1"/>
          </p:cNvSpPr>
          <p:nvPr>
            <p:ph type="sldNum" sz="quarter" idx="12"/>
          </p:nvPr>
        </p:nvSpPr>
        <p:spPr/>
        <p:txBody>
          <a:bodyPr/>
          <a:lstStyle/>
          <a:p>
            <a:fld id="{B5F6DD35-FB90-4B61-9FCD-114AE07A4CCE}" type="slidenum">
              <a:rPr lang="fr-FR" smtClean="0"/>
              <a:t>4</a:t>
            </a:fld>
            <a:endParaRPr lang="fr-FR"/>
          </a:p>
        </p:txBody>
      </p:sp>
      <p:grpSp>
        <p:nvGrpSpPr>
          <p:cNvPr id="3" name="Groupe 2">
            <a:extLst>
              <a:ext uri="{FF2B5EF4-FFF2-40B4-BE49-F238E27FC236}">
                <a16:creationId xmlns:a16="http://schemas.microsoft.com/office/drawing/2014/main" id="{59E81040-7B3D-4824-8FB3-3A634132DD29}"/>
              </a:ext>
            </a:extLst>
          </p:cNvPr>
          <p:cNvGrpSpPr/>
          <p:nvPr/>
        </p:nvGrpSpPr>
        <p:grpSpPr>
          <a:xfrm>
            <a:off x="1503890" y="1997062"/>
            <a:ext cx="9605810" cy="1318846"/>
            <a:chOff x="1661746" y="1830008"/>
            <a:chExt cx="9605810" cy="1318846"/>
          </a:xfrm>
        </p:grpSpPr>
        <p:sp>
          <p:nvSpPr>
            <p:cNvPr id="2" name="Rectangle : coins arrondis 1">
              <a:extLst>
                <a:ext uri="{FF2B5EF4-FFF2-40B4-BE49-F238E27FC236}">
                  <a16:creationId xmlns:a16="http://schemas.microsoft.com/office/drawing/2014/main" id="{8BF7556F-3F40-4392-92BD-CEB7ED66D207}"/>
                </a:ext>
              </a:extLst>
            </p:cNvPr>
            <p:cNvSpPr/>
            <p:nvPr/>
          </p:nvSpPr>
          <p:spPr>
            <a:xfrm>
              <a:off x="1661746" y="1830008"/>
              <a:ext cx="2804747" cy="1318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a:t>Training</a:t>
              </a:r>
              <a:r>
                <a:rPr lang="fr-FR" dirty="0"/>
                <a:t> </a:t>
              </a:r>
            </a:p>
            <a:p>
              <a:pPr algn="ctr"/>
              <a:r>
                <a:rPr lang="fr-FR" dirty="0"/>
                <a:t>131 familles</a:t>
              </a:r>
            </a:p>
            <a:p>
              <a:pPr algn="ctr"/>
              <a:r>
                <a:rPr lang="fr-FR" dirty="0"/>
                <a:t>+/- 480 objets/famille</a:t>
              </a:r>
            </a:p>
            <a:p>
              <a:pPr algn="ctr"/>
              <a:r>
                <a:rPr lang="fr-FR" dirty="0"/>
                <a:t>~60 000 images</a:t>
              </a:r>
            </a:p>
          </p:txBody>
        </p:sp>
        <p:sp>
          <p:nvSpPr>
            <p:cNvPr id="24" name="Rectangle : coins arrondis 23">
              <a:extLst>
                <a:ext uri="{FF2B5EF4-FFF2-40B4-BE49-F238E27FC236}">
                  <a16:creationId xmlns:a16="http://schemas.microsoft.com/office/drawing/2014/main" id="{FBD61387-AE3C-47B9-AEDE-D14524F8C8EE}"/>
                </a:ext>
              </a:extLst>
            </p:cNvPr>
            <p:cNvSpPr/>
            <p:nvPr/>
          </p:nvSpPr>
          <p:spPr>
            <a:xfrm>
              <a:off x="5051916" y="1830008"/>
              <a:ext cx="2804747" cy="1318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a:t>Test</a:t>
              </a:r>
            </a:p>
            <a:p>
              <a:pPr algn="ctr"/>
              <a:r>
                <a:rPr lang="fr-FR" dirty="0"/>
                <a:t>131 familles</a:t>
              </a:r>
            </a:p>
            <a:p>
              <a:pPr algn="ctr"/>
              <a:r>
                <a:rPr lang="fr-FR" dirty="0"/>
                <a:t>+/- 150 objets/famille </a:t>
              </a:r>
            </a:p>
            <a:p>
              <a:pPr algn="ctr"/>
              <a:r>
                <a:rPr lang="fr-FR" dirty="0"/>
                <a:t>~20 000 images</a:t>
              </a:r>
            </a:p>
          </p:txBody>
        </p:sp>
        <p:sp>
          <p:nvSpPr>
            <p:cNvPr id="25" name="Rectangle : coins arrondis 24">
              <a:extLst>
                <a:ext uri="{FF2B5EF4-FFF2-40B4-BE49-F238E27FC236}">
                  <a16:creationId xmlns:a16="http://schemas.microsoft.com/office/drawing/2014/main" id="{8443E068-18BE-4322-AFA8-AB05B29BF520}"/>
                </a:ext>
              </a:extLst>
            </p:cNvPr>
            <p:cNvSpPr/>
            <p:nvPr/>
          </p:nvSpPr>
          <p:spPr>
            <a:xfrm>
              <a:off x="8462809" y="1830008"/>
              <a:ext cx="2804747" cy="13188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u="sng" dirty="0"/>
            </a:p>
            <a:p>
              <a:pPr algn="ctr"/>
              <a:endParaRPr lang="fr-FR" b="1" u="sng" dirty="0"/>
            </a:p>
            <a:p>
              <a:pPr algn="ctr"/>
              <a:r>
                <a:rPr lang="fr-FR" b="1" u="sng" dirty="0"/>
                <a:t>Réduit</a:t>
              </a:r>
            </a:p>
            <a:p>
              <a:pPr algn="ctr"/>
              <a:r>
                <a:rPr lang="fr-FR" dirty="0"/>
                <a:t>3 familles </a:t>
              </a:r>
            </a:p>
            <a:p>
              <a:pPr algn="ctr"/>
              <a:r>
                <a:rPr lang="fr-FR" dirty="0"/>
                <a:t>5 objets/famille</a:t>
              </a:r>
            </a:p>
            <a:p>
              <a:pPr algn="ctr"/>
              <a:r>
                <a:rPr lang="fr-FR" dirty="0"/>
                <a:t>15 images</a:t>
              </a:r>
            </a:p>
            <a:p>
              <a:pPr algn="ctr"/>
              <a:endParaRPr lang="fr-FR" dirty="0"/>
            </a:p>
            <a:p>
              <a:pPr algn="ctr"/>
              <a:endParaRPr lang="fr-FR" dirty="0"/>
            </a:p>
          </p:txBody>
        </p:sp>
      </p:grpSp>
      <p:grpSp>
        <p:nvGrpSpPr>
          <p:cNvPr id="26" name="Groupe 25">
            <a:extLst>
              <a:ext uri="{FF2B5EF4-FFF2-40B4-BE49-F238E27FC236}">
                <a16:creationId xmlns:a16="http://schemas.microsoft.com/office/drawing/2014/main" id="{693E73A8-080B-43B4-86E9-7D5E4FF38C77}"/>
              </a:ext>
            </a:extLst>
          </p:cNvPr>
          <p:cNvGrpSpPr/>
          <p:nvPr/>
        </p:nvGrpSpPr>
        <p:grpSpPr>
          <a:xfrm>
            <a:off x="3386625" y="5416371"/>
            <a:ext cx="7632101" cy="895336"/>
            <a:chOff x="3386625" y="5416371"/>
            <a:chExt cx="7632101" cy="895336"/>
          </a:xfrm>
        </p:grpSpPr>
        <p:grpSp>
          <p:nvGrpSpPr>
            <p:cNvPr id="27" name="Groupe 26">
              <a:extLst>
                <a:ext uri="{FF2B5EF4-FFF2-40B4-BE49-F238E27FC236}">
                  <a16:creationId xmlns:a16="http://schemas.microsoft.com/office/drawing/2014/main" id="{84C50FD3-6412-4CA3-BE3F-43E7D5F45872}"/>
                </a:ext>
              </a:extLst>
            </p:cNvPr>
            <p:cNvGrpSpPr/>
            <p:nvPr/>
          </p:nvGrpSpPr>
          <p:grpSpPr>
            <a:xfrm>
              <a:off x="3386625" y="5416371"/>
              <a:ext cx="7632101" cy="895336"/>
              <a:chOff x="3413519" y="5409340"/>
              <a:chExt cx="7632101" cy="895336"/>
            </a:xfrm>
          </p:grpSpPr>
          <p:grpSp>
            <p:nvGrpSpPr>
              <p:cNvPr id="30" name="Groupe 29">
                <a:extLst>
                  <a:ext uri="{FF2B5EF4-FFF2-40B4-BE49-F238E27FC236}">
                    <a16:creationId xmlns:a16="http://schemas.microsoft.com/office/drawing/2014/main" id="{D4D7278D-CEB3-4BBE-8A67-066EFDDD93DF}"/>
                  </a:ext>
                </a:extLst>
              </p:cNvPr>
              <p:cNvGrpSpPr/>
              <p:nvPr/>
            </p:nvGrpSpPr>
            <p:grpSpPr>
              <a:xfrm>
                <a:off x="3413519" y="5409340"/>
                <a:ext cx="7632101" cy="895336"/>
                <a:chOff x="3413519" y="5409340"/>
                <a:chExt cx="7632101" cy="895336"/>
              </a:xfrm>
            </p:grpSpPr>
            <p:sp>
              <p:nvSpPr>
                <p:cNvPr id="33" name="ZoneTexte 32">
                  <a:extLst>
                    <a:ext uri="{FF2B5EF4-FFF2-40B4-BE49-F238E27FC236}">
                      <a16:creationId xmlns:a16="http://schemas.microsoft.com/office/drawing/2014/main" id="{3C2CE4DF-54BA-489F-A53E-1115E2EAD306}"/>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4" name="Groupe 33">
                  <a:extLst>
                    <a:ext uri="{FF2B5EF4-FFF2-40B4-BE49-F238E27FC236}">
                      <a16:creationId xmlns:a16="http://schemas.microsoft.com/office/drawing/2014/main" id="{801D0478-8A7D-4213-A46B-CAB3EAA3F988}"/>
                    </a:ext>
                  </a:extLst>
                </p:cNvPr>
                <p:cNvGrpSpPr/>
                <p:nvPr/>
              </p:nvGrpSpPr>
              <p:grpSpPr>
                <a:xfrm>
                  <a:off x="3413519" y="5409340"/>
                  <a:ext cx="7632101" cy="895336"/>
                  <a:chOff x="3797468" y="5553427"/>
                  <a:chExt cx="6680071" cy="719357"/>
                </a:xfrm>
              </p:grpSpPr>
              <p:sp>
                <p:nvSpPr>
                  <p:cNvPr id="35" name="Flèche droite 6">
                    <a:extLst>
                      <a:ext uri="{FF2B5EF4-FFF2-40B4-BE49-F238E27FC236}">
                        <a16:creationId xmlns:a16="http://schemas.microsoft.com/office/drawing/2014/main" id="{40F8CCDB-EC1C-42C9-830B-B676E34663E5}"/>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35">
                    <a:extLst>
                      <a:ext uri="{FF2B5EF4-FFF2-40B4-BE49-F238E27FC236}">
                        <a16:creationId xmlns:a16="http://schemas.microsoft.com/office/drawing/2014/main" id="{172CBB30-A624-46D3-863A-17398B4A22F5}"/>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D821EE89-1F67-4DB6-8B88-E21F792C6DFA}"/>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Connecteur droit 37">
                    <a:extLst>
                      <a:ext uri="{FF2B5EF4-FFF2-40B4-BE49-F238E27FC236}">
                        <a16:creationId xmlns:a16="http://schemas.microsoft.com/office/drawing/2014/main" id="{6CF6171D-5D05-49D0-8DCE-9050F45FB4C3}"/>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Connecteur droit 38">
                    <a:extLst>
                      <a:ext uri="{FF2B5EF4-FFF2-40B4-BE49-F238E27FC236}">
                        <a16:creationId xmlns:a16="http://schemas.microsoft.com/office/drawing/2014/main" id="{23F02F76-F392-4DD3-BD7F-8C5324DB46F0}"/>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40" name="ZoneTexte 39">
                    <a:extLst>
                      <a:ext uri="{FF2B5EF4-FFF2-40B4-BE49-F238E27FC236}">
                        <a16:creationId xmlns:a16="http://schemas.microsoft.com/office/drawing/2014/main" id="{097E1308-E851-4B90-A240-21B650E4CD03}"/>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41" name="ZoneTexte 40">
                    <a:extLst>
                      <a:ext uri="{FF2B5EF4-FFF2-40B4-BE49-F238E27FC236}">
                        <a16:creationId xmlns:a16="http://schemas.microsoft.com/office/drawing/2014/main" id="{4072043A-76F1-46FA-9B80-8D8F8A898DBC}"/>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2" name="ZoneTexte 41">
                    <a:extLst>
                      <a:ext uri="{FF2B5EF4-FFF2-40B4-BE49-F238E27FC236}">
                        <a16:creationId xmlns:a16="http://schemas.microsoft.com/office/drawing/2014/main" id="{D1915998-4A03-4815-8AB7-0B7C3D4FE48A}"/>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31" name="Connecteur droit 30">
                <a:extLst>
                  <a:ext uri="{FF2B5EF4-FFF2-40B4-BE49-F238E27FC236}">
                    <a16:creationId xmlns:a16="http://schemas.microsoft.com/office/drawing/2014/main" id="{93395698-0273-47B2-9408-7C0B3DF59120}"/>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2" name="ZoneTexte 31">
                <a:extLst>
                  <a:ext uri="{FF2B5EF4-FFF2-40B4-BE49-F238E27FC236}">
                    <a16:creationId xmlns:a16="http://schemas.microsoft.com/office/drawing/2014/main" id="{550B3C61-1329-4481-AA52-D3EB395B5F6B}"/>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8" name="Connecteur droit 27">
              <a:extLst>
                <a:ext uri="{FF2B5EF4-FFF2-40B4-BE49-F238E27FC236}">
                  <a16:creationId xmlns:a16="http://schemas.microsoft.com/office/drawing/2014/main" id="{C9E22847-3598-4186-AE47-5978C6B8F7FE}"/>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9" name="ZoneTexte 28">
              <a:extLst>
                <a:ext uri="{FF2B5EF4-FFF2-40B4-BE49-F238E27FC236}">
                  <a16:creationId xmlns:a16="http://schemas.microsoft.com/office/drawing/2014/main" id="{1ABD57DD-6732-43B6-9123-036330D5DDB1}"/>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299743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C8D6DE2-911E-4C07-A52A-846EED57B0E4}"/>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18B87F3D-6BD1-41A8-B4B3-B5C3F9ECC410}"/>
              </a:ext>
            </a:extLst>
          </p:cNvPr>
          <p:cNvSpPr>
            <a:spLocks noGrp="1"/>
          </p:cNvSpPr>
          <p:nvPr>
            <p:ph type="sldNum" sz="quarter" idx="12"/>
          </p:nvPr>
        </p:nvSpPr>
        <p:spPr/>
        <p:txBody>
          <a:bodyPr/>
          <a:lstStyle/>
          <a:p>
            <a:fld id="{B5F6DD35-FB90-4B61-9FCD-114AE07A4CCE}" type="slidenum">
              <a:rPr lang="fr-FR" smtClean="0"/>
              <a:t>5</a:t>
            </a:fld>
            <a:endParaRPr lang="fr-FR"/>
          </a:p>
        </p:txBody>
      </p:sp>
      <p:grpSp>
        <p:nvGrpSpPr>
          <p:cNvPr id="15" name="Groupe 14">
            <a:extLst>
              <a:ext uri="{FF2B5EF4-FFF2-40B4-BE49-F238E27FC236}">
                <a16:creationId xmlns:a16="http://schemas.microsoft.com/office/drawing/2014/main" id="{AB0B5F76-0694-417C-ACC3-7B6A1976C6EA}"/>
              </a:ext>
            </a:extLst>
          </p:cNvPr>
          <p:cNvGrpSpPr/>
          <p:nvPr/>
        </p:nvGrpSpPr>
        <p:grpSpPr>
          <a:xfrm>
            <a:off x="3386625" y="5416371"/>
            <a:ext cx="7632101" cy="895336"/>
            <a:chOff x="3386625" y="5416371"/>
            <a:chExt cx="7632101" cy="895336"/>
          </a:xfrm>
        </p:grpSpPr>
        <p:grpSp>
          <p:nvGrpSpPr>
            <p:cNvPr id="16" name="Groupe 15">
              <a:extLst>
                <a:ext uri="{FF2B5EF4-FFF2-40B4-BE49-F238E27FC236}">
                  <a16:creationId xmlns:a16="http://schemas.microsoft.com/office/drawing/2014/main" id="{C3869E65-B543-449B-80C3-1C42CD106D13}"/>
                </a:ext>
              </a:extLst>
            </p:cNvPr>
            <p:cNvGrpSpPr/>
            <p:nvPr/>
          </p:nvGrpSpPr>
          <p:grpSpPr>
            <a:xfrm>
              <a:off x="3386625" y="5416371"/>
              <a:ext cx="7632101" cy="895336"/>
              <a:chOff x="3413519" y="5409340"/>
              <a:chExt cx="7632101" cy="895336"/>
            </a:xfrm>
          </p:grpSpPr>
          <p:grpSp>
            <p:nvGrpSpPr>
              <p:cNvPr id="19" name="Groupe 18">
                <a:extLst>
                  <a:ext uri="{FF2B5EF4-FFF2-40B4-BE49-F238E27FC236}">
                    <a16:creationId xmlns:a16="http://schemas.microsoft.com/office/drawing/2014/main" id="{2987AB45-C37D-4796-9B7A-B5DDE3B39D42}"/>
                  </a:ext>
                </a:extLst>
              </p:cNvPr>
              <p:cNvGrpSpPr/>
              <p:nvPr/>
            </p:nvGrpSpPr>
            <p:grpSpPr>
              <a:xfrm>
                <a:off x="3413519" y="5409340"/>
                <a:ext cx="7632101" cy="895336"/>
                <a:chOff x="3413519" y="5409340"/>
                <a:chExt cx="7632101" cy="895336"/>
              </a:xfrm>
            </p:grpSpPr>
            <p:sp>
              <p:nvSpPr>
                <p:cNvPr id="22" name="ZoneTexte 21">
                  <a:extLst>
                    <a:ext uri="{FF2B5EF4-FFF2-40B4-BE49-F238E27FC236}">
                      <a16:creationId xmlns:a16="http://schemas.microsoft.com/office/drawing/2014/main" id="{C5706381-6986-45F4-90C8-BE64F3D1EC45}"/>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23" name="Groupe 22">
                  <a:extLst>
                    <a:ext uri="{FF2B5EF4-FFF2-40B4-BE49-F238E27FC236}">
                      <a16:creationId xmlns:a16="http://schemas.microsoft.com/office/drawing/2014/main" id="{70B7E2C9-1811-4677-8804-543B55999C2E}"/>
                    </a:ext>
                  </a:extLst>
                </p:cNvPr>
                <p:cNvGrpSpPr/>
                <p:nvPr/>
              </p:nvGrpSpPr>
              <p:grpSpPr>
                <a:xfrm>
                  <a:off x="3413519" y="5409340"/>
                  <a:ext cx="7632101" cy="895336"/>
                  <a:chOff x="3797468" y="5553427"/>
                  <a:chExt cx="6680071" cy="719357"/>
                </a:xfrm>
              </p:grpSpPr>
              <p:sp>
                <p:nvSpPr>
                  <p:cNvPr id="24" name="Flèche droite 6">
                    <a:extLst>
                      <a:ext uri="{FF2B5EF4-FFF2-40B4-BE49-F238E27FC236}">
                        <a16:creationId xmlns:a16="http://schemas.microsoft.com/office/drawing/2014/main" id="{F27AB5F3-9D1C-4653-BE28-80C29AD529FF}"/>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a:extLst>
                      <a:ext uri="{FF2B5EF4-FFF2-40B4-BE49-F238E27FC236}">
                        <a16:creationId xmlns:a16="http://schemas.microsoft.com/office/drawing/2014/main" id="{B092AF6F-6E2E-43BA-95D4-950C4FDDBF1C}"/>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Connecteur droit 25">
                    <a:extLst>
                      <a:ext uri="{FF2B5EF4-FFF2-40B4-BE49-F238E27FC236}">
                        <a16:creationId xmlns:a16="http://schemas.microsoft.com/office/drawing/2014/main" id="{4D5D9665-C3AD-4F6E-8F5D-A4192D80C61F}"/>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Connecteur droit 26">
                    <a:extLst>
                      <a:ext uri="{FF2B5EF4-FFF2-40B4-BE49-F238E27FC236}">
                        <a16:creationId xmlns:a16="http://schemas.microsoft.com/office/drawing/2014/main" id="{FF12A34E-B4CE-478A-AE7C-C12D9EB7733B}"/>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227EFF8D-EED3-4907-B697-317A3E6B3DE1}"/>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29" name="ZoneTexte 28">
                    <a:extLst>
                      <a:ext uri="{FF2B5EF4-FFF2-40B4-BE49-F238E27FC236}">
                        <a16:creationId xmlns:a16="http://schemas.microsoft.com/office/drawing/2014/main" id="{4CBF268D-1E7B-4EA2-ADBC-89F18668EEE8}"/>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0" name="ZoneTexte 29">
                    <a:extLst>
                      <a:ext uri="{FF2B5EF4-FFF2-40B4-BE49-F238E27FC236}">
                        <a16:creationId xmlns:a16="http://schemas.microsoft.com/office/drawing/2014/main" id="{93778F5B-7EC8-4613-8436-F75BDC8B353C}"/>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31" name="ZoneTexte 30">
                    <a:extLst>
                      <a:ext uri="{FF2B5EF4-FFF2-40B4-BE49-F238E27FC236}">
                        <a16:creationId xmlns:a16="http://schemas.microsoft.com/office/drawing/2014/main" id="{82870057-2708-49E5-88DD-F60711975ADD}"/>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0" name="Connecteur droit 19">
                <a:extLst>
                  <a:ext uri="{FF2B5EF4-FFF2-40B4-BE49-F238E27FC236}">
                    <a16:creationId xmlns:a16="http://schemas.microsoft.com/office/drawing/2014/main" id="{E631E0C7-757C-4E1D-8856-FC0FB12B002A}"/>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1" name="ZoneTexte 20">
                <a:extLst>
                  <a:ext uri="{FF2B5EF4-FFF2-40B4-BE49-F238E27FC236}">
                    <a16:creationId xmlns:a16="http://schemas.microsoft.com/office/drawing/2014/main" id="{C655E749-7421-4A55-8261-C03EA38A9C33}"/>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17" name="Connecteur droit 16">
              <a:extLst>
                <a:ext uri="{FF2B5EF4-FFF2-40B4-BE49-F238E27FC236}">
                  <a16:creationId xmlns:a16="http://schemas.microsoft.com/office/drawing/2014/main" id="{E0E062F0-9113-4581-9A04-594C1A119B9E}"/>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18" name="ZoneTexte 17">
              <a:extLst>
                <a:ext uri="{FF2B5EF4-FFF2-40B4-BE49-F238E27FC236}">
                  <a16:creationId xmlns:a16="http://schemas.microsoft.com/office/drawing/2014/main" id="{BDFA767B-2AED-49C5-BAC2-657B0D24D51C}"/>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grpSp>
        <p:nvGrpSpPr>
          <p:cNvPr id="35" name="Groupe 34">
            <a:extLst>
              <a:ext uri="{FF2B5EF4-FFF2-40B4-BE49-F238E27FC236}">
                <a16:creationId xmlns:a16="http://schemas.microsoft.com/office/drawing/2014/main" id="{A3E1BF45-4B65-40EF-BA70-642018A6576F}"/>
              </a:ext>
            </a:extLst>
          </p:cNvPr>
          <p:cNvGrpSpPr/>
          <p:nvPr/>
        </p:nvGrpSpPr>
        <p:grpSpPr>
          <a:xfrm>
            <a:off x="2110402" y="546293"/>
            <a:ext cx="7579963" cy="4313295"/>
            <a:chOff x="2060299" y="1103076"/>
            <a:chExt cx="7579963" cy="4313295"/>
          </a:xfrm>
        </p:grpSpPr>
        <p:grpSp>
          <p:nvGrpSpPr>
            <p:cNvPr id="32" name="Groupe 31">
              <a:extLst>
                <a:ext uri="{FF2B5EF4-FFF2-40B4-BE49-F238E27FC236}">
                  <a16:creationId xmlns:a16="http://schemas.microsoft.com/office/drawing/2014/main" id="{DBF35D32-0970-452F-A107-39C64987DE7D}"/>
                </a:ext>
              </a:extLst>
            </p:cNvPr>
            <p:cNvGrpSpPr/>
            <p:nvPr/>
          </p:nvGrpSpPr>
          <p:grpSpPr>
            <a:xfrm>
              <a:off x="2060299" y="1103076"/>
              <a:ext cx="7579963" cy="4313295"/>
              <a:chOff x="2060299" y="1131916"/>
              <a:chExt cx="7579963" cy="4313295"/>
            </a:xfrm>
          </p:grpSpPr>
          <p:grpSp>
            <p:nvGrpSpPr>
              <p:cNvPr id="11" name="Groupe 10">
                <a:extLst>
                  <a:ext uri="{FF2B5EF4-FFF2-40B4-BE49-F238E27FC236}">
                    <a16:creationId xmlns:a16="http://schemas.microsoft.com/office/drawing/2014/main" id="{9F97778E-5EEB-4E96-BFB1-40CEFD21BC0A}"/>
                  </a:ext>
                </a:extLst>
              </p:cNvPr>
              <p:cNvGrpSpPr/>
              <p:nvPr/>
            </p:nvGrpSpPr>
            <p:grpSpPr>
              <a:xfrm>
                <a:off x="4250227" y="1910883"/>
                <a:ext cx="3327816" cy="2623034"/>
                <a:chOff x="4250227" y="1910883"/>
                <a:chExt cx="3327816" cy="2623034"/>
              </a:xfrm>
            </p:grpSpPr>
            <p:sp>
              <p:nvSpPr>
                <p:cNvPr id="7" name="Ellipse 6">
                  <a:extLst>
                    <a:ext uri="{FF2B5EF4-FFF2-40B4-BE49-F238E27FC236}">
                      <a16:creationId xmlns:a16="http://schemas.microsoft.com/office/drawing/2014/main" id="{EA82AB23-D84C-4E1A-9EC8-2D6E0C1F348C}"/>
                    </a:ext>
                  </a:extLst>
                </p:cNvPr>
                <p:cNvSpPr/>
                <p:nvPr/>
              </p:nvSpPr>
              <p:spPr>
                <a:xfrm>
                  <a:off x="4250227" y="1910883"/>
                  <a:ext cx="3327816" cy="2068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Big Data</a:t>
                  </a:r>
                </a:p>
              </p:txBody>
            </p:sp>
            <p:sp>
              <p:nvSpPr>
                <p:cNvPr id="9" name="Flèche : droite 8">
                  <a:extLst>
                    <a:ext uri="{FF2B5EF4-FFF2-40B4-BE49-F238E27FC236}">
                      <a16:creationId xmlns:a16="http://schemas.microsoft.com/office/drawing/2014/main" id="{508111C9-C25F-4985-82C3-7E4935EE74AA}"/>
                    </a:ext>
                  </a:extLst>
                </p:cNvPr>
                <p:cNvSpPr/>
                <p:nvPr/>
              </p:nvSpPr>
              <p:spPr>
                <a:xfrm rot="5400000">
                  <a:off x="5598038" y="3891767"/>
                  <a:ext cx="569441" cy="714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Rectangle : coins arrondis 11">
                <a:extLst>
                  <a:ext uri="{FF2B5EF4-FFF2-40B4-BE49-F238E27FC236}">
                    <a16:creationId xmlns:a16="http://schemas.microsoft.com/office/drawing/2014/main" id="{A22A63E6-0D7D-4369-8F85-5687BF9DC7B4}"/>
                  </a:ext>
                </a:extLst>
              </p:cNvPr>
              <p:cNvSpPr/>
              <p:nvPr/>
            </p:nvSpPr>
            <p:spPr>
              <a:xfrm>
                <a:off x="2060299" y="1257549"/>
                <a:ext cx="1966348" cy="906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Volume</a:t>
                </a:r>
              </a:p>
            </p:txBody>
          </p:sp>
          <p:sp>
            <p:nvSpPr>
              <p:cNvPr id="13" name="Rectangle : coins arrondis 12">
                <a:extLst>
                  <a:ext uri="{FF2B5EF4-FFF2-40B4-BE49-F238E27FC236}">
                    <a16:creationId xmlns:a16="http://schemas.microsoft.com/office/drawing/2014/main" id="{8A56B821-863E-4510-86CD-520B32ACD68F}"/>
                  </a:ext>
                </a:extLst>
              </p:cNvPr>
              <p:cNvSpPr/>
              <p:nvPr/>
            </p:nvSpPr>
            <p:spPr>
              <a:xfrm>
                <a:off x="4976644" y="4538669"/>
                <a:ext cx="1966348" cy="906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Variété</a:t>
                </a:r>
              </a:p>
            </p:txBody>
          </p:sp>
          <p:sp>
            <p:nvSpPr>
              <p:cNvPr id="14" name="Rectangle : coins arrondis 13">
                <a:extLst>
                  <a:ext uri="{FF2B5EF4-FFF2-40B4-BE49-F238E27FC236}">
                    <a16:creationId xmlns:a16="http://schemas.microsoft.com/office/drawing/2014/main" id="{05F6EC1B-D126-4495-B216-9DC705BB7294}"/>
                  </a:ext>
                </a:extLst>
              </p:cNvPr>
              <p:cNvSpPr/>
              <p:nvPr/>
            </p:nvSpPr>
            <p:spPr>
              <a:xfrm>
                <a:off x="7673914" y="1131916"/>
                <a:ext cx="1966348" cy="9065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Vélocité</a:t>
                </a:r>
              </a:p>
            </p:txBody>
          </p:sp>
        </p:grpSp>
        <p:sp>
          <p:nvSpPr>
            <p:cNvPr id="33" name="Flèche : droite 32">
              <a:extLst>
                <a:ext uri="{FF2B5EF4-FFF2-40B4-BE49-F238E27FC236}">
                  <a16:creationId xmlns:a16="http://schemas.microsoft.com/office/drawing/2014/main" id="{C153FDF2-F527-412D-AF18-EB92D1CE5567}"/>
                </a:ext>
              </a:extLst>
            </p:cNvPr>
            <p:cNvSpPr/>
            <p:nvPr/>
          </p:nvSpPr>
          <p:spPr>
            <a:xfrm rot="13174025">
              <a:off x="3965507" y="1914989"/>
              <a:ext cx="569441" cy="714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droite 33">
              <a:extLst>
                <a:ext uri="{FF2B5EF4-FFF2-40B4-BE49-F238E27FC236}">
                  <a16:creationId xmlns:a16="http://schemas.microsoft.com/office/drawing/2014/main" id="{F18F8826-D263-4472-BC7D-683081E5A00A}"/>
                </a:ext>
              </a:extLst>
            </p:cNvPr>
            <p:cNvSpPr/>
            <p:nvPr/>
          </p:nvSpPr>
          <p:spPr>
            <a:xfrm rot="18603984">
              <a:off x="7179232" y="1784195"/>
              <a:ext cx="569441" cy="714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69826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AE0B02-4E1D-4365-B0F5-A8DCC1C8ED56}"/>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8F3EC9AA-7C8D-45B0-A0D8-D57327FAEFB2}"/>
              </a:ext>
            </a:extLst>
          </p:cNvPr>
          <p:cNvSpPr>
            <a:spLocks noGrp="1"/>
          </p:cNvSpPr>
          <p:nvPr>
            <p:ph type="sldNum" sz="quarter" idx="12"/>
          </p:nvPr>
        </p:nvSpPr>
        <p:spPr/>
        <p:txBody>
          <a:bodyPr/>
          <a:lstStyle/>
          <a:p>
            <a:fld id="{B5F6DD35-FB90-4B61-9FCD-114AE07A4CCE}" type="slidenum">
              <a:rPr lang="fr-FR" smtClean="0"/>
              <a:t>6</a:t>
            </a:fld>
            <a:endParaRPr lang="fr-FR"/>
          </a:p>
        </p:txBody>
      </p:sp>
      <p:sp>
        <p:nvSpPr>
          <p:cNvPr id="6" name="ZoneTexte 5">
            <a:extLst>
              <a:ext uri="{FF2B5EF4-FFF2-40B4-BE49-F238E27FC236}">
                <a16:creationId xmlns:a16="http://schemas.microsoft.com/office/drawing/2014/main" id="{7B752E42-FB73-4783-A319-98AD2194B584}"/>
              </a:ext>
            </a:extLst>
          </p:cNvPr>
          <p:cNvSpPr txBox="1"/>
          <p:nvPr/>
        </p:nvSpPr>
        <p:spPr>
          <a:xfrm>
            <a:off x="1838982" y="2222695"/>
            <a:ext cx="9087730" cy="1015663"/>
          </a:xfrm>
          <a:prstGeom prst="rect">
            <a:avLst/>
          </a:prstGeom>
          <a:noFill/>
        </p:spPr>
        <p:txBody>
          <a:bodyPr wrap="square" rtlCol="0">
            <a:spAutoFit/>
          </a:bodyPr>
          <a:lstStyle/>
          <a:p>
            <a:pPr algn="ctr"/>
            <a:r>
              <a:rPr lang="fr-FR" sz="6000" dirty="0"/>
              <a:t>Architecture</a:t>
            </a:r>
          </a:p>
        </p:txBody>
      </p:sp>
      <p:grpSp>
        <p:nvGrpSpPr>
          <p:cNvPr id="24" name="Groupe 23">
            <a:extLst>
              <a:ext uri="{FF2B5EF4-FFF2-40B4-BE49-F238E27FC236}">
                <a16:creationId xmlns:a16="http://schemas.microsoft.com/office/drawing/2014/main" id="{4555F1E0-3A0A-477D-A041-2FDCA4EED0DC}"/>
              </a:ext>
            </a:extLst>
          </p:cNvPr>
          <p:cNvGrpSpPr/>
          <p:nvPr/>
        </p:nvGrpSpPr>
        <p:grpSpPr>
          <a:xfrm>
            <a:off x="3386625" y="5416371"/>
            <a:ext cx="7632101" cy="895336"/>
            <a:chOff x="3386625" y="5416371"/>
            <a:chExt cx="7632101" cy="895336"/>
          </a:xfrm>
        </p:grpSpPr>
        <p:grpSp>
          <p:nvGrpSpPr>
            <p:cNvPr id="25" name="Groupe 24">
              <a:extLst>
                <a:ext uri="{FF2B5EF4-FFF2-40B4-BE49-F238E27FC236}">
                  <a16:creationId xmlns:a16="http://schemas.microsoft.com/office/drawing/2014/main" id="{BB51B404-957D-4D7A-B508-349C71B32886}"/>
                </a:ext>
              </a:extLst>
            </p:cNvPr>
            <p:cNvGrpSpPr/>
            <p:nvPr/>
          </p:nvGrpSpPr>
          <p:grpSpPr>
            <a:xfrm>
              <a:off x="3386625" y="5416371"/>
              <a:ext cx="7632101" cy="895336"/>
              <a:chOff x="3413519" y="5409340"/>
              <a:chExt cx="7632101" cy="895336"/>
            </a:xfrm>
          </p:grpSpPr>
          <p:grpSp>
            <p:nvGrpSpPr>
              <p:cNvPr id="28" name="Groupe 27">
                <a:extLst>
                  <a:ext uri="{FF2B5EF4-FFF2-40B4-BE49-F238E27FC236}">
                    <a16:creationId xmlns:a16="http://schemas.microsoft.com/office/drawing/2014/main" id="{F6F01991-4A01-4D58-9085-C7363C0EEBFE}"/>
                  </a:ext>
                </a:extLst>
              </p:cNvPr>
              <p:cNvGrpSpPr/>
              <p:nvPr/>
            </p:nvGrpSpPr>
            <p:grpSpPr>
              <a:xfrm>
                <a:off x="3413519" y="5409340"/>
                <a:ext cx="7632101" cy="895336"/>
                <a:chOff x="3413519" y="5409340"/>
                <a:chExt cx="7632101" cy="895336"/>
              </a:xfrm>
            </p:grpSpPr>
            <p:sp>
              <p:nvSpPr>
                <p:cNvPr id="31" name="ZoneTexte 30">
                  <a:extLst>
                    <a:ext uri="{FF2B5EF4-FFF2-40B4-BE49-F238E27FC236}">
                      <a16:creationId xmlns:a16="http://schemas.microsoft.com/office/drawing/2014/main" id="{202C7337-19D0-4A5B-83C3-8E427E518E98}"/>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32" name="Groupe 31">
                  <a:extLst>
                    <a:ext uri="{FF2B5EF4-FFF2-40B4-BE49-F238E27FC236}">
                      <a16:creationId xmlns:a16="http://schemas.microsoft.com/office/drawing/2014/main" id="{400760B7-5897-4699-8459-0AC5A727D559}"/>
                    </a:ext>
                  </a:extLst>
                </p:cNvPr>
                <p:cNvGrpSpPr/>
                <p:nvPr/>
              </p:nvGrpSpPr>
              <p:grpSpPr>
                <a:xfrm>
                  <a:off x="3413519" y="5409340"/>
                  <a:ext cx="7632101" cy="895336"/>
                  <a:chOff x="3797468" y="5553427"/>
                  <a:chExt cx="6680071" cy="719357"/>
                </a:xfrm>
              </p:grpSpPr>
              <p:sp>
                <p:nvSpPr>
                  <p:cNvPr id="33" name="Flèche droite 6">
                    <a:extLst>
                      <a:ext uri="{FF2B5EF4-FFF2-40B4-BE49-F238E27FC236}">
                        <a16:creationId xmlns:a16="http://schemas.microsoft.com/office/drawing/2014/main" id="{70D36D63-C559-41D2-A8BA-7813B2AEA8C5}"/>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4" name="Connecteur droit 33">
                    <a:extLst>
                      <a:ext uri="{FF2B5EF4-FFF2-40B4-BE49-F238E27FC236}">
                        <a16:creationId xmlns:a16="http://schemas.microsoft.com/office/drawing/2014/main" id="{756626F2-F8FB-4409-9CA7-EAAFB71F510F}"/>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necteur droit 34">
                    <a:extLst>
                      <a:ext uri="{FF2B5EF4-FFF2-40B4-BE49-F238E27FC236}">
                        <a16:creationId xmlns:a16="http://schemas.microsoft.com/office/drawing/2014/main" id="{245860EE-B185-4469-83D7-0BA34C46A7C9}"/>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Connecteur droit 35">
                    <a:extLst>
                      <a:ext uri="{FF2B5EF4-FFF2-40B4-BE49-F238E27FC236}">
                        <a16:creationId xmlns:a16="http://schemas.microsoft.com/office/drawing/2014/main" id="{A318316B-B0F0-4F05-9242-85B81B6B3710}"/>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Connecteur droit 36">
                    <a:extLst>
                      <a:ext uri="{FF2B5EF4-FFF2-40B4-BE49-F238E27FC236}">
                        <a16:creationId xmlns:a16="http://schemas.microsoft.com/office/drawing/2014/main" id="{A15B6A5E-D855-44CC-A985-9882236885EB}"/>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8" name="ZoneTexte 37">
                    <a:extLst>
                      <a:ext uri="{FF2B5EF4-FFF2-40B4-BE49-F238E27FC236}">
                        <a16:creationId xmlns:a16="http://schemas.microsoft.com/office/drawing/2014/main" id="{E947E8D9-A788-4EE5-BB5A-5902C06C7177}"/>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9" name="ZoneTexte 38">
                    <a:extLst>
                      <a:ext uri="{FF2B5EF4-FFF2-40B4-BE49-F238E27FC236}">
                        <a16:creationId xmlns:a16="http://schemas.microsoft.com/office/drawing/2014/main" id="{551EC532-EB99-4014-9029-4E7F21CF161F}"/>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40" name="ZoneTexte 39">
                    <a:extLst>
                      <a:ext uri="{FF2B5EF4-FFF2-40B4-BE49-F238E27FC236}">
                        <a16:creationId xmlns:a16="http://schemas.microsoft.com/office/drawing/2014/main" id="{429CD0AE-B986-43F3-ADB5-61C0295CB70C}"/>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9" name="Connecteur droit 28">
                <a:extLst>
                  <a:ext uri="{FF2B5EF4-FFF2-40B4-BE49-F238E27FC236}">
                    <a16:creationId xmlns:a16="http://schemas.microsoft.com/office/drawing/2014/main" id="{10266580-DE6A-4B47-B0BC-2976C9C55C8F}"/>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30" name="ZoneTexte 29">
                <a:extLst>
                  <a:ext uri="{FF2B5EF4-FFF2-40B4-BE49-F238E27FC236}">
                    <a16:creationId xmlns:a16="http://schemas.microsoft.com/office/drawing/2014/main" id="{FA71F5B1-3FC1-4B8A-8F86-A7751838691F}"/>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26" name="Connecteur droit 25">
              <a:extLst>
                <a:ext uri="{FF2B5EF4-FFF2-40B4-BE49-F238E27FC236}">
                  <a16:creationId xmlns:a16="http://schemas.microsoft.com/office/drawing/2014/main" id="{F3851EBC-1F98-4569-9E76-0AF7C5D23084}"/>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7" name="ZoneTexte 26">
              <a:extLst>
                <a:ext uri="{FF2B5EF4-FFF2-40B4-BE49-F238E27FC236}">
                  <a16:creationId xmlns:a16="http://schemas.microsoft.com/office/drawing/2014/main" id="{D82A75EE-C5E2-415E-AF65-F4ED4D55556B}"/>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242189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26A953C-8F3C-4E55-B32E-0A23A9EDC8F6}"/>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29593A8B-D65F-48FB-B793-6808AECEADBD}"/>
              </a:ext>
            </a:extLst>
          </p:cNvPr>
          <p:cNvSpPr>
            <a:spLocks noGrp="1"/>
          </p:cNvSpPr>
          <p:nvPr>
            <p:ph type="sldNum" sz="quarter" idx="12"/>
          </p:nvPr>
        </p:nvSpPr>
        <p:spPr/>
        <p:txBody>
          <a:bodyPr/>
          <a:lstStyle/>
          <a:p>
            <a:fld id="{B5F6DD35-FB90-4B61-9FCD-114AE07A4CCE}" type="slidenum">
              <a:rPr lang="fr-FR" smtClean="0"/>
              <a:t>7</a:t>
            </a:fld>
            <a:endParaRPr lang="fr-FR"/>
          </a:p>
        </p:txBody>
      </p:sp>
      <p:grpSp>
        <p:nvGrpSpPr>
          <p:cNvPr id="16" name="Groupe 15">
            <a:extLst>
              <a:ext uri="{FF2B5EF4-FFF2-40B4-BE49-F238E27FC236}">
                <a16:creationId xmlns:a16="http://schemas.microsoft.com/office/drawing/2014/main" id="{36B766E7-01D7-41D8-853C-03C914CEBE9F}"/>
              </a:ext>
            </a:extLst>
          </p:cNvPr>
          <p:cNvGrpSpPr/>
          <p:nvPr/>
        </p:nvGrpSpPr>
        <p:grpSpPr>
          <a:xfrm>
            <a:off x="987144" y="973535"/>
            <a:ext cx="10219495" cy="3537679"/>
            <a:chOff x="1124262" y="734518"/>
            <a:chExt cx="10219495" cy="3537679"/>
          </a:xfrm>
        </p:grpSpPr>
        <p:grpSp>
          <p:nvGrpSpPr>
            <p:cNvPr id="12" name="Groupe 11">
              <a:extLst>
                <a:ext uri="{FF2B5EF4-FFF2-40B4-BE49-F238E27FC236}">
                  <a16:creationId xmlns:a16="http://schemas.microsoft.com/office/drawing/2014/main" id="{5F1A42C2-C5DB-4F00-818C-6E1835EA11C5}"/>
                </a:ext>
              </a:extLst>
            </p:cNvPr>
            <p:cNvGrpSpPr/>
            <p:nvPr/>
          </p:nvGrpSpPr>
          <p:grpSpPr>
            <a:xfrm>
              <a:off x="1124262" y="2788170"/>
              <a:ext cx="10219495" cy="1484027"/>
              <a:chOff x="1124262" y="2788170"/>
              <a:chExt cx="10219495" cy="1484027"/>
            </a:xfrm>
          </p:grpSpPr>
          <p:sp>
            <p:nvSpPr>
              <p:cNvPr id="6" name="Rectangle : coins arrondis 5">
                <a:extLst>
                  <a:ext uri="{FF2B5EF4-FFF2-40B4-BE49-F238E27FC236}">
                    <a16:creationId xmlns:a16="http://schemas.microsoft.com/office/drawing/2014/main" id="{1F32FE72-B2BA-45F3-975C-8950DF9B6DFF}"/>
                  </a:ext>
                </a:extLst>
              </p:cNvPr>
              <p:cNvSpPr/>
              <p:nvPr/>
            </p:nvSpPr>
            <p:spPr>
              <a:xfrm>
                <a:off x="1124262" y="2788170"/>
                <a:ext cx="2998033" cy="1484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Données stockées sur S3</a:t>
                </a:r>
              </a:p>
            </p:txBody>
          </p:sp>
          <p:sp>
            <p:nvSpPr>
              <p:cNvPr id="7" name="Rectangle : coins arrondis 6">
                <a:extLst>
                  <a:ext uri="{FF2B5EF4-FFF2-40B4-BE49-F238E27FC236}">
                    <a16:creationId xmlns:a16="http://schemas.microsoft.com/office/drawing/2014/main" id="{60929F6E-719E-4CD0-85BB-171E45F625D1}"/>
                  </a:ext>
                </a:extLst>
              </p:cNvPr>
              <p:cNvSpPr/>
              <p:nvPr/>
            </p:nvSpPr>
            <p:spPr>
              <a:xfrm>
                <a:off x="4734993" y="2788170"/>
                <a:ext cx="2998033" cy="1484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Chargement et réduction de dimension des données </a:t>
                </a:r>
              </a:p>
            </p:txBody>
          </p:sp>
          <p:sp>
            <p:nvSpPr>
              <p:cNvPr id="8" name="Rectangle : coins arrondis 7">
                <a:extLst>
                  <a:ext uri="{FF2B5EF4-FFF2-40B4-BE49-F238E27FC236}">
                    <a16:creationId xmlns:a16="http://schemas.microsoft.com/office/drawing/2014/main" id="{CCBA3344-4CEC-491D-B7FA-C8730FAE5B67}"/>
                  </a:ext>
                </a:extLst>
              </p:cNvPr>
              <p:cNvSpPr/>
              <p:nvPr/>
            </p:nvSpPr>
            <p:spPr>
              <a:xfrm>
                <a:off x="8345724" y="2788170"/>
                <a:ext cx="2998033" cy="14840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Stocker le </a:t>
                </a:r>
                <a:r>
                  <a:rPr lang="fr-FR" dirty="0" err="1"/>
                  <a:t>dataframe</a:t>
                </a:r>
                <a:r>
                  <a:rPr lang="fr-FR" dirty="0"/>
                  <a:t> sur S3</a:t>
                </a:r>
              </a:p>
            </p:txBody>
          </p:sp>
          <p:cxnSp>
            <p:nvCxnSpPr>
              <p:cNvPr id="10" name="Connecteur droit avec flèche 9">
                <a:extLst>
                  <a:ext uri="{FF2B5EF4-FFF2-40B4-BE49-F238E27FC236}">
                    <a16:creationId xmlns:a16="http://schemas.microsoft.com/office/drawing/2014/main" id="{2F33E62C-D06D-49EF-AABD-4E7EA7F89075}"/>
                  </a:ext>
                </a:extLst>
              </p:cNvPr>
              <p:cNvCxnSpPr>
                <a:stCxn id="6" idx="3"/>
                <a:endCxn id="7" idx="1"/>
              </p:cNvCxnSpPr>
              <p:nvPr/>
            </p:nvCxnSpPr>
            <p:spPr>
              <a:xfrm>
                <a:off x="4122295" y="3530184"/>
                <a:ext cx="612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07671A1-4617-44A5-A43B-8290D473A691}"/>
                  </a:ext>
                </a:extLst>
              </p:cNvPr>
              <p:cNvCxnSpPr/>
              <p:nvPr/>
            </p:nvCxnSpPr>
            <p:spPr>
              <a:xfrm>
                <a:off x="7733026" y="3530183"/>
                <a:ext cx="612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Rectangle : coins arrondis 12">
              <a:extLst>
                <a:ext uri="{FF2B5EF4-FFF2-40B4-BE49-F238E27FC236}">
                  <a16:creationId xmlns:a16="http://schemas.microsoft.com/office/drawing/2014/main" id="{FB987FA2-55DB-4011-8501-BA0FB209177C}"/>
                </a:ext>
              </a:extLst>
            </p:cNvPr>
            <p:cNvSpPr/>
            <p:nvPr/>
          </p:nvSpPr>
          <p:spPr>
            <a:xfrm>
              <a:off x="4786639" y="734518"/>
              <a:ext cx="2894739" cy="1214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Utilisation de EC2</a:t>
              </a:r>
            </a:p>
          </p:txBody>
        </p:sp>
        <p:cxnSp>
          <p:nvCxnSpPr>
            <p:cNvPr id="15" name="Connecteur droit avec flèche 14">
              <a:extLst>
                <a:ext uri="{FF2B5EF4-FFF2-40B4-BE49-F238E27FC236}">
                  <a16:creationId xmlns:a16="http://schemas.microsoft.com/office/drawing/2014/main" id="{7A047791-22B3-4457-B574-61740591473D}"/>
                </a:ext>
              </a:extLst>
            </p:cNvPr>
            <p:cNvCxnSpPr/>
            <p:nvPr/>
          </p:nvCxnSpPr>
          <p:spPr>
            <a:xfrm>
              <a:off x="6415790" y="1948721"/>
              <a:ext cx="0" cy="839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e 16">
            <a:extLst>
              <a:ext uri="{FF2B5EF4-FFF2-40B4-BE49-F238E27FC236}">
                <a16:creationId xmlns:a16="http://schemas.microsoft.com/office/drawing/2014/main" id="{5F20D5E7-25D1-48ED-A408-71574F79F872}"/>
              </a:ext>
            </a:extLst>
          </p:cNvPr>
          <p:cNvGrpSpPr/>
          <p:nvPr/>
        </p:nvGrpSpPr>
        <p:grpSpPr>
          <a:xfrm>
            <a:off x="3386625" y="5416371"/>
            <a:ext cx="7632101" cy="895336"/>
            <a:chOff x="3386625" y="5416371"/>
            <a:chExt cx="7632101" cy="895336"/>
          </a:xfrm>
        </p:grpSpPr>
        <p:grpSp>
          <p:nvGrpSpPr>
            <p:cNvPr id="18" name="Groupe 17">
              <a:extLst>
                <a:ext uri="{FF2B5EF4-FFF2-40B4-BE49-F238E27FC236}">
                  <a16:creationId xmlns:a16="http://schemas.microsoft.com/office/drawing/2014/main" id="{9040EA4D-B88C-41EF-AC5D-CE74FBD41413}"/>
                </a:ext>
              </a:extLst>
            </p:cNvPr>
            <p:cNvGrpSpPr/>
            <p:nvPr/>
          </p:nvGrpSpPr>
          <p:grpSpPr>
            <a:xfrm>
              <a:off x="3386625" y="5416371"/>
              <a:ext cx="7632101" cy="895336"/>
              <a:chOff x="3413519" y="5409340"/>
              <a:chExt cx="7632101" cy="895336"/>
            </a:xfrm>
          </p:grpSpPr>
          <p:grpSp>
            <p:nvGrpSpPr>
              <p:cNvPr id="21" name="Groupe 20">
                <a:extLst>
                  <a:ext uri="{FF2B5EF4-FFF2-40B4-BE49-F238E27FC236}">
                    <a16:creationId xmlns:a16="http://schemas.microsoft.com/office/drawing/2014/main" id="{2CF11461-709B-49F8-9415-53B83C577405}"/>
                  </a:ext>
                </a:extLst>
              </p:cNvPr>
              <p:cNvGrpSpPr/>
              <p:nvPr/>
            </p:nvGrpSpPr>
            <p:grpSpPr>
              <a:xfrm>
                <a:off x="3413519" y="5409340"/>
                <a:ext cx="7632101" cy="895336"/>
                <a:chOff x="3413519" y="5409340"/>
                <a:chExt cx="7632101" cy="895336"/>
              </a:xfrm>
            </p:grpSpPr>
            <p:sp>
              <p:nvSpPr>
                <p:cNvPr id="24" name="ZoneTexte 23">
                  <a:extLst>
                    <a:ext uri="{FF2B5EF4-FFF2-40B4-BE49-F238E27FC236}">
                      <a16:creationId xmlns:a16="http://schemas.microsoft.com/office/drawing/2014/main" id="{1A365284-E935-4197-B504-4A38E34E935B}"/>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25" name="Groupe 24">
                  <a:extLst>
                    <a:ext uri="{FF2B5EF4-FFF2-40B4-BE49-F238E27FC236}">
                      <a16:creationId xmlns:a16="http://schemas.microsoft.com/office/drawing/2014/main" id="{C67EFA5D-723B-4E84-8D67-5F09BEBC803C}"/>
                    </a:ext>
                  </a:extLst>
                </p:cNvPr>
                <p:cNvGrpSpPr/>
                <p:nvPr/>
              </p:nvGrpSpPr>
              <p:grpSpPr>
                <a:xfrm>
                  <a:off x="3413519" y="5409340"/>
                  <a:ext cx="7632101" cy="895336"/>
                  <a:chOff x="3797468" y="5553427"/>
                  <a:chExt cx="6680071" cy="719357"/>
                </a:xfrm>
              </p:grpSpPr>
              <p:sp>
                <p:nvSpPr>
                  <p:cNvPr id="26" name="Flèche droite 6">
                    <a:extLst>
                      <a:ext uri="{FF2B5EF4-FFF2-40B4-BE49-F238E27FC236}">
                        <a16:creationId xmlns:a16="http://schemas.microsoft.com/office/drawing/2014/main" id="{AD6A9DFB-5DF0-4FD9-B178-154CA84775E7}"/>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a:extLst>
                      <a:ext uri="{FF2B5EF4-FFF2-40B4-BE49-F238E27FC236}">
                        <a16:creationId xmlns:a16="http://schemas.microsoft.com/office/drawing/2014/main" id="{3CFB0B20-0960-44B8-B845-1AB8D2E4F0F0}"/>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10952574-C19A-4B39-9DDF-7FA757A247BA}"/>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Connecteur droit 28">
                    <a:extLst>
                      <a:ext uri="{FF2B5EF4-FFF2-40B4-BE49-F238E27FC236}">
                        <a16:creationId xmlns:a16="http://schemas.microsoft.com/office/drawing/2014/main" id="{7162A5CA-D665-4BD6-9609-85F0D063224D}"/>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cteur droit 29">
                    <a:extLst>
                      <a:ext uri="{FF2B5EF4-FFF2-40B4-BE49-F238E27FC236}">
                        <a16:creationId xmlns:a16="http://schemas.microsoft.com/office/drawing/2014/main" id="{7F4D9222-C690-4E67-BCAA-784091C75AB8}"/>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1" name="ZoneTexte 30">
                    <a:extLst>
                      <a:ext uri="{FF2B5EF4-FFF2-40B4-BE49-F238E27FC236}">
                        <a16:creationId xmlns:a16="http://schemas.microsoft.com/office/drawing/2014/main" id="{5CCBE74A-F880-4DEF-B4C7-FA4749DE13AB}"/>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2" name="ZoneTexte 31">
                    <a:extLst>
                      <a:ext uri="{FF2B5EF4-FFF2-40B4-BE49-F238E27FC236}">
                        <a16:creationId xmlns:a16="http://schemas.microsoft.com/office/drawing/2014/main" id="{29AFFDBF-9A17-406E-AB77-B88C1A951D22}"/>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33" name="ZoneTexte 32">
                    <a:extLst>
                      <a:ext uri="{FF2B5EF4-FFF2-40B4-BE49-F238E27FC236}">
                        <a16:creationId xmlns:a16="http://schemas.microsoft.com/office/drawing/2014/main" id="{06130CC3-40C5-4B79-BF1D-40B5BDD27BD1}"/>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2" name="Connecteur droit 21">
                <a:extLst>
                  <a:ext uri="{FF2B5EF4-FFF2-40B4-BE49-F238E27FC236}">
                    <a16:creationId xmlns:a16="http://schemas.microsoft.com/office/drawing/2014/main" id="{BA048C41-4BFF-4BA0-870C-4412581F51E5}"/>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E788D55B-C330-412D-AEC4-7002D5B8FEAB}"/>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19" name="Connecteur droit 18">
              <a:extLst>
                <a:ext uri="{FF2B5EF4-FFF2-40B4-BE49-F238E27FC236}">
                  <a16:creationId xmlns:a16="http://schemas.microsoft.com/office/drawing/2014/main" id="{FA20C940-AE2E-4A24-8F4A-CF204DCD629D}"/>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C495FB08-9F6E-4F1D-87C9-EF1F68F4B19A}"/>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80364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523FE0-17EA-4FB1-B8FD-3EB277C97DD2}"/>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6FE92654-B159-400D-88C1-7141C9DDE422}"/>
              </a:ext>
            </a:extLst>
          </p:cNvPr>
          <p:cNvSpPr>
            <a:spLocks noGrp="1"/>
          </p:cNvSpPr>
          <p:nvPr>
            <p:ph type="sldNum" sz="quarter" idx="12"/>
          </p:nvPr>
        </p:nvSpPr>
        <p:spPr/>
        <p:txBody>
          <a:bodyPr/>
          <a:lstStyle/>
          <a:p>
            <a:fld id="{B5F6DD35-FB90-4B61-9FCD-114AE07A4CCE}" type="slidenum">
              <a:rPr lang="fr-FR" smtClean="0"/>
              <a:t>8</a:t>
            </a:fld>
            <a:endParaRPr lang="fr-FR"/>
          </a:p>
        </p:txBody>
      </p:sp>
      <p:grpSp>
        <p:nvGrpSpPr>
          <p:cNvPr id="2" name="Groupe 1">
            <a:extLst>
              <a:ext uri="{FF2B5EF4-FFF2-40B4-BE49-F238E27FC236}">
                <a16:creationId xmlns:a16="http://schemas.microsoft.com/office/drawing/2014/main" id="{EC3F38DA-9C92-4699-A5BE-76D77EC99109}"/>
              </a:ext>
            </a:extLst>
          </p:cNvPr>
          <p:cNvGrpSpPr/>
          <p:nvPr/>
        </p:nvGrpSpPr>
        <p:grpSpPr>
          <a:xfrm>
            <a:off x="589973" y="254976"/>
            <a:ext cx="11146168" cy="4592517"/>
            <a:chOff x="589973" y="254976"/>
            <a:chExt cx="11146168" cy="4592517"/>
          </a:xfrm>
        </p:grpSpPr>
        <p:sp>
          <p:nvSpPr>
            <p:cNvPr id="8" name="Rectangle : coins arrondis 7">
              <a:extLst>
                <a:ext uri="{FF2B5EF4-FFF2-40B4-BE49-F238E27FC236}">
                  <a16:creationId xmlns:a16="http://schemas.microsoft.com/office/drawing/2014/main" id="{FEE30B65-634A-4C9A-84CB-66531DFF92C7}"/>
                </a:ext>
              </a:extLst>
            </p:cNvPr>
            <p:cNvSpPr/>
            <p:nvPr/>
          </p:nvSpPr>
          <p:spPr>
            <a:xfrm>
              <a:off x="9089657" y="3493477"/>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Dataframe</a:t>
              </a:r>
              <a:r>
                <a:rPr lang="fr-FR" dirty="0"/>
                <a:t> final</a:t>
              </a:r>
            </a:p>
          </p:txBody>
        </p:sp>
        <p:grpSp>
          <p:nvGrpSpPr>
            <p:cNvPr id="14" name="Groupe 13">
              <a:extLst>
                <a:ext uri="{FF2B5EF4-FFF2-40B4-BE49-F238E27FC236}">
                  <a16:creationId xmlns:a16="http://schemas.microsoft.com/office/drawing/2014/main" id="{CFB2AAC6-0751-4092-B1BA-7A5D8855C6D5}"/>
                </a:ext>
              </a:extLst>
            </p:cNvPr>
            <p:cNvGrpSpPr/>
            <p:nvPr/>
          </p:nvGrpSpPr>
          <p:grpSpPr>
            <a:xfrm>
              <a:off x="589973" y="254976"/>
              <a:ext cx="7252765" cy="4592517"/>
              <a:chOff x="589973" y="254976"/>
              <a:chExt cx="7252765" cy="4592517"/>
            </a:xfrm>
          </p:grpSpPr>
          <p:sp>
            <p:nvSpPr>
              <p:cNvPr id="6" name="Rectangle : coins arrondis 5">
                <a:extLst>
                  <a:ext uri="{FF2B5EF4-FFF2-40B4-BE49-F238E27FC236}">
                    <a16:creationId xmlns:a16="http://schemas.microsoft.com/office/drawing/2014/main" id="{5FE853E5-98D6-4E72-BD34-FFCC2100D1EF}"/>
                  </a:ext>
                </a:extLst>
              </p:cNvPr>
              <p:cNvSpPr/>
              <p:nvPr/>
            </p:nvSpPr>
            <p:spPr>
              <a:xfrm>
                <a:off x="589973" y="254976"/>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Configuration</a:t>
                </a:r>
              </a:p>
            </p:txBody>
          </p:sp>
          <p:sp>
            <p:nvSpPr>
              <p:cNvPr id="9" name="Rectangle : coins arrondis 8">
                <a:extLst>
                  <a:ext uri="{FF2B5EF4-FFF2-40B4-BE49-F238E27FC236}">
                    <a16:creationId xmlns:a16="http://schemas.microsoft.com/office/drawing/2014/main" id="{678666B3-EB81-4309-8475-A8578882C893}"/>
                  </a:ext>
                </a:extLst>
              </p:cNvPr>
              <p:cNvSpPr/>
              <p:nvPr/>
            </p:nvSpPr>
            <p:spPr>
              <a:xfrm>
                <a:off x="2839917" y="1844674"/>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Aws</a:t>
                </a:r>
                <a:r>
                  <a:rPr lang="fr-FR" dirty="0"/>
                  <a:t> (s3 &amp; ec2)</a:t>
                </a:r>
              </a:p>
            </p:txBody>
          </p:sp>
          <p:sp>
            <p:nvSpPr>
              <p:cNvPr id="10" name="Rectangle : coins arrondis 9">
                <a:extLst>
                  <a:ext uri="{FF2B5EF4-FFF2-40B4-BE49-F238E27FC236}">
                    <a16:creationId xmlns:a16="http://schemas.microsoft.com/office/drawing/2014/main" id="{00AA2686-16D8-4DF5-902F-71B9A4E9EB59}"/>
                  </a:ext>
                </a:extLst>
              </p:cNvPr>
              <p:cNvSpPr/>
              <p:nvPr/>
            </p:nvSpPr>
            <p:spPr>
              <a:xfrm>
                <a:off x="5196254" y="3493477"/>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Exploration des données (</a:t>
                </a:r>
                <a:r>
                  <a:rPr lang="fr-FR" dirty="0" err="1"/>
                  <a:t>deep</a:t>
                </a:r>
                <a:r>
                  <a:rPr lang="fr-FR" dirty="0"/>
                  <a:t>/</a:t>
                </a:r>
                <a:r>
                  <a:rPr lang="fr-FR" dirty="0" err="1"/>
                  <a:t>pca</a:t>
                </a:r>
                <a:r>
                  <a:rPr lang="fr-FR" dirty="0"/>
                  <a:t>)</a:t>
                </a:r>
              </a:p>
            </p:txBody>
          </p:sp>
          <p:cxnSp>
            <p:nvCxnSpPr>
              <p:cNvPr id="12" name="Connecteur : en angle 11">
                <a:extLst>
                  <a:ext uri="{FF2B5EF4-FFF2-40B4-BE49-F238E27FC236}">
                    <a16:creationId xmlns:a16="http://schemas.microsoft.com/office/drawing/2014/main" id="{42DB55AC-6E0B-45C0-8E0F-99A92681C92E}"/>
                  </a:ext>
                </a:extLst>
              </p:cNvPr>
              <p:cNvCxnSpPr>
                <a:endCxn id="9" idx="1"/>
              </p:cNvCxnSpPr>
              <p:nvPr/>
            </p:nvCxnSpPr>
            <p:spPr>
              <a:xfrm>
                <a:off x="1608992" y="1608992"/>
                <a:ext cx="1230925" cy="9126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83AB7375-C17E-48D4-AF9E-8E1A1DA75654}"/>
                  </a:ext>
                </a:extLst>
              </p:cNvPr>
              <p:cNvCxnSpPr/>
              <p:nvPr/>
            </p:nvCxnSpPr>
            <p:spPr>
              <a:xfrm>
                <a:off x="3965329" y="3144226"/>
                <a:ext cx="1230925" cy="9126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Connecteur droit avec flèche 15">
              <a:extLst>
                <a:ext uri="{FF2B5EF4-FFF2-40B4-BE49-F238E27FC236}">
                  <a16:creationId xmlns:a16="http://schemas.microsoft.com/office/drawing/2014/main" id="{BA4318A0-1A87-4B10-8B09-E08E50418590}"/>
                </a:ext>
              </a:extLst>
            </p:cNvPr>
            <p:cNvCxnSpPr/>
            <p:nvPr/>
          </p:nvCxnSpPr>
          <p:spPr>
            <a:xfrm>
              <a:off x="7842738" y="4299438"/>
              <a:ext cx="124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e 16">
            <a:extLst>
              <a:ext uri="{FF2B5EF4-FFF2-40B4-BE49-F238E27FC236}">
                <a16:creationId xmlns:a16="http://schemas.microsoft.com/office/drawing/2014/main" id="{3627DA8A-D3E1-4C37-A44D-DC694B155F88}"/>
              </a:ext>
            </a:extLst>
          </p:cNvPr>
          <p:cNvGrpSpPr/>
          <p:nvPr/>
        </p:nvGrpSpPr>
        <p:grpSpPr>
          <a:xfrm>
            <a:off x="3386625" y="5416371"/>
            <a:ext cx="7632101" cy="895336"/>
            <a:chOff x="3386625" y="5416371"/>
            <a:chExt cx="7632101" cy="895336"/>
          </a:xfrm>
        </p:grpSpPr>
        <p:grpSp>
          <p:nvGrpSpPr>
            <p:cNvPr id="18" name="Groupe 17">
              <a:extLst>
                <a:ext uri="{FF2B5EF4-FFF2-40B4-BE49-F238E27FC236}">
                  <a16:creationId xmlns:a16="http://schemas.microsoft.com/office/drawing/2014/main" id="{11A693CF-0429-407A-8EA8-AFA78C35475F}"/>
                </a:ext>
              </a:extLst>
            </p:cNvPr>
            <p:cNvGrpSpPr/>
            <p:nvPr/>
          </p:nvGrpSpPr>
          <p:grpSpPr>
            <a:xfrm>
              <a:off x="3386625" y="5416371"/>
              <a:ext cx="7632101" cy="895336"/>
              <a:chOff x="3413519" y="5409340"/>
              <a:chExt cx="7632101" cy="895336"/>
            </a:xfrm>
          </p:grpSpPr>
          <p:grpSp>
            <p:nvGrpSpPr>
              <p:cNvPr id="21" name="Groupe 20">
                <a:extLst>
                  <a:ext uri="{FF2B5EF4-FFF2-40B4-BE49-F238E27FC236}">
                    <a16:creationId xmlns:a16="http://schemas.microsoft.com/office/drawing/2014/main" id="{D77EC837-9866-4345-8F05-1B32B3F89CF1}"/>
                  </a:ext>
                </a:extLst>
              </p:cNvPr>
              <p:cNvGrpSpPr/>
              <p:nvPr/>
            </p:nvGrpSpPr>
            <p:grpSpPr>
              <a:xfrm>
                <a:off x="3413519" y="5409340"/>
                <a:ext cx="7632101" cy="895336"/>
                <a:chOff x="3413519" y="5409340"/>
                <a:chExt cx="7632101" cy="895336"/>
              </a:xfrm>
            </p:grpSpPr>
            <p:sp>
              <p:nvSpPr>
                <p:cNvPr id="24" name="ZoneTexte 23">
                  <a:extLst>
                    <a:ext uri="{FF2B5EF4-FFF2-40B4-BE49-F238E27FC236}">
                      <a16:creationId xmlns:a16="http://schemas.microsoft.com/office/drawing/2014/main" id="{D35000F3-6A6A-4EFD-9055-2B09AC22D77E}"/>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25" name="Groupe 24">
                  <a:extLst>
                    <a:ext uri="{FF2B5EF4-FFF2-40B4-BE49-F238E27FC236}">
                      <a16:creationId xmlns:a16="http://schemas.microsoft.com/office/drawing/2014/main" id="{509F605E-82CE-4F28-9D86-02E5F275D954}"/>
                    </a:ext>
                  </a:extLst>
                </p:cNvPr>
                <p:cNvGrpSpPr/>
                <p:nvPr/>
              </p:nvGrpSpPr>
              <p:grpSpPr>
                <a:xfrm>
                  <a:off x="3413519" y="5409340"/>
                  <a:ext cx="7632101" cy="895336"/>
                  <a:chOff x="3797468" y="5553427"/>
                  <a:chExt cx="6680071" cy="719357"/>
                </a:xfrm>
              </p:grpSpPr>
              <p:sp>
                <p:nvSpPr>
                  <p:cNvPr id="26" name="Flèche droite 6">
                    <a:extLst>
                      <a:ext uri="{FF2B5EF4-FFF2-40B4-BE49-F238E27FC236}">
                        <a16:creationId xmlns:a16="http://schemas.microsoft.com/office/drawing/2014/main" id="{823B4161-5FEC-4355-B2C7-C7F9CA151D82}"/>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a:extLst>
                      <a:ext uri="{FF2B5EF4-FFF2-40B4-BE49-F238E27FC236}">
                        <a16:creationId xmlns:a16="http://schemas.microsoft.com/office/drawing/2014/main" id="{10D39219-B080-4FF4-89A6-5CA25D5B574E}"/>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Connecteur droit 27">
                    <a:extLst>
                      <a:ext uri="{FF2B5EF4-FFF2-40B4-BE49-F238E27FC236}">
                        <a16:creationId xmlns:a16="http://schemas.microsoft.com/office/drawing/2014/main" id="{E02D5C7B-3575-4E5D-9C44-88532BFA595B}"/>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29" name="Connecteur droit 28">
                    <a:extLst>
                      <a:ext uri="{FF2B5EF4-FFF2-40B4-BE49-F238E27FC236}">
                        <a16:creationId xmlns:a16="http://schemas.microsoft.com/office/drawing/2014/main" id="{DF856C93-A34C-4324-89EB-A5701D529E07}"/>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cteur droit 29">
                    <a:extLst>
                      <a:ext uri="{FF2B5EF4-FFF2-40B4-BE49-F238E27FC236}">
                        <a16:creationId xmlns:a16="http://schemas.microsoft.com/office/drawing/2014/main" id="{581F6B3A-E5F1-4B99-81D4-DD919645B3CE}"/>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31" name="ZoneTexte 30">
                    <a:extLst>
                      <a:ext uri="{FF2B5EF4-FFF2-40B4-BE49-F238E27FC236}">
                        <a16:creationId xmlns:a16="http://schemas.microsoft.com/office/drawing/2014/main" id="{51E770D2-A0AF-4614-B67F-26B64281EAC5}"/>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32" name="ZoneTexte 31">
                    <a:extLst>
                      <a:ext uri="{FF2B5EF4-FFF2-40B4-BE49-F238E27FC236}">
                        <a16:creationId xmlns:a16="http://schemas.microsoft.com/office/drawing/2014/main" id="{DA34D3ED-E675-424B-96FD-B6AA0DA3A165}"/>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33" name="ZoneTexte 32">
                    <a:extLst>
                      <a:ext uri="{FF2B5EF4-FFF2-40B4-BE49-F238E27FC236}">
                        <a16:creationId xmlns:a16="http://schemas.microsoft.com/office/drawing/2014/main" id="{ADCD0A96-CDB8-4082-A11B-59C649988F9C}"/>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22" name="Connecteur droit 21">
                <a:extLst>
                  <a:ext uri="{FF2B5EF4-FFF2-40B4-BE49-F238E27FC236}">
                    <a16:creationId xmlns:a16="http://schemas.microsoft.com/office/drawing/2014/main" id="{D19B6B17-6DC7-470E-8AE1-2BDCCE31906D}"/>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3" name="ZoneTexte 22">
                <a:extLst>
                  <a:ext uri="{FF2B5EF4-FFF2-40B4-BE49-F238E27FC236}">
                    <a16:creationId xmlns:a16="http://schemas.microsoft.com/office/drawing/2014/main" id="{5A4247BC-5804-4C1F-A9B7-A986A9177DE7}"/>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19" name="Connecteur droit 18">
              <a:extLst>
                <a:ext uri="{FF2B5EF4-FFF2-40B4-BE49-F238E27FC236}">
                  <a16:creationId xmlns:a16="http://schemas.microsoft.com/office/drawing/2014/main" id="{1F9603E3-9297-4937-865D-D2CD5334CEAC}"/>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20" name="ZoneTexte 19">
              <a:extLst>
                <a:ext uri="{FF2B5EF4-FFF2-40B4-BE49-F238E27FC236}">
                  <a16:creationId xmlns:a16="http://schemas.microsoft.com/office/drawing/2014/main" id="{06568A6A-15FB-4011-89D2-8841C113B3FA}"/>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spTree>
    <p:extLst>
      <p:ext uri="{BB962C8B-B14F-4D97-AF65-F5344CB8AC3E}">
        <p14:creationId xmlns:p14="http://schemas.microsoft.com/office/powerpoint/2010/main" val="33553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82523FE0-17EA-4FB1-B8FD-3EB277C97DD2}"/>
              </a:ext>
            </a:extLst>
          </p:cNvPr>
          <p:cNvSpPr>
            <a:spLocks noGrp="1"/>
          </p:cNvSpPr>
          <p:nvPr>
            <p:ph type="ftr" sz="quarter" idx="11"/>
          </p:nvPr>
        </p:nvSpPr>
        <p:spPr/>
        <p:txBody>
          <a:bodyPr/>
          <a:lstStyle/>
          <a:p>
            <a:r>
              <a:rPr lang="fr-FR"/>
              <a:t>Matthieu Cazier (Projet 8 / Data scientist)</a:t>
            </a:r>
          </a:p>
        </p:txBody>
      </p:sp>
      <p:sp>
        <p:nvSpPr>
          <p:cNvPr id="5" name="Espace réservé du numéro de diapositive 4">
            <a:extLst>
              <a:ext uri="{FF2B5EF4-FFF2-40B4-BE49-F238E27FC236}">
                <a16:creationId xmlns:a16="http://schemas.microsoft.com/office/drawing/2014/main" id="{6FE92654-B159-400D-88C1-7141C9DDE422}"/>
              </a:ext>
            </a:extLst>
          </p:cNvPr>
          <p:cNvSpPr>
            <a:spLocks noGrp="1"/>
          </p:cNvSpPr>
          <p:nvPr>
            <p:ph type="sldNum" sz="quarter" idx="12"/>
          </p:nvPr>
        </p:nvSpPr>
        <p:spPr/>
        <p:txBody>
          <a:bodyPr/>
          <a:lstStyle/>
          <a:p>
            <a:fld id="{B5F6DD35-FB90-4B61-9FCD-114AE07A4CCE}" type="slidenum">
              <a:rPr lang="fr-FR" smtClean="0"/>
              <a:t>9</a:t>
            </a:fld>
            <a:endParaRPr lang="fr-FR"/>
          </a:p>
        </p:txBody>
      </p:sp>
      <p:sp>
        <p:nvSpPr>
          <p:cNvPr id="34" name="Rectangle : coins arrondis 33">
            <a:extLst>
              <a:ext uri="{FF2B5EF4-FFF2-40B4-BE49-F238E27FC236}">
                <a16:creationId xmlns:a16="http://schemas.microsoft.com/office/drawing/2014/main" id="{FC753155-B70B-4067-822C-51673880D2F8}"/>
              </a:ext>
            </a:extLst>
          </p:cNvPr>
          <p:cNvSpPr/>
          <p:nvPr/>
        </p:nvSpPr>
        <p:spPr>
          <a:xfrm>
            <a:off x="4291360" y="546293"/>
            <a:ext cx="2646484" cy="135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Configuration</a:t>
            </a:r>
          </a:p>
        </p:txBody>
      </p:sp>
      <p:sp>
        <p:nvSpPr>
          <p:cNvPr id="35" name="ZoneTexte 34">
            <a:extLst>
              <a:ext uri="{FF2B5EF4-FFF2-40B4-BE49-F238E27FC236}">
                <a16:creationId xmlns:a16="http://schemas.microsoft.com/office/drawing/2014/main" id="{9DFF1A5F-A3BF-49C6-A1B0-490E2D074F24}"/>
              </a:ext>
            </a:extLst>
          </p:cNvPr>
          <p:cNvSpPr txBox="1"/>
          <p:nvPr/>
        </p:nvSpPr>
        <p:spPr>
          <a:xfrm>
            <a:off x="1981510" y="2402797"/>
            <a:ext cx="5081702"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err="1"/>
              <a:t>SparkContext</a:t>
            </a:r>
            <a:r>
              <a:rPr lang="fr-FR" sz="2800" dirty="0"/>
              <a:t> </a:t>
            </a:r>
          </a:p>
          <a:p>
            <a:pPr marL="285750" indent="-285750">
              <a:buFont typeface="Arial" panose="020B0604020202020204" pitchFamily="34" charset="0"/>
              <a:buChar char="•"/>
            </a:pPr>
            <a:r>
              <a:rPr lang="fr-FR" sz="2800" dirty="0" err="1"/>
              <a:t>SparkSession</a:t>
            </a:r>
            <a:endParaRPr lang="fr-FR" sz="2800" dirty="0"/>
          </a:p>
          <a:p>
            <a:pPr marL="285750" indent="-285750">
              <a:buFont typeface="Arial" panose="020B0604020202020204" pitchFamily="34" charset="0"/>
              <a:buChar char="•"/>
            </a:pPr>
            <a:r>
              <a:rPr lang="fr-FR" sz="2800" dirty="0"/>
              <a:t>Package (pour accéder à S3)</a:t>
            </a:r>
          </a:p>
          <a:p>
            <a:pPr marL="285750" indent="-285750">
              <a:buFont typeface="Arial" panose="020B0604020202020204" pitchFamily="34" charset="0"/>
              <a:buChar char="•"/>
            </a:pPr>
            <a:r>
              <a:rPr lang="fr-FR" sz="2800" dirty="0"/>
              <a:t>Clés </a:t>
            </a:r>
            <a:r>
              <a:rPr lang="fr-FR" sz="2800" dirty="0" err="1"/>
              <a:t>aws</a:t>
            </a:r>
            <a:r>
              <a:rPr lang="fr-FR" sz="2800" dirty="0"/>
              <a:t> </a:t>
            </a:r>
          </a:p>
          <a:p>
            <a:pPr marL="285750" indent="-285750">
              <a:buFont typeface="Arial" panose="020B0604020202020204" pitchFamily="34" charset="0"/>
              <a:buChar char="•"/>
            </a:pPr>
            <a:r>
              <a:rPr lang="fr-FR" sz="2800" dirty="0" err="1"/>
              <a:t>Os.environ</a:t>
            </a:r>
            <a:endParaRPr lang="fr-FR" sz="2800" dirty="0"/>
          </a:p>
          <a:p>
            <a:endParaRPr lang="fr-FR" sz="2800" dirty="0"/>
          </a:p>
        </p:txBody>
      </p:sp>
      <p:pic>
        <p:nvPicPr>
          <p:cNvPr id="3078" name="Picture 6" descr="Apache Spark 3.0 pour l'analyse de données et l'apprentissage automatique |  NVIDIA">
            <a:extLst>
              <a:ext uri="{FF2B5EF4-FFF2-40B4-BE49-F238E27FC236}">
                <a16:creationId xmlns:a16="http://schemas.microsoft.com/office/drawing/2014/main" id="{D91A6C1E-6D7E-4F54-8844-5FE809ABC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140" y="2027982"/>
            <a:ext cx="1745350" cy="97739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e 38">
            <a:extLst>
              <a:ext uri="{FF2B5EF4-FFF2-40B4-BE49-F238E27FC236}">
                <a16:creationId xmlns:a16="http://schemas.microsoft.com/office/drawing/2014/main" id="{8C27C761-FF55-4DE4-B753-CC46831E3841}"/>
              </a:ext>
            </a:extLst>
          </p:cNvPr>
          <p:cNvGrpSpPr/>
          <p:nvPr/>
        </p:nvGrpSpPr>
        <p:grpSpPr>
          <a:xfrm>
            <a:off x="3386625" y="5416371"/>
            <a:ext cx="7632101" cy="895336"/>
            <a:chOff x="3386625" y="5416371"/>
            <a:chExt cx="7632101" cy="895336"/>
          </a:xfrm>
        </p:grpSpPr>
        <p:grpSp>
          <p:nvGrpSpPr>
            <p:cNvPr id="40" name="Groupe 39">
              <a:extLst>
                <a:ext uri="{FF2B5EF4-FFF2-40B4-BE49-F238E27FC236}">
                  <a16:creationId xmlns:a16="http://schemas.microsoft.com/office/drawing/2014/main" id="{EE8F3F3A-F854-4E5C-8185-00ED27E34FE1}"/>
                </a:ext>
              </a:extLst>
            </p:cNvPr>
            <p:cNvGrpSpPr/>
            <p:nvPr/>
          </p:nvGrpSpPr>
          <p:grpSpPr>
            <a:xfrm>
              <a:off x="3386625" y="5416371"/>
              <a:ext cx="7632101" cy="895336"/>
              <a:chOff x="3413519" y="5409340"/>
              <a:chExt cx="7632101" cy="895336"/>
            </a:xfrm>
          </p:grpSpPr>
          <p:grpSp>
            <p:nvGrpSpPr>
              <p:cNvPr id="43" name="Groupe 42">
                <a:extLst>
                  <a:ext uri="{FF2B5EF4-FFF2-40B4-BE49-F238E27FC236}">
                    <a16:creationId xmlns:a16="http://schemas.microsoft.com/office/drawing/2014/main" id="{5EA4B548-69C8-4F94-9050-83B1221DD38F}"/>
                  </a:ext>
                </a:extLst>
              </p:cNvPr>
              <p:cNvGrpSpPr/>
              <p:nvPr/>
            </p:nvGrpSpPr>
            <p:grpSpPr>
              <a:xfrm>
                <a:off x="3413519" y="5409340"/>
                <a:ext cx="7632101" cy="895336"/>
                <a:chOff x="3413519" y="5409340"/>
                <a:chExt cx="7632101" cy="895336"/>
              </a:xfrm>
            </p:grpSpPr>
            <p:sp>
              <p:nvSpPr>
                <p:cNvPr id="46" name="ZoneTexte 45">
                  <a:extLst>
                    <a:ext uri="{FF2B5EF4-FFF2-40B4-BE49-F238E27FC236}">
                      <a16:creationId xmlns:a16="http://schemas.microsoft.com/office/drawing/2014/main" id="{8C359340-7B5D-4473-8D6E-B1D3DFCC2EE2}"/>
                    </a:ext>
                  </a:extLst>
                </p:cNvPr>
                <p:cNvSpPr txBox="1"/>
                <p:nvPr/>
              </p:nvSpPr>
              <p:spPr>
                <a:xfrm>
                  <a:off x="4663160" y="5442934"/>
                  <a:ext cx="1670529" cy="276999"/>
                </a:xfrm>
                <a:prstGeom prst="rect">
                  <a:avLst/>
                </a:prstGeom>
                <a:noFill/>
              </p:spPr>
              <p:txBody>
                <a:bodyPr wrap="square" rtlCol="0">
                  <a:spAutoFit/>
                </a:bodyPr>
                <a:lstStyle/>
                <a:p>
                  <a:r>
                    <a:rPr lang="fr-FR" sz="1200" dirty="0"/>
                    <a:t>Architecture</a:t>
                  </a:r>
                </a:p>
              </p:txBody>
            </p:sp>
            <p:grpSp>
              <p:nvGrpSpPr>
                <p:cNvPr id="47" name="Groupe 46">
                  <a:extLst>
                    <a:ext uri="{FF2B5EF4-FFF2-40B4-BE49-F238E27FC236}">
                      <a16:creationId xmlns:a16="http://schemas.microsoft.com/office/drawing/2014/main" id="{F3B3D67D-968C-45C8-A3AE-60A7AD608187}"/>
                    </a:ext>
                  </a:extLst>
                </p:cNvPr>
                <p:cNvGrpSpPr/>
                <p:nvPr/>
              </p:nvGrpSpPr>
              <p:grpSpPr>
                <a:xfrm>
                  <a:off x="3413519" y="5409340"/>
                  <a:ext cx="7632101" cy="895336"/>
                  <a:chOff x="3797468" y="5553427"/>
                  <a:chExt cx="6680071" cy="719357"/>
                </a:xfrm>
              </p:grpSpPr>
              <p:sp>
                <p:nvSpPr>
                  <p:cNvPr id="48" name="Flèche droite 6">
                    <a:extLst>
                      <a:ext uri="{FF2B5EF4-FFF2-40B4-BE49-F238E27FC236}">
                        <a16:creationId xmlns:a16="http://schemas.microsoft.com/office/drawing/2014/main" id="{AEDB93BD-3F89-4ABB-991E-01477DB8F428}"/>
                      </a:ext>
                    </a:extLst>
                  </p:cNvPr>
                  <p:cNvSpPr/>
                  <p:nvPr/>
                </p:nvSpPr>
                <p:spPr>
                  <a:xfrm>
                    <a:off x="3931920" y="5897880"/>
                    <a:ext cx="6444931" cy="374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9" name="Connecteur droit 48">
                    <a:extLst>
                      <a:ext uri="{FF2B5EF4-FFF2-40B4-BE49-F238E27FC236}">
                        <a16:creationId xmlns:a16="http://schemas.microsoft.com/office/drawing/2014/main" id="{2C1B95DC-DF95-4FC4-A3DF-3A98A288AA72}"/>
                      </a:ext>
                    </a:extLst>
                  </p:cNvPr>
                  <p:cNvCxnSpPr/>
                  <p:nvPr/>
                </p:nvCxnSpPr>
                <p:spPr>
                  <a:xfrm>
                    <a:off x="4133837" y="5883275"/>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Connecteur droit 49">
                    <a:extLst>
                      <a:ext uri="{FF2B5EF4-FFF2-40B4-BE49-F238E27FC236}">
                        <a16:creationId xmlns:a16="http://schemas.microsoft.com/office/drawing/2014/main" id="{7033D012-E960-4651-9EDC-2455127D4D42}"/>
                      </a:ext>
                    </a:extLst>
                  </p:cNvPr>
                  <p:cNvCxnSpPr/>
                  <p:nvPr/>
                </p:nvCxnSpPr>
                <p:spPr>
                  <a:xfrm>
                    <a:off x="6565455" y="5879591"/>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1" name="Connecteur droit 50">
                    <a:extLst>
                      <a:ext uri="{FF2B5EF4-FFF2-40B4-BE49-F238E27FC236}">
                        <a16:creationId xmlns:a16="http://schemas.microsoft.com/office/drawing/2014/main" id="{1836FAC1-8B57-42C4-8E44-2D2AE44884CD}"/>
                      </a:ext>
                    </a:extLst>
                  </p:cNvPr>
                  <p:cNvCxnSpPr/>
                  <p:nvPr/>
                </p:nvCxnSpPr>
                <p:spPr>
                  <a:xfrm>
                    <a:off x="9892765" y="5879590"/>
                    <a:ext cx="0" cy="106045"/>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Connecteur droit 51">
                    <a:extLst>
                      <a:ext uri="{FF2B5EF4-FFF2-40B4-BE49-F238E27FC236}">
                        <a16:creationId xmlns:a16="http://schemas.microsoft.com/office/drawing/2014/main" id="{97533C3B-4841-49E2-9147-B4D571551E8B}"/>
                      </a:ext>
                    </a:extLst>
                  </p:cNvPr>
                  <p:cNvCxnSpPr/>
                  <p:nvPr/>
                </p:nvCxnSpPr>
                <p:spPr>
                  <a:xfrm>
                    <a:off x="5285723" y="5879592"/>
                    <a:ext cx="0" cy="106045"/>
                  </a:xfrm>
                  <a:prstGeom prst="line">
                    <a:avLst/>
                  </a:prstGeom>
                </p:spPr>
                <p:style>
                  <a:lnRef idx="3">
                    <a:schemeClr val="accent1"/>
                  </a:lnRef>
                  <a:fillRef idx="0">
                    <a:schemeClr val="accent1"/>
                  </a:fillRef>
                  <a:effectRef idx="2">
                    <a:schemeClr val="accent1"/>
                  </a:effectRef>
                  <a:fontRef idx="minor">
                    <a:schemeClr val="tx1"/>
                  </a:fontRef>
                </p:style>
              </p:cxnSp>
              <p:sp>
                <p:nvSpPr>
                  <p:cNvPr id="53" name="ZoneTexte 52">
                    <a:extLst>
                      <a:ext uri="{FF2B5EF4-FFF2-40B4-BE49-F238E27FC236}">
                        <a16:creationId xmlns:a16="http://schemas.microsoft.com/office/drawing/2014/main" id="{185F1FF0-2740-43A7-9544-2C245CC39F12}"/>
                      </a:ext>
                    </a:extLst>
                  </p:cNvPr>
                  <p:cNvSpPr txBox="1"/>
                  <p:nvPr/>
                </p:nvSpPr>
                <p:spPr>
                  <a:xfrm>
                    <a:off x="3797468" y="5553427"/>
                    <a:ext cx="791878" cy="222555"/>
                  </a:xfrm>
                  <a:prstGeom prst="rect">
                    <a:avLst/>
                  </a:prstGeom>
                  <a:noFill/>
                </p:spPr>
                <p:txBody>
                  <a:bodyPr wrap="square" rtlCol="0">
                    <a:spAutoFit/>
                  </a:bodyPr>
                  <a:lstStyle/>
                  <a:p>
                    <a:r>
                      <a:rPr lang="fr-FR" sz="1200" dirty="0" err="1"/>
                      <a:t>Dataset</a:t>
                    </a:r>
                    <a:endParaRPr lang="fr-FR" sz="1200" dirty="0"/>
                  </a:p>
                </p:txBody>
              </p:sp>
              <p:sp>
                <p:nvSpPr>
                  <p:cNvPr id="54" name="ZoneTexte 53">
                    <a:extLst>
                      <a:ext uri="{FF2B5EF4-FFF2-40B4-BE49-F238E27FC236}">
                        <a16:creationId xmlns:a16="http://schemas.microsoft.com/office/drawing/2014/main" id="{E46B9E34-95EB-46CE-B231-D6AA356EDE14}"/>
                      </a:ext>
                    </a:extLst>
                  </p:cNvPr>
                  <p:cNvSpPr txBox="1"/>
                  <p:nvPr/>
                </p:nvSpPr>
                <p:spPr>
                  <a:xfrm>
                    <a:off x="6295078" y="5580418"/>
                    <a:ext cx="720359" cy="222555"/>
                  </a:xfrm>
                  <a:prstGeom prst="rect">
                    <a:avLst/>
                  </a:prstGeom>
                  <a:noFill/>
                </p:spPr>
                <p:txBody>
                  <a:bodyPr wrap="square" rtlCol="0">
                    <a:spAutoFit/>
                  </a:bodyPr>
                  <a:lstStyle/>
                  <a:p>
                    <a:r>
                      <a:rPr lang="fr-FR" sz="1200" dirty="0"/>
                      <a:t>Spark</a:t>
                    </a:r>
                  </a:p>
                </p:txBody>
              </p:sp>
              <p:sp>
                <p:nvSpPr>
                  <p:cNvPr id="55" name="ZoneTexte 54">
                    <a:extLst>
                      <a:ext uri="{FF2B5EF4-FFF2-40B4-BE49-F238E27FC236}">
                        <a16:creationId xmlns:a16="http://schemas.microsoft.com/office/drawing/2014/main" id="{C109277A-9609-4C42-85DC-A6CD18B5F0F9}"/>
                      </a:ext>
                    </a:extLst>
                  </p:cNvPr>
                  <p:cNvSpPr txBox="1"/>
                  <p:nvPr/>
                </p:nvSpPr>
                <p:spPr>
                  <a:xfrm>
                    <a:off x="9379757" y="5580418"/>
                    <a:ext cx="1097782" cy="222555"/>
                  </a:xfrm>
                  <a:prstGeom prst="rect">
                    <a:avLst/>
                  </a:prstGeom>
                  <a:noFill/>
                </p:spPr>
                <p:txBody>
                  <a:bodyPr wrap="square" rtlCol="0">
                    <a:spAutoFit/>
                  </a:bodyPr>
                  <a:lstStyle/>
                  <a:p>
                    <a:r>
                      <a:rPr lang="fr-FR" sz="1200" dirty="0"/>
                      <a:t>Conclusion</a:t>
                    </a:r>
                  </a:p>
                </p:txBody>
              </p:sp>
            </p:grpSp>
          </p:grpSp>
          <p:cxnSp>
            <p:nvCxnSpPr>
              <p:cNvPr id="44" name="Connecteur droit 43">
                <a:extLst>
                  <a:ext uri="{FF2B5EF4-FFF2-40B4-BE49-F238E27FC236}">
                    <a16:creationId xmlns:a16="http://schemas.microsoft.com/office/drawing/2014/main" id="{FED80823-6C60-411E-917C-579811F9FFE5}"/>
                  </a:ext>
                </a:extLst>
              </p:cNvPr>
              <p:cNvCxnSpPr/>
              <p:nvPr/>
            </p:nvCxnSpPr>
            <p:spPr>
              <a:xfrm>
                <a:off x="7883557" y="5835173"/>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45" name="ZoneTexte 44">
                <a:extLst>
                  <a:ext uri="{FF2B5EF4-FFF2-40B4-BE49-F238E27FC236}">
                    <a16:creationId xmlns:a16="http://schemas.microsoft.com/office/drawing/2014/main" id="{A20A25AD-72C5-4D71-A0BB-93F5CCDD837B}"/>
                  </a:ext>
                </a:extLst>
              </p:cNvPr>
              <p:cNvSpPr txBox="1"/>
              <p:nvPr/>
            </p:nvSpPr>
            <p:spPr>
              <a:xfrm>
                <a:off x="6975602" y="5470894"/>
                <a:ext cx="1745350" cy="276999"/>
              </a:xfrm>
              <a:prstGeom prst="rect">
                <a:avLst/>
              </a:prstGeom>
              <a:noFill/>
            </p:spPr>
            <p:txBody>
              <a:bodyPr wrap="square" rtlCol="0">
                <a:spAutoFit/>
              </a:bodyPr>
              <a:lstStyle/>
              <a:p>
                <a:r>
                  <a:rPr lang="fr-FR" sz="1200" dirty="0" err="1"/>
                  <a:t>Deep</a:t>
                </a:r>
                <a:r>
                  <a:rPr lang="fr-FR" sz="1200" dirty="0"/>
                  <a:t> image </a:t>
                </a:r>
                <a:r>
                  <a:rPr lang="fr-FR" sz="1200" dirty="0" err="1"/>
                  <a:t>featurizer</a:t>
                </a:r>
                <a:endParaRPr lang="fr-FR" sz="1200" dirty="0"/>
              </a:p>
            </p:txBody>
          </p:sp>
        </p:grpSp>
        <p:cxnSp>
          <p:nvCxnSpPr>
            <p:cNvPr id="41" name="Connecteur droit 40">
              <a:extLst>
                <a:ext uri="{FF2B5EF4-FFF2-40B4-BE49-F238E27FC236}">
                  <a16:creationId xmlns:a16="http://schemas.microsoft.com/office/drawing/2014/main" id="{E70C5456-EBEF-4085-A13C-112395A27A33}"/>
                </a:ext>
              </a:extLst>
            </p:cNvPr>
            <p:cNvCxnSpPr/>
            <p:nvPr/>
          </p:nvCxnSpPr>
          <p:spPr>
            <a:xfrm>
              <a:off x="9135498" y="5835580"/>
              <a:ext cx="0" cy="131987"/>
            </a:xfrm>
            <a:prstGeom prst="line">
              <a:avLst/>
            </a:prstGeom>
          </p:spPr>
          <p:style>
            <a:lnRef idx="3">
              <a:schemeClr val="accent1"/>
            </a:lnRef>
            <a:fillRef idx="0">
              <a:schemeClr val="accent1"/>
            </a:fillRef>
            <a:effectRef idx="2">
              <a:schemeClr val="accent1"/>
            </a:effectRef>
            <a:fontRef idx="minor">
              <a:schemeClr val="tx1"/>
            </a:fontRef>
          </p:style>
        </p:cxnSp>
        <p:sp>
          <p:nvSpPr>
            <p:cNvPr id="42" name="ZoneTexte 41">
              <a:extLst>
                <a:ext uri="{FF2B5EF4-FFF2-40B4-BE49-F238E27FC236}">
                  <a16:creationId xmlns:a16="http://schemas.microsoft.com/office/drawing/2014/main" id="{95240A8D-2599-4DCC-A816-69DE26105C23}"/>
                </a:ext>
              </a:extLst>
            </p:cNvPr>
            <p:cNvSpPr txBox="1"/>
            <p:nvPr/>
          </p:nvSpPr>
          <p:spPr>
            <a:xfrm>
              <a:off x="8657088" y="5499518"/>
              <a:ext cx="1107402" cy="276999"/>
            </a:xfrm>
            <a:prstGeom prst="rect">
              <a:avLst/>
            </a:prstGeom>
            <a:noFill/>
          </p:spPr>
          <p:txBody>
            <a:bodyPr wrap="square" rtlCol="0">
              <a:spAutoFit/>
            </a:bodyPr>
            <a:lstStyle/>
            <a:p>
              <a:r>
                <a:rPr lang="fr-FR" sz="1200" dirty="0"/>
                <a:t>Résultats</a:t>
              </a:r>
            </a:p>
          </p:txBody>
        </p:sp>
      </p:grpSp>
      <p:pic>
        <p:nvPicPr>
          <p:cNvPr id="1026" name="Picture 2" descr="Résultat de recherche d'images pour &quot;aws&quot;">
            <a:extLst>
              <a:ext uri="{FF2B5EF4-FFF2-40B4-BE49-F238E27FC236}">
                <a16:creationId xmlns:a16="http://schemas.microsoft.com/office/drawing/2014/main" id="{73B68D4F-4364-4944-8619-A51470CA8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9140" y="3429000"/>
            <a:ext cx="1745350" cy="104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431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Vert">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Ardoise</Template>
  <TotalTime>29937</TotalTime>
  <Words>1248</Words>
  <Application>Microsoft Office PowerPoint</Application>
  <PresentationFormat>Grand écran</PresentationFormat>
  <Paragraphs>265</Paragraphs>
  <Slides>23</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23</vt:i4>
      </vt:variant>
    </vt:vector>
  </HeadingPairs>
  <TitlesOfParts>
    <vt:vector size="30" baseType="lpstr">
      <vt:lpstr>Arial</vt:lpstr>
      <vt:lpstr>Calibri</vt:lpstr>
      <vt:lpstr>Calisto MT</vt:lpstr>
      <vt:lpstr>Karla</vt:lpstr>
      <vt:lpstr>Montserrat</vt:lpstr>
      <vt:lpstr>Wingdings 2</vt:lpstr>
      <vt:lpstr>Ardoise</vt:lpstr>
      <vt:lpstr>Projet 8</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Matthieu Cazier</dc:creator>
  <cp:lastModifiedBy>Matthieu Cazier</cp:lastModifiedBy>
  <cp:revision>204</cp:revision>
  <dcterms:created xsi:type="dcterms:W3CDTF">2020-07-07T08:49:37Z</dcterms:created>
  <dcterms:modified xsi:type="dcterms:W3CDTF">2021-02-06T11:01:19Z</dcterms:modified>
</cp:coreProperties>
</file>