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45"/>
  </p:notesMasterIdLst>
  <p:sldIdLst>
    <p:sldId id="256" r:id="rId2"/>
    <p:sldId id="319" r:id="rId3"/>
    <p:sldId id="275" r:id="rId4"/>
    <p:sldId id="258" r:id="rId5"/>
    <p:sldId id="324" r:id="rId6"/>
    <p:sldId id="329" r:id="rId7"/>
    <p:sldId id="330" r:id="rId8"/>
    <p:sldId id="320" r:id="rId9"/>
    <p:sldId id="325" r:id="rId10"/>
    <p:sldId id="336" r:id="rId11"/>
    <p:sldId id="331" r:id="rId12"/>
    <p:sldId id="333" r:id="rId13"/>
    <p:sldId id="334" r:id="rId14"/>
    <p:sldId id="337" r:id="rId15"/>
    <p:sldId id="335" r:id="rId16"/>
    <p:sldId id="338" r:id="rId17"/>
    <p:sldId id="339" r:id="rId18"/>
    <p:sldId id="360" r:id="rId19"/>
    <p:sldId id="340" r:id="rId20"/>
    <p:sldId id="341" r:id="rId21"/>
    <p:sldId id="342" r:id="rId22"/>
    <p:sldId id="343" r:id="rId23"/>
    <p:sldId id="344" r:id="rId24"/>
    <p:sldId id="345" r:id="rId25"/>
    <p:sldId id="346" r:id="rId26"/>
    <p:sldId id="347" r:id="rId27"/>
    <p:sldId id="321" r:id="rId28"/>
    <p:sldId id="326" r:id="rId29"/>
    <p:sldId id="348" r:id="rId30"/>
    <p:sldId id="351" r:id="rId31"/>
    <p:sldId id="350" r:id="rId32"/>
    <p:sldId id="349" r:id="rId33"/>
    <p:sldId id="352" r:id="rId34"/>
    <p:sldId id="353" r:id="rId35"/>
    <p:sldId id="354" r:id="rId36"/>
    <p:sldId id="322" r:id="rId37"/>
    <p:sldId id="355" r:id="rId38"/>
    <p:sldId id="327" r:id="rId39"/>
    <p:sldId id="356" r:id="rId40"/>
    <p:sldId id="357" r:id="rId41"/>
    <p:sldId id="323" r:id="rId42"/>
    <p:sldId id="328" r:id="rId43"/>
    <p:sldId id="35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BCB0B-58EF-4824-91A7-B318502FA173}" type="datetimeFigureOut">
              <a:rPr lang="fr-FR" smtClean="0"/>
              <a:t>26/11/2020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16900-D7DC-4ABB-AAC4-D9AB7EE70802}" type="slidenum">
              <a:rPr lang="fr-FR" smtClean="0"/>
              <a:t>‹N°›</a:t>
            </a:fld>
            <a:endParaRPr lang="fr-FR"/>
          </a:p>
        </p:txBody>
      </p:sp>
    </p:spTree>
    <p:extLst>
      <p:ext uri="{BB962C8B-B14F-4D97-AF65-F5344CB8AC3E}">
        <p14:creationId xmlns:p14="http://schemas.microsoft.com/office/powerpoint/2010/main" val="202879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6BCCBD1-259E-46E2-905B-CE8535C1409B}" type="datetime1">
              <a:rPr lang="fr-FR" smtClean="0"/>
              <a:t>26/11/2020</a:t>
            </a:fld>
            <a:endParaRPr lang="fr-FR"/>
          </a:p>
        </p:txBody>
      </p:sp>
      <p:sp>
        <p:nvSpPr>
          <p:cNvPr id="5" name="Footer Placeholder 4"/>
          <p:cNvSpPr>
            <a:spLocks noGrp="1"/>
          </p:cNvSpPr>
          <p:nvPr>
            <p:ph type="ftr" sz="quarter" idx="11"/>
          </p:nvPr>
        </p:nvSpPr>
        <p:spPr/>
        <p:txBody>
          <a:bodyPr/>
          <a:lstStyle/>
          <a:p>
            <a:r>
              <a:rPr lang="fr-FR"/>
              <a:t>Matthieu Cazier (Projet 6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306470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2973FF6-AE20-4CC6-ADEA-FE89DD438494}" type="datetime1">
              <a:rPr lang="fr-FR" smtClean="0"/>
              <a:t>26/11/2020</a:t>
            </a:fld>
            <a:endParaRPr lang="fr-FR"/>
          </a:p>
        </p:txBody>
      </p:sp>
      <p:sp>
        <p:nvSpPr>
          <p:cNvPr id="6" name="Footer Placeholder 5"/>
          <p:cNvSpPr>
            <a:spLocks noGrp="1"/>
          </p:cNvSpPr>
          <p:nvPr>
            <p:ph type="ftr" sz="quarter" idx="11"/>
          </p:nvPr>
        </p:nvSpPr>
        <p:spPr/>
        <p:txBody>
          <a:bodyPr/>
          <a:lstStyle/>
          <a:p>
            <a:r>
              <a:rPr lang="fr-FR"/>
              <a:t>Matthieu Cazier (Projet 6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98782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ACD099-1CAD-489F-97F0-019D3306A7DB}" type="datetime1">
              <a:rPr lang="fr-FR" smtClean="0"/>
              <a:t>26/11/2020</a:t>
            </a:fld>
            <a:endParaRPr lang="fr-FR"/>
          </a:p>
        </p:txBody>
      </p:sp>
      <p:sp>
        <p:nvSpPr>
          <p:cNvPr id="6" name="Footer Placeholder 5"/>
          <p:cNvSpPr>
            <a:spLocks noGrp="1"/>
          </p:cNvSpPr>
          <p:nvPr>
            <p:ph type="ftr" sz="quarter" idx="11"/>
          </p:nvPr>
        </p:nvSpPr>
        <p:spPr/>
        <p:txBody>
          <a:bodyPr/>
          <a:lstStyle/>
          <a:p>
            <a:r>
              <a:rPr lang="fr-FR"/>
              <a:t>Matthieu Cazier (Projet 6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805947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F5220A8-6265-4FE9-B9C5-BCAF2DB6C665}" type="datetime1">
              <a:rPr lang="fr-FR" smtClean="0"/>
              <a:t>26/11/2020</a:t>
            </a:fld>
            <a:endParaRPr lang="fr-FR"/>
          </a:p>
        </p:txBody>
      </p:sp>
      <p:sp>
        <p:nvSpPr>
          <p:cNvPr id="6" name="Footer Placeholder 5"/>
          <p:cNvSpPr>
            <a:spLocks noGrp="1"/>
          </p:cNvSpPr>
          <p:nvPr>
            <p:ph type="ftr" sz="quarter" idx="11"/>
          </p:nvPr>
        </p:nvSpPr>
        <p:spPr/>
        <p:txBody>
          <a:bodyPr/>
          <a:lstStyle/>
          <a:p>
            <a:r>
              <a:rPr lang="fr-FR"/>
              <a:t>Matthieu Cazier (Projet 6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5304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74B561F-E97A-4AAE-8CCB-8A6EE57252EB}" type="datetime1">
              <a:rPr lang="fr-FR" smtClean="0"/>
              <a:t>26/11/2020</a:t>
            </a:fld>
            <a:endParaRPr lang="fr-FR"/>
          </a:p>
        </p:txBody>
      </p:sp>
      <p:sp>
        <p:nvSpPr>
          <p:cNvPr id="6" name="Footer Placeholder 5"/>
          <p:cNvSpPr>
            <a:spLocks noGrp="1"/>
          </p:cNvSpPr>
          <p:nvPr>
            <p:ph type="ftr" sz="quarter" idx="11"/>
          </p:nvPr>
        </p:nvSpPr>
        <p:spPr/>
        <p:txBody>
          <a:bodyPr/>
          <a:lstStyle/>
          <a:p>
            <a:r>
              <a:rPr lang="fr-FR"/>
              <a:t>Matthieu Cazier (Projet 6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605165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2FF21EFE-3949-4451-9B01-D8F8D5C5ED78}" type="datetime1">
              <a:rPr lang="fr-FR" smtClean="0"/>
              <a:t>26/11/2020</a:t>
            </a:fld>
            <a:endParaRPr lang="fr-FR"/>
          </a:p>
        </p:txBody>
      </p:sp>
      <p:sp>
        <p:nvSpPr>
          <p:cNvPr id="4" name="Footer Placeholder 3"/>
          <p:cNvSpPr>
            <a:spLocks noGrp="1"/>
          </p:cNvSpPr>
          <p:nvPr>
            <p:ph type="ftr" sz="quarter" idx="11"/>
          </p:nvPr>
        </p:nvSpPr>
        <p:spPr/>
        <p:txBody>
          <a:bodyPr/>
          <a:lstStyle/>
          <a:p>
            <a:r>
              <a:rPr lang="fr-FR"/>
              <a:t>Matthieu Cazier (Projet 6 / Data scientist)</a:t>
            </a:r>
          </a:p>
        </p:txBody>
      </p:sp>
      <p:sp>
        <p:nvSpPr>
          <p:cNvPr id="5" name="Slide Number Placeholder 4"/>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15577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09443A84-313A-4A3F-91A5-C34365B4126C}" type="datetime1">
              <a:rPr lang="fr-FR" smtClean="0"/>
              <a:t>26/11/2020</a:t>
            </a:fld>
            <a:endParaRPr lang="fr-FR"/>
          </a:p>
        </p:txBody>
      </p:sp>
      <p:sp>
        <p:nvSpPr>
          <p:cNvPr id="4" name="Footer Placeholder 3"/>
          <p:cNvSpPr>
            <a:spLocks noGrp="1"/>
          </p:cNvSpPr>
          <p:nvPr>
            <p:ph type="ftr" sz="quarter" idx="11"/>
          </p:nvPr>
        </p:nvSpPr>
        <p:spPr/>
        <p:txBody>
          <a:bodyPr/>
          <a:lstStyle/>
          <a:p>
            <a:r>
              <a:rPr lang="fr-FR"/>
              <a:t>Matthieu Cazier (Projet 6 / Data scientist)</a:t>
            </a:r>
          </a:p>
        </p:txBody>
      </p:sp>
      <p:sp>
        <p:nvSpPr>
          <p:cNvPr id="5" name="Slide Number Placeholder 4"/>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3694384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F9B436-2A3A-43F1-908F-FC06AA3EB0D5}" type="datetime1">
              <a:rPr lang="fr-FR" smtClean="0"/>
              <a:t>26/11/2020</a:t>
            </a:fld>
            <a:endParaRPr lang="fr-FR"/>
          </a:p>
        </p:txBody>
      </p:sp>
      <p:sp>
        <p:nvSpPr>
          <p:cNvPr id="5" name="Footer Placeholder 4"/>
          <p:cNvSpPr>
            <a:spLocks noGrp="1"/>
          </p:cNvSpPr>
          <p:nvPr>
            <p:ph type="ftr" sz="quarter" idx="11"/>
          </p:nvPr>
        </p:nvSpPr>
        <p:spPr/>
        <p:txBody>
          <a:bodyPr/>
          <a:lstStyle/>
          <a:p>
            <a:r>
              <a:rPr lang="fr-FR"/>
              <a:t>Matthieu Cazier (Projet 6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401187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7DCF33-24DA-476D-8920-27C96DB0CF5A}" type="datetime1">
              <a:rPr lang="fr-FR" smtClean="0"/>
              <a:t>26/11/2020</a:t>
            </a:fld>
            <a:endParaRPr lang="fr-FR"/>
          </a:p>
        </p:txBody>
      </p:sp>
      <p:sp>
        <p:nvSpPr>
          <p:cNvPr id="5" name="Footer Placeholder 4"/>
          <p:cNvSpPr>
            <a:spLocks noGrp="1"/>
          </p:cNvSpPr>
          <p:nvPr>
            <p:ph type="ftr" sz="quarter" idx="11"/>
          </p:nvPr>
        </p:nvSpPr>
        <p:spPr/>
        <p:txBody>
          <a:bodyPr/>
          <a:lstStyle/>
          <a:p>
            <a:r>
              <a:rPr lang="fr-FR"/>
              <a:t>Matthieu Cazier (Projet 6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64089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B55AB1A-6256-46EC-9F81-E624D86230A3}" type="datetime1">
              <a:rPr lang="fr-FR" smtClean="0"/>
              <a:t>26/11/2020</a:t>
            </a:fld>
            <a:endParaRPr lang="fr-FR"/>
          </a:p>
        </p:txBody>
      </p:sp>
      <p:sp>
        <p:nvSpPr>
          <p:cNvPr id="5" name="Footer Placeholder 4"/>
          <p:cNvSpPr>
            <a:spLocks noGrp="1"/>
          </p:cNvSpPr>
          <p:nvPr>
            <p:ph type="ftr" sz="quarter" idx="11"/>
          </p:nvPr>
        </p:nvSpPr>
        <p:spPr/>
        <p:txBody>
          <a:bodyPr/>
          <a:lstStyle/>
          <a:p>
            <a:r>
              <a:rPr lang="fr-FR"/>
              <a:t>Matthieu Cazier (Projet 6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67315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284F632-9B6B-4566-AAF1-444DDD75708B}" type="datetime1">
              <a:rPr lang="fr-FR" smtClean="0"/>
              <a:t>26/11/2020</a:t>
            </a:fld>
            <a:endParaRPr lang="fr-FR"/>
          </a:p>
        </p:txBody>
      </p:sp>
      <p:sp>
        <p:nvSpPr>
          <p:cNvPr id="5" name="Footer Placeholder 4"/>
          <p:cNvSpPr>
            <a:spLocks noGrp="1"/>
          </p:cNvSpPr>
          <p:nvPr>
            <p:ph type="ftr" sz="quarter" idx="11"/>
          </p:nvPr>
        </p:nvSpPr>
        <p:spPr/>
        <p:txBody>
          <a:bodyPr/>
          <a:lstStyle/>
          <a:p>
            <a:r>
              <a:rPr lang="fr-FR"/>
              <a:t>Matthieu Cazier (Projet 6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6495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D37C4BE-ED56-4D81-825F-0E2C9BEAF38F}" type="datetime1">
              <a:rPr lang="fr-FR" smtClean="0"/>
              <a:t>26/11/2020</a:t>
            </a:fld>
            <a:endParaRPr lang="fr-FR"/>
          </a:p>
        </p:txBody>
      </p:sp>
      <p:sp>
        <p:nvSpPr>
          <p:cNvPr id="6" name="Footer Placeholder 5"/>
          <p:cNvSpPr>
            <a:spLocks noGrp="1"/>
          </p:cNvSpPr>
          <p:nvPr>
            <p:ph type="ftr" sz="quarter" idx="11"/>
          </p:nvPr>
        </p:nvSpPr>
        <p:spPr/>
        <p:txBody>
          <a:bodyPr/>
          <a:lstStyle/>
          <a:p>
            <a:r>
              <a:rPr lang="fr-FR"/>
              <a:t>Matthieu Cazier (Projet 6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54938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9493BDC-6AFC-4ED6-AF32-EDB85F1EAA4F}" type="datetime1">
              <a:rPr lang="fr-FR" smtClean="0"/>
              <a:t>26/11/2020</a:t>
            </a:fld>
            <a:endParaRPr lang="fr-FR"/>
          </a:p>
        </p:txBody>
      </p:sp>
      <p:sp>
        <p:nvSpPr>
          <p:cNvPr id="8" name="Footer Placeholder 7"/>
          <p:cNvSpPr>
            <a:spLocks noGrp="1"/>
          </p:cNvSpPr>
          <p:nvPr>
            <p:ph type="ftr" sz="quarter" idx="11"/>
          </p:nvPr>
        </p:nvSpPr>
        <p:spPr/>
        <p:txBody>
          <a:bodyPr/>
          <a:lstStyle/>
          <a:p>
            <a:r>
              <a:rPr lang="fr-FR"/>
              <a:t>Matthieu Cazier (Projet 6 / Data scientist)</a:t>
            </a:r>
          </a:p>
        </p:txBody>
      </p:sp>
      <p:sp>
        <p:nvSpPr>
          <p:cNvPr id="9" name="Slide Number Placeholder 8"/>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67747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3B3612C-2F73-4086-85CB-C1E71123D45D}" type="datetime1">
              <a:rPr lang="fr-FR" smtClean="0"/>
              <a:t>26/11/2020</a:t>
            </a:fld>
            <a:endParaRPr lang="fr-FR"/>
          </a:p>
        </p:txBody>
      </p:sp>
      <p:sp>
        <p:nvSpPr>
          <p:cNvPr id="4" name="Footer Placeholder 3"/>
          <p:cNvSpPr>
            <a:spLocks noGrp="1"/>
          </p:cNvSpPr>
          <p:nvPr>
            <p:ph type="ftr" sz="quarter" idx="11"/>
          </p:nvPr>
        </p:nvSpPr>
        <p:spPr/>
        <p:txBody>
          <a:bodyPr/>
          <a:lstStyle/>
          <a:p>
            <a:r>
              <a:rPr lang="fr-FR"/>
              <a:t>Matthieu Cazier (Projet 6 / Data scientist)</a:t>
            </a:r>
          </a:p>
        </p:txBody>
      </p:sp>
      <p:sp>
        <p:nvSpPr>
          <p:cNvPr id="5" name="Slide Number Placeholder 4"/>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81237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1F8D9-264B-49E5-A0C9-BE243EF027BC}" type="datetime1">
              <a:rPr lang="fr-FR" smtClean="0"/>
              <a:t>26/11/2020</a:t>
            </a:fld>
            <a:endParaRPr lang="fr-FR"/>
          </a:p>
        </p:txBody>
      </p:sp>
      <p:sp>
        <p:nvSpPr>
          <p:cNvPr id="3" name="Footer Placeholder 2"/>
          <p:cNvSpPr>
            <a:spLocks noGrp="1"/>
          </p:cNvSpPr>
          <p:nvPr>
            <p:ph type="ftr" sz="quarter" idx="11"/>
          </p:nvPr>
        </p:nvSpPr>
        <p:spPr/>
        <p:txBody>
          <a:bodyPr/>
          <a:lstStyle/>
          <a:p>
            <a:r>
              <a:rPr lang="fr-FR"/>
              <a:t>Matthieu Cazier (Projet 6 / Data scientist)</a:t>
            </a:r>
          </a:p>
        </p:txBody>
      </p:sp>
      <p:sp>
        <p:nvSpPr>
          <p:cNvPr id="4" name="Slide Number Placeholder 3"/>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312505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79E865C-CCF9-4BAC-91CE-7432EE5E9BA3}" type="datetime1">
              <a:rPr lang="fr-FR" smtClean="0"/>
              <a:t>26/11/2020</a:t>
            </a:fld>
            <a:endParaRPr lang="fr-FR"/>
          </a:p>
        </p:txBody>
      </p:sp>
      <p:sp>
        <p:nvSpPr>
          <p:cNvPr id="6" name="Footer Placeholder 5"/>
          <p:cNvSpPr>
            <a:spLocks noGrp="1"/>
          </p:cNvSpPr>
          <p:nvPr>
            <p:ph type="ftr" sz="quarter" idx="11"/>
          </p:nvPr>
        </p:nvSpPr>
        <p:spPr/>
        <p:txBody>
          <a:bodyPr/>
          <a:lstStyle/>
          <a:p>
            <a:r>
              <a:rPr lang="fr-FR"/>
              <a:t>Matthieu Cazier (Projet 6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39946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7888F2B-6E7B-4059-922A-988862A7A9C5}" type="datetime1">
              <a:rPr lang="fr-FR" smtClean="0"/>
              <a:t>26/11/2020</a:t>
            </a:fld>
            <a:endParaRPr lang="fr-FR"/>
          </a:p>
        </p:txBody>
      </p:sp>
      <p:sp>
        <p:nvSpPr>
          <p:cNvPr id="6" name="Footer Placeholder 5"/>
          <p:cNvSpPr>
            <a:spLocks noGrp="1"/>
          </p:cNvSpPr>
          <p:nvPr>
            <p:ph type="ftr" sz="quarter" idx="11"/>
          </p:nvPr>
        </p:nvSpPr>
        <p:spPr/>
        <p:txBody>
          <a:bodyPr/>
          <a:lstStyle/>
          <a:p>
            <a:r>
              <a:rPr lang="fr-FR"/>
              <a:t>Matthieu Cazier (Projet 6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6728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CE3E2F7-0E33-42ED-976C-7314DDA22FFE}" type="datetime1">
              <a:rPr lang="fr-FR" smtClean="0"/>
              <a:t>26/11/2020</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fr-FR"/>
              <a:t>Matthieu Cazier (Projet 6 / Data scientist)</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5F6DD35-FB90-4B61-9FCD-114AE07A4CCE}" type="slidenum">
              <a:rPr lang="fr-FR" smtClean="0"/>
              <a:t>‹N°›</a:t>
            </a:fld>
            <a:endParaRPr lang="fr-FR"/>
          </a:p>
        </p:txBody>
      </p:sp>
    </p:spTree>
    <p:extLst>
      <p:ext uri="{BB962C8B-B14F-4D97-AF65-F5344CB8AC3E}">
        <p14:creationId xmlns:p14="http://schemas.microsoft.com/office/powerpoint/2010/main" val="151282116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6D132-4789-46CC-9F80-8AC0CCA56D96}"/>
              </a:ext>
            </a:extLst>
          </p:cNvPr>
          <p:cNvSpPr>
            <a:spLocks noGrp="1"/>
          </p:cNvSpPr>
          <p:nvPr>
            <p:ph type="ctrTitle"/>
          </p:nvPr>
        </p:nvSpPr>
        <p:spPr/>
        <p:txBody>
          <a:bodyPr/>
          <a:lstStyle/>
          <a:p>
            <a:r>
              <a:rPr lang="fr-FR" dirty="0"/>
              <a:t>Projet 6</a:t>
            </a:r>
          </a:p>
        </p:txBody>
      </p:sp>
      <p:sp>
        <p:nvSpPr>
          <p:cNvPr id="3" name="Sous-titre 2">
            <a:extLst>
              <a:ext uri="{FF2B5EF4-FFF2-40B4-BE49-F238E27FC236}">
                <a16:creationId xmlns:a16="http://schemas.microsoft.com/office/drawing/2014/main" id="{A82488EB-377E-4F1A-B572-358CC8270FF7}"/>
              </a:ext>
            </a:extLst>
          </p:cNvPr>
          <p:cNvSpPr>
            <a:spLocks noGrp="1"/>
          </p:cNvSpPr>
          <p:nvPr>
            <p:ph type="subTitle" idx="1"/>
          </p:nvPr>
        </p:nvSpPr>
        <p:spPr>
          <a:xfrm>
            <a:off x="1370693" y="3982652"/>
            <a:ext cx="9440034" cy="1049867"/>
          </a:xfrm>
        </p:spPr>
        <p:txBody>
          <a:bodyPr/>
          <a:lstStyle/>
          <a:p>
            <a:r>
              <a:rPr lang="fr-FR" dirty="0"/>
              <a:t>Classifiez automatiquement des biens de consommation (</a:t>
            </a:r>
            <a:r>
              <a:rPr lang="fr-FR" dirty="0" err="1"/>
              <a:t>OpenClassrooms</a:t>
            </a:r>
            <a:r>
              <a:rPr lang="fr-FR" dirty="0"/>
              <a:t>)</a:t>
            </a:r>
          </a:p>
          <a:p>
            <a:endParaRPr lang="fr-FR" dirty="0"/>
          </a:p>
        </p:txBody>
      </p:sp>
      <p:sp>
        <p:nvSpPr>
          <p:cNvPr id="4" name="Espace réservé du pied de page 3">
            <a:extLst>
              <a:ext uri="{FF2B5EF4-FFF2-40B4-BE49-F238E27FC236}">
                <a16:creationId xmlns:a16="http://schemas.microsoft.com/office/drawing/2014/main" id="{7BF1EC8D-71F4-4E79-97DF-166546F69FB5}"/>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8834BDEE-A212-4031-8AFB-00FD9CDC5094}"/>
              </a:ext>
            </a:extLst>
          </p:cNvPr>
          <p:cNvSpPr>
            <a:spLocks noGrp="1"/>
          </p:cNvSpPr>
          <p:nvPr>
            <p:ph type="sldNum" sz="quarter" idx="12"/>
          </p:nvPr>
        </p:nvSpPr>
        <p:spPr/>
        <p:txBody>
          <a:bodyPr/>
          <a:lstStyle/>
          <a:p>
            <a:fld id="{B5F6DD35-FB90-4B61-9FCD-114AE07A4CCE}" type="slidenum">
              <a:rPr lang="fr-FR" smtClean="0"/>
              <a:t>1</a:t>
            </a:fld>
            <a:endParaRPr lang="fr-FR"/>
          </a:p>
        </p:txBody>
      </p:sp>
    </p:spTree>
    <p:extLst>
      <p:ext uri="{BB962C8B-B14F-4D97-AF65-F5344CB8AC3E}">
        <p14:creationId xmlns:p14="http://schemas.microsoft.com/office/powerpoint/2010/main" val="413282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10</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BB0B4F03-3D9B-48C8-A2D4-59AD52135E92}"/>
              </a:ext>
            </a:extLst>
          </p:cNvPr>
          <p:cNvSpPr txBox="1"/>
          <p:nvPr/>
        </p:nvSpPr>
        <p:spPr>
          <a:xfrm>
            <a:off x="2595237" y="342476"/>
            <a:ext cx="6794696" cy="646331"/>
          </a:xfrm>
          <a:prstGeom prst="rect">
            <a:avLst/>
          </a:prstGeom>
          <a:noFill/>
        </p:spPr>
        <p:txBody>
          <a:bodyPr wrap="square" rtlCol="0">
            <a:spAutoFit/>
          </a:bodyPr>
          <a:lstStyle/>
          <a:p>
            <a:pPr algn="ctr"/>
            <a:r>
              <a:rPr lang="fr-FR" sz="3600" dirty="0"/>
              <a:t>Filtre d’image</a:t>
            </a:r>
          </a:p>
        </p:txBody>
      </p:sp>
      <p:pic>
        <p:nvPicPr>
          <p:cNvPr id="1026" name="Picture 2">
            <a:extLst>
              <a:ext uri="{FF2B5EF4-FFF2-40B4-BE49-F238E27FC236}">
                <a16:creationId xmlns:a16="http://schemas.microsoft.com/office/drawing/2014/main" id="{4E5F825B-B2EB-4FDB-8BD2-15B674982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809" y="946359"/>
            <a:ext cx="4217948" cy="428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69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11</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EDAE7BA1-7333-498C-8B27-215175053DFB}"/>
              </a:ext>
            </a:extLst>
          </p:cNvPr>
          <p:cNvSpPr txBox="1"/>
          <p:nvPr/>
        </p:nvSpPr>
        <p:spPr>
          <a:xfrm>
            <a:off x="2595237" y="342476"/>
            <a:ext cx="6794696" cy="646331"/>
          </a:xfrm>
          <a:prstGeom prst="rect">
            <a:avLst/>
          </a:prstGeom>
          <a:noFill/>
        </p:spPr>
        <p:txBody>
          <a:bodyPr wrap="square" rtlCol="0">
            <a:spAutoFit/>
          </a:bodyPr>
          <a:lstStyle/>
          <a:p>
            <a:pPr algn="ctr"/>
            <a:r>
              <a:rPr lang="fr-FR" sz="3600" dirty="0"/>
              <a:t>Visualisation </a:t>
            </a:r>
          </a:p>
        </p:txBody>
      </p:sp>
      <p:pic>
        <p:nvPicPr>
          <p:cNvPr id="5122" name="Picture 2">
            <a:extLst>
              <a:ext uri="{FF2B5EF4-FFF2-40B4-BE49-F238E27FC236}">
                <a16:creationId xmlns:a16="http://schemas.microsoft.com/office/drawing/2014/main" id="{B367A7F4-8032-4F0A-B355-16511405A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206" y="1072215"/>
            <a:ext cx="4378837" cy="42943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4B6BF67-D1E3-499B-8F96-026B65A32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7170" y="982235"/>
            <a:ext cx="4519836" cy="4446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6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12</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1FE61C34-8881-4151-9A1E-CDC8EB427FE5}"/>
              </a:ext>
            </a:extLst>
          </p:cNvPr>
          <p:cNvSpPr txBox="1"/>
          <p:nvPr/>
        </p:nvSpPr>
        <p:spPr>
          <a:xfrm>
            <a:off x="2595237" y="342476"/>
            <a:ext cx="6794696" cy="646331"/>
          </a:xfrm>
          <a:prstGeom prst="rect">
            <a:avLst/>
          </a:prstGeom>
          <a:noFill/>
        </p:spPr>
        <p:txBody>
          <a:bodyPr wrap="square" rtlCol="0">
            <a:spAutoFit/>
          </a:bodyPr>
          <a:lstStyle/>
          <a:p>
            <a:pPr algn="ctr"/>
            <a:r>
              <a:rPr lang="fr-FR" sz="3600" dirty="0"/>
              <a:t>Réduction de dimension </a:t>
            </a:r>
          </a:p>
        </p:txBody>
      </p:sp>
      <p:sp>
        <p:nvSpPr>
          <p:cNvPr id="2" name="ZoneTexte 1">
            <a:extLst>
              <a:ext uri="{FF2B5EF4-FFF2-40B4-BE49-F238E27FC236}">
                <a16:creationId xmlns:a16="http://schemas.microsoft.com/office/drawing/2014/main" id="{F666B89E-3DB6-480F-838B-F9BF2421E744}"/>
              </a:ext>
            </a:extLst>
          </p:cNvPr>
          <p:cNvSpPr txBox="1"/>
          <p:nvPr/>
        </p:nvSpPr>
        <p:spPr>
          <a:xfrm>
            <a:off x="4310809" y="1664648"/>
            <a:ext cx="3018460" cy="369332"/>
          </a:xfrm>
          <a:prstGeom prst="rect">
            <a:avLst/>
          </a:prstGeom>
          <a:noFill/>
        </p:spPr>
        <p:txBody>
          <a:bodyPr wrap="square" rtlCol="0">
            <a:spAutoFit/>
          </a:bodyPr>
          <a:lstStyle/>
          <a:p>
            <a:r>
              <a:rPr lang="fr-FR" dirty="0" err="1"/>
              <a:t>Pca</a:t>
            </a:r>
            <a:r>
              <a:rPr lang="fr-FR" dirty="0"/>
              <a:t> (</a:t>
            </a:r>
            <a:r>
              <a:rPr lang="fr-FR" dirty="0" err="1"/>
              <a:t>n_components</a:t>
            </a:r>
            <a:r>
              <a:rPr lang="fr-FR" dirty="0"/>
              <a:t>=0,8)</a:t>
            </a:r>
          </a:p>
        </p:txBody>
      </p:sp>
      <p:grpSp>
        <p:nvGrpSpPr>
          <p:cNvPr id="24" name="Groupe 23">
            <a:extLst>
              <a:ext uri="{FF2B5EF4-FFF2-40B4-BE49-F238E27FC236}">
                <a16:creationId xmlns:a16="http://schemas.microsoft.com/office/drawing/2014/main" id="{F2E39027-375E-4358-8D89-6678168EB522}"/>
              </a:ext>
            </a:extLst>
          </p:cNvPr>
          <p:cNvGrpSpPr/>
          <p:nvPr/>
        </p:nvGrpSpPr>
        <p:grpSpPr>
          <a:xfrm>
            <a:off x="211080" y="2606626"/>
            <a:ext cx="11801905" cy="1237957"/>
            <a:chOff x="211080" y="2606626"/>
            <a:chExt cx="11801905" cy="1237957"/>
          </a:xfrm>
        </p:grpSpPr>
        <p:sp>
          <p:nvSpPr>
            <p:cNvPr id="3" name="Rectangle : coins arrondis 2">
              <a:extLst>
                <a:ext uri="{FF2B5EF4-FFF2-40B4-BE49-F238E27FC236}">
                  <a16:creationId xmlns:a16="http://schemas.microsoft.com/office/drawing/2014/main" id="{B4C1ECE0-BA22-4659-965D-80659708534A}"/>
                </a:ext>
              </a:extLst>
            </p:cNvPr>
            <p:cNvSpPr/>
            <p:nvPr/>
          </p:nvSpPr>
          <p:spPr>
            <a:xfrm>
              <a:off x="211080" y="2648829"/>
              <a:ext cx="2645518"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Sans filtre</a:t>
              </a:r>
            </a:p>
            <a:p>
              <a:pPr algn="ctr"/>
              <a:r>
                <a:rPr lang="fr-FR" dirty="0"/>
                <a:t>10000</a:t>
              </a:r>
              <a:r>
                <a:rPr lang="fr-FR" dirty="0">
                  <a:sym typeface="Wingdings" panose="05000000000000000000" pitchFamily="2" charset="2"/>
                </a:rPr>
                <a:t></a:t>
              </a:r>
              <a:r>
                <a:rPr lang="fr-FR" dirty="0"/>
                <a:t>197</a:t>
              </a:r>
            </a:p>
          </p:txBody>
        </p:sp>
        <p:sp>
          <p:nvSpPr>
            <p:cNvPr id="21" name="Rectangle : coins arrondis 20">
              <a:extLst>
                <a:ext uri="{FF2B5EF4-FFF2-40B4-BE49-F238E27FC236}">
                  <a16:creationId xmlns:a16="http://schemas.microsoft.com/office/drawing/2014/main" id="{2794139E-471A-4BF9-82CD-4D510730ED99}"/>
                </a:ext>
              </a:extLst>
            </p:cNvPr>
            <p:cNvSpPr/>
            <p:nvPr/>
          </p:nvSpPr>
          <p:spPr>
            <a:xfrm>
              <a:off x="3263209" y="2610143"/>
              <a:ext cx="2645518"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Gauss</a:t>
              </a:r>
            </a:p>
            <a:p>
              <a:pPr algn="ctr"/>
              <a:r>
                <a:rPr lang="fr-FR" dirty="0"/>
                <a:t>10000</a:t>
              </a:r>
              <a:r>
                <a:rPr lang="fr-FR" dirty="0">
                  <a:sym typeface="Wingdings" panose="05000000000000000000" pitchFamily="2" charset="2"/>
                </a:rPr>
                <a:t> </a:t>
              </a:r>
              <a:r>
                <a:rPr lang="fr-FR" dirty="0"/>
                <a:t>58</a:t>
              </a:r>
            </a:p>
          </p:txBody>
        </p:sp>
        <p:sp>
          <p:nvSpPr>
            <p:cNvPr id="22" name="Rectangle : coins arrondis 21">
              <a:extLst>
                <a:ext uri="{FF2B5EF4-FFF2-40B4-BE49-F238E27FC236}">
                  <a16:creationId xmlns:a16="http://schemas.microsoft.com/office/drawing/2014/main" id="{1063F7A6-CC93-400A-A5CC-27BD0F763FFF}"/>
                </a:ext>
              </a:extLst>
            </p:cNvPr>
            <p:cNvSpPr/>
            <p:nvPr/>
          </p:nvSpPr>
          <p:spPr>
            <a:xfrm>
              <a:off x="6315338" y="2610143"/>
              <a:ext cx="2645518"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Moyenne</a:t>
              </a:r>
            </a:p>
            <a:p>
              <a:pPr algn="ctr"/>
              <a:r>
                <a:rPr lang="fr-FR" dirty="0"/>
                <a:t>10000</a:t>
              </a:r>
              <a:r>
                <a:rPr lang="fr-FR" dirty="0">
                  <a:sym typeface="Wingdings" panose="05000000000000000000" pitchFamily="2" charset="2"/>
                </a:rPr>
                <a:t> </a:t>
              </a:r>
              <a:r>
                <a:rPr lang="fr-FR" dirty="0"/>
                <a:t>93</a:t>
              </a:r>
            </a:p>
          </p:txBody>
        </p:sp>
        <p:sp>
          <p:nvSpPr>
            <p:cNvPr id="23" name="Rectangle : coins arrondis 22">
              <a:extLst>
                <a:ext uri="{FF2B5EF4-FFF2-40B4-BE49-F238E27FC236}">
                  <a16:creationId xmlns:a16="http://schemas.microsoft.com/office/drawing/2014/main" id="{7943751E-04A7-481C-B0F7-31B2962A949A}"/>
                </a:ext>
              </a:extLst>
            </p:cNvPr>
            <p:cNvSpPr/>
            <p:nvPr/>
          </p:nvSpPr>
          <p:spPr>
            <a:xfrm>
              <a:off x="9367467" y="2606626"/>
              <a:ext cx="2645518"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Médiane</a:t>
              </a:r>
            </a:p>
            <a:p>
              <a:pPr algn="ctr"/>
              <a:r>
                <a:rPr lang="fr-FR" dirty="0"/>
                <a:t>10000</a:t>
              </a:r>
              <a:r>
                <a:rPr lang="fr-FR" dirty="0">
                  <a:sym typeface="Wingdings" panose="05000000000000000000" pitchFamily="2" charset="2"/>
                </a:rPr>
                <a:t> </a:t>
              </a:r>
              <a:r>
                <a:rPr lang="fr-FR" dirty="0"/>
                <a:t>126</a:t>
              </a:r>
            </a:p>
          </p:txBody>
        </p:sp>
      </p:grpSp>
    </p:spTree>
    <p:extLst>
      <p:ext uri="{BB962C8B-B14F-4D97-AF65-F5344CB8AC3E}">
        <p14:creationId xmlns:p14="http://schemas.microsoft.com/office/powerpoint/2010/main" val="245685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13</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EEE3B0C0-8A49-43FA-B288-8F81DEAF82E1}"/>
              </a:ext>
            </a:extLst>
          </p:cNvPr>
          <p:cNvSpPr txBox="1"/>
          <p:nvPr/>
        </p:nvSpPr>
        <p:spPr>
          <a:xfrm>
            <a:off x="2595237" y="342476"/>
            <a:ext cx="6794696" cy="646331"/>
          </a:xfrm>
          <a:prstGeom prst="rect">
            <a:avLst/>
          </a:prstGeom>
          <a:noFill/>
        </p:spPr>
        <p:txBody>
          <a:bodyPr wrap="square" rtlCol="0">
            <a:spAutoFit/>
          </a:bodyPr>
          <a:lstStyle/>
          <a:p>
            <a:pPr algn="ctr"/>
            <a:r>
              <a:rPr lang="fr-FR" sz="3600" dirty="0"/>
              <a:t>Score ARI </a:t>
            </a:r>
          </a:p>
        </p:txBody>
      </p:sp>
      <p:pic>
        <p:nvPicPr>
          <p:cNvPr id="6148" name="Picture 4">
            <a:extLst>
              <a:ext uri="{FF2B5EF4-FFF2-40B4-BE49-F238E27FC236}">
                <a16:creationId xmlns:a16="http://schemas.microsoft.com/office/drawing/2014/main" id="{86429260-5594-4042-A5C7-08C8AEACC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854711"/>
            <a:ext cx="5991225" cy="4591050"/>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56EB95DD-3AF4-47F2-9392-1AE4060308DC}"/>
              </a:ext>
            </a:extLst>
          </p:cNvPr>
          <p:cNvSpPr txBox="1"/>
          <p:nvPr/>
        </p:nvSpPr>
        <p:spPr>
          <a:xfrm>
            <a:off x="7299772" y="1888720"/>
            <a:ext cx="4180322" cy="2031325"/>
          </a:xfrm>
          <a:prstGeom prst="rect">
            <a:avLst/>
          </a:prstGeom>
          <a:noFill/>
        </p:spPr>
        <p:txBody>
          <a:bodyPr wrap="square">
            <a:spAutoFit/>
          </a:bodyPr>
          <a:lstStyle/>
          <a:p>
            <a:r>
              <a:rPr lang="fr-FR" dirty="0"/>
              <a:t>L'indice Rand calcule une mesure de similarité entre deux regroupements en tenant compte de toutes les paires d'échantillons et en comptant les paires qui sont attribuées dans le même cluster ou dans des clusters différents dans les regroupements prévus et vrais.</a:t>
            </a:r>
          </a:p>
        </p:txBody>
      </p:sp>
    </p:spTree>
    <p:extLst>
      <p:ext uri="{BB962C8B-B14F-4D97-AF65-F5344CB8AC3E}">
        <p14:creationId xmlns:p14="http://schemas.microsoft.com/office/powerpoint/2010/main" val="226940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14</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2039B7D7-4769-4C9D-BEBD-E439E1A11662}"/>
              </a:ext>
            </a:extLst>
          </p:cNvPr>
          <p:cNvSpPr txBox="1"/>
          <p:nvPr/>
        </p:nvSpPr>
        <p:spPr>
          <a:xfrm>
            <a:off x="2595237" y="342476"/>
            <a:ext cx="6794696" cy="646331"/>
          </a:xfrm>
          <a:prstGeom prst="rect">
            <a:avLst/>
          </a:prstGeom>
          <a:noFill/>
        </p:spPr>
        <p:txBody>
          <a:bodyPr wrap="square" rtlCol="0">
            <a:spAutoFit/>
          </a:bodyPr>
          <a:lstStyle/>
          <a:p>
            <a:pPr algn="ctr"/>
            <a:r>
              <a:rPr lang="fr-FR" sz="3600" dirty="0"/>
              <a:t>Bag of visuel </a:t>
            </a:r>
            <a:r>
              <a:rPr lang="fr-FR" sz="3600" dirty="0" err="1"/>
              <a:t>words</a:t>
            </a:r>
            <a:r>
              <a:rPr lang="fr-FR" sz="3600" dirty="0"/>
              <a:t> </a:t>
            </a:r>
          </a:p>
        </p:txBody>
      </p:sp>
      <p:pic>
        <p:nvPicPr>
          <p:cNvPr id="10242" name="Picture 2" descr="Bag of Visual Words in a Nutshell | by Bethea Davida | Towards Data Science">
            <a:extLst>
              <a:ext uri="{FF2B5EF4-FFF2-40B4-BE49-F238E27FC236}">
                <a16:creationId xmlns:a16="http://schemas.microsoft.com/office/drawing/2014/main" id="{12919DE1-1C7F-4074-AE44-5FC32079E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145" y="1122348"/>
            <a:ext cx="4181694" cy="392075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04F79D90-FAC7-48F9-82E4-F77264B797AA}"/>
              </a:ext>
            </a:extLst>
          </p:cNvPr>
          <p:cNvSpPr txBox="1"/>
          <p:nvPr/>
        </p:nvSpPr>
        <p:spPr>
          <a:xfrm>
            <a:off x="7118940" y="1213520"/>
            <a:ext cx="4275891" cy="3970318"/>
          </a:xfrm>
          <a:prstGeom prst="rect">
            <a:avLst/>
          </a:prstGeom>
          <a:noFill/>
        </p:spPr>
        <p:txBody>
          <a:bodyPr wrap="square" rtlCol="0">
            <a:spAutoFit/>
          </a:bodyPr>
          <a:lstStyle/>
          <a:p>
            <a:r>
              <a:rPr lang="fr-FR" dirty="0"/>
              <a:t>« L'idée générale du sac de mots visuels (BOVW) est de représenter une image comme un ensemble de fonctionnalités. Les fonctionnalités se composent de points clés et de descripteurs. Les points clés sont les points «ressortissants» d'une image.</a:t>
            </a:r>
          </a:p>
          <a:p>
            <a:r>
              <a:rPr lang="fr-FR" dirty="0"/>
              <a:t>Le descripteur est la description du point clé. Nous utilisons les points clés et les descripteurs pour construire des vocabulaires et représenter chaque image comme un histogramme de fréquence des caractéristiques qui se trouvent dans l'image »</a:t>
            </a:r>
          </a:p>
        </p:txBody>
      </p:sp>
    </p:spTree>
    <p:extLst>
      <p:ext uri="{BB962C8B-B14F-4D97-AF65-F5344CB8AC3E}">
        <p14:creationId xmlns:p14="http://schemas.microsoft.com/office/powerpoint/2010/main" val="349789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15</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192D2B84-B2AB-4825-82EC-3AF7A0C67845}"/>
              </a:ext>
            </a:extLst>
          </p:cNvPr>
          <p:cNvSpPr txBox="1"/>
          <p:nvPr/>
        </p:nvSpPr>
        <p:spPr>
          <a:xfrm>
            <a:off x="2595237" y="342476"/>
            <a:ext cx="6794696" cy="646331"/>
          </a:xfrm>
          <a:prstGeom prst="rect">
            <a:avLst/>
          </a:prstGeom>
          <a:noFill/>
        </p:spPr>
        <p:txBody>
          <a:bodyPr wrap="square" rtlCol="0">
            <a:spAutoFit/>
          </a:bodyPr>
          <a:lstStyle/>
          <a:p>
            <a:pPr algn="ctr"/>
            <a:r>
              <a:rPr lang="fr-FR" sz="3600" dirty="0"/>
              <a:t>Bag of visuel </a:t>
            </a:r>
            <a:r>
              <a:rPr lang="fr-FR" sz="3600" dirty="0" err="1"/>
              <a:t>words</a:t>
            </a:r>
            <a:r>
              <a:rPr lang="fr-FR" sz="3600" dirty="0"/>
              <a:t> </a:t>
            </a:r>
          </a:p>
        </p:txBody>
      </p:sp>
      <p:grpSp>
        <p:nvGrpSpPr>
          <p:cNvPr id="2" name="Groupe 1">
            <a:extLst>
              <a:ext uri="{FF2B5EF4-FFF2-40B4-BE49-F238E27FC236}">
                <a16:creationId xmlns:a16="http://schemas.microsoft.com/office/drawing/2014/main" id="{770BA33E-CCC9-40C8-9FF4-9707B8D6EED1}"/>
              </a:ext>
            </a:extLst>
          </p:cNvPr>
          <p:cNvGrpSpPr/>
          <p:nvPr/>
        </p:nvGrpSpPr>
        <p:grpSpPr>
          <a:xfrm>
            <a:off x="635114" y="1588667"/>
            <a:ext cx="10715504" cy="3363704"/>
            <a:chOff x="635114" y="1588667"/>
            <a:chExt cx="10715504" cy="3363704"/>
          </a:xfrm>
        </p:grpSpPr>
        <p:pic>
          <p:nvPicPr>
            <p:cNvPr id="9218" name="Picture 2">
              <a:extLst>
                <a:ext uri="{FF2B5EF4-FFF2-40B4-BE49-F238E27FC236}">
                  <a16:creationId xmlns:a16="http://schemas.microsoft.com/office/drawing/2014/main" id="{77241E16-AACD-4EE5-B5C2-4DD87E53A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114" y="1588668"/>
              <a:ext cx="3187588" cy="333390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5B878D9-2614-4C19-8707-0598BF2C8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593" y="1588667"/>
              <a:ext cx="3198067" cy="336370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DF96224F-7BC3-42B9-8819-FF788680F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9784" y="1588668"/>
              <a:ext cx="3100834" cy="32614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8796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16</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195694D5-B262-4123-A244-2F28A39FE41E}"/>
              </a:ext>
            </a:extLst>
          </p:cNvPr>
          <p:cNvSpPr txBox="1"/>
          <p:nvPr/>
        </p:nvSpPr>
        <p:spPr>
          <a:xfrm>
            <a:off x="2595237" y="342476"/>
            <a:ext cx="6794696" cy="646331"/>
          </a:xfrm>
          <a:prstGeom prst="rect">
            <a:avLst/>
          </a:prstGeom>
          <a:noFill/>
        </p:spPr>
        <p:txBody>
          <a:bodyPr wrap="square" rtlCol="0">
            <a:spAutoFit/>
          </a:bodyPr>
          <a:lstStyle/>
          <a:p>
            <a:pPr algn="ctr"/>
            <a:r>
              <a:rPr lang="fr-FR" sz="3600" dirty="0"/>
              <a:t>Liste des descripteurs</a:t>
            </a:r>
          </a:p>
        </p:txBody>
      </p:sp>
      <p:sp>
        <p:nvSpPr>
          <p:cNvPr id="29" name="Rectangle 28">
            <a:extLst>
              <a:ext uri="{FF2B5EF4-FFF2-40B4-BE49-F238E27FC236}">
                <a16:creationId xmlns:a16="http://schemas.microsoft.com/office/drawing/2014/main" id="{4D9361BB-0C62-4A98-A667-214EC01A9EAB}"/>
              </a:ext>
            </a:extLst>
          </p:cNvPr>
          <p:cNvSpPr/>
          <p:nvPr/>
        </p:nvSpPr>
        <p:spPr>
          <a:xfrm>
            <a:off x="3838992" y="980555"/>
            <a:ext cx="4022569" cy="495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1050 colonnes</a:t>
            </a:r>
          </a:p>
        </p:txBody>
      </p:sp>
      <p:grpSp>
        <p:nvGrpSpPr>
          <p:cNvPr id="38" name="Groupe 37">
            <a:extLst>
              <a:ext uri="{FF2B5EF4-FFF2-40B4-BE49-F238E27FC236}">
                <a16:creationId xmlns:a16="http://schemas.microsoft.com/office/drawing/2014/main" id="{5B0CA685-D003-4A09-B5B5-0092B369542C}"/>
              </a:ext>
            </a:extLst>
          </p:cNvPr>
          <p:cNvGrpSpPr/>
          <p:nvPr/>
        </p:nvGrpSpPr>
        <p:grpSpPr>
          <a:xfrm>
            <a:off x="556133" y="1494436"/>
            <a:ext cx="10711423" cy="3865364"/>
            <a:chOff x="556134" y="1494436"/>
            <a:chExt cx="10588284" cy="3742525"/>
          </a:xfrm>
        </p:grpSpPr>
        <p:grpSp>
          <p:nvGrpSpPr>
            <p:cNvPr id="30" name="Groupe 29">
              <a:extLst>
                <a:ext uri="{FF2B5EF4-FFF2-40B4-BE49-F238E27FC236}">
                  <a16:creationId xmlns:a16="http://schemas.microsoft.com/office/drawing/2014/main" id="{8872B0F3-87BC-44FA-BF19-68AEB16F50BB}"/>
                </a:ext>
              </a:extLst>
            </p:cNvPr>
            <p:cNvGrpSpPr/>
            <p:nvPr/>
          </p:nvGrpSpPr>
          <p:grpSpPr>
            <a:xfrm>
              <a:off x="556134" y="1494436"/>
              <a:ext cx="10588284" cy="2233254"/>
              <a:chOff x="556134" y="1494436"/>
              <a:chExt cx="10588284" cy="2233254"/>
            </a:xfrm>
          </p:grpSpPr>
          <p:grpSp>
            <p:nvGrpSpPr>
              <p:cNvPr id="25" name="Groupe 24">
                <a:extLst>
                  <a:ext uri="{FF2B5EF4-FFF2-40B4-BE49-F238E27FC236}">
                    <a16:creationId xmlns:a16="http://schemas.microsoft.com/office/drawing/2014/main" id="{1D0F20A6-339E-4D9D-83E3-EB1E2B783C52}"/>
                  </a:ext>
                </a:extLst>
              </p:cNvPr>
              <p:cNvGrpSpPr/>
              <p:nvPr/>
            </p:nvGrpSpPr>
            <p:grpSpPr>
              <a:xfrm>
                <a:off x="556134" y="1494436"/>
                <a:ext cx="10588284" cy="2233254"/>
                <a:chOff x="1167617" y="2359862"/>
                <a:chExt cx="10588284" cy="2233254"/>
              </a:xfrm>
            </p:grpSpPr>
            <p:sp>
              <p:nvSpPr>
                <p:cNvPr id="2" name="Ellipse 1">
                  <a:extLst>
                    <a:ext uri="{FF2B5EF4-FFF2-40B4-BE49-F238E27FC236}">
                      <a16:creationId xmlns:a16="http://schemas.microsoft.com/office/drawing/2014/main" id="{3B03DC64-427B-4B09-9629-0B1EA5539D97}"/>
                    </a:ext>
                  </a:extLst>
                </p:cNvPr>
                <p:cNvSpPr/>
                <p:nvPr/>
              </p:nvSpPr>
              <p:spPr>
                <a:xfrm>
                  <a:off x="1167617" y="2359862"/>
                  <a:ext cx="3404382" cy="215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(nb de descripteur,128)</a:t>
                  </a:r>
                </a:p>
              </p:txBody>
            </p:sp>
            <p:sp>
              <p:nvSpPr>
                <p:cNvPr id="23" name="Ellipse 22">
                  <a:extLst>
                    <a:ext uri="{FF2B5EF4-FFF2-40B4-BE49-F238E27FC236}">
                      <a16:creationId xmlns:a16="http://schemas.microsoft.com/office/drawing/2014/main" id="{C5C734F5-9DB7-49D9-9B12-A6EE57F88736}"/>
                    </a:ext>
                  </a:extLst>
                </p:cNvPr>
                <p:cNvSpPr/>
                <p:nvPr/>
              </p:nvSpPr>
              <p:spPr>
                <a:xfrm>
                  <a:off x="4759568" y="2440759"/>
                  <a:ext cx="3404382" cy="215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(nb de descripteur,64)</a:t>
                  </a:r>
                </a:p>
              </p:txBody>
            </p:sp>
            <p:sp>
              <p:nvSpPr>
                <p:cNvPr id="24" name="Ellipse 23">
                  <a:extLst>
                    <a:ext uri="{FF2B5EF4-FFF2-40B4-BE49-F238E27FC236}">
                      <a16:creationId xmlns:a16="http://schemas.microsoft.com/office/drawing/2014/main" id="{E66C5697-8F0C-47D1-9260-BB25DF7E6314}"/>
                    </a:ext>
                  </a:extLst>
                </p:cNvPr>
                <p:cNvSpPr/>
                <p:nvPr/>
              </p:nvSpPr>
              <p:spPr>
                <a:xfrm>
                  <a:off x="8351519" y="2359862"/>
                  <a:ext cx="3404382" cy="215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(nb de descripteur,32)</a:t>
                  </a:r>
                </a:p>
              </p:txBody>
            </p:sp>
          </p:grpSp>
          <p:sp>
            <p:nvSpPr>
              <p:cNvPr id="26" name="ZoneTexte 25">
                <a:extLst>
                  <a:ext uri="{FF2B5EF4-FFF2-40B4-BE49-F238E27FC236}">
                    <a16:creationId xmlns:a16="http://schemas.microsoft.com/office/drawing/2014/main" id="{61CE1FE1-02E5-4D71-A92F-CA1A324BE8DF}"/>
                  </a:ext>
                </a:extLst>
              </p:cNvPr>
              <p:cNvSpPr txBox="1"/>
              <p:nvPr/>
            </p:nvSpPr>
            <p:spPr>
              <a:xfrm>
                <a:off x="1822227" y="1991434"/>
                <a:ext cx="872197" cy="369332"/>
              </a:xfrm>
              <a:prstGeom prst="rect">
                <a:avLst/>
              </a:prstGeom>
              <a:noFill/>
            </p:spPr>
            <p:txBody>
              <a:bodyPr wrap="square" rtlCol="0">
                <a:spAutoFit/>
              </a:bodyPr>
              <a:lstStyle/>
              <a:p>
                <a:r>
                  <a:rPr lang="fr-FR" dirty="0"/>
                  <a:t>SIFT</a:t>
                </a:r>
              </a:p>
            </p:txBody>
          </p:sp>
          <p:sp>
            <p:nvSpPr>
              <p:cNvPr id="27" name="ZoneTexte 26">
                <a:extLst>
                  <a:ext uri="{FF2B5EF4-FFF2-40B4-BE49-F238E27FC236}">
                    <a16:creationId xmlns:a16="http://schemas.microsoft.com/office/drawing/2014/main" id="{B16AAC54-3096-4043-A95C-D3CC2121BF97}"/>
                  </a:ext>
                </a:extLst>
              </p:cNvPr>
              <p:cNvSpPr txBox="1"/>
              <p:nvPr/>
            </p:nvSpPr>
            <p:spPr>
              <a:xfrm>
                <a:off x="5514973" y="2066248"/>
                <a:ext cx="872197" cy="369332"/>
              </a:xfrm>
              <a:prstGeom prst="rect">
                <a:avLst/>
              </a:prstGeom>
              <a:noFill/>
            </p:spPr>
            <p:txBody>
              <a:bodyPr wrap="square" rtlCol="0">
                <a:spAutoFit/>
              </a:bodyPr>
              <a:lstStyle/>
              <a:p>
                <a:r>
                  <a:rPr lang="fr-FR" dirty="0"/>
                  <a:t>SURF</a:t>
                </a:r>
              </a:p>
            </p:txBody>
          </p:sp>
          <p:sp>
            <p:nvSpPr>
              <p:cNvPr id="28" name="ZoneTexte 27">
                <a:extLst>
                  <a:ext uri="{FF2B5EF4-FFF2-40B4-BE49-F238E27FC236}">
                    <a16:creationId xmlns:a16="http://schemas.microsoft.com/office/drawing/2014/main" id="{46DF9BA5-294F-41D5-A215-855C0DDF42DF}"/>
                  </a:ext>
                </a:extLst>
              </p:cNvPr>
              <p:cNvSpPr txBox="1"/>
              <p:nvPr/>
            </p:nvSpPr>
            <p:spPr>
              <a:xfrm>
                <a:off x="9226960" y="1991434"/>
                <a:ext cx="872197" cy="369332"/>
              </a:xfrm>
              <a:prstGeom prst="rect">
                <a:avLst/>
              </a:prstGeom>
              <a:noFill/>
            </p:spPr>
            <p:txBody>
              <a:bodyPr wrap="square" rtlCol="0">
                <a:spAutoFit/>
              </a:bodyPr>
              <a:lstStyle/>
              <a:p>
                <a:r>
                  <a:rPr lang="fr-FR" dirty="0"/>
                  <a:t>ORB</a:t>
                </a:r>
              </a:p>
            </p:txBody>
          </p:sp>
        </p:grpSp>
        <p:grpSp>
          <p:nvGrpSpPr>
            <p:cNvPr id="34" name="Groupe 33">
              <a:extLst>
                <a:ext uri="{FF2B5EF4-FFF2-40B4-BE49-F238E27FC236}">
                  <a16:creationId xmlns:a16="http://schemas.microsoft.com/office/drawing/2014/main" id="{106A319B-F880-40F4-B742-6FE01DAA8B01}"/>
                </a:ext>
              </a:extLst>
            </p:cNvPr>
            <p:cNvGrpSpPr/>
            <p:nvPr/>
          </p:nvGrpSpPr>
          <p:grpSpPr>
            <a:xfrm>
              <a:off x="913795" y="4386125"/>
              <a:ext cx="9777175" cy="850836"/>
              <a:chOff x="913795" y="4386125"/>
              <a:chExt cx="9777175" cy="850836"/>
            </a:xfrm>
          </p:grpSpPr>
          <p:sp>
            <p:nvSpPr>
              <p:cNvPr id="31" name="Rectangle : coins arrondis 30">
                <a:extLst>
                  <a:ext uri="{FF2B5EF4-FFF2-40B4-BE49-F238E27FC236}">
                    <a16:creationId xmlns:a16="http://schemas.microsoft.com/office/drawing/2014/main" id="{C608C9D0-CB79-4B85-8B40-4F6B21378C8A}"/>
                  </a:ext>
                </a:extLst>
              </p:cNvPr>
              <p:cNvSpPr/>
              <p:nvPr/>
            </p:nvSpPr>
            <p:spPr>
              <a:xfrm>
                <a:off x="913795" y="4389120"/>
                <a:ext cx="2472830" cy="837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(76568,128)</a:t>
                </a:r>
              </a:p>
            </p:txBody>
          </p:sp>
          <p:sp>
            <p:nvSpPr>
              <p:cNvPr id="32" name="Rectangle : coins arrondis 31">
                <a:extLst>
                  <a:ext uri="{FF2B5EF4-FFF2-40B4-BE49-F238E27FC236}">
                    <a16:creationId xmlns:a16="http://schemas.microsoft.com/office/drawing/2014/main" id="{911020D3-DF75-474E-A2B4-56EECE9A91C6}"/>
                  </a:ext>
                </a:extLst>
              </p:cNvPr>
              <p:cNvSpPr/>
              <p:nvPr/>
            </p:nvSpPr>
            <p:spPr>
              <a:xfrm>
                <a:off x="4565967" y="4386125"/>
                <a:ext cx="2472830" cy="837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(58014,64)</a:t>
                </a:r>
              </a:p>
            </p:txBody>
          </p:sp>
          <p:sp>
            <p:nvSpPr>
              <p:cNvPr id="33" name="Rectangle : coins arrondis 32">
                <a:extLst>
                  <a:ext uri="{FF2B5EF4-FFF2-40B4-BE49-F238E27FC236}">
                    <a16:creationId xmlns:a16="http://schemas.microsoft.com/office/drawing/2014/main" id="{6CEFBE4E-56E2-435C-A3CD-0DF4D411765D}"/>
                  </a:ext>
                </a:extLst>
              </p:cNvPr>
              <p:cNvSpPr/>
              <p:nvPr/>
            </p:nvSpPr>
            <p:spPr>
              <a:xfrm>
                <a:off x="8218140" y="4399615"/>
                <a:ext cx="2472830" cy="837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(45968,32)</a:t>
                </a:r>
              </a:p>
            </p:txBody>
          </p:sp>
        </p:grpSp>
        <p:sp>
          <p:nvSpPr>
            <p:cNvPr id="35" name="Flèche : bas 34">
              <a:extLst>
                <a:ext uri="{FF2B5EF4-FFF2-40B4-BE49-F238E27FC236}">
                  <a16:creationId xmlns:a16="http://schemas.microsoft.com/office/drawing/2014/main" id="{03061E8D-C6DA-4692-BD48-541958AC8F05}"/>
                </a:ext>
              </a:extLst>
            </p:cNvPr>
            <p:cNvSpPr/>
            <p:nvPr/>
          </p:nvSpPr>
          <p:spPr>
            <a:xfrm>
              <a:off x="1822227" y="3646793"/>
              <a:ext cx="773010" cy="752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 bas 35">
              <a:extLst>
                <a:ext uri="{FF2B5EF4-FFF2-40B4-BE49-F238E27FC236}">
                  <a16:creationId xmlns:a16="http://schemas.microsoft.com/office/drawing/2014/main" id="{E4BD0F55-E1A8-411B-A489-BE1A4F9A4D79}"/>
                </a:ext>
              </a:extLst>
            </p:cNvPr>
            <p:cNvSpPr/>
            <p:nvPr/>
          </p:nvSpPr>
          <p:spPr>
            <a:xfrm>
              <a:off x="5498334" y="3631677"/>
              <a:ext cx="773010" cy="752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Flèche : bas 36">
              <a:extLst>
                <a:ext uri="{FF2B5EF4-FFF2-40B4-BE49-F238E27FC236}">
                  <a16:creationId xmlns:a16="http://schemas.microsoft.com/office/drawing/2014/main" id="{5AB278CB-FC44-4826-BFA0-720EAD138B7A}"/>
                </a:ext>
              </a:extLst>
            </p:cNvPr>
            <p:cNvSpPr/>
            <p:nvPr/>
          </p:nvSpPr>
          <p:spPr>
            <a:xfrm>
              <a:off x="9083146" y="3639203"/>
              <a:ext cx="773010" cy="752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695765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17</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7CB4739D-A1A2-4747-BD70-4F97B3E2E44B}"/>
              </a:ext>
            </a:extLst>
          </p:cNvPr>
          <p:cNvSpPr txBox="1"/>
          <p:nvPr/>
        </p:nvSpPr>
        <p:spPr>
          <a:xfrm>
            <a:off x="2595237" y="342476"/>
            <a:ext cx="6794696" cy="646331"/>
          </a:xfrm>
          <a:prstGeom prst="rect">
            <a:avLst/>
          </a:prstGeom>
          <a:noFill/>
        </p:spPr>
        <p:txBody>
          <a:bodyPr wrap="square" rtlCol="0">
            <a:spAutoFit/>
          </a:bodyPr>
          <a:lstStyle/>
          <a:p>
            <a:pPr algn="ctr"/>
            <a:r>
              <a:rPr lang="fr-FR" sz="3600" dirty="0" err="1"/>
              <a:t>Kmeans</a:t>
            </a:r>
            <a:r>
              <a:rPr lang="fr-FR" sz="3600" dirty="0"/>
              <a:t> </a:t>
            </a:r>
          </a:p>
        </p:txBody>
      </p:sp>
      <p:sp>
        <p:nvSpPr>
          <p:cNvPr id="21" name="ZoneTexte 20">
            <a:extLst>
              <a:ext uri="{FF2B5EF4-FFF2-40B4-BE49-F238E27FC236}">
                <a16:creationId xmlns:a16="http://schemas.microsoft.com/office/drawing/2014/main" id="{0C25B095-FBD9-4A99-8950-732621EC85E1}"/>
              </a:ext>
            </a:extLst>
          </p:cNvPr>
          <p:cNvSpPr txBox="1"/>
          <p:nvPr/>
        </p:nvSpPr>
        <p:spPr>
          <a:xfrm>
            <a:off x="1634783" y="2119756"/>
            <a:ext cx="9935308" cy="369332"/>
          </a:xfrm>
          <a:prstGeom prst="rect">
            <a:avLst/>
          </a:prstGeom>
          <a:noFill/>
        </p:spPr>
        <p:txBody>
          <a:bodyPr wrap="square">
            <a:spAutoFit/>
          </a:bodyPr>
          <a:lstStyle/>
          <a:p>
            <a:r>
              <a:rPr lang="fr-FR" dirty="0" err="1"/>
              <a:t>KMeans</a:t>
            </a:r>
            <a:r>
              <a:rPr lang="fr-FR" dirty="0"/>
              <a:t>(</a:t>
            </a:r>
            <a:r>
              <a:rPr lang="fr-FR" dirty="0" err="1"/>
              <a:t>n_clusters</a:t>
            </a:r>
            <a:r>
              <a:rPr lang="fr-FR" dirty="0"/>
              <a:t> = </a:t>
            </a:r>
            <a:r>
              <a:rPr lang="fr-FR" dirty="0" err="1"/>
              <a:t>int</a:t>
            </a:r>
            <a:r>
              <a:rPr lang="fr-FR" dirty="0"/>
              <a:t>(</a:t>
            </a:r>
            <a:r>
              <a:rPr lang="fr-FR" dirty="0" err="1"/>
              <a:t>np.sqrt</a:t>
            </a:r>
            <a:r>
              <a:rPr lang="fr-FR" dirty="0"/>
              <a:t>(</a:t>
            </a:r>
            <a:r>
              <a:rPr lang="fr-FR" dirty="0" err="1"/>
              <a:t>len</a:t>
            </a:r>
            <a:r>
              <a:rPr lang="fr-FR" dirty="0"/>
              <a:t>(matrice))),</a:t>
            </a:r>
            <a:r>
              <a:rPr lang="fr-FR" dirty="0" err="1"/>
              <a:t>random_state</a:t>
            </a:r>
            <a:r>
              <a:rPr lang="fr-FR" dirty="0"/>
              <a:t>=0).fit(matrice).</a:t>
            </a:r>
            <a:r>
              <a:rPr lang="fr-FR" dirty="0" err="1"/>
              <a:t>predict</a:t>
            </a:r>
            <a:endParaRPr lang="fr-FR" dirty="0"/>
          </a:p>
        </p:txBody>
      </p:sp>
      <p:sp>
        <p:nvSpPr>
          <p:cNvPr id="3" name="ZoneTexte 2">
            <a:extLst>
              <a:ext uri="{FF2B5EF4-FFF2-40B4-BE49-F238E27FC236}">
                <a16:creationId xmlns:a16="http://schemas.microsoft.com/office/drawing/2014/main" id="{1B709881-0C72-4F0D-A247-6A00216A8111}"/>
              </a:ext>
            </a:extLst>
          </p:cNvPr>
          <p:cNvSpPr txBox="1"/>
          <p:nvPr/>
        </p:nvSpPr>
        <p:spPr>
          <a:xfrm>
            <a:off x="1634783" y="1641323"/>
            <a:ext cx="2504763" cy="369332"/>
          </a:xfrm>
          <a:prstGeom prst="rect">
            <a:avLst/>
          </a:prstGeom>
          <a:noFill/>
        </p:spPr>
        <p:txBody>
          <a:bodyPr wrap="square" rtlCol="0">
            <a:spAutoFit/>
          </a:bodyPr>
          <a:lstStyle/>
          <a:p>
            <a:r>
              <a:rPr lang="fr-FR" dirty="0"/>
              <a:t>Implémenter :</a:t>
            </a:r>
          </a:p>
        </p:txBody>
      </p:sp>
      <p:sp>
        <p:nvSpPr>
          <p:cNvPr id="22" name="ZoneTexte 21">
            <a:extLst>
              <a:ext uri="{FF2B5EF4-FFF2-40B4-BE49-F238E27FC236}">
                <a16:creationId xmlns:a16="http://schemas.microsoft.com/office/drawing/2014/main" id="{E115767E-C69E-4613-B4B2-F629F35B66FB}"/>
              </a:ext>
            </a:extLst>
          </p:cNvPr>
          <p:cNvSpPr txBox="1"/>
          <p:nvPr/>
        </p:nvSpPr>
        <p:spPr>
          <a:xfrm>
            <a:off x="1644427" y="2799017"/>
            <a:ext cx="4642776" cy="923330"/>
          </a:xfrm>
          <a:prstGeom prst="rect">
            <a:avLst/>
          </a:prstGeom>
          <a:noFill/>
        </p:spPr>
        <p:txBody>
          <a:bodyPr wrap="square" rtlCol="0">
            <a:spAutoFit/>
          </a:bodyPr>
          <a:lstStyle/>
          <a:p>
            <a:r>
              <a:rPr lang="fr-FR" dirty="0"/>
              <a:t>À une liste de 0 de la taille de la matrice : </a:t>
            </a:r>
          </a:p>
          <a:p>
            <a:endParaRPr lang="fr-FR" dirty="0"/>
          </a:p>
          <a:p>
            <a:r>
              <a:rPr lang="fr-FR" dirty="0" err="1"/>
              <a:t>np.zeros</a:t>
            </a:r>
            <a:r>
              <a:rPr lang="fr-FR" dirty="0"/>
              <a:t>(</a:t>
            </a:r>
            <a:r>
              <a:rPr lang="fr-FR" dirty="0" err="1"/>
              <a:t>int</a:t>
            </a:r>
            <a:r>
              <a:rPr lang="fr-FR" dirty="0"/>
              <a:t>(</a:t>
            </a:r>
            <a:r>
              <a:rPr lang="fr-FR" dirty="0" err="1"/>
              <a:t>np.sqrt</a:t>
            </a:r>
            <a:r>
              <a:rPr lang="fr-FR" dirty="0"/>
              <a:t>(</a:t>
            </a:r>
            <a:r>
              <a:rPr lang="fr-FR" dirty="0" err="1"/>
              <a:t>len</a:t>
            </a:r>
            <a:r>
              <a:rPr lang="fr-FR" dirty="0"/>
              <a:t>(</a:t>
            </a:r>
            <a:r>
              <a:rPr lang="fr-FR" dirty="0" err="1"/>
              <a:t>grande_matri_surf</a:t>
            </a:r>
            <a:r>
              <a:rPr lang="fr-FR" dirty="0"/>
              <a:t>))))</a:t>
            </a:r>
          </a:p>
        </p:txBody>
      </p:sp>
    </p:spTree>
    <p:extLst>
      <p:ext uri="{BB962C8B-B14F-4D97-AF65-F5344CB8AC3E}">
        <p14:creationId xmlns:p14="http://schemas.microsoft.com/office/powerpoint/2010/main" val="252742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18</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7CB4739D-A1A2-4747-BD70-4F97B3E2E44B}"/>
              </a:ext>
            </a:extLst>
          </p:cNvPr>
          <p:cNvSpPr txBox="1"/>
          <p:nvPr/>
        </p:nvSpPr>
        <p:spPr>
          <a:xfrm>
            <a:off x="2595237" y="342476"/>
            <a:ext cx="6794696" cy="646331"/>
          </a:xfrm>
          <a:prstGeom prst="rect">
            <a:avLst/>
          </a:prstGeom>
          <a:noFill/>
        </p:spPr>
        <p:txBody>
          <a:bodyPr wrap="square" rtlCol="0">
            <a:spAutoFit/>
          </a:bodyPr>
          <a:lstStyle/>
          <a:p>
            <a:pPr algn="ctr"/>
            <a:r>
              <a:rPr lang="fr-FR" sz="3600" dirty="0" err="1"/>
              <a:t>Kmeans</a:t>
            </a:r>
            <a:r>
              <a:rPr lang="fr-FR" sz="3600" dirty="0"/>
              <a:t> </a:t>
            </a:r>
          </a:p>
        </p:txBody>
      </p:sp>
      <p:grpSp>
        <p:nvGrpSpPr>
          <p:cNvPr id="25" name="Groupe 24">
            <a:extLst>
              <a:ext uri="{FF2B5EF4-FFF2-40B4-BE49-F238E27FC236}">
                <a16:creationId xmlns:a16="http://schemas.microsoft.com/office/drawing/2014/main" id="{D537665F-BA07-421A-9E8C-95CBA835767E}"/>
              </a:ext>
            </a:extLst>
          </p:cNvPr>
          <p:cNvGrpSpPr/>
          <p:nvPr/>
        </p:nvGrpSpPr>
        <p:grpSpPr>
          <a:xfrm>
            <a:off x="1702191" y="1674055"/>
            <a:ext cx="8564728" cy="1955410"/>
            <a:chOff x="1702191" y="1674055"/>
            <a:chExt cx="8564728" cy="1955410"/>
          </a:xfrm>
        </p:grpSpPr>
        <p:sp>
          <p:nvSpPr>
            <p:cNvPr id="2" name="Rectangle : coins arrondis 1">
              <a:extLst>
                <a:ext uri="{FF2B5EF4-FFF2-40B4-BE49-F238E27FC236}">
                  <a16:creationId xmlns:a16="http://schemas.microsoft.com/office/drawing/2014/main" id="{4B20BA70-825A-4F39-ACE5-CAD7CF785627}"/>
                </a:ext>
              </a:extLst>
            </p:cNvPr>
            <p:cNvSpPr/>
            <p:nvPr/>
          </p:nvSpPr>
          <p:spPr>
            <a:xfrm>
              <a:off x="1702191" y="1674055"/>
              <a:ext cx="3559126" cy="195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Nb de cluster = racine de la taille matrice</a:t>
              </a:r>
            </a:p>
          </p:txBody>
        </p:sp>
        <p:sp>
          <p:nvSpPr>
            <p:cNvPr id="23" name="Flèche : bas 22">
              <a:extLst>
                <a:ext uri="{FF2B5EF4-FFF2-40B4-BE49-F238E27FC236}">
                  <a16:creationId xmlns:a16="http://schemas.microsoft.com/office/drawing/2014/main" id="{A9E7477A-652F-48DA-A101-76DE4B2DBE84}"/>
                </a:ext>
              </a:extLst>
            </p:cNvPr>
            <p:cNvSpPr/>
            <p:nvPr/>
          </p:nvSpPr>
          <p:spPr>
            <a:xfrm rot="16200000">
              <a:off x="5700093" y="2258087"/>
              <a:ext cx="782000" cy="787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5D1DDF7E-17B7-497F-8158-8F2E92313424}"/>
                </a:ext>
              </a:extLst>
            </p:cNvPr>
            <p:cNvSpPr/>
            <p:nvPr/>
          </p:nvSpPr>
          <p:spPr>
            <a:xfrm>
              <a:off x="6707793" y="1674055"/>
              <a:ext cx="3559126" cy="195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L’implémenter à une matrice de 0</a:t>
              </a:r>
            </a:p>
          </p:txBody>
        </p:sp>
      </p:grpSp>
    </p:spTree>
    <p:extLst>
      <p:ext uri="{BB962C8B-B14F-4D97-AF65-F5344CB8AC3E}">
        <p14:creationId xmlns:p14="http://schemas.microsoft.com/office/powerpoint/2010/main" val="350721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19</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0B1F05F0-EBB1-49DC-8AC2-0CF600F95768}"/>
              </a:ext>
            </a:extLst>
          </p:cNvPr>
          <p:cNvSpPr txBox="1"/>
          <p:nvPr/>
        </p:nvSpPr>
        <p:spPr>
          <a:xfrm>
            <a:off x="2595237" y="342476"/>
            <a:ext cx="6794696" cy="646331"/>
          </a:xfrm>
          <a:prstGeom prst="rect">
            <a:avLst/>
          </a:prstGeom>
          <a:noFill/>
        </p:spPr>
        <p:txBody>
          <a:bodyPr wrap="square" rtlCol="0">
            <a:spAutoFit/>
          </a:bodyPr>
          <a:lstStyle/>
          <a:p>
            <a:pPr algn="ctr"/>
            <a:r>
              <a:rPr lang="fr-FR" sz="3600" dirty="0"/>
              <a:t>Visualisation </a:t>
            </a:r>
          </a:p>
        </p:txBody>
      </p:sp>
      <p:pic>
        <p:nvPicPr>
          <p:cNvPr id="12290" name="Picture 2">
            <a:extLst>
              <a:ext uri="{FF2B5EF4-FFF2-40B4-BE49-F238E27FC236}">
                <a16:creationId xmlns:a16="http://schemas.microsoft.com/office/drawing/2014/main" id="{E1C84EBA-47F3-47A6-A63F-4AC38B3ED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646" y="939144"/>
            <a:ext cx="4195957" cy="411499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ADC32868-7F2C-403A-9530-9D6A2982F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6314" y="925087"/>
            <a:ext cx="4319633" cy="424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26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BEC32-5C6E-474F-B3B3-CA58DF5D0197}"/>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2DD8760C-A34F-4DC6-B7C7-0819731AE973}"/>
              </a:ext>
            </a:extLst>
          </p:cNvPr>
          <p:cNvSpPr>
            <a:spLocks noGrp="1"/>
          </p:cNvSpPr>
          <p:nvPr>
            <p:ph idx="1"/>
          </p:nvPr>
        </p:nvSpPr>
        <p:spPr/>
        <p:txBody>
          <a:bodyPr/>
          <a:lstStyle/>
          <a:p>
            <a:endParaRPr lang="fr-FR" dirty="0">
              <a:effectLst/>
            </a:endParaRPr>
          </a:p>
          <a:p>
            <a:pPr algn="ctr"/>
            <a:r>
              <a:rPr lang="fr-FR" dirty="0">
                <a:effectLst/>
              </a:rPr>
              <a:t>Je suis data </a:t>
            </a:r>
            <a:r>
              <a:rPr lang="fr-FR" dirty="0" err="1">
                <a:effectLst/>
              </a:rPr>
              <a:t>scientist</a:t>
            </a:r>
            <a:r>
              <a:rPr lang="fr-FR" dirty="0">
                <a:effectLst/>
              </a:rPr>
              <a:t> au sein de l’entreprise « Place du marché » qui souhaite lancer une marketplace e-commerce.</a:t>
            </a:r>
            <a:endParaRPr lang="fr-FR" dirty="0"/>
          </a:p>
        </p:txBody>
      </p:sp>
      <p:sp>
        <p:nvSpPr>
          <p:cNvPr id="4" name="Espace réservé du pied de page 3">
            <a:extLst>
              <a:ext uri="{FF2B5EF4-FFF2-40B4-BE49-F238E27FC236}">
                <a16:creationId xmlns:a16="http://schemas.microsoft.com/office/drawing/2014/main" id="{073BDA09-138C-48D4-B80F-73F9938CCA53}"/>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F6E36C3C-86D8-4EAE-A551-44EA6EE4ABEF}"/>
              </a:ext>
            </a:extLst>
          </p:cNvPr>
          <p:cNvSpPr>
            <a:spLocks noGrp="1"/>
          </p:cNvSpPr>
          <p:nvPr>
            <p:ph type="sldNum" sz="quarter" idx="12"/>
          </p:nvPr>
        </p:nvSpPr>
        <p:spPr/>
        <p:txBody>
          <a:bodyPr/>
          <a:lstStyle/>
          <a:p>
            <a:fld id="{B5F6DD35-FB90-4B61-9FCD-114AE07A4CCE}" type="slidenum">
              <a:rPr lang="fr-FR" smtClean="0"/>
              <a:t>2</a:t>
            </a:fld>
            <a:endParaRPr lang="fr-FR"/>
          </a:p>
        </p:txBody>
      </p:sp>
    </p:spTree>
    <p:extLst>
      <p:ext uri="{BB962C8B-B14F-4D97-AF65-F5344CB8AC3E}">
        <p14:creationId xmlns:p14="http://schemas.microsoft.com/office/powerpoint/2010/main" val="70283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20</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grpSp>
        <p:nvGrpSpPr>
          <p:cNvPr id="20" name="Groupe 19">
            <a:extLst>
              <a:ext uri="{FF2B5EF4-FFF2-40B4-BE49-F238E27FC236}">
                <a16:creationId xmlns:a16="http://schemas.microsoft.com/office/drawing/2014/main" id="{5C89B2D2-E23C-41CC-9583-4522679A4B59}"/>
              </a:ext>
            </a:extLst>
          </p:cNvPr>
          <p:cNvGrpSpPr/>
          <p:nvPr/>
        </p:nvGrpSpPr>
        <p:grpSpPr>
          <a:xfrm>
            <a:off x="1721112" y="2369502"/>
            <a:ext cx="8749776" cy="1199271"/>
            <a:chOff x="3263209" y="2606626"/>
            <a:chExt cx="8749776" cy="1199271"/>
          </a:xfrm>
        </p:grpSpPr>
        <p:sp>
          <p:nvSpPr>
            <p:cNvPr id="22" name="Rectangle : coins arrondis 21">
              <a:extLst>
                <a:ext uri="{FF2B5EF4-FFF2-40B4-BE49-F238E27FC236}">
                  <a16:creationId xmlns:a16="http://schemas.microsoft.com/office/drawing/2014/main" id="{A80F828E-D732-4019-8E16-BE3BB00A3F02}"/>
                </a:ext>
              </a:extLst>
            </p:cNvPr>
            <p:cNvSpPr/>
            <p:nvPr/>
          </p:nvSpPr>
          <p:spPr>
            <a:xfrm>
              <a:off x="3263209" y="2610143"/>
              <a:ext cx="2645518"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SIFT</a:t>
              </a:r>
            </a:p>
            <a:p>
              <a:pPr algn="ctr"/>
              <a:r>
                <a:rPr lang="fr-FR" dirty="0">
                  <a:sym typeface="Wingdings" panose="05000000000000000000" pitchFamily="2" charset="2"/>
                </a:rPr>
                <a:t>276  126</a:t>
              </a:r>
              <a:endParaRPr lang="fr-FR" dirty="0"/>
            </a:p>
          </p:txBody>
        </p:sp>
        <p:sp>
          <p:nvSpPr>
            <p:cNvPr id="23" name="Rectangle : coins arrondis 22">
              <a:extLst>
                <a:ext uri="{FF2B5EF4-FFF2-40B4-BE49-F238E27FC236}">
                  <a16:creationId xmlns:a16="http://schemas.microsoft.com/office/drawing/2014/main" id="{CAA60F47-7255-4831-B1D8-75689EC8659C}"/>
                </a:ext>
              </a:extLst>
            </p:cNvPr>
            <p:cNvSpPr/>
            <p:nvPr/>
          </p:nvSpPr>
          <p:spPr>
            <a:xfrm>
              <a:off x="6315338" y="2610143"/>
              <a:ext cx="2645518"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SURF</a:t>
              </a:r>
            </a:p>
            <a:p>
              <a:pPr algn="ctr"/>
              <a:r>
                <a:rPr lang="fr-FR" dirty="0">
                  <a:sym typeface="Wingdings" panose="05000000000000000000" pitchFamily="2" charset="2"/>
                </a:rPr>
                <a:t>240  126</a:t>
              </a:r>
              <a:endParaRPr lang="fr-FR" dirty="0"/>
            </a:p>
          </p:txBody>
        </p:sp>
        <p:sp>
          <p:nvSpPr>
            <p:cNvPr id="24" name="Rectangle : coins arrondis 23">
              <a:extLst>
                <a:ext uri="{FF2B5EF4-FFF2-40B4-BE49-F238E27FC236}">
                  <a16:creationId xmlns:a16="http://schemas.microsoft.com/office/drawing/2014/main" id="{DC2FBD29-03ED-4DB2-8998-E1C8514D5903}"/>
                </a:ext>
              </a:extLst>
            </p:cNvPr>
            <p:cNvSpPr/>
            <p:nvPr/>
          </p:nvSpPr>
          <p:spPr>
            <a:xfrm>
              <a:off x="9367467" y="2606626"/>
              <a:ext cx="2645518"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ORB</a:t>
              </a:r>
            </a:p>
            <a:p>
              <a:pPr algn="ctr"/>
              <a:r>
                <a:rPr lang="fr-FR" dirty="0">
                  <a:sym typeface="Wingdings" panose="05000000000000000000" pitchFamily="2" charset="2"/>
                </a:rPr>
                <a:t>214  </a:t>
              </a:r>
              <a:r>
                <a:rPr lang="fr-FR" dirty="0"/>
                <a:t>113</a:t>
              </a:r>
            </a:p>
          </p:txBody>
        </p:sp>
      </p:grpSp>
      <p:sp>
        <p:nvSpPr>
          <p:cNvPr id="25" name="ZoneTexte 24">
            <a:extLst>
              <a:ext uri="{FF2B5EF4-FFF2-40B4-BE49-F238E27FC236}">
                <a16:creationId xmlns:a16="http://schemas.microsoft.com/office/drawing/2014/main" id="{D5B8C0EE-ECE5-4F8C-B412-E38A8816FE9B}"/>
              </a:ext>
            </a:extLst>
          </p:cNvPr>
          <p:cNvSpPr txBox="1"/>
          <p:nvPr/>
        </p:nvSpPr>
        <p:spPr>
          <a:xfrm>
            <a:off x="2595237" y="342476"/>
            <a:ext cx="6794696" cy="646331"/>
          </a:xfrm>
          <a:prstGeom prst="rect">
            <a:avLst/>
          </a:prstGeom>
          <a:noFill/>
        </p:spPr>
        <p:txBody>
          <a:bodyPr wrap="square" rtlCol="0">
            <a:spAutoFit/>
          </a:bodyPr>
          <a:lstStyle/>
          <a:p>
            <a:pPr algn="ctr"/>
            <a:r>
              <a:rPr lang="fr-FR" sz="3600" dirty="0"/>
              <a:t>Réduction de dimension </a:t>
            </a:r>
          </a:p>
        </p:txBody>
      </p:sp>
      <p:sp>
        <p:nvSpPr>
          <p:cNvPr id="26" name="ZoneTexte 25">
            <a:extLst>
              <a:ext uri="{FF2B5EF4-FFF2-40B4-BE49-F238E27FC236}">
                <a16:creationId xmlns:a16="http://schemas.microsoft.com/office/drawing/2014/main" id="{68C3D487-0A15-4B7C-8FA9-87A89F2F2D1E}"/>
              </a:ext>
            </a:extLst>
          </p:cNvPr>
          <p:cNvSpPr txBox="1"/>
          <p:nvPr/>
        </p:nvSpPr>
        <p:spPr>
          <a:xfrm>
            <a:off x="4310809" y="1664648"/>
            <a:ext cx="3018460" cy="369332"/>
          </a:xfrm>
          <a:prstGeom prst="rect">
            <a:avLst/>
          </a:prstGeom>
          <a:noFill/>
        </p:spPr>
        <p:txBody>
          <a:bodyPr wrap="square" rtlCol="0">
            <a:spAutoFit/>
          </a:bodyPr>
          <a:lstStyle/>
          <a:p>
            <a:r>
              <a:rPr lang="fr-FR" dirty="0" err="1"/>
              <a:t>Pca</a:t>
            </a:r>
            <a:r>
              <a:rPr lang="fr-FR" dirty="0"/>
              <a:t> (</a:t>
            </a:r>
            <a:r>
              <a:rPr lang="fr-FR" dirty="0" err="1"/>
              <a:t>n_components</a:t>
            </a:r>
            <a:r>
              <a:rPr lang="fr-FR" dirty="0"/>
              <a:t>=0,8)</a:t>
            </a:r>
          </a:p>
        </p:txBody>
      </p:sp>
    </p:spTree>
    <p:extLst>
      <p:ext uri="{BB962C8B-B14F-4D97-AF65-F5344CB8AC3E}">
        <p14:creationId xmlns:p14="http://schemas.microsoft.com/office/powerpoint/2010/main" val="669626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21</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1" name="ZoneTexte 20">
            <a:extLst>
              <a:ext uri="{FF2B5EF4-FFF2-40B4-BE49-F238E27FC236}">
                <a16:creationId xmlns:a16="http://schemas.microsoft.com/office/drawing/2014/main" id="{7D2D111D-343E-4568-A547-71F689DA561E}"/>
              </a:ext>
            </a:extLst>
          </p:cNvPr>
          <p:cNvSpPr txBox="1"/>
          <p:nvPr/>
        </p:nvSpPr>
        <p:spPr>
          <a:xfrm>
            <a:off x="2595237" y="342476"/>
            <a:ext cx="6794696" cy="646331"/>
          </a:xfrm>
          <a:prstGeom prst="rect">
            <a:avLst/>
          </a:prstGeom>
          <a:noFill/>
        </p:spPr>
        <p:txBody>
          <a:bodyPr wrap="square" rtlCol="0">
            <a:spAutoFit/>
          </a:bodyPr>
          <a:lstStyle/>
          <a:p>
            <a:pPr algn="ctr"/>
            <a:r>
              <a:rPr lang="fr-FR" sz="3600" dirty="0"/>
              <a:t>Score ARI </a:t>
            </a:r>
          </a:p>
        </p:txBody>
      </p:sp>
      <p:pic>
        <p:nvPicPr>
          <p:cNvPr id="17410" name="Picture 2">
            <a:extLst>
              <a:ext uri="{FF2B5EF4-FFF2-40B4-BE49-F238E27FC236}">
                <a16:creationId xmlns:a16="http://schemas.microsoft.com/office/drawing/2014/main" id="{4D9F9ABB-7753-40DA-A36D-215A16E81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079" y="1178712"/>
            <a:ext cx="4792746" cy="381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770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22</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29A4B80C-494E-4BAC-A9EC-6EF2EC8ABBBA}"/>
              </a:ext>
            </a:extLst>
          </p:cNvPr>
          <p:cNvSpPr txBox="1"/>
          <p:nvPr/>
        </p:nvSpPr>
        <p:spPr>
          <a:xfrm>
            <a:off x="2595237" y="342476"/>
            <a:ext cx="6794696" cy="646331"/>
          </a:xfrm>
          <a:prstGeom prst="rect">
            <a:avLst/>
          </a:prstGeom>
          <a:noFill/>
        </p:spPr>
        <p:txBody>
          <a:bodyPr wrap="square" rtlCol="0">
            <a:spAutoFit/>
          </a:bodyPr>
          <a:lstStyle/>
          <a:p>
            <a:pPr algn="ctr"/>
            <a:r>
              <a:rPr lang="fr-FR" sz="3600" dirty="0"/>
              <a:t>Transfer </a:t>
            </a:r>
            <a:r>
              <a:rPr lang="fr-FR" sz="3600" dirty="0" err="1"/>
              <a:t>learning</a:t>
            </a:r>
            <a:r>
              <a:rPr lang="fr-FR" sz="3600" dirty="0"/>
              <a:t> </a:t>
            </a:r>
          </a:p>
        </p:txBody>
      </p:sp>
      <p:sp>
        <p:nvSpPr>
          <p:cNvPr id="21" name="ZoneTexte 20">
            <a:extLst>
              <a:ext uri="{FF2B5EF4-FFF2-40B4-BE49-F238E27FC236}">
                <a16:creationId xmlns:a16="http://schemas.microsoft.com/office/drawing/2014/main" id="{0A81BD55-1BF3-4C9B-AD80-5F62103DE001}"/>
              </a:ext>
            </a:extLst>
          </p:cNvPr>
          <p:cNvSpPr txBox="1"/>
          <p:nvPr/>
        </p:nvSpPr>
        <p:spPr>
          <a:xfrm>
            <a:off x="2019760" y="2257975"/>
            <a:ext cx="8152480" cy="1754326"/>
          </a:xfrm>
          <a:prstGeom prst="rect">
            <a:avLst/>
          </a:prstGeom>
          <a:noFill/>
        </p:spPr>
        <p:txBody>
          <a:bodyPr wrap="square">
            <a:spAutoFit/>
          </a:bodyPr>
          <a:lstStyle/>
          <a:p>
            <a:r>
              <a:rPr lang="fr-FR" dirty="0"/>
              <a:t>« Le terme d'apprentissage par transfert fait référence à l'utilisation des connaissances acquises par un réseau de neurones formé sur un certain ensemble de données disponibles (généralement volumineux) pour résoudre de nouvelles tâches pour lesquelles peu d'exemples de formation sont disponibles, intégrant les connaissances existantes avec les nouvelles apprises à partir des quelques exemples »</a:t>
            </a:r>
          </a:p>
        </p:txBody>
      </p:sp>
    </p:spTree>
    <p:extLst>
      <p:ext uri="{BB962C8B-B14F-4D97-AF65-F5344CB8AC3E}">
        <p14:creationId xmlns:p14="http://schemas.microsoft.com/office/powerpoint/2010/main" val="3919203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23</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13EC5C46-D08C-48BE-8A66-4839780C6B3D}"/>
              </a:ext>
            </a:extLst>
          </p:cNvPr>
          <p:cNvSpPr txBox="1"/>
          <p:nvPr/>
        </p:nvSpPr>
        <p:spPr>
          <a:xfrm>
            <a:off x="2595237" y="342476"/>
            <a:ext cx="6794696" cy="646331"/>
          </a:xfrm>
          <a:prstGeom prst="rect">
            <a:avLst/>
          </a:prstGeom>
          <a:noFill/>
        </p:spPr>
        <p:txBody>
          <a:bodyPr wrap="square" rtlCol="0">
            <a:spAutoFit/>
          </a:bodyPr>
          <a:lstStyle/>
          <a:p>
            <a:pPr algn="ctr"/>
            <a:r>
              <a:rPr lang="fr-FR" sz="3600" dirty="0"/>
              <a:t>Visualisation</a:t>
            </a:r>
          </a:p>
        </p:txBody>
      </p:sp>
      <p:pic>
        <p:nvPicPr>
          <p:cNvPr id="15362" name="Picture 2">
            <a:extLst>
              <a:ext uri="{FF2B5EF4-FFF2-40B4-BE49-F238E27FC236}">
                <a16:creationId xmlns:a16="http://schemas.microsoft.com/office/drawing/2014/main" id="{5C3A26AE-2280-4215-97D1-26BBACC1B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07" y="978412"/>
            <a:ext cx="4086225" cy="398145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1E2A9D63-5FCA-4088-BFEF-8A632BB8A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7170" y="1101339"/>
            <a:ext cx="4318344" cy="4207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015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24</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2F3EDFA5-C528-481C-9A85-CA48EA0A1DD5}"/>
              </a:ext>
            </a:extLst>
          </p:cNvPr>
          <p:cNvSpPr txBox="1"/>
          <p:nvPr/>
        </p:nvSpPr>
        <p:spPr>
          <a:xfrm>
            <a:off x="2595237" y="342476"/>
            <a:ext cx="6794696" cy="646331"/>
          </a:xfrm>
          <a:prstGeom prst="rect">
            <a:avLst/>
          </a:prstGeom>
          <a:noFill/>
        </p:spPr>
        <p:txBody>
          <a:bodyPr wrap="square" rtlCol="0">
            <a:spAutoFit/>
          </a:bodyPr>
          <a:lstStyle/>
          <a:p>
            <a:pPr algn="ctr"/>
            <a:r>
              <a:rPr lang="fr-FR" sz="3600" dirty="0"/>
              <a:t>Réduction de dimension</a:t>
            </a:r>
          </a:p>
        </p:txBody>
      </p:sp>
      <p:sp>
        <p:nvSpPr>
          <p:cNvPr id="23" name="Rectangle : coins arrondis 22">
            <a:extLst>
              <a:ext uri="{FF2B5EF4-FFF2-40B4-BE49-F238E27FC236}">
                <a16:creationId xmlns:a16="http://schemas.microsoft.com/office/drawing/2014/main" id="{FB05A5B2-FC9F-46BE-A311-0ED9C5BAF43A}"/>
              </a:ext>
            </a:extLst>
          </p:cNvPr>
          <p:cNvSpPr/>
          <p:nvPr/>
        </p:nvSpPr>
        <p:spPr>
          <a:xfrm>
            <a:off x="4353700" y="2596324"/>
            <a:ext cx="2645518"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vgg16</a:t>
            </a:r>
          </a:p>
          <a:p>
            <a:pPr algn="ctr"/>
            <a:r>
              <a:rPr lang="fr-FR" dirty="0">
                <a:sym typeface="Wingdings" panose="05000000000000000000" pitchFamily="2" charset="2"/>
              </a:rPr>
              <a:t>25088 477</a:t>
            </a:r>
            <a:endParaRPr lang="fr-FR" dirty="0"/>
          </a:p>
        </p:txBody>
      </p:sp>
      <p:sp>
        <p:nvSpPr>
          <p:cNvPr id="29" name="ZoneTexte 28">
            <a:extLst>
              <a:ext uri="{FF2B5EF4-FFF2-40B4-BE49-F238E27FC236}">
                <a16:creationId xmlns:a16="http://schemas.microsoft.com/office/drawing/2014/main" id="{01F7483E-CFB9-4108-A5C2-DAD6AEA0BF3E}"/>
              </a:ext>
            </a:extLst>
          </p:cNvPr>
          <p:cNvSpPr txBox="1"/>
          <p:nvPr/>
        </p:nvSpPr>
        <p:spPr>
          <a:xfrm>
            <a:off x="4310809" y="1664648"/>
            <a:ext cx="3018460" cy="369332"/>
          </a:xfrm>
          <a:prstGeom prst="rect">
            <a:avLst/>
          </a:prstGeom>
          <a:noFill/>
        </p:spPr>
        <p:txBody>
          <a:bodyPr wrap="square" rtlCol="0">
            <a:spAutoFit/>
          </a:bodyPr>
          <a:lstStyle/>
          <a:p>
            <a:r>
              <a:rPr lang="fr-FR" dirty="0" err="1"/>
              <a:t>Pca</a:t>
            </a:r>
            <a:r>
              <a:rPr lang="fr-FR" dirty="0"/>
              <a:t> (</a:t>
            </a:r>
            <a:r>
              <a:rPr lang="fr-FR" dirty="0" err="1"/>
              <a:t>n_components</a:t>
            </a:r>
            <a:r>
              <a:rPr lang="fr-FR" dirty="0"/>
              <a:t>=0,8)</a:t>
            </a:r>
          </a:p>
        </p:txBody>
      </p:sp>
    </p:spTree>
    <p:extLst>
      <p:ext uri="{BB962C8B-B14F-4D97-AF65-F5344CB8AC3E}">
        <p14:creationId xmlns:p14="http://schemas.microsoft.com/office/powerpoint/2010/main" val="460139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25</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2F3EDFA5-C528-481C-9A85-CA48EA0A1DD5}"/>
              </a:ext>
            </a:extLst>
          </p:cNvPr>
          <p:cNvSpPr txBox="1"/>
          <p:nvPr/>
        </p:nvSpPr>
        <p:spPr>
          <a:xfrm>
            <a:off x="2595237" y="342476"/>
            <a:ext cx="6794696" cy="646331"/>
          </a:xfrm>
          <a:prstGeom prst="rect">
            <a:avLst/>
          </a:prstGeom>
          <a:noFill/>
        </p:spPr>
        <p:txBody>
          <a:bodyPr wrap="square" rtlCol="0">
            <a:spAutoFit/>
          </a:bodyPr>
          <a:lstStyle/>
          <a:p>
            <a:pPr algn="ctr"/>
            <a:r>
              <a:rPr lang="fr-FR" sz="3600" dirty="0"/>
              <a:t>ARI</a:t>
            </a:r>
          </a:p>
        </p:txBody>
      </p:sp>
      <p:pic>
        <p:nvPicPr>
          <p:cNvPr id="20482" name="Picture 2">
            <a:extLst>
              <a:ext uri="{FF2B5EF4-FFF2-40B4-BE49-F238E27FC236}">
                <a16:creationId xmlns:a16="http://schemas.microsoft.com/office/drawing/2014/main" id="{82D9EFD7-2C1C-439A-BE02-F3560486C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448" y="1093987"/>
            <a:ext cx="5302336" cy="4189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20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26</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2F3EDFA5-C528-481C-9A85-CA48EA0A1DD5}"/>
              </a:ext>
            </a:extLst>
          </p:cNvPr>
          <p:cNvSpPr txBox="1"/>
          <p:nvPr/>
        </p:nvSpPr>
        <p:spPr>
          <a:xfrm>
            <a:off x="2595237" y="342476"/>
            <a:ext cx="6794696" cy="646331"/>
          </a:xfrm>
          <a:prstGeom prst="rect">
            <a:avLst/>
          </a:prstGeom>
          <a:noFill/>
        </p:spPr>
        <p:txBody>
          <a:bodyPr wrap="square" rtlCol="0">
            <a:spAutoFit/>
          </a:bodyPr>
          <a:lstStyle/>
          <a:p>
            <a:pPr algn="ctr"/>
            <a:r>
              <a:rPr lang="fr-FR" sz="3600" dirty="0"/>
              <a:t>Conclusion traitement d’image</a:t>
            </a:r>
          </a:p>
        </p:txBody>
      </p:sp>
      <p:pic>
        <p:nvPicPr>
          <p:cNvPr id="19458" name="Picture 2">
            <a:extLst>
              <a:ext uri="{FF2B5EF4-FFF2-40B4-BE49-F238E27FC236}">
                <a16:creationId xmlns:a16="http://schemas.microsoft.com/office/drawing/2014/main" id="{2B0B5F27-3C13-4E60-AE34-6DCDEDB7A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476" y="897894"/>
            <a:ext cx="600075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81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C9D9D06-B28A-4236-837A-0A8519249AE5}"/>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894603-B774-499B-8AF0-01DAB2F62BC1}"/>
              </a:ext>
            </a:extLst>
          </p:cNvPr>
          <p:cNvSpPr>
            <a:spLocks noGrp="1"/>
          </p:cNvSpPr>
          <p:nvPr>
            <p:ph type="sldNum" sz="quarter" idx="12"/>
          </p:nvPr>
        </p:nvSpPr>
        <p:spPr/>
        <p:txBody>
          <a:bodyPr/>
          <a:lstStyle/>
          <a:p>
            <a:fld id="{B5F6DD35-FB90-4B61-9FCD-114AE07A4CCE}" type="slidenum">
              <a:rPr lang="fr-FR" smtClean="0"/>
              <a:t>27</a:t>
            </a:fld>
            <a:endParaRPr lang="fr-FR"/>
          </a:p>
        </p:txBody>
      </p:sp>
      <p:grpSp>
        <p:nvGrpSpPr>
          <p:cNvPr id="6" name="Groupe 5">
            <a:extLst>
              <a:ext uri="{FF2B5EF4-FFF2-40B4-BE49-F238E27FC236}">
                <a16:creationId xmlns:a16="http://schemas.microsoft.com/office/drawing/2014/main" id="{482E7E47-8067-476D-848D-DB57A3705BFA}"/>
              </a:ext>
            </a:extLst>
          </p:cNvPr>
          <p:cNvGrpSpPr/>
          <p:nvPr/>
        </p:nvGrpSpPr>
        <p:grpSpPr>
          <a:xfrm>
            <a:off x="3386625" y="5407916"/>
            <a:ext cx="7598287" cy="903795"/>
            <a:chOff x="3413519" y="5400885"/>
            <a:chExt cx="7598287" cy="903795"/>
          </a:xfrm>
        </p:grpSpPr>
        <p:grpSp>
          <p:nvGrpSpPr>
            <p:cNvPr id="7" name="Groupe 6">
              <a:extLst>
                <a:ext uri="{FF2B5EF4-FFF2-40B4-BE49-F238E27FC236}">
                  <a16:creationId xmlns:a16="http://schemas.microsoft.com/office/drawing/2014/main" id="{9CA7BD14-C749-40A8-AB7D-481755EBE4F3}"/>
                </a:ext>
              </a:extLst>
            </p:cNvPr>
            <p:cNvGrpSpPr/>
            <p:nvPr/>
          </p:nvGrpSpPr>
          <p:grpSpPr>
            <a:xfrm>
              <a:off x="3413519" y="5400885"/>
              <a:ext cx="7598287" cy="903795"/>
              <a:chOff x="3413519" y="5400885"/>
              <a:chExt cx="7598287" cy="903795"/>
            </a:xfrm>
          </p:grpSpPr>
          <p:sp>
            <p:nvSpPr>
              <p:cNvPr id="10" name="ZoneTexte 9">
                <a:extLst>
                  <a:ext uri="{FF2B5EF4-FFF2-40B4-BE49-F238E27FC236}">
                    <a16:creationId xmlns:a16="http://schemas.microsoft.com/office/drawing/2014/main" id="{B192B6CB-1FC9-474D-8444-EE1DABEB7E55}"/>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50E09A58-7B74-4CD1-A86E-B7D9B838B12B}"/>
                  </a:ext>
                </a:extLst>
              </p:cNvPr>
              <p:cNvGrpSpPr/>
              <p:nvPr/>
            </p:nvGrpSpPr>
            <p:grpSpPr>
              <a:xfrm>
                <a:off x="3413519" y="5400885"/>
                <a:ext cx="7598287" cy="903795"/>
                <a:chOff x="3797468" y="5546631"/>
                <a:chExt cx="6650475" cy="726153"/>
              </a:xfrm>
            </p:grpSpPr>
            <p:sp>
              <p:nvSpPr>
                <p:cNvPr id="12" name="Flèche droite 6">
                  <a:extLst>
                    <a:ext uri="{FF2B5EF4-FFF2-40B4-BE49-F238E27FC236}">
                      <a16:creationId xmlns:a16="http://schemas.microsoft.com/office/drawing/2014/main" id="{02730B73-4A30-44E1-A79D-4130AE733769}"/>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4EA3D678-6809-4F2D-9242-03C10F0FBB12}"/>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A12F1970-9026-42A1-B2C1-0CF7FAE8320D}"/>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E2A8E5F6-B6F9-4F3F-B236-A9C17347E534}"/>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67C16CFF-D14E-4854-B6B3-034DB7E7368C}"/>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E5D7CEFF-FEA4-4011-9DD4-65DD019CD9DB}"/>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53F99286-3E86-4176-97D2-5B6B64E97C72}"/>
                    </a:ext>
                  </a:extLst>
                </p:cNvPr>
                <p:cNvSpPr txBox="1"/>
                <p:nvPr/>
              </p:nvSpPr>
              <p:spPr>
                <a:xfrm>
                  <a:off x="6231543" y="5546631"/>
                  <a:ext cx="1845684" cy="272011"/>
                </a:xfrm>
                <a:prstGeom prst="rect">
                  <a:avLst/>
                </a:prstGeom>
                <a:noFill/>
              </p:spPr>
              <p:txBody>
                <a:bodyPr wrap="square" rtlCol="0">
                  <a:spAutoFit/>
                </a:bodyPr>
                <a:lstStyle/>
                <a:p>
                  <a:r>
                    <a:rPr lang="fr-FR" sz="1600" b="1" dirty="0"/>
                    <a:t>Traitement de texte</a:t>
                  </a:r>
                </a:p>
              </p:txBody>
            </p:sp>
            <p:sp>
              <p:nvSpPr>
                <p:cNvPr id="19" name="ZoneTexte 18">
                  <a:extLst>
                    <a:ext uri="{FF2B5EF4-FFF2-40B4-BE49-F238E27FC236}">
                      <a16:creationId xmlns:a16="http://schemas.microsoft.com/office/drawing/2014/main" id="{20A0CFFC-DAC7-4651-B559-BC38AA88C264}"/>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E33ED095-BF37-48A4-927B-6CA61D45B705}"/>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2034505E-0967-43F6-B4E6-8D63B6D786CA}"/>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C9F737D0-1E37-41CE-A9F7-BFF6B3A2F760}"/>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Traitement de texte</a:t>
            </a:r>
          </a:p>
        </p:txBody>
      </p:sp>
    </p:spTree>
    <p:extLst>
      <p:ext uri="{BB962C8B-B14F-4D97-AF65-F5344CB8AC3E}">
        <p14:creationId xmlns:p14="http://schemas.microsoft.com/office/powerpoint/2010/main" val="2839768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B5526E9-8D0F-4023-B525-B16400507361}"/>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28F428A1-965E-49ED-8792-B06F31190E7C}"/>
              </a:ext>
            </a:extLst>
          </p:cNvPr>
          <p:cNvSpPr>
            <a:spLocks noGrp="1"/>
          </p:cNvSpPr>
          <p:nvPr>
            <p:ph type="sldNum" sz="quarter" idx="12"/>
          </p:nvPr>
        </p:nvSpPr>
        <p:spPr/>
        <p:txBody>
          <a:bodyPr/>
          <a:lstStyle/>
          <a:p>
            <a:fld id="{B5F6DD35-FB90-4B61-9FCD-114AE07A4CCE}" type="slidenum">
              <a:rPr lang="fr-FR" smtClean="0"/>
              <a:t>28</a:t>
            </a:fld>
            <a:endParaRPr lang="fr-FR"/>
          </a:p>
        </p:txBody>
      </p:sp>
      <p:grpSp>
        <p:nvGrpSpPr>
          <p:cNvPr id="6" name="Groupe 5">
            <a:extLst>
              <a:ext uri="{FF2B5EF4-FFF2-40B4-BE49-F238E27FC236}">
                <a16:creationId xmlns:a16="http://schemas.microsoft.com/office/drawing/2014/main" id="{B39AE5B2-4EF1-4D28-9BDB-75F113236978}"/>
              </a:ext>
            </a:extLst>
          </p:cNvPr>
          <p:cNvGrpSpPr/>
          <p:nvPr/>
        </p:nvGrpSpPr>
        <p:grpSpPr>
          <a:xfrm>
            <a:off x="3386625" y="5407916"/>
            <a:ext cx="7598287" cy="903795"/>
            <a:chOff x="3413519" y="5400885"/>
            <a:chExt cx="7598287" cy="903795"/>
          </a:xfrm>
        </p:grpSpPr>
        <p:grpSp>
          <p:nvGrpSpPr>
            <p:cNvPr id="7" name="Groupe 6">
              <a:extLst>
                <a:ext uri="{FF2B5EF4-FFF2-40B4-BE49-F238E27FC236}">
                  <a16:creationId xmlns:a16="http://schemas.microsoft.com/office/drawing/2014/main" id="{6C02E1D2-75CF-4DAB-8F73-2FC4C2EC71C6}"/>
                </a:ext>
              </a:extLst>
            </p:cNvPr>
            <p:cNvGrpSpPr/>
            <p:nvPr/>
          </p:nvGrpSpPr>
          <p:grpSpPr>
            <a:xfrm>
              <a:off x="3413519" y="5400885"/>
              <a:ext cx="7598287" cy="903795"/>
              <a:chOff x="3413519" y="5400885"/>
              <a:chExt cx="7598287" cy="903795"/>
            </a:xfrm>
          </p:grpSpPr>
          <p:sp>
            <p:nvSpPr>
              <p:cNvPr id="10" name="ZoneTexte 9">
                <a:extLst>
                  <a:ext uri="{FF2B5EF4-FFF2-40B4-BE49-F238E27FC236}">
                    <a16:creationId xmlns:a16="http://schemas.microsoft.com/office/drawing/2014/main" id="{9AF1FBE6-B872-47FE-A342-DE7D2CD32257}"/>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993EF9BB-0295-4043-9667-CBA6982BCF38}"/>
                  </a:ext>
                </a:extLst>
              </p:cNvPr>
              <p:cNvGrpSpPr/>
              <p:nvPr/>
            </p:nvGrpSpPr>
            <p:grpSpPr>
              <a:xfrm>
                <a:off x="3413519" y="5400885"/>
                <a:ext cx="7598287" cy="903795"/>
                <a:chOff x="3797468" y="5546631"/>
                <a:chExt cx="6650475" cy="726153"/>
              </a:xfrm>
            </p:grpSpPr>
            <p:sp>
              <p:nvSpPr>
                <p:cNvPr id="12" name="Flèche droite 6">
                  <a:extLst>
                    <a:ext uri="{FF2B5EF4-FFF2-40B4-BE49-F238E27FC236}">
                      <a16:creationId xmlns:a16="http://schemas.microsoft.com/office/drawing/2014/main" id="{AA6C6A75-EB2E-4B1C-975E-DD46FDF5692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BEEE7878-7CED-4F12-B080-B4AB23B10361}"/>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FB5852B8-0E49-41D4-A7DC-7268395669E4}"/>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EBF3295B-FA98-4C5F-8AE0-C47F56443921}"/>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4FF2F8EA-4306-4C67-AC5E-D1E69B83AF4F}"/>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FA496ACE-FF5A-4767-8A9A-C810273A1B7D}"/>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71FF5B15-3624-4206-B9DD-E4F277729036}"/>
                    </a:ext>
                  </a:extLst>
                </p:cNvPr>
                <p:cNvSpPr txBox="1"/>
                <p:nvPr/>
              </p:nvSpPr>
              <p:spPr>
                <a:xfrm>
                  <a:off x="6231543" y="5546631"/>
                  <a:ext cx="1845684" cy="272011"/>
                </a:xfrm>
                <a:prstGeom prst="rect">
                  <a:avLst/>
                </a:prstGeom>
                <a:noFill/>
              </p:spPr>
              <p:txBody>
                <a:bodyPr wrap="square" rtlCol="0">
                  <a:spAutoFit/>
                </a:bodyPr>
                <a:lstStyle/>
                <a:p>
                  <a:r>
                    <a:rPr lang="fr-FR" sz="1600" b="1" dirty="0"/>
                    <a:t>Traitement de texte</a:t>
                  </a:r>
                </a:p>
              </p:txBody>
            </p:sp>
            <p:sp>
              <p:nvSpPr>
                <p:cNvPr id="19" name="ZoneTexte 18">
                  <a:extLst>
                    <a:ext uri="{FF2B5EF4-FFF2-40B4-BE49-F238E27FC236}">
                      <a16:creationId xmlns:a16="http://schemas.microsoft.com/office/drawing/2014/main" id="{43E6EB22-E027-46C4-B9B1-44BEDAD649FF}"/>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3C5C9229-217E-424F-807A-C023C33D271F}"/>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F8173623-7793-4488-836B-0DCD7A7157C7}"/>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10D04A70-B736-452D-8548-77782D92226D}"/>
              </a:ext>
            </a:extLst>
          </p:cNvPr>
          <p:cNvSpPr txBox="1"/>
          <p:nvPr/>
        </p:nvSpPr>
        <p:spPr>
          <a:xfrm>
            <a:off x="2595237" y="342476"/>
            <a:ext cx="6794696" cy="646331"/>
          </a:xfrm>
          <a:prstGeom prst="rect">
            <a:avLst/>
          </a:prstGeom>
          <a:noFill/>
        </p:spPr>
        <p:txBody>
          <a:bodyPr wrap="square" rtlCol="0">
            <a:spAutoFit/>
          </a:bodyPr>
          <a:lstStyle/>
          <a:p>
            <a:pPr algn="ctr"/>
            <a:r>
              <a:rPr lang="fr-FR" sz="3600" dirty="0" err="1"/>
              <a:t>Préprocess</a:t>
            </a:r>
            <a:endParaRPr lang="fr-FR" sz="3600" dirty="0"/>
          </a:p>
        </p:txBody>
      </p:sp>
      <p:grpSp>
        <p:nvGrpSpPr>
          <p:cNvPr id="29" name="Groupe 28">
            <a:extLst>
              <a:ext uri="{FF2B5EF4-FFF2-40B4-BE49-F238E27FC236}">
                <a16:creationId xmlns:a16="http://schemas.microsoft.com/office/drawing/2014/main" id="{80D12CFB-3A61-4542-8369-E2A0ADBC7E24}"/>
              </a:ext>
            </a:extLst>
          </p:cNvPr>
          <p:cNvGrpSpPr/>
          <p:nvPr/>
        </p:nvGrpSpPr>
        <p:grpSpPr>
          <a:xfrm>
            <a:off x="512007" y="1124311"/>
            <a:ext cx="10961156" cy="4021000"/>
            <a:chOff x="1195501" y="1140525"/>
            <a:chExt cx="10961156" cy="4021000"/>
          </a:xfrm>
        </p:grpSpPr>
        <p:sp>
          <p:nvSpPr>
            <p:cNvPr id="23" name="Rectangle : coins arrondis 22">
              <a:extLst>
                <a:ext uri="{FF2B5EF4-FFF2-40B4-BE49-F238E27FC236}">
                  <a16:creationId xmlns:a16="http://schemas.microsoft.com/office/drawing/2014/main" id="{F1222886-A322-423D-B09A-4D4407782C30}"/>
                </a:ext>
              </a:extLst>
            </p:cNvPr>
            <p:cNvSpPr/>
            <p:nvPr/>
          </p:nvSpPr>
          <p:spPr>
            <a:xfrm>
              <a:off x="1195501" y="1140525"/>
              <a:ext cx="2799471" cy="125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TOKENISER</a:t>
              </a:r>
            </a:p>
          </p:txBody>
        </p:sp>
        <p:cxnSp>
          <p:nvCxnSpPr>
            <p:cNvPr id="25" name="Connecteur : en angle 24">
              <a:extLst>
                <a:ext uri="{FF2B5EF4-FFF2-40B4-BE49-F238E27FC236}">
                  <a16:creationId xmlns:a16="http://schemas.microsoft.com/office/drawing/2014/main" id="{DC75108A-73F4-40B4-8C55-A2E017B7D325}"/>
                </a:ext>
              </a:extLst>
            </p:cNvPr>
            <p:cNvCxnSpPr/>
            <p:nvPr/>
          </p:nvCxnSpPr>
          <p:spPr>
            <a:xfrm>
              <a:off x="4009292" y="1997612"/>
              <a:ext cx="1280160" cy="12520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 coins arrondis 25">
              <a:extLst>
                <a:ext uri="{FF2B5EF4-FFF2-40B4-BE49-F238E27FC236}">
                  <a16:creationId xmlns:a16="http://schemas.microsoft.com/office/drawing/2014/main" id="{EB4BB72F-9374-4E5C-B1F1-3FA11D9E86EE}"/>
                </a:ext>
              </a:extLst>
            </p:cNvPr>
            <p:cNvSpPr/>
            <p:nvPr/>
          </p:nvSpPr>
          <p:spPr>
            <a:xfrm>
              <a:off x="9357186" y="3909500"/>
              <a:ext cx="2799471" cy="125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STOPWORDS</a:t>
              </a:r>
            </a:p>
          </p:txBody>
        </p:sp>
        <p:sp>
          <p:nvSpPr>
            <p:cNvPr id="27" name="Rectangle : coins arrondis 26">
              <a:extLst>
                <a:ext uri="{FF2B5EF4-FFF2-40B4-BE49-F238E27FC236}">
                  <a16:creationId xmlns:a16="http://schemas.microsoft.com/office/drawing/2014/main" id="{B053DB0F-F3A8-4E03-AF34-168E94FEF540}"/>
                </a:ext>
              </a:extLst>
            </p:cNvPr>
            <p:cNvSpPr/>
            <p:nvPr/>
          </p:nvSpPr>
          <p:spPr>
            <a:xfrm>
              <a:off x="5303772" y="2646093"/>
              <a:ext cx="2799471" cy="125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LEMMATISER</a:t>
              </a:r>
            </a:p>
          </p:txBody>
        </p:sp>
        <p:cxnSp>
          <p:nvCxnSpPr>
            <p:cNvPr id="28" name="Connecteur : en angle 27">
              <a:extLst>
                <a:ext uri="{FF2B5EF4-FFF2-40B4-BE49-F238E27FC236}">
                  <a16:creationId xmlns:a16="http://schemas.microsoft.com/office/drawing/2014/main" id="{F957C112-7C83-425F-8465-EC4C4F45B162}"/>
                </a:ext>
              </a:extLst>
            </p:cNvPr>
            <p:cNvCxnSpPr/>
            <p:nvPr/>
          </p:nvCxnSpPr>
          <p:spPr>
            <a:xfrm>
              <a:off x="8077026" y="3272105"/>
              <a:ext cx="1280160" cy="12520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2821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B5526E9-8D0F-4023-B525-B16400507361}"/>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28F428A1-965E-49ED-8792-B06F31190E7C}"/>
              </a:ext>
            </a:extLst>
          </p:cNvPr>
          <p:cNvSpPr>
            <a:spLocks noGrp="1"/>
          </p:cNvSpPr>
          <p:nvPr>
            <p:ph type="sldNum" sz="quarter" idx="12"/>
          </p:nvPr>
        </p:nvSpPr>
        <p:spPr/>
        <p:txBody>
          <a:bodyPr/>
          <a:lstStyle/>
          <a:p>
            <a:fld id="{B5F6DD35-FB90-4B61-9FCD-114AE07A4CCE}" type="slidenum">
              <a:rPr lang="fr-FR" smtClean="0"/>
              <a:t>29</a:t>
            </a:fld>
            <a:endParaRPr lang="fr-FR"/>
          </a:p>
        </p:txBody>
      </p:sp>
      <p:grpSp>
        <p:nvGrpSpPr>
          <p:cNvPr id="6" name="Groupe 5">
            <a:extLst>
              <a:ext uri="{FF2B5EF4-FFF2-40B4-BE49-F238E27FC236}">
                <a16:creationId xmlns:a16="http://schemas.microsoft.com/office/drawing/2014/main" id="{B39AE5B2-4EF1-4D28-9BDB-75F113236978}"/>
              </a:ext>
            </a:extLst>
          </p:cNvPr>
          <p:cNvGrpSpPr/>
          <p:nvPr/>
        </p:nvGrpSpPr>
        <p:grpSpPr>
          <a:xfrm>
            <a:off x="3386625" y="5407916"/>
            <a:ext cx="7598287" cy="903795"/>
            <a:chOff x="3413519" y="5400885"/>
            <a:chExt cx="7598287" cy="903795"/>
          </a:xfrm>
        </p:grpSpPr>
        <p:grpSp>
          <p:nvGrpSpPr>
            <p:cNvPr id="7" name="Groupe 6">
              <a:extLst>
                <a:ext uri="{FF2B5EF4-FFF2-40B4-BE49-F238E27FC236}">
                  <a16:creationId xmlns:a16="http://schemas.microsoft.com/office/drawing/2014/main" id="{6C02E1D2-75CF-4DAB-8F73-2FC4C2EC71C6}"/>
                </a:ext>
              </a:extLst>
            </p:cNvPr>
            <p:cNvGrpSpPr/>
            <p:nvPr/>
          </p:nvGrpSpPr>
          <p:grpSpPr>
            <a:xfrm>
              <a:off x="3413519" y="5400885"/>
              <a:ext cx="7598287" cy="903795"/>
              <a:chOff x="3413519" y="5400885"/>
              <a:chExt cx="7598287" cy="903795"/>
            </a:xfrm>
          </p:grpSpPr>
          <p:sp>
            <p:nvSpPr>
              <p:cNvPr id="10" name="ZoneTexte 9">
                <a:extLst>
                  <a:ext uri="{FF2B5EF4-FFF2-40B4-BE49-F238E27FC236}">
                    <a16:creationId xmlns:a16="http://schemas.microsoft.com/office/drawing/2014/main" id="{9AF1FBE6-B872-47FE-A342-DE7D2CD32257}"/>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993EF9BB-0295-4043-9667-CBA6982BCF38}"/>
                  </a:ext>
                </a:extLst>
              </p:cNvPr>
              <p:cNvGrpSpPr/>
              <p:nvPr/>
            </p:nvGrpSpPr>
            <p:grpSpPr>
              <a:xfrm>
                <a:off x="3413519" y="5400885"/>
                <a:ext cx="7598287" cy="903795"/>
                <a:chOff x="3797468" y="5546631"/>
                <a:chExt cx="6650475" cy="726153"/>
              </a:xfrm>
            </p:grpSpPr>
            <p:sp>
              <p:nvSpPr>
                <p:cNvPr id="12" name="Flèche droite 6">
                  <a:extLst>
                    <a:ext uri="{FF2B5EF4-FFF2-40B4-BE49-F238E27FC236}">
                      <a16:creationId xmlns:a16="http://schemas.microsoft.com/office/drawing/2014/main" id="{AA6C6A75-EB2E-4B1C-975E-DD46FDF5692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BEEE7878-7CED-4F12-B080-B4AB23B10361}"/>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FB5852B8-0E49-41D4-A7DC-7268395669E4}"/>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EBF3295B-FA98-4C5F-8AE0-C47F56443921}"/>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4FF2F8EA-4306-4C67-AC5E-D1E69B83AF4F}"/>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FA496ACE-FF5A-4767-8A9A-C810273A1B7D}"/>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71FF5B15-3624-4206-B9DD-E4F277729036}"/>
                    </a:ext>
                  </a:extLst>
                </p:cNvPr>
                <p:cNvSpPr txBox="1"/>
                <p:nvPr/>
              </p:nvSpPr>
              <p:spPr>
                <a:xfrm>
                  <a:off x="6231543" y="5546631"/>
                  <a:ext cx="1845684" cy="272011"/>
                </a:xfrm>
                <a:prstGeom prst="rect">
                  <a:avLst/>
                </a:prstGeom>
                <a:noFill/>
              </p:spPr>
              <p:txBody>
                <a:bodyPr wrap="square" rtlCol="0">
                  <a:spAutoFit/>
                </a:bodyPr>
                <a:lstStyle/>
                <a:p>
                  <a:r>
                    <a:rPr lang="fr-FR" sz="1600" b="1" dirty="0"/>
                    <a:t>Traitement de texte</a:t>
                  </a:r>
                </a:p>
              </p:txBody>
            </p:sp>
            <p:sp>
              <p:nvSpPr>
                <p:cNvPr id="19" name="ZoneTexte 18">
                  <a:extLst>
                    <a:ext uri="{FF2B5EF4-FFF2-40B4-BE49-F238E27FC236}">
                      <a16:creationId xmlns:a16="http://schemas.microsoft.com/office/drawing/2014/main" id="{43E6EB22-E027-46C4-B9B1-44BEDAD649FF}"/>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3C5C9229-217E-424F-807A-C023C33D271F}"/>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F8173623-7793-4488-836B-0DCD7A7157C7}"/>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12E9BD2D-43CC-4C0A-A816-1AE16F1716C0}"/>
              </a:ext>
            </a:extLst>
          </p:cNvPr>
          <p:cNvSpPr txBox="1"/>
          <p:nvPr/>
        </p:nvSpPr>
        <p:spPr>
          <a:xfrm>
            <a:off x="2595237" y="342476"/>
            <a:ext cx="6794696" cy="646331"/>
          </a:xfrm>
          <a:prstGeom prst="rect">
            <a:avLst/>
          </a:prstGeom>
          <a:noFill/>
        </p:spPr>
        <p:txBody>
          <a:bodyPr wrap="square" rtlCol="0">
            <a:spAutoFit/>
          </a:bodyPr>
          <a:lstStyle/>
          <a:p>
            <a:pPr algn="ctr"/>
            <a:r>
              <a:rPr lang="fr-FR" sz="3600" dirty="0"/>
              <a:t>Bag of </a:t>
            </a:r>
            <a:r>
              <a:rPr lang="fr-FR" sz="3600" dirty="0" err="1"/>
              <a:t>word</a:t>
            </a:r>
            <a:endParaRPr lang="fr-FR" sz="3600" dirty="0"/>
          </a:p>
        </p:txBody>
      </p:sp>
      <p:pic>
        <p:nvPicPr>
          <p:cNvPr id="3" name="Image 2">
            <a:extLst>
              <a:ext uri="{FF2B5EF4-FFF2-40B4-BE49-F238E27FC236}">
                <a16:creationId xmlns:a16="http://schemas.microsoft.com/office/drawing/2014/main" id="{C13F830B-FED7-4FD2-8BA7-ACE4114AB5EB}"/>
              </a:ext>
            </a:extLst>
          </p:cNvPr>
          <p:cNvPicPr>
            <a:picLocks noChangeAspect="1"/>
          </p:cNvPicPr>
          <p:nvPr/>
        </p:nvPicPr>
        <p:blipFill>
          <a:blip r:embed="rId2"/>
          <a:stretch>
            <a:fillRect/>
          </a:stretch>
        </p:blipFill>
        <p:spPr>
          <a:xfrm>
            <a:off x="1314611" y="1977023"/>
            <a:ext cx="9705975" cy="1609725"/>
          </a:xfrm>
          <a:prstGeom prst="rect">
            <a:avLst/>
          </a:prstGeom>
        </p:spPr>
      </p:pic>
    </p:spTree>
    <p:extLst>
      <p:ext uri="{BB962C8B-B14F-4D97-AF65-F5344CB8AC3E}">
        <p14:creationId xmlns:p14="http://schemas.microsoft.com/office/powerpoint/2010/main" val="93948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5D5FAC-9E3F-4A5B-8CF8-DFDF47668A21}"/>
              </a:ext>
            </a:extLst>
          </p:cNvPr>
          <p:cNvSpPr>
            <a:spLocks noGrp="1"/>
          </p:cNvSpPr>
          <p:nvPr>
            <p:ph type="title"/>
          </p:nvPr>
        </p:nvSpPr>
        <p:spPr/>
        <p:txBody>
          <a:bodyPr/>
          <a:lstStyle/>
          <a:p>
            <a:r>
              <a:rPr lang="fr-FR" dirty="0"/>
              <a:t>Les Objectifs : </a:t>
            </a:r>
          </a:p>
        </p:txBody>
      </p:sp>
      <p:sp>
        <p:nvSpPr>
          <p:cNvPr id="3" name="Espace réservé du contenu 2">
            <a:extLst>
              <a:ext uri="{FF2B5EF4-FFF2-40B4-BE49-F238E27FC236}">
                <a16:creationId xmlns:a16="http://schemas.microsoft.com/office/drawing/2014/main" id="{29E9E29E-6130-40AB-AF9E-2B2A04903B16}"/>
              </a:ext>
            </a:extLst>
          </p:cNvPr>
          <p:cNvSpPr>
            <a:spLocks noGrp="1"/>
          </p:cNvSpPr>
          <p:nvPr>
            <p:ph idx="1"/>
          </p:nvPr>
        </p:nvSpPr>
        <p:spPr>
          <a:xfrm>
            <a:off x="1844418" y="2201525"/>
            <a:ext cx="8669593" cy="2655483"/>
          </a:xfrm>
        </p:spPr>
        <p:txBody>
          <a:bodyPr>
            <a:normAutofit/>
          </a:bodyPr>
          <a:lstStyle/>
          <a:p>
            <a:endParaRPr lang="fr-FR" dirty="0">
              <a:effectLst/>
            </a:endParaRPr>
          </a:p>
          <a:p>
            <a:r>
              <a:rPr lang="fr-FR" dirty="0">
                <a:effectLst/>
              </a:rPr>
              <a:t>Prétraiter des données image pour obtenir un jeu de données exploitable </a:t>
            </a:r>
            <a:endParaRPr lang="fr-FR" sz="2800" dirty="0">
              <a:effectLst/>
            </a:endParaRPr>
          </a:p>
          <a:p>
            <a:r>
              <a:rPr lang="fr-FR" dirty="0">
                <a:effectLst/>
              </a:rPr>
              <a:t>Prétraiter des données texte pour obtenir un jeu de données exploitable</a:t>
            </a:r>
          </a:p>
          <a:p>
            <a:r>
              <a:rPr lang="fr-FR" dirty="0">
                <a:effectLst/>
              </a:rPr>
              <a:t>Représenter graphiquement des données à grandes dimensions.</a:t>
            </a:r>
          </a:p>
          <a:p>
            <a:r>
              <a:rPr lang="fr-FR" dirty="0">
                <a:effectLst/>
              </a:rPr>
              <a:t>Mettre en œuvre des techniques de réduction de dimension</a:t>
            </a:r>
          </a:p>
        </p:txBody>
      </p:sp>
      <p:sp>
        <p:nvSpPr>
          <p:cNvPr id="4" name="Espace réservé du pied de page 3">
            <a:extLst>
              <a:ext uri="{FF2B5EF4-FFF2-40B4-BE49-F238E27FC236}">
                <a16:creationId xmlns:a16="http://schemas.microsoft.com/office/drawing/2014/main" id="{07AE0B02-4E1D-4365-B0F5-A8DCC1C8ED56}"/>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8F3EC9AA-7C8D-45B0-A0D8-D57327FAEFB2}"/>
              </a:ext>
            </a:extLst>
          </p:cNvPr>
          <p:cNvSpPr>
            <a:spLocks noGrp="1"/>
          </p:cNvSpPr>
          <p:nvPr>
            <p:ph type="sldNum" sz="quarter" idx="12"/>
          </p:nvPr>
        </p:nvSpPr>
        <p:spPr/>
        <p:txBody>
          <a:bodyPr/>
          <a:lstStyle/>
          <a:p>
            <a:fld id="{B5F6DD35-FB90-4B61-9FCD-114AE07A4CCE}" type="slidenum">
              <a:rPr lang="fr-FR" smtClean="0"/>
              <a:t>3</a:t>
            </a:fld>
            <a:endParaRPr lang="fr-FR"/>
          </a:p>
        </p:txBody>
      </p:sp>
    </p:spTree>
    <p:extLst>
      <p:ext uri="{BB962C8B-B14F-4D97-AF65-F5344CB8AC3E}">
        <p14:creationId xmlns:p14="http://schemas.microsoft.com/office/powerpoint/2010/main" val="1678259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B5526E9-8D0F-4023-B525-B16400507361}"/>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28F428A1-965E-49ED-8792-B06F31190E7C}"/>
              </a:ext>
            </a:extLst>
          </p:cNvPr>
          <p:cNvSpPr>
            <a:spLocks noGrp="1"/>
          </p:cNvSpPr>
          <p:nvPr>
            <p:ph type="sldNum" sz="quarter" idx="12"/>
          </p:nvPr>
        </p:nvSpPr>
        <p:spPr/>
        <p:txBody>
          <a:bodyPr/>
          <a:lstStyle/>
          <a:p>
            <a:fld id="{B5F6DD35-FB90-4B61-9FCD-114AE07A4CCE}" type="slidenum">
              <a:rPr lang="fr-FR" smtClean="0"/>
              <a:t>30</a:t>
            </a:fld>
            <a:endParaRPr lang="fr-FR"/>
          </a:p>
        </p:txBody>
      </p:sp>
      <p:grpSp>
        <p:nvGrpSpPr>
          <p:cNvPr id="6" name="Groupe 5">
            <a:extLst>
              <a:ext uri="{FF2B5EF4-FFF2-40B4-BE49-F238E27FC236}">
                <a16:creationId xmlns:a16="http://schemas.microsoft.com/office/drawing/2014/main" id="{B39AE5B2-4EF1-4D28-9BDB-75F113236978}"/>
              </a:ext>
            </a:extLst>
          </p:cNvPr>
          <p:cNvGrpSpPr/>
          <p:nvPr/>
        </p:nvGrpSpPr>
        <p:grpSpPr>
          <a:xfrm>
            <a:off x="3386625" y="5407916"/>
            <a:ext cx="7598287" cy="903795"/>
            <a:chOff x="3413519" y="5400885"/>
            <a:chExt cx="7598287" cy="903795"/>
          </a:xfrm>
        </p:grpSpPr>
        <p:grpSp>
          <p:nvGrpSpPr>
            <p:cNvPr id="7" name="Groupe 6">
              <a:extLst>
                <a:ext uri="{FF2B5EF4-FFF2-40B4-BE49-F238E27FC236}">
                  <a16:creationId xmlns:a16="http://schemas.microsoft.com/office/drawing/2014/main" id="{6C02E1D2-75CF-4DAB-8F73-2FC4C2EC71C6}"/>
                </a:ext>
              </a:extLst>
            </p:cNvPr>
            <p:cNvGrpSpPr/>
            <p:nvPr/>
          </p:nvGrpSpPr>
          <p:grpSpPr>
            <a:xfrm>
              <a:off x="3413519" y="5400885"/>
              <a:ext cx="7598287" cy="903795"/>
              <a:chOff x="3413519" y="5400885"/>
              <a:chExt cx="7598287" cy="903795"/>
            </a:xfrm>
          </p:grpSpPr>
          <p:sp>
            <p:nvSpPr>
              <p:cNvPr id="10" name="ZoneTexte 9">
                <a:extLst>
                  <a:ext uri="{FF2B5EF4-FFF2-40B4-BE49-F238E27FC236}">
                    <a16:creationId xmlns:a16="http://schemas.microsoft.com/office/drawing/2014/main" id="{9AF1FBE6-B872-47FE-A342-DE7D2CD32257}"/>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993EF9BB-0295-4043-9667-CBA6982BCF38}"/>
                  </a:ext>
                </a:extLst>
              </p:cNvPr>
              <p:cNvGrpSpPr/>
              <p:nvPr/>
            </p:nvGrpSpPr>
            <p:grpSpPr>
              <a:xfrm>
                <a:off x="3413519" y="5400885"/>
                <a:ext cx="7598287" cy="903795"/>
                <a:chOff x="3797468" y="5546631"/>
                <a:chExt cx="6650475" cy="726153"/>
              </a:xfrm>
            </p:grpSpPr>
            <p:sp>
              <p:nvSpPr>
                <p:cNvPr id="12" name="Flèche droite 6">
                  <a:extLst>
                    <a:ext uri="{FF2B5EF4-FFF2-40B4-BE49-F238E27FC236}">
                      <a16:creationId xmlns:a16="http://schemas.microsoft.com/office/drawing/2014/main" id="{AA6C6A75-EB2E-4B1C-975E-DD46FDF5692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BEEE7878-7CED-4F12-B080-B4AB23B10361}"/>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FB5852B8-0E49-41D4-A7DC-7268395669E4}"/>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EBF3295B-FA98-4C5F-8AE0-C47F56443921}"/>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4FF2F8EA-4306-4C67-AC5E-D1E69B83AF4F}"/>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FA496ACE-FF5A-4767-8A9A-C810273A1B7D}"/>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71FF5B15-3624-4206-B9DD-E4F277729036}"/>
                    </a:ext>
                  </a:extLst>
                </p:cNvPr>
                <p:cNvSpPr txBox="1"/>
                <p:nvPr/>
              </p:nvSpPr>
              <p:spPr>
                <a:xfrm>
                  <a:off x="6231543" y="5546631"/>
                  <a:ext cx="1845684" cy="272011"/>
                </a:xfrm>
                <a:prstGeom prst="rect">
                  <a:avLst/>
                </a:prstGeom>
                <a:noFill/>
              </p:spPr>
              <p:txBody>
                <a:bodyPr wrap="square" rtlCol="0">
                  <a:spAutoFit/>
                </a:bodyPr>
                <a:lstStyle/>
                <a:p>
                  <a:r>
                    <a:rPr lang="fr-FR" sz="1600" b="1" dirty="0"/>
                    <a:t>Traitement de texte</a:t>
                  </a:r>
                </a:p>
              </p:txBody>
            </p:sp>
            <p:sp>
              <p:nvSpPr>
                <p:cNvPr id="19" name="ZoneTexte 18">
                  <a:extLst>
                    <a:ext uri="{FF2B5EF4-FFF2-40B4-BE49-F238E27FC236}">
                      <a16:creationId xmlns:a16="http://schemas.microsoft.com/office/drawing/2014/main" id="{43E6EB22-E027-46C4-B9B1-44BEDAD649FF}"/>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3C5C9229-217E-424F-807A-C023C33D271F}"/>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F8173623-7793-4488-836B-0DCD7A7157C7}"/>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76440298-05A0-43A2-BA7F-6C3AB41A12C3}"/>
              </a:ext>
            </a:extLst>
          </p:cNvPr>
          <p:cNvSpPr txBox="1"/>
          <p:nvPr/>
        </p:nvSpPr>
        <p:spPr>
          <a:xfrm>
            <a:off x="2595237" y="342476"/>
            <a:ext cx="6794696" cy="646331"/>
          </a:xfrm>
          <a:prstGeom prst="rect">
            <a:avLst/>
          </a:prstGeom>
          <a:noFill/>
        </p:spPr>
        <p:txBody>
          <a:bodyPr wrap="square" rtlCol="0">
            <a:spAutoFit/>
          </a:bodyPr>
          <a:lstStyle/>
          <a:p>
            <a:pPr algn="ctr"/>
            <a:r>
              <a:rPr lang="fr-FR" sz="3600" dirty="0"/>
              <a:t>Visualisation</a:t>
            </a:r>
          </a:p>
        </p:txBody>
      </p:sp>
      <p:pic>
        <p:nvPicPr>
          <p:cNvPr id="21506" name="Picture 2">
            <a:extLst>
              <a:ext uri="{FF2B5EF4-FFF2-40B4-BE49-F238E27FC236}">
                <a16:creationId xmlns:a16="http://schemas.microsoft.com/office/drawing/2014/main" id="{344A1813-15BC-48FD-89F2-C42C4BE0B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920" y="1078976"/>
            <a:ext cx="3962400" cy="398145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59AAB4DE-8855-44F0-8750-5E80F4F51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176" y="1132382"/>
            <a:ext cx="4047259"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61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B5526E9-8D0F-4023-B525-B16400507361}"/>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28F428A1-965E-49ED-8792-B06F31190E7C}"/>
              </a:ext>
            </a:extLst>
          </p:cNvPr>
          <p:cNvSpPr>
            <a:spLocks noGrp="1"/>
          </p:cNvSpPr>
          <p:nvPr>
            <p:ph type="sldNum" sz="quarter" idx="12"/>
          </p:nvPr>
        </p:nvSpPr>
        <p:spPr/>
        <p:txBody>
          <a:bodyPr/>
          <a:lstStyle/>
          <a:p>
            <a:fld id="{B5F6DD35-FB90-4B61-9FCD-114AE07A4CCE}" type="slidenum">
              <a:rPr lang="fr-FR" smtClean="0"/>
              <a:t>31</a:t>
            </a:fld>
            <a:endParaRPr lang="fr-FR"/>
          </a:p>
        </p:txBody>
      </p:sp>
      <p:grpSp>
        <p:nvGrpSpPr>
          <p:cNvPr id="6" name="Groupe 5">
            <a:extLst>
              <a:ext uri="{FF2B5EF4-FFF2-40B4-BE49-F238E27FC236}">
                <a16:creationId xmlns:a16="http://schemas.microsoft.com/office/drawing/2014/main" id="{B39AE5B2-4EF1-4D28-9BDB-75F113236978}"/>
              </a:ext>
            </a:extLst>
          </p:cNvPr>
          <p:cNvGrpSpPr/>
          <p:nvPr/>
        </p:nvGrpSpPr>
        <p:grpSpPr>
          <a:xfrm>
            <a:off x="3386625" y="5407916"/>
            <a:ext cx="7598287" cy="903795"/>
            <a:chOff x="3413519" y="5400885"/>
            <a:chExt cx="7598287" cy="903795"/>
          </a:xfrm>
        </p:grpSpPr>
        <p:grpSp>
          <p:nvGrpSpPr>
            <p:cNvPr id="7" name="Groupe 6">
              <a:extLst>
                <a:ext uri="{FF2B5EF4-FFF2-40B4-BE49-F238E27FC236}">
                  <a16:creationId xmlns:a16="http://schemas.microsoft.com/office/drawing/2014/main" id="{6C02E1D2-75CF-4DAB-8F73-2FC4C2EC71C6}"/>
                </a:ext>
              </a:extLst>
            </p:cNvPr>
            <p:cNvGrpSpPr/>
            <p:nvPr/>
          </p:nvGrpSpPr>
          <p:grpSpPr>
            <a:xfrm>
              <a:off x="3413519" y="5400885"/>
              <a:ext cx="7598287" cy="903795"/>
              <a:chOff x="3413519" y="5400885"/>
              <a:chExt cx="7598287" cy="903795"/>
            </a:xfrm>
          </p:grpSpPr>
          <p:sp>
            <p:nvSpPr>
              <p:cNvPr id="10" name="ZoneTexte 9">
                <a:extLst>
                  <a:ext uri="{FF2B5EF4-FFF2-40B4-BE49-F238E27FC236}">
                    <a16:creationId xmlns:a16="http://schemas.microsoft.com/office/drawing/2014/main" id="{9AF1FBE6-B872-47FE-A342-DE7D2CD32257}"/>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993EF9BB-0295-4043-9667-CBA6982BCF38}"/>
                  </a:ext>
                </a:extLst>
              </p:cNvPr>
              <p:cNvGrpSpPr/>
              <p:nvPr/>
            </p:nvGrpSpPr>
            <p:grpSpPr>
              <a:xfrm>
                <a:off x="3413519" y="5400885"/>
                <a:ext cx="7598287" cy="903795"/>
                <a:chOff x="3797468" y="5546631"/>
                <a:chExt cx="6650475" cy="726153"/>
              </a:xfrm>
            </p:grpSpPr>
            <p:sp>
              <p:nvSpPr>
                <p:cNvPr id="12" name="Flèche droite 6">
                  <a:extLst>
                    <a:ext uri="{FF2B5EF4-FFF2-40B4-BE49-F238E27FC236}">
                      <a16:creationId xmlns:a16="http://schemas.microsoft.com/office/drawing/2014/main" id="{AA6C6A75-EB2E-4B1C-975E-DD46FDF5692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BEEE7878-7CED-4F12-B080-B4AB23B10361}"/>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FB5852B8-0E49-41D4-A7DC-7268395669E4}"/>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EBF3295B-FA98-4C5F-8AE0-C47F56443921}"/>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4FF2F8EA-4306-4C67-AC5E-D1E69B83AF4F}"/>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FA496ACE-FF5A-4767-8A9A-C810273A1B7D}"/>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71FF5B15-3624-4206-B9DD-E4F277729036}"/>
                    </a:ext>
                  </a:extLst>
                </p:cNvPr>
                <p:cNvSpPr txBox="1"/>
                <p:nvPr/>
              </p:nvSpPr>
              <p:spPr>
                <a:xfrm>
                  <a:off x="6231543" y="5546631"/>
                  <a:ext cx="1845684" cy="272011"/>
                </a:xfrm>
                <a:prstGeom prst="rect">
                  <a:avLst/>
                </a:prstGeom>
                <a:noFill/>
              </p:spPr>
              <p:txBody>
                <a:bodyPr wrap="square" rtlCol="0">
                  <a:spAutoFit/>
                </a:bodyPr>
                <a:lstStyle/>
                <a:p>
                  <a:r>
                    <a:rPr lang="fr-FR" sz="1600" b="1" dirty="0"/>
                    <a:t>Traitement de texte</a:t>
                  </a:r>
                </a:p>
              </p:txBody>
            </p:sp>
            <p:sp>
              <p:nvSpPr>
                <p:cNvPr id="19" name="ZoneTexte 18">
                  <a:extLst>
                    <a:ext uri="{FF2B5EF4-FFF2-40B4-BE49-F238E27FC236}">
                      <a16:creationId xmlns:a16="http://schemas.microsoft.com/office/drawing/2014/main" id="{43E6EB22-E027-46C4-B9B1-44BEDAD649FF}"/>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3C5C9229-217E-424F-807A-C023C33D271F}"/>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F8173623-7793-4488-836B-0DCD7A7157C7}"/>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76440298-05A0-43A2-BA7F-6C3AB41A12C3}"/>
              </a:ext>
            </a:extLst>
          </p:cNvPr>
          <p:cNvSpPr txBox="1"/>
          <p:nvPr/>
        </p:nvSpPr>
        <p:spPr>
          <a:xfrm>
            <a:off x="2595237" y="342476"/>
            <a:ext cx="6794696" cy="646331"/>
          </a:xfrm>
          <a:prstGeom prst="rect">
            <a:avLst/>
          </a:prstGeom>
          <a:noFill/>
        </p:spPr>
        <p:txBody>
          <a:bodyPr wrap="square" rtlCol="0">
            <a:spAutoFit/>
          </a:bodyPr>
          <a:lstStyle/>
          <a:p>
            <a:pPr algn="ctr"/>
            <a:r>
              <a:rPr lang="fr-FR" sz="3600" dirty="0"/>
              <a:t>Réduction de dimension</a:t>
            </a:r>
          </a:p>
        </p:txBody>
      </p:sp>
      <p:sp>
        <p:nvSpPr>
          <p:cNvPr id="21" name="Rectangle : coins arrondis 20">
            <a:extLst>
              <a:ext uri="{FF2B5EF4-FFF2-40B4-BE49-F238E27FC236}">
                <a16:creationId xmlns:a16="http://schemas.microsoft.com/office/drawing/2014/main" id="{B1E55BFC-CF33-4BDF-84BC-94A1D1124763}"/>
              </a:ext>
            </a:extLst>
          </p:cNvPr>
          <p:cNvSpPr/>
          <p:nvPr/>
        </p:nvSpPr>
        <p:spPr>
          <a:xfrm>
            <a:off x="4353700" y="2596324"/>
            <a:ext cx="2645518"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Bag of </a:t>
            </a:r>
            <a:r>
              <a:rPr lang="fr-FR" dirty="0" err="1"/>
              <a:t>words</a:t>
            </a:r>
            <a:endParaRPr lang="fr-FR" dirty="0"/>
          </a:p>
          <a:p>
            <a:pPr algn="ctr"/>
            <a:r>
              <a:rPr lang="fr-FR" dirty="0">
                <a:sym typeface="Wingdings" panose="05000000000000000000" pitchFamily="2" charset="2"/>
              </a:rPr>
              <a:t>399 96</a:t>
            </a:r>
            <a:endParaRPr lang="fr-FR" dirty="0"/>
          </a:p>
        </p:txBody>
      </p:sp>
      <p:sp>
        <p:nvSpPr>
          <p:cNvPr id="22" name="ZoneTexte 21">
            <a:extLst>
              <a:ext uri="{FF2B5EF4-FFF2-40B4-BE49-F238E27FC236}">
                <a16:creationId xmlns:a16="http://schemas.microsoft.com/office/drawing/2014/main" id="{1A471094-D77B-4EE2-A9E9-86306CA657AD}"/>
              </a:ext>
            </a:extLst>
          </p:cNvPr>
          <p:cNvSpPr txBox="1"/>
          <p:nvPr/>
        </p:nvSpPr>
        <p:spPr>
          <a:xfrm>
            <a:off x="4310809" y="1664648"/>
            <a:ext cx="3018460" cy="369332"/>
          </a:xfrm>
          <a:prstGeom prst="rect">
            <a:avLst/>
          </a:prstGeom>
          <a:noFill/>
        </p:spPr>
        <p:txBody>
          <a:bodyPr wrap="square" rtlCol="0">
            <a:spAutoFit/>
          </a:bodyPr>
          <a:lstStyle/>
          <a:p>
            <a:r>
              <a:rPr lang="fr-FR" dirty="0" err="1"/>
              <a:t>Pca</a:t>
            </a:r>
            <a:r>
              <a:rPr lang="fr-FR" dirty="0"/>
              <a:t> (</a:t>
            </a:r>
            <a:r>
              <a:rPr lang="fr-FR" dirty="0" err="1"/>
              <a:t>n_components</a:t>
            </a:r>
            <a:r>
              <a:rPr lang="fr-FR" dirty="0"/>
              <a:t>=0,8)</a:t>
            </a:r>
          </a:p>
        </p:txBody>
      </p:sp>
    </p:spTree>
    <p:extLst>
      <p:ext uri="{BB962C8B-B14F-4D97-AF65-F5344CB8AC3E}">
        <p14:creationId xmlns:p14="http://schemas.microsoft.com/office/powerpoint/2010/main" val="659142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B5526E9-8D0F-4023-B525-B16400507361}"/>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28F428A1-965E-49ED-8792-B06F31190E7C}"/>
              </a:ext>
            </a:extLst>
          </p:cNvPr>
          <p:cNvSpPr>
            <a:spLocks noGrp="1"/>
          </p:cNvSpPr>
          <p:nvPr>
            <p:ph type="sldNum" sz="quarter" idx="12"/>
          </p:nvPr>
        </p:nvSpPr>
        <p:spPr/>
        <p:txBody>
          <a:bodyPr/>
          <a:lstStyle/>
          <a:p>
            <a:fld id="{B5F6DD35-FB90-4B61-9FCD-114AE07A4CCE}" type="slidenum">
              <a:rPr lang="fr-FR" smtClean="0"/>
              <a:t>32</a:t>
            </a:fld>
            <a:endParaRPr lang="fr-FR"/>
          </a:p>
        </p:txBody>
      </p:sp>
      <p:grpSp>
        <p:nvGrpSpPr>
          <p:cNvPr id="6" name="Groupe 5">
            <a:extLst>
              <a:ext uri="{FF2B5EF4-FFF2-40B4-BE49-F238E27FC236}">
                <a16:creationId xmlns:a16="http://schemas.microsoft.com/office/drawing/2014/main" id="{B39AE5B2-4EF1-4D28-9BDB-75F113236978}"/>
              </a:ext>
            </a:extLst>
          </p:cNvPr>
          <p:cNvGrpSpPr/>
          <p:nvPr/>
        </p:nvGrpSpPr>
        <p:grpSpPr>
          <a:xfrm>
            <a:off x="3386625" y="5407916"/>
            <a:ext cx="7598287" cy="903795"/>
            <a:chOff x="3413519" y="5400885"/>
            <a:chExt cx="7598287" cy="903795"/>
          </a:xfrm>
        </p:grpSpPr>
        <p:grpSp>
          <p:nvGrpSpPr>
            <p:cNvPr id="7" name="Groupe 6">
              <a:extLst>
                <a:ext uri="{FF2B5EF4-FFF2-40B4-BE49-F238E27FC236}">
                  <a16:creationId xmlns:a16="http://schemas.microsoft.com/office/drawing/2014/main" id="{6C02E1D2-75CF-4DAB-8F73-2FC4C2EC71C6}"/>
                </a:ext>
              </a:extLst>
            </p:cNvPr>
            <p:cNvGrpSpPr/>
            <p:nvPr/>
          </p:nvGrpSpPr>
          <p:grpSpPr>
            <a:xfrm>
              <a:off x="3413519" y="5400885"/>
              <a:ext cx="7598287" cy="903795"/>
              <a:chOff x="3413519" y="5400885"/>
              <a:chExt cx="7598287" cy="903795"/>
            </a:xfrm>
          </p:grpSpPr>
          <p:sp>
            <p:nvSpPr>
              <p:cNvPr id="10" name="ZoneTexte 9">
                <a:extLst>
                  <a:ext uri="{FF2B5EF4-FFF2-40B4-BE49-F238E27FC236}">
                    <a16:creationId xmlns:a16="http://schemas.microsoft.com/office/drawing/2014/main" id="{9AF1FBE6-B872-47FE-A342-DE7D2CD32257}"/>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993EF9BB-0295-4043-9667-CBA6982BCF38}"/>
                  </a:ext>
                </a:extLst>
              </p:cNvPr>
              <p:cNvGrpSpPr/>
              <p:nvPr/>
            </p:nvGrpSpPr>
            <p:grpSpPr>
              <a:xfrm>
                <a:off x="3413519" y="5400885"/>
                <a:ext cx="7598287" cy="903795"/>
                <a:chOff x="3797468" y="5546631"/>
                <a:chExt cx="6650475" cy="726153"/>
              </a:xfrm>
            </p:grpSpPr>
            <p:sp>
              <p:nvSpPr>
                <p:cNvPr id="12" name="Flèche droite 6">
                  <a:extLst>
                    <a:ext uri="{FF2B5EF4-FFF2-40B4-BE49-F238E27FC236}">
                      <a16:creationId xmlns:a16="http://schemas.microsoft.com/office/drawing/2014/main" id="{AA6C6A75-EB2E-4B1C-975E-DD46FDF5692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BEEE7878-7CED-4F12-B080-B4AB23B10361}"/>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FB5852B8-0E49-41D4-A7DC-7268395669E4}"/>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EBF3295B-FA98-4C5F-8AE0-C47F56443921}"/>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4FF2F8EA-4306-4C67-AC5E-D1E69B83AF4F}"/>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FA496ACE-FF5A-4767-8A9A-C810273A1B7D}"/>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71FF5B15-3624-4206-B9DD-E4F277729036}"/>
                    </a:ext>
                  </a:extLst>
                </p:cNvPr>
                <p:cNvSpPr txBox="1"/>
                <p:nvPr/>
              </p:nvSpPr>
              <p:spPr>
                <a:xfrm>
                  <a:off x="6231543" y="5546631"/>
                  <a:ext cx="1845684" cy="272011"/>
                </a:xfrm>
                <a:prstGeom prst="rect">
                  <a:avLst/>
                </a:prstGeom>
                <a:noFill/>
              </p:spPr>
              <p:txBody>
                <a:bodyPr wrap="square" rtlCol="0">
                  <a:spAutoFit/>
                </a:bodyPr>
                <a:lstStyle/>
                <a:p>
                  <a:r>
                    <a:rPr lang="fr-FR" sz="1600" b="1" dirty="0"/>
                    <a:t>Traitement de texte</a:t>
                  </a:r>
                </a:p>
              </p:txBody>
            </p:sp>
            <p:sp>
              <p:nvSpPr>
                <p:cNvPr id="19" name="ZoneTexte 18">
                  <a:extLst>
                    <a:ext uri="{FF2B5EF4-FFF2-40B4-BE49-F238E27FC236}">
                      <a16:creationId xmlns:a16="http://schemas.microsoft.com/office/drawing/2014/main" id="{43E6EB22-E027-46C4-B9B1-44BEDAD649FF}"/>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3C5C9229-217E-424F-807A-C023C33D271F}"/>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F8173623-7793-4488-836B-0DCD7A7157C7}"/>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76440298-05A0-43A2-BA7F-6C3AB41A12C3}"/>
              </a:ext>
            </a:extLst>
          </p:cNvPr>
          <p:cNvSpPr txBox="1"/>
          <p:nvPr/>
        </p:nvSpPr>
        <p:spPr>
          <a:xfrm>
            <a:off x="2595237" y="342476"/>
            <a:ext cx="6794696" cy="646331"/>
          </a:xfrm>
          <a:prstGeom prst="rect">
            <a:avLst/>
          </a:prstGeom>
          <a:noFill/>
        </p:spPr>
        <p:txBody>
          <a:bodyPr wrap="square" rtlCol="0">
            <a:spAutoFit/>
          </a:bodyPr>
          <a:lstStyle/>
          <a:p>
            <a:pPr algn="ctr"/>
            <a:r>
              <a:rPr lang="fr-FR" sz="3600" dirty="0"/>
              <a:t>TFIDF</a:t>
            </a:r>
          </a:p>
        </p:txBody>
      </p:sp>
      <p:pic>
        <p:nvPicPr>
          <p:cNvPr id="3" name="Image 2">
            <a:extLst>
              <a:ext uri="{FF2B5EF4-FFF2-40B4-BE49-F238E27FC236}">
                <a16:creationId xmlns:a16="http://schemas.microsoft.com/office/drawing/2014/main" id="{7D0C7582-9B2D-4F1B-ABBE-1B0C3AA50E5C}"/>
              </a:ext>
            </a:extLst>
          </p:cNvPr>
          <p:cNvPicPr>
            <a:picLocks noChangeAspect="1"/>
          </p:cNvPicPr>
          <p:nvPr/>
        </p:nvPicPr>
        <p:blipFill>
          <a:blip r:embed="rId2"/>
          <a:stretch>
            <a:fillRect/>
          </a:stretch>
        </p:blipFill>
        <p:spPr>
          <a:xfrm>
            <a:off x="1152525" y="2222495"/>
            <a:ext cx="9886950" cy="1476375"/>
          </a:xfrm>
          <a:prstGeom prst="rect">
            <a:avLst/>
          </a:prstGeom>
        </p:spPr>
      </p:pic>
    </p:spTree>
    <p:extLst>
      <p:ext uri="{BB962C8B-B14F-4D97-AF65-F5344CB8AC3E}">
        <p14:creationId xmlns:p14="http://schemas.microsoft.com/office/powerpoint/2010/main" val="700081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B5526E9-8D0F-4023-B525-B16400507361}"/>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28F428A1-965E-49ED-8792-B06F31190E7C}"/>
              </a:ext>
            </a:extLst>
          </p:cNvPr>
          <p:cNvSpPr>
            <a:spLocks noGrp="1"/>
          </p:cNvSpPr>
          <p:nvPr>
            <p:ph type="sldNum" sz="quarter" idx="12"/>
          </p:nvPr>
        </p:nvSpPr>
        <p:spPr/>
        <p:txBody>
          <a:bodyPr/>
          <a:lstStyle/>
          <a:p>
            <a:fld id="{B5F6DD35-FB90-4B61-9FCD-114AE07A4CCE}" type="slidenum">
              <a:rPr lang="fr-FR" smtClean="0"/>
              <a:t>33</a:t>
            </a:fld>
            <a:endParaRPr lang="fr-FR"/>
          </a:p>
        </p:txBody>
      </p:sp>
      <p:grpSp>
        <p:nvGrpSpPr>
          <p:cNvPr id="6" name="Groupe 5">
            <a:extLst>
              <a:ext uri="{FF2B5EF4-FFF2-40B4-BE49-F238E27FC236}">
                <a16:creationId xmlns:a16="http://schemas.microsoft.com/office/drawing/2014/main" id="{B39AE5B2-4EF1-4D28-9BDB-75F113236978}"/>
              </a:ext>
            </a:extLst>
          </p:cNvPr>
          <p:cNvGrpSpPr/>
          <p:nvPr/>
        </p:nvGrpSpPr>
        <p:grpSpPr>
          <a:xfrm>
            <a:off x="3386625" y="5407916"/>
            <a:ext cx="7598287" cy="903795"/>
            <a:chOff x="3413519" y="5400885"/>
            <a:chExt cx="7598287" cy="903795"/>
          </a:xfrm>
        </p:grpSpPr>
        <p:grpSp>
          <p:nvGrpSpPr>
            <p:cNvPr id="7" name="Groupe 6">
              <a:extLst>
                <a:ext uri="{FF2B5EF4-FFF2-40B4-BE49-F238E27FC236}">
                  <a16:creationId xmlns:a16="http://schemas.microsoft.com/office/drawing/2014/main" id="{6C02E1D2-75CF-4DAB-8F73-2FC4C2EC71C6}"/>
                </a:ext>
              </a:extLst>
            </p:cNvPr>
            <p:cNvGrpSpPr/>
            <p:nvPr/>
          </p:nvGrpSpPr>
          <p:grpSpPr>
            <a:xfrm>
              <a:off x="3413519" y="5400885"/>
              <a:ext cx="7598287" cy="903795"/>
              <a:chOff x="3413519" y="5400885"/>
              <a:chExt cx="7598287" cy="903795"/>
            </a:xfrm>
          </p:grpSpPr>
          <p:sp>
            <p:nvSpPr>
              <p:cNvPr id="10" name="ZoneTexte 9">
                <a:extLst>
                  <a:ext uri="{FF2B5EF4-FFF2-40B4-BE49-F238E27FC236}">
                    <a16:creationId xmlns:a16="http://schemas.microsoft.com/office/drawing/2014/main" id="{9AF1FBE6-B872-47FE-A342-DE7D2CD32257}"/>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993EF9BB-0295-4043-9667-CBA6982BCF38}"/>
                  </a:ext>
                </a:extLst>
              </p:cNvPr>
              <p:cNvGrpSpPr/>
              <p:nvPr/>
            </p:nvGrpSpPr>
            <p:grpSpPr>
              <a:xfrm>
                <a:off x="3413519" y="5400885"/>
                <a:ext cx="7598287" cy="903795"/>
                <a:chOff x="3797468" y="5546631"/>
                <a:chExt cx="6650475" cy="726153"/>
              </a:xfrm>
            </p:grpSpPr>
            <p:sp>
              <p:nvSpPr>
                <p:cNvPr id="12" name="Flèche droite 6">
                  <a:extLst>
                    <a:ext uri="{FF2B5EF4-FFF2-40B4-BE49-F238E27FC236}">
                      <a16:creationId xmlns:a16="http://schemas.microsoft.com/office/drawing/2014/main" id="{AA6C6A75-EB2E-4B1C-975E-DD46FDF5692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BEEE7878-7CED-4F12-B080-B4AB23B10361}"/>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FB5852B8-0E49-41D4-A7DC-7268395669E4}"/>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EBF3295B-FA98-4C5F-8AE0-C47F56443921}"/>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4FF2F8EA-4306-4C67-AC5E-D1E69B83AF4F}"/>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FA496ACE-FF5A-4767-8A9A-C810273A1B7D}"/>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71FF5B15-3624-4206-B9DD-E4F277729036}"/>
                    </a:ext>
                  </a:extLst>
                </p:cNvPr>
                <p:cNvSpPr txBox="1"/>
                <p:nvPr/>
              </p:nvSpPr>
              <p:spPr>
                <a:xfrm>
                  <a:off x="6231543" y="5546631"/>
                  <a:ext cx="1845684" cy="272011"/>
                </a:xfrm>
                <a:prstGeom prst="rect">
                  <a:avLst/>
                </a:prstGeom>
                <a:noFill/>
              </p:spPr>
              <p:txBody>
                <a:bodyPr wrap="square" rtlCol="0">
                  <a:spAutoFit/>
                </a:bodyPr>
                <a:lstStyle/>
                <a:p>
                  <a:r>
                    <a:rPr lang="fr-FR" sz="1600" b="1" dirty="0"/>
                    <a:t>Traitement de texte</a:t>
                  </a:r>
                </a:p>
              </p:txBody>
            </p:sp>
            <p:sp>
              <p:nvSpPr>
                <p:cNvPr id="19" name="ZoneTexte 18">
                  <a:extLst>
                    <a:ext uri="{FF2B5EF4-FFF2-40B4-BE49-F238E27FC236}">
                      <a16:creationId xmlns:a16="http://schemas.microsoft.com/office/drawing/2014/main" id="{43E6EB22-E027-46C4-B9B1-44BEDAD649FF}"/>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3C5C9229-217E-424F-807A-C023C33D271F}"/>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F8173623-7793-4488-836B-0DCD7A7157C7}"/>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76440298-05A0-43A2-BA7F-6C3AB41A12C3}"/>
              </a:ext>
            </a:extLst>
          </p:cNvPr>
          <p:cNvSpPr txBox="1"/>
          <p:nvPr/>
        </p:nvSpPr>
        <p:spPr>
          <a:xfrm>
            <a:off x="2595237" y="342476"/>
            <a:ext cx="6794696" cy="646331"/>
          </a:xfrm>
          <a:prstGeom prst="rect">
            <a:avLst/>
          </a:prstGeom>
          <a:noFill/>
        </p:spPr>
        <p:txBody>
          <a:bodyPr wrap="square" rtlCol="0">
            <a:spAutoFit/>
          </a:bodyPr>
          <a:lstStyle/>
          <a:p>
            <a:pPr algn="ctr"/>
            <a:r>
              <a:rPr lang="fr-FR" sz="3600" dirty="0"/>
              <a:t>Visualisation</a:t>
            </a:r>
          </a:p>
        </p:txBody>
      </p:sp>
      <p:pic>
        <p:nvPicPr>
          <p:cNvPr id="30722" name="Picture 2">
            <a:extLst>
              <a:ext uri="{FF2B5EF4-FFF2-40B4-BE49-F238E27FC236}">
                <a16:creationId xmlns:a16="http://schemas.microsoft.com/office/drawing/2014/main" id="{74B3935C-8D09-4750-BBC8-427EEAFC5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013" y="1122347"/>
            <a:ext cx="4057650" cy="3981450"/>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a:extLst>
              <a:ext uri="{FF2B5EF4-FFF2-40B4-BE49-F238E27FC236}">
                <a16:creationId xmlns:a16="http://schemas.microsoft.com/office/drawing/2014/main" id="{2B3111D3-B917-4A04-92C2-BF205B36E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212" y="1192169"/>
            <a:ext cx="4057650" cy="399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191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B5526E9-8D0F-4023-B525-B16400507361}"/>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28F428A1-965E-49ED-8792-B06F31190E7C}"/>
              </a:ext>
            </a:extLst>
          </p:cNvPr>
          <p:cNvSpPr>
            <a:spLocks noGrp="1"/>
          </p:cNvSpPr>
          <p:nvPr>
            <p:ph type="sldNum" sz="quarter" idx="12"/>
          </p:nvPr>
        </p:nvSpPr>
        <p:spPr/>
        <p:txBody>
          <a:bodyPr/>
          <a:lstStyle/>
          <a:p>
            <a:fld id="{B5F6DD35-FB90-4B61-9FCD-114AE07A4CCE}" type="slidenum">
              <a:rPr lang="fr-FR" smtClean="0"/>
              <a:t>34</a:t>
            </a:fld>
            <a:endParaRPr lang="fr-FR"/>
          </a:p>
        </p:txBody>
      </p:sp>
      <p:grpSp>
        <p:nvGrpSpPr>
          <p:cNvPr id="6" name="Groupe 5">
            <a:extLst>
              <a:ext uri="{FF2B5EF4-FFF2-40B4-BE49-F238E27FC236}">
                <a16:creationId xmlns:a16="http://schemas.microsoft.com/office/drawing/2014/main" id="{B39AE5B2-4EF1-4D28-9BDB-75F113236978}"/>
              </a:ext>
            </a:extLst>
          </p:cNvPr>
          <p:cNvGrpSpPr/>
          <p:nvPr/>
        </p:nvGrpSpPr>
        <p:grpSpPr>
          <a:xfrm>
            <a:off x="3386625" y="5407916"/>
            <a:ext cx="7598287" cy="903795"/>
            <a:chOff x="3413519" y="5400885"/>
            <a:chExt cx="7598287" cy="903795"/>
          </a:xfrm>
        </p:grpSpPr>
        <p:grpSp>
          <p:nvGrpSpPr>
            <p:cNvPr id="7" name="Groupe 6">
              <a:extLst>
                <a:ext uri="{FF2B5EF4-FFF2-40B4-BE49-F238E27FC236}">
                  <a16:creationId xmlns:a16="http://schemas.microsoft.com/office/drawing/2014/main" id="{6C02E1D2-75CF-4DAB-8F73-2FC4C2EC71C6}"/>
                </a:ext>
              </a:extLst>
            </p:cNvPr>
            <p:cNvGrpSpPr/>
            <p:nvPr/>
          </p:nvGrpSpPr>
          <p:grpSpPr>
            <a:xfrm>
              <a:off x="3413519" y="5400885"/>
              <a:ext cx="7598287" cy="903795"/>
              <a:chOff x="3413519" y="5400885"/>
              <a:chExt cx="7598287" cy="903795"/>
            </a:xfrm>
          </p:grpSpPr>
          <p:sp>
            <p:nvSpPr>
              <p:cNvPr id="10" name="ZoneTexte 9">
                <a:extLst>
                  <a:ext uri="{FF2B5EF4-FFF2-40B4-BE49-F238E27FC236}">
                    <a16:creationId xmlns:a16="http://schemas.microsoft.com/office/drawing/2014/main" id="{9AF1FBE6-B872-47FE-A342-DE7D2CD32257}"/>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993EF9BB-0295-4043-9667-CBA6982BCF38}"/>
                  </a:ext>
                </a:extLst>
              </p:cNvPr>
              <p:cNvGrpSpPr/>
              <p:nvPr/>
            </p:nvGrpSpPr>
            <p:grpSpPr>
              <a:xfrm>
                <a:off x="3413519" y="5400885"/>
                <a:ext cx="7598287" cy="903795"/>
                <a:chOff x="3797468" y="5546631"/>
                <a:chExt cx="6650475" cy="726153"/>
              </a:xfrm>
            </p:grpSpPr>
            <p:sp>
              <p:nvSpPr>
                <p:cNvPr id="12" name="Flèche droite 6">
                  <a:extLst>
                    <a:ext uri="{FF2B5EF4-FFF2-40B4-BE49-F238E27FC236}">
                      <a16:creationId xmlns:a16="http://schemas.microsoft.com/office/drawing/2014/main" id="{AA6C6A75-EB2E-4B1C-975E-DD46FDF5692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BEEE7878-7CED-4F12-B080-B4AB23B10361}"/>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FB5852B8-0E49-41D4-A7DC-7268395669E4}"/>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EBF3295B-FA98-4C5F-8AE0-C47F56443921}"/>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4FF2F8EA-4306-4C67-AC5E-D1E69B83AF4F}"/>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FA496ACE-FF5A-4767-8A9A-C810273A1B7D}"/>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71FF5B15-3624-4206-B9DD-E4F277729036}"/>
                    </a:ext>
                  </a:extLst>
                </p:cNvPr>
                <p:cNvSpPr txBox="1"/>
                <p:nvPr/>
              </p:nvSpPr>
              <p:spPr>
                <a:xfrm>
                  <a:off x="6231543" y="5546631"/>
                  <a:ext cx="1845684" cy="272011"/>
                </a:xfrm>
                <a:prstGeom prst="rect">
                  <a:avLst/>
                </a:prstGeom>
                <a:noFill/>
              </p:spPr>
              <p:txBody>
                <a:bodyPr wrap="square" rtlCol="0">
                  <a:spAutoFit/>
                </a:bodyPr>
                <a:lstStyle/>
                <a:p>
                  <a:r>
                    <a:rPr lang="fr-FR" sz="1600" b="1" dirty="0"/>
                    <a:t>Traitement de texte</a:t>
                  </a:r>
                </a:p>
              </p:txBody>
            </p:sp>
            <p:sp>
              <p:nvSpPr>
                <p:cNvPr id="19" name="ZoneTexte 18">
                  <a:extLst>
                    <a:ext uri="{FF2B5EF4-FFF2-40B4-BE49-F238E27FC236}">
                      <a16:creationId xmlns:a16="http://schemas.microsoft.com/office/drawing/2014/main" id="{43E6EB22-E027-46C4-B9B1-44BEDAD649FF}"/>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3C5C9229-217E-424F-807A-C023C33D271F}"/>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F8173623-7793-4488-836B-0DCD7A7157C7}"/>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76440298-05A0-43A2-BA7F-6C3AB41A12C3}"/>
              </a:ext>
            </a:extLst>
          </p:cNvPr>
          <p:cNvSpPr txBox="1"/>
          <p:nvPr/>
        </p:nvSpPr>
        <p:spPr>
          <a:xfrm>
            <a:off x="2595237" y="342476"/>
            <a:ext cx="6794696" cy="646331"/>
          </a:xfrm>
          <a:prstGeom prst="rect">
            <a:avLst/>
          </a:prstGeom>
          <a:noFill/>
        </p:spPr>
        <p:txBody>
          <a:bodyPr wrap="square" rtlCol="0">
            <a:spAutoFit/>
          </a:bodyPr>
          <a:lstStyle/>
          <a:p>
            <a:pPr algn="ctr"/>
            <a:r>
              <a:rPr lang="fr-FR" sz="3600" dirty="0"/>
              <a:t>Réduction de dimension</a:t>
            </a:r>
          </a:p>
        </p:txBody>
      </p:sp>
      <p:sp>
        <p:nvSpPr>
          <p:cNvPr id="21" name="Rectangle : coins arrondis 20">
            <a:extLst>
              <a:ext uri="{FF2B5EF4-FFF2-40B4-BE49-F238E27FC236}">
                <a16:creationId xmlns:a16="http://schemas.microsoft.com/office/drawing/2014/main" id="{5951B82D-1F72-4242-AF2C-9FB451AE033C}"/>
              </a:ext>
            </a:extLst>
          </p:cNvPr>
          <p:cNvSpPr/>
          <p:nvPr/>
        </p:nvSpPr>
        <p:spPr>
          <a:xfrm>
            <a:off x="4353700" y="2596324"/>
            <a:ext cx="2645518"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TFIDF</a:t>
            </a:r>
          </a:p>
          <a:p>
            <a:pPr algn="ctr"/>
            <a:r>
              <a:rPr lang="fr-FR" dirty="0">
                <a:sym typeface="Wingdings" panose="05000000000000000000" pitchFamily="2" charset="2"/>
              </a:rPr>
              <a:t>174 73</a:t>
            </a:r>
            <a:endParaRPr lang="fr-FR" dirty="0"/>
          </a:p>
        </p:txBody>
      </p:sp>
      <p:sp>
        <p:nvSpPr>
          <p:cNvPr id="22" name="ZoneTexte 21">
            <a:extLst>
              <a:ext uri="{FF2B5EF4-FFF2-40B4-BE49-F238E27FC236}">
                <a16:creationId xmlns:a16="http://schemas.microsoft.com/office/drawing/2014/main" id="{DED9F2AC-248E-4ACE-B0C6-51B8570CECDC}"/>
              </a:ext>
            </a:extLst>
          </p:cNvPr>
          <p:cNvSpPr txBox="1"/>
          <p:nvPr/>
        </p:nvSpPr>
        <p:spPr>
          <a:xfrm>
            <a:off x="4310809" y="1664648"/>
            <a:ext cx="3018460" cy="369332"/>
          </a:xfrm>
          <a:prstGeom prst="rect">
            <a:avLst/>
          </a:prstGeom>
          <a:noFill/>
        </p:spPr>
        <p:txBody>
          <a:bodyPr wrap="square" rtlCol="0">
            <a:spAutoFit/>
          </a:bodyPr>
          <a:lstStyle/>
          <a:p>
            <a:r>
              <a:rPr lang="fr-FR" dirty="0" err="1"/>
              <a:t>Pca</a:t>
            </a:r>
            <a:r>
              <a:rPr lang="fr-FR" dirty="0"/>
              <a:t> (</a:t>
            </a:r>
            <a:r>
              <a:rPr lang="fr-FR" dirty="0" err="1"/>
              <a:t>n_components</a:t>
            </a:r>
            <a:r>
              <a:rPr lang="fr-FR" dirty="0"/>
              <a:t>=0,8)</a:t>
            </a:r>
          </a:p>
        </p:txBody>
      </p:sp>
    </p:spTree>
    <p:extLst>
      <p:ext uri="{BB962C8B-B14F-4D97-AF65-F5344CB8AC3E}">
        <p14:creationId xmlns:p14="http://schemas.microsoft.com/office/powerpoint/2010/main" val="2278997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B5526E9-8D0F-4023-B525-B16400507361}"/>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28F428A1-965E-49ED-8792-B06F31190E7C}"/>
              </a:ext>
            </a:extLst>
          </p:cNvPr>
          <p:cNvSpPr>
            <a:spLocks noGrp="1"/>
          </p:cNvSpPr>
          <p:nvPr>
            <p:ph type="sldNum" sz="quarter" idx="12"/>
          </p:nvPr>
        </p:nvSpPr>
        <p:spPr/>
        <p:txBody>
          <a:bodyPr/>
          <a:lstStyle/>
          <a:p>
            <a:fld id="{B5F6DD35-FB90-4B61-9FCD-114AE07A4CCE}" type="slidenum">
              <a:rPr lang="fr-FR" smtClean="0"/>
              <a:t>35</a:t>
            </a:fld>
            <a:endParaRPr lang="fr-FR"/>
          </a:p>
        </p:txBody>
      </p:sp>
      <p:grpSp>
        <p:nvGrpSpPr>
          <p:cNvPr id="6" name="Groupe 5">
            <a:extLst>
              <a:ext uri="{FF2B5EF4-FFF2-40B4-BE49-F238E27FC236}">
                <a16:creationId xmlns:a16="http://schemas.microsoft.com/office/drawing/2014/main" id="{B39AE5B2-4EF1-4D28-9BDB-75F113236978}"/>
              </a:ext>
            </a:extLst>
          </p:cNvPr>
          <p:cNvGrpSpPr/>
          <p:nvPr/>
        </p:nvGrpSpPr>
        <p:grpSpPr>
          <a:xfrm>
            <a:off x="3386625" y="5407916"/>
            <a:ext cx="7598287" cy="903795"/>
            <a:chOff x="3413519" y="5400885"/>
            <a:chExt cx="7598287" cy="903795"/>
          </a:xfrm>
        </p:grpSpPr>
        <p:grpSp>
          <p:nvGrpSpPr>
            <p:cNvPr id="7" name="Groupe 6">
              <a:extLst>
                <a:ext uri="{FF2B5EF4-FFF2-40B4-BE49-F238E27FC236}">
                  <a16:creationId xmlns:a16="http://schemas.microsoft.com/office/drawing/2014/main" id="{6C02E1D2-75CF-4DAB-8F73-2FC4C2EC71C6}"/>
                </a:ext>
              </a:extLst>
            </p:cNvPr>
            <p:cNvGrpSpPr/>
            <p:nvPr/>
          </p:nvGrpSpPr>
          <p:grpSpPr>
            <a:xfrm>
              <a:off x="3413519" y="5400885"/>
              <a:ext cx="7598287" cy="903795"/>
              <a:chOff x="3413519" y="5400885"/>
              <a:chExt cx="7598287" cy="903795"/>
            </a:xfrm>
          </p:grpSpPr>
          <p:sp>
            <p:nvSpPr>
              <p:cNvPr id="10" name="ZoneTexte 9">
                <a:extLst>
                  <a:ext uri="{FF2B5EF4-FFF2-40B4-BE49-F238E27FC236}">
                    <a16:creationId xmlns:a16="http://schemas.microsoft.com/office/drawing/2014/main" id="{9AF1FBE6-B872-47FE-A342-DE7D2CD32257}"/>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993EF9BB-0295-4043-9667-CBA6982BCF38}"/>
                  </a:ext>
                </a:extLst>
              </p:cNvPr>
              <p:cNvGrpSpPr/>
              <p:nvPr/>
            </p:nvGrpSpPr>
            <p:grpSpPr>
              <a:xfrm>
                <a:off x="3413519" y="5400885"/>
                <a:ext cx="7598287" cy="903795"/>
                <a:chOff x="3797468" y="5546631"/>
                <a:chExt cx="6650475" cy="726153"/>
              </a:xfrm>
            </p:grpSpPr>
            <p:sp>
              <p:nvSpPr>
                <p:cNvPr id="12" name="Flèche droite 6">
                  <a:extLst>
                    <a:ext uri="{FF2B5EF4-FFF2-40B4-BE49-F238E27FC236}">
                      <a16:creationId xmlns:a16="http://schemas.microsoft.com/office/drawing/2014/main" id="{AA6C6A75-EB2E-4B1C-975E-DD46FDF5692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BEEE7878-7CED-4F12-B080-B4AB23B10361}"/>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FB5852B8-0E49-41D4-A7DC-7268395669E4}"/>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EBF3295B-FA98-4C5F-8AE0-C47F56443921}"/>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4FF2F8EA-4306-4C67-AC5E-D1E69B83AF4F}"/>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FA496ACE-FF5A-4767-8A9A-C810273A1B7D}"/>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71FF5B15-3624-4206-B9DD-E4F277729036}"/>
                    </a:ext>
                  </a:extLst>
                </p:cNvPr>
                <p:cNvSpPr txBox="1"/>
                <p:nvPr/>
              </p:nvSpPr>
              <p:spPr>
                <a:xfrm>
                  <a:off x="6231543" y="5546631"/>
                  <a:ext cx="1845684" cy="272011"/>
                </a:xfrm>
                <a:prstGeom prst="rect">
                  <a:avLst/>
                </a:prstGeom>
                <a:noFill/>
              </p:spPr>
              <p:txBody>
                <a:bodyPr wrap="square" rtlCol="0">
                  <a:spAutoFit/>
                </a:bodyPr>
                <a:lstStyle/>
                <a:p>
                  <a:r>
                    <a:rPr lang="fr-FR" sz="1600" b="1" dirty="0"/>
                    <a:t>Traitement de texte</a:t>
                  </a:r>
                </a:p>
              </p:txBody>
            </p:sp>
            <p:sp>
              <p:nvSpPr>
                <p:cNvPr id="19" name="ZoneTexte 18">
                  <a:extLst>
                    <a:ext uri="{FF2B5EF4-FFF2-40B4-BE49-F238E27FC236}">
                      <a16:creationId xmlns:a16="http://schemas.microsoft.com/office/drawing/2014/main" id="{43E6EB22-E027-46C4-B9B1-44BEDAD649FF}"/>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3C5C9229-217E-424F-807A-C023C33D271F}"/>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F8173623-7793-4488-836B-0DCD7A7157C7}"/>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76440298-05A0-43A2-BA7F-6C3AB41A12C3}"/>
              </a:ext>
            </a:extLst>
          </p:cNvPr>
          <p:cNvSpPr txBox="1"/>
          <p:nvPr/>
        </p:nvSpPr>
        <p:spPr>
          <a:xfrm>
            <a:off x="2595237" y="342476"/>
            <a:ext cx="6794696" cy="646331"/>
          </a:xfrm>
          <a:prstGeom prst="rect">
            <a:avLst/>
          </a:prstGeom>
          <a:noFill/>
        </p:spPr>
        <p:txBody>
          <a:bodyPr wrap="square" rtlCol="0">
            <a:spAutoFit/>
          </a:bodyPr>
          <a:lstStyle/>
          <a:p>
            <a:pPr algn="ctr"/>
            <a:r>
              <a:rPr lang="fr-FR" sz="3600" dirty="0"/>
              <a:t>ARI</a:t>
            </a:r>
          </a:p>
        </p:txBody>
      </p:sp>
      <p:pic>
        <p:nvPicPr>
          <p:cNvPr id="28674" name="Picture 2">
            <a:extLst>
              <a:ext uri="{FF2B5EF4-FFF2-40B4-BE49-F238E27FC236}">
                <a16:creationId xmlns:a16="http://schemas.microsoft.com/office/drawing/2014/main" id="{313A19A7-0B45-46AE-ACB3-336A987A7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191154"/>
            <a:ext cx="5192259" cy="3922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092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10ED25D-9519-4324-AD89-1A2C70811161}"/>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32702F53-4005-4B95-8A16-ECD5BB1AEE69}"/>
              </a:ext>
            </a:extLst>
          </p:cNvPr>
          <p:cNvSpPr>
            <a:spLocks noGrp="1"/>
          </p:cNvSpPr>
          <p:nvPr>
            <p:ph type="sldNum" sz="quarter" idx="12"/>
          </p:nvPr>
        </p:nvSpPr>
        <p:spPr/>
        <p:txBody>
          <a:bodyPr/>
          <a:lstStyle/>
          <a:p>
            <a:fld id="{B5F6DD35-FB90-4B61-9FCD-114AE07A4CCE}" type="slidenum">
              <a:rPr lang="fr-FR" smtClean="0"/>
              <a:t>36</a:t>
            </a:fld>
            <a:endParaRPr lang="fr-FR"/>
          </a:p>
        </p:txBody>
      </p:sp>
      <p:grpSp>
        <p:nvGrpSpPr>
          <p:cNvPr id="6" name="Groupe 5">
            <a:extLst>
              <a:ext uri="{FF2B5EF4-FFF2-40B4-BE49-F238E27FC236}">
                <a16:creationId xmlns:a16="http://schemas.microsoft.com/office/drawing/2014/main" id="{3BE05BDA-C7CD-49EE-8654-7A27CA1F4533}"/>
              </a:ext>
            </a:extLst>
          </p:cNvPr>
          <p:cNvGrpSpPr/>
          <p:nvPr/>
        </p:nvGrpSpPr>
        <p:grpSpPr>
          <a:xfrm>
            <a:off x="3417321" y="5419186"/>
            <a:ext cx="7567591" cy="892520"/>
            <a:chOff x="3444215" y="5412155"/>
            <a:chExt cx="7567591" cy="892520"/>
          </a:xfrm>
        </p:grpSpPr>
        <p:grpSp>
          <p:nvGrpSpPr>
            <p:cNvPr id="7" name="Groupe 6">
              <a:extLst>
                <a:ext uri="{FF2B5EF4-FFF2-40B4-BE49-F238E27FC236}">
                  <a16:creationId xmlns:a16="http://schemas.microsoft.com/office/drawing/2014/main" id="{00E67BCF-5E07-4E0F-B675-2DC7DD703645}"/>
                </a:ext>
              </a:extLst>
            </p:cNvPr>
            <p:cNvGrpSpPr/>
            <p:nvPr/>
          </p:nvGrpSpPr>
          <p:grpSpPr>
            <a:xfrm>
              <a:off x="3444215" y="5442933"/>
              <a:ext cx="7567591" cy="861742"/>
              <a:chOff x="3444215" y="5442933"/>
              <a:chExt cx="7567591" cy="861742"/>
            </a:xfrm>
          </p:grpSpPr>
          <p:sp>
            <p:nvSpPr>
              <p:cNvPr id="10" name="ZoneTexte 9">
                <a:extLst>
                  <a:ext uri="{FF2B5EF4-FFF2-40B4-BE49-F238E27FC236}">
                    <a16:creationId xmlns:a16="http://schemas.microsoft.com/office/drawing/2014/main" id="{D603FE60-1702-4158-9C3F-FE33348B3EA0}"/>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F1BEDD9A-860B-423A-83AF-3AC8B7FE62FB}"/>
                  </a:ext>
                </a:extLst>
              </p:cNvPr>
              <p:cNvGrpSpPr/>
              <p:nvPr/>
            </p:nvGrpSpPr>
            <p:grpSpPr>
              <a:xfrm>
                <a:off x="3444215" y="5442933"/>
                <a:ext cx="7567591" cy="861742"/>
                <a:chOff x="3824335" y="5580418"/>
                <a:chExt cx="6623608" cy="692366"/>
              </a:xfrm>
            </p:grpSpPr>
            <p:sp>
              <p:nvSpPr>
                <p:cNvPr id="12" name="Flèche droite 6">
                  <a:extLst>
                    <a:ext uri="{FF2B5EF4-FFF2-40B4-BE49-F238E27FC236}">
                      <a16:creationId xmlns:a16="http://schemas.microsoft.com/office/drawing/2014/main" id="{7A26D2F4-F47F-4CB9-AFD6-805A16EA5301}"/>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54880D36-B9C5-4E7D-9BCD-187BE97FCD26}"/>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3F2548B9-A17E-471C-ADB4-A9CE5C8F3B46}"/>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CBFFB032-7BA3-425E-B947-977760861962}"/>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5ACDB7D5-4B5B-4BAD-87EF-FAD8E1BF069D}"/>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A8872382-2295-4717-8A29-693A95CB50F6}"/>
                    </a:ext>
                  </a:extLst>
                </p:cNvPr>
                <p:cNvSpPr txBox="1"/>
                <p:nvPr/>
              </p:nvSpPr>
              <p:spPr>
                <a:xfrm>
                  <a:off x="3824335" y="5580418"/>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2A2C80EC-73F1-45EF-B320-C77AF133F2A5}"/>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D4823275-95F8-4CFC-A11F-2BD9DF62CB57}"/>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862635C7-F133-49C2-8489-46127D58334E}"/>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19ACE2-6DC0-4E6A-8414-77D6F3F38064}"/>
                </a:ext>
              </a:extLst>
            </p:cNvPr>
            <p:cNvSpPr txBox="1"/>
            <p:nvPr/>
          </p:nvSpPr>
          <p:spPr>
            <a:xfrm>
              <a:off x="8151638" y="5412155"/>
              <a:ext cx="1464325" cy="338554"/>
            </a:xfrm>
            <a:prstGeom prst="rect">
              <a:avLst/>
            </a:prstGeom>
            <a:noFill/>
          </p:spPr>
          <p:txBody>
            <a:bodyPr wrap="square" rtlCol="0">
              <a:spAutoFit/>
            </a:bodyPr>
            <a:lstStyle/>
            <a:p>
              <a:r>
                <a:rPr lang="fr-FR" sz="1600" b="1" dirty="0"/>
                <a:t>Combinaison</a:t>
              </a:r>
            </a:p>
          </p:txBody>
        </p:sp>
      </p:grpSp>
      <p:sp>
        <p:nvSpPr>
          <p:cNvPr id="20" name="ZoneTexte 19">
            <a:extLst>
              <a:ext uri="{FF2B5EF4-FFF2-40B4-BE49-F238E27FC236}">
                <a16:creationId xmlns:a16="http://schemas.microsoft.com/office/drawing/2014/main" id="{1B4B0574-4581-4D02-8336-1B204EAEA964}"/>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Combinaison</a:t>
            </a:r>
          </a:p>
        </p:txBody>
      </p:sp>
    </p:spTree>
    <p:extLst>
      <p:ext uri="{BB962C8B-B14F-4D97-AF65-F5344CB8AC3E}">
        <p14:creationId xmlns:p14="http://schemas.microsoft.com/office/powerpoint/2010/main" val="3109468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B5526E9-8D0F-4023-B525-B16400507361}"/>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28F428A1-965E-49ED-8792-B06F31190E7C}"/>
              </a:ext>
            </a:extLst>
          </p:cNvPr>
          <p:cNvSpPr>
            <a:spLocks noGrp="1"/>
          </p:cNvSpPr>
          <p:nvPr>
            <p:ph type="sldNum" sz="quarter" idx="12"/>
          </p:nvPr>
        </p:nvSpPr>
        <p:spPr/>
        <p:txBody>
          <a:bodyPr/>
          <a:lstStyle/>
          <a:p>
            <a:fld id="{B5F6DD35-FB90-4B61-9FCD-114AE07A4CCE}" type="slidenum">
              <a:rPr lang="fr-FR" smtClean="0"/>
              <a:t>37</a:t>
            </a:fld>
            <a:endParaRPr lang="fr-FR"/>
          </a:p>
        </p:txBody>
      </p:sp>
      <p:grpSp>
        <p:nvGrpSpPr>
          <p:cNvPr id="6" name="Groupe 5">
            <a:extLst>
              <a:ext uri="{FF2B5EF4-FFF2-40B4-BE49-F238E27FC236}">
                <a16:creationId xmlns:a16="http://schemas.microsoft.com/office/drawing/2014/main" id="{B39AE5B2-4EF1-4D28-9BDB-75F113236978}"/>
              </a:ext>
            </a:extLst>
          </p:cNvPr>
          <p:cNvGrpSpPr/>
          <p:nvPr/>
        </p:nvGrpSpPr>
        <p:grpSpPr>
          <a:xfrm>
            <a:off x="3386625" y="5407916"/>
            <a:ext cx="7598287" cy="903795"/>
            <a:chOff x="3413519" y="5400885"/>
            <a:chExt cx="7598287" cy="903795"/>
          </a:xfrm>
        </p:grpSpPr>
        <p:grpSp>
          <p:nvGrpSpPr>
            <p:cNvPr id="7" name="Groupe 6">
              <a:extLst>
                <a:ext uri="{FF2B5EF4-FFF2-40B4-BE49-F238E27FC236}">
                  <a16:creationId xmlns:a16="http://schemas.microsoft.com/office/drawing/2014/main" id="{6C02E1D2-75CF-4DAB-8F73-2FC4C2EC71C6}"/>
                </a:ext>
              </a:extLst>
            </p:cNvPr>
            <p:cNvGrpSpPr/>
            <p:nvPr/>
          </p:nvGrpSpPr>
          <p:grpSpPr>
            <a:xfrm>
              <a:off x="3413519" y="5400885"/>
              <a:ext cx="7598287" cy="903795"/>
              <a:chOff x="3413519" y="5400885"/>
              <a:chExt cx="7598287" cy="903795"/>
            </a:xfrm>
          </p:grpSpPr>
          <p:sp>
            <p:nvSpPr>
              <p:cNvPr id="10" name="ZoneTexte 9">
                <a:extLst>
                  <a:ext uri="{FF2B5EF4-FFF2-40B4-BE49-F238E27FC236}">
                    <a16:creationId xmlns:a16="http://schemas.microsoft.com/office/drawing/2014/main" id="{9AF1FBE6-B872-47FE-A342-DE7D2CD32257}"/>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993EF9BB-0295-4043-9667-CBA6982BCF38}"/>
                  </a:ext>
                </a:extLst>
              </p:cNvPr>
              <p:cNvGrpSpPr/>
              <p:nvPr/>
            </p:nvGrpSpPr>
            <p:grpSpPr>
              <a:xfrm>
                <a:off x="3413519" y="5400885"/>
                <a:ext cx="7598287" cy="903795"/>
                <a:chOff x="3797468" y="5546631"/>
                <a:chExt cx="6650475" cy="726153"/>
              </a:xfrm>
            </p:grpSpPr>
            <p:sp>
              <p:nvSpPr>
                <p:cNvPr id="12" name="Flèche droite 6">
                  <a:extLst>
                    <a:ext uri="{FF2B5EF4-FFF2-40B4-BE49-F238E27FC236}">
                      <a16:creationId xmlns:a16="http://schemas.microsoft.com/office/drawing/2014/main" id="{AA6C6A75-EB2E-4B1C-975E-DD46FDF5692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BEEE7878-7CED-4F12-B080-B4AB23B10361}"/>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FB5852B8-0E49-41D4-A7DC-7268395669E4}"/>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EBF3295B-FA98-4C5F-8AE0-C47F56443921}"/>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4FF2F8EA-4306-4C67-AC5E-D1E69B83AF4F}"/>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FA496ACE-FF5A-4767-8A9A-C810273A1B7D}"/>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71FF5B15-3624-4206-B9DD-E4F277729036}"/>
                    </a:ext>
                  </a:extLst>
                </p:cNvPr>
                <p:cNvSpPr txBox="1"/>
                <p:nvPr/>
              </p:nvSpPr>
              <p:spPr>
                <a:xfrm>
                  <a:off x="6231543" y="5546631"/>
                  <a:ext cx="1845684" cy="272011"/>
                </a:xfrm>
                <a:prstGeom prst="rect">
                  <a:avLst/>
                </a:prstGeom>
                <a:noFill/>
              </p:spPr>
              <p:txBody>
                <a:bodyPr wrap="square" rtlCol="0">
                  <a:spAutoFit/>
                </a:bodyPr>
                <a:lstStyle/>
                <a:p>
                  <a:r>
                    <a:rPr lang="fr-FR" sz="1600" b="1" dirty="0"/>
                    <a:t>Traitement de texte</a:t>
                  </a:r>
                </a:p>
              </p:txBody>
            </p:sp>
            <p:sp>
              <p:nvSpPr>
                <p:cNvPr id="19" name="ZoneTexte 18">
                  <a:extLst>
                    <a:ext uri="{FF2B5EF4-FFF2-40B4-BE49-F238E27FC236}">
                      <a16:creationId xmlns:a16="http://schemas.microsoft.com/office/drawing/2014/main" id="{43E6EB22-E027-46C4-B9B1-44BEDAD649FF}"/>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3C5C9229-217E-424F-807A-C023C33D271F}"/>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F8173623-7793-4488-836B-0DCD7A7157C7}"/>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76440298-05A0-43A2-BA7F-6C3AB41A12C3}"/>
              </a:ext>
            </a:extLst>
          </p:cNvPr>
          <p:cNvSpPr txBox="1"/>
          <p:nvPr/>
        </p:nvSpPr>
        <p:spPr>
          <a:xfrm>
            <a:off x="2595237" y="342476"/>
            <a:ext cx="6794696" cy="646331"/>
          </a:xfrm>
          <a:prstGeom prst="rect">
            <a:avLst/>
          </a:prstGeom>
          <a:noFill/>
        </p:spPr>
        <p:txBody>
          <a:bodyPr wrap="square" rtlCol="0">
            <a:spAutoFit/>
          </a:bodyPr>
          <a:lstStyle/>
          <a:p>
            <a:pPr algn="ctr"/>
            <a:r>
              <a:rPr lang="fr-FR" sz="3600" dirty="0"/>
              <a:t>Traitement d’image et de texte</a:t>
            </a:r>
          </a:p>
        </p:txBody>
      </p:sp>
      <p:grpSp>
        <p:nvGrpSpPr>
          <p:cNvPr id="24" name="Groupe 23">
            <a:extLst>
              <a:ext uri="{FF2B5EF4-FFF2-40B4-BE49-F238E27FC236}">
                <a16:creationId xmlns:a16="http://schemas.microsoft.com/office/drawing/2014/main" id="{E4FC46EE-FFB2-470B-B9F1-CB18876D5CA2}"/>
              </a:ext>
            </a:extLst>
          </p:cNvPr>
          <p:cNvGrpSpPr/>
          <p:nvPr/>
        </p:nvGrpSpPr>
        <p:grpSpPr>
          <a:xfrm>
            <a:off x="3057525" y="1133475"/>
            <a:ext cx="5819189" cy="4122723"/>
            <a:chOff x="3057525" y="1133475"/>
            <a:chExt cx="5819189" cy="4122723"/>
          </a:xfrm>
        </p:grpSpPr>
        <p:pic>
          <p:nvPicPr>
            <p:cNvPr id="26626" name="Picture 2">
              <a:extLst>
                <a:ext uri="{FF2B5EF4-FFF2-40B4-BE49-F238E27FC236}">
                  <a16:creationId xmlns:a16="http://schemas.microsoft.com/office/drawing/2014/main" id="{8E0056A6-1CED-4613-8DEE-C7EE6D0F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133475"/>
              <a:ext cx="5457048" cy="412272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eur droit 2">
              <a:extLst>
                <a:ext uri="{FF2B5EF4-FFF2-40B4-BE49-F238E27FC236}">
                  <a16:creationId xmlns:a16="http://schemas.microsoft.com/office/drawing/2014/main" id="{5D87DA72-5388-44E8-AE93-8B0BC4FC6641}"/>
                </a:ext>
              </a:extLst>
            </p:cNvPr>
            <p:cNvCxnSpPr/>
            <p:nvPr/>
          </p:nvCxnSpPr>
          <p:spPr>
            <a:xfrm>
              <a:off x="3057525" y="3924886"/>
              <a:ext cx="58051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786E4B88-5BB4-491D-BADE-4E6F8822F436}"/>
                </a:ext>
              </a:extLst>
            </p:cNvPr>
            <p:cNvCxnSpPr/>
            <p:nvPr/>
          </p:nvCxnSpPr>
          <p:spPr>
            <a:xfrm>
              <a:off x="3071593" y="4668130"/>
              <a:ext cx="58051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530C39B0-29AE-44D5-8997-DC01E1855E43}"/>
                </a:ext>
              </a:extLst>
            </p:cNvPr>
            <p:cNvCxnSpPr/>
            <p:nvPr/>
          </p:nvCxnSpPr>
          <p:spPr>
            <a:xfrm>
              <a:off x="3057525" y="3924886"/>
              <a:ext cx="0" cy="743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660122F2-5E1B-4541-BA64-1F819CB71505}"/>
                </a:ext>
              </a:extLst>
            </p:cNvPr>
            <p:cNvCxnSpPr/>
            <p:nvPr/>
          </p:nvCxnSpPr>
          <p:spPr>
            <a:xfrm>
              <a:off x="8876714" y="3924886"/>
              <a:ext cx="0" cy="74324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4672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FFC5B36E-134B-41B6-AC23-99D403F77685}"/>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8439B426-EF4B-4648-B607-E4D366674003}"/>
              </a:ext>
            </a:extLst>
          </p:cNvPr>
          <p:cNvSpPr>
            <a:spLocks noGrp="1"/>
          </p:cNvSpPr>
          <p:nvPr>
            <p:ph type="sldNum" sz="quarter" idx="12"/>
          </p:nvPr>
        </p:nvSpPr>
        <p:spPr/>
        <p:txBody>
          <a:bodyPr/>
          <a:lstStyle/>
          <a:p>
            <a:fld id="{B5F6DD35-FB90-4B61-9FCD-114AE07A4CCE}" type="slidenum">
              <a:rPr lang="fr-FR" smtClean="0"/>
              <a:t>38</a:t>
            </a:fld>
            <a:endParaRPr lang="fr-FR"/>
          </a:p>
        </p:txBody>
      </p:sp>
      <p:grpSp>
        <p:nvGrpSpPr>
          <p:cNvPr id="6" name="Groupe 5">
            <a:extLst>
              <a:ext uri="{FF2B5EF4-FFF2-40B4-BE49-F238E27FC236}">
                <a16:creationId xmlns:a16="http://schemas.microsoft.com/office/drawing/2014/main" id="{C2DED6F6-72DA-42B1-8B54-749AC77DE819}"/>
              </a:ext>
            </a:extLst>
          </p:cNvPr>
          <p:cNvGrpSpPr/>
          <p:nvPr/>
        </p:nvGrpSpPr>
        <p:grpSpPr>
          <a:xfrm>
            <a:off x="3417321" y="5419186"/>
            <a:ext cx="7567591" cy="892520"/>
            <a:chOff x="3444215" y="5412155"/>
            <a:chExt cx="7567591" cy="892520"/>
          </a:xfrm>
        </p:grpSpPr>
        <p:grpSp>
          <p:nvGrpSpPr>
            <p:cNvPr id="7" name="Groupe 6">
              <a:extLst>
                <a:ext uri="{FF2B5EF4-FFF2-40B4-BE49-F238E27FC236}">
                  <a16:creationId xmlns:a16="http://schemas.microsoft.com/office/drawing/2014/main" id="{71218EAB-EB39-4D31-88BC-F5C93577DE12}"/>
                </a:ext>
              </a:extLst>
            </p:cNvPr>
            <p:cNvGrpSpPr/>
            <p:nvPr/>
          </p:nvGrpSpPr>
          <p:grpSpPr>
            <a:xfrm>
              <a:off x="3444215" y="5442933"/>
              <a:ext cx="7567591" cy="861742"/>
              <a:chOff x="3444215" y="5442933"/>
              <a:chExt cx="7567591" cy="861742"/>
            </a:xfrm>
          </p:grpSpPr>
          <p:sp>
            <p:nvSpPr>
              <p:cNvPr id="10" name="ZoneTexte 9">
                <a:extLst>
                  <a:ext uri="{FF2B5EF4-FFF2-40B4-BE49-F238E27FC236}">
                    <a16:creationId xmlns:a16="http://schemas.microsoft.com/office/drawing/2014/main" id="{9A05BAD3-7BD8-4B1D-82A6-1462902CBEEC}"/>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20184447-35CA-4103-BA92-CD6823F5C27C}"/>
                  </a:ext>
                </a:extLst>
              </p:cNvPr>
              <p:cNvGrpSpPr/>
              <p:nvPr/>
            </p:nvGrpSpPr>
            <p:grpSpPr>
              <a:xfrm>
                <a:off x="3444215" y="5442933"/>
                <a:ext cx="7567591" cy="861742"/>
                <a:chOff x="3824335" y="5580418"/>
                <a:chExt cx="6623608" cy="692366"/>
              </a:xfrm>
            </p:grpSpPr>
            <p:sp>
              <p:nvSpPr>
                <p:cNvPr id="12" name="Flèche droite 6">
                  <a:extLst>
                    <a:ext uri="{FF2B5EF4-FFF2-40B4-BE49-F238E27FC236}">
                      <a16:creationId xmlns:a16="http://schemas.microsoft.com/office/drawing/2014/main" id="{D604E574-3B48-4420-A4C0-7D129276A10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24D18E6D-F6AC-46E7-83C6-B37DE7C6A9E8}"/>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C866A3A1-F4B7-4BC7-B75A-9A383CBD5EE2}"/>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B58BEEDA-EDBA-48EE-84B7-D1AA2DF7014C}"/>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1B93A7AB-D9E6-4F20-B87C-286992F64BC6}"/>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2EB565A2-558E-47C6-BFB3-B8BB3B014C93}"/>
                    </a:ext>
                  </a:extLst>
                </p:cNvPr>
                <p:cNvSpPr txBox="1"/>
                <p:nvPr/>
              </p:nvSpPr>
              <p:spPr>
                <a:xfrm>
                  <a:off x="3824335" y="5580418"/>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E6BCF7BF-18F6-4BE3-B172-5B401CF86D8D}"/>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E8A2668E-B846-434C-ABFE-4D5CC6916E77}"/>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984AD34F-95FC-4992-9495-5F067310B805}"/>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90038092-8DA2-464E-9C8F-6354A3ECF2A1}"/>
                </a:ext>
              </a:extLst>
            </p:cNvPr>
            <p:cNvSpPr txBox="1"/>
            <p:nvPr/>
          </p:nvSpPr>
          <p:spPr>
            <a:xfrm>
              <a:off x="8151638" y="5412155"/>
              <a:ext cx="1464325" cy="338554"/>
            </a:xfrm>
            <a:prstGeom prst="rect">
              <a:avLst/>
            </a:prstGeom>
            <a:noFill/>
          </p:spPr>
          <p:txBody>
            <a:bodyPr wrap="square" rtlCol="0">
              <a:spAutoFit/>
            </a:bodyPr>
            <a:lstStyle/>
            <a:p>
              <a:r>
                <a:rPr lang="fr-FR" sz="1600" b="1" dirty="0"/>
                <a:t>Combinaison</a:t>
              </a:r>
            </a:p>
          </p:txBody>
        </p:sp>
      </p:grpSp>
      <p:sp>
        <p:nvSpPr>
          <p:cNvPr id="20" name="ZoneTexte 19">
            <a:extLst>
              <a:ext uri="{FF2B5EF4-FFF2-40B4-BE49-F238E27FC236}">
                <a16:creationId xmlns:a16="http://schemas.microsoft.com/office/drawing/2014/main" id="{A1BB7CB5-6C0B-4E4A-BECB-C6F72CDD53C3}"/>
              </a:ext>
            </a:extLst>
          </p:cNvPr>
          <p:cNvSpPr txBox="1"/>
          <p:nvPr/>
        </p:nvSpPr>
        <p:spPr>
          <a:xfrm>
            <a:off x="2595237" y="342476"/>
            <a:ext cx="6794696" cy="646331"/>
          </a:xfrm>
          <a:prstGeom prst="rect">
            <a:avLst/>
          </a:prstGeom>
          <a:noFill/>
        </p:spPr>
        <p:txBody>
          <a:bodyPr wrap="square" rtlCol="0">
            <a:spAutoFit/>
          </a:bodyPr>
          <a:lstStyle/>
          <a:p>
            <a:pPr algn="ctr"/>
            <a:r>
              <a:rPr lang="fr-FR" sz="3600" dirty="0"/>
              <a:t>Visualisation</a:t>
            </a:r>
          </a:p>
        </p:txBody>
      </p:sp>
      <p:pic>
        <p:nvPicPr>
          <p:cNvPr id="33794" name="Picture 2">
            <a:extLst>
              <a:ext uri="{FF2B5EF4-FFF2-40B4-BE49-F238E27FC236}">
                <a16:creationId xmlns:a16="http://schemas.microsoft.com/office/drawing/2014/main" id="{65E5BF45-C46F-43B4-AD2F-78BB087A2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282" y="1145119"/>
            <a:ext cx="4086225" cy="3981450"/>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a:extLst>
              <a:ext uri="{FF2B5EF4-FFF2-40B4-BE49-F238E27FC236}">
                <a16:creationId xmlns:a16="http://schemas.microsoft.com/office/drawing/2014/main" id="{7344777B-2981-4406-B560-6AEAF920F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251" y="1167083"/>
            <a:ext cx="4086225" cy="3980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192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FFC5B36E-134B-41B6-AC23-99D403F77685}"/>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8439B426-EF4B-4648-B607-E4D366674003}"/>
              </a:ext>
            </a:extLst>
          </p:cNvPr>
          <p:cNvSpPr>
            <a:spLocks noGrp="1"/>
          </p:cNvSpPr>
          <p:nvPr>
            <p:ph type="sldNum" sz="quarter" idx="12"/>
          </p:nvPr>
        </p:nvSpPr>
        <p:spPr/>
        <p:txBody>
          <a:bodyPr/>
          <a:lstStyle/>
          <a:p>
            <a:fld id="{B5F6DD35-FB90-4B61-9FCD-114AE07A4CCE}" type="slidenum">
              <a:rPr lang="fr-FR" smtClean="0"/>
              <a:t>39</a:t>
            </a:fld>
            <a:endParaRPr lang="fr-FR"/>
          </a:p>
        </p:txBody>
      </p:sp>
      <p:grpSp>
        <p:nvGrpSpPr>
          <p:cNvPr id="6" name="Groupe 5">
            <a:extLst>
              <a:ext uri="{FF2B5EF4-FFF2-40B4-BE49-F238E27FC236}">
                <a16:creationId xmlns:a16="http://schemas.microsoft.com/office/drawing/2014/main" id="{C2DED6F6-72DA-42B1-8B54-749AC77DE819}"/>
              </a:ext>
            </a:extLst>
          </p:cNvPr>
          <p:cNvGrpSpPr/>
          <p:nvPr/>
        </p:nvGrpSpPr>
        <p:grpSpPr>
          <a:xfrm>
            <a:off x="3417321" y="5419186"/>
            <a:ext cx="7567591" cy="892520"/>
            <a:chOff x="3444215" y="5412155"/>
            <a:chExt cx="7567591" cy="892520"/>
          </a:xfrm>
        </p:grpSpPr>
        <p:grpSp>
          <p:nvGrpSpPr>
            <p:cNvPr id="7" name="Groupe 6">
              <a:extLst>
                <a:ext uri="{FF2B5EF4-FFF2-40B4-BE49-F238E27FC236}">
                  <a16:creationId xmlns:a16="http://schemas.microsoft.com/office/drawing/2014/main" id="{71218EAB-EB39-4D31-88BC-F5C93577DE12}"/>
                </a:ext>
              </a:extLst>
            </p:cNvPr>
            <p:cNvGrpSpPr/>
            <p:nvPr/>
          </p:nvGrpSpPr>
          <p:grpSpPr>
            <a:xfrm>
              <a:off x="3444215" y="5442933"/>
              <a:ext cx="7567591" cy="861742"/>
              <a:chOff x="3444215" y="5442933"/>
              <a:chExt cx="7567591" cy="861742"/>
            </a:xfrm>
          </p:grpSpPr>
          <p:sp>
            <p:nvSpPr>
              <p:cNvPr id="10" name="ZoneTexte 9">
                <a:extLst>
                  <a:ext uri="{FF2B5EF4-FFF2-40B4-BE49-F238E27FC236}">
                    <a16:creationId xmlns:a16="http://schemas.microsoft.com/office/drawing/2014/main" id="{9A05BAD3-7BD8-4B1D-82A6-1462902CBEEC}"/>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20184447-35CA-4103-BA92-CD6823F5C27C}"/>
                  </a:ext>
                </a:extLst>
              </p:cNvPr>
              <p:cNvGrpSpPr/>
              <p:nvPr/>
            </p:nvGrpSpPr>
            <p:grpSpPr>
              <a:xfrm>
                <a:off x="3444215" y="5442933"/>
                <a:ext cx="7567591" cy="861742"/>
                <a:chOff x="3824335" y="5580418"/>
                <a:chExt cx="6623608" cy="692366"/>
              </a:xfrm>
            </p:grpSpPr>
            <p:sp>
              <p:nvSpPr>
                <p:cNvPr id="12" name="Flèche droite 6">
                  <a:extLst>
                    <a:ext uri="{FF2B5EF4-FFF2-40B4-BE49-F238E27FC236}">
                      <a16:creationId xmlns:a16="http://schemas.microsoft.com/office/drawing/2014/main" id="{D604E574-3B48-4420-A4C0-7D129276A10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24D18E6D-F6AC-46E7-83C6-B37DE7C6A9E8}"/>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C866A3A1-F4B7-4BC7-B75A-9A383CBD5EE2}"/>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B58BEEDA-EDBA-48EE-84B7-D1AA2DF7014C}"/>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1B93A7AB-D9E6-4F20-B87C-286992F64BC6}"/>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2EB565A2-558E-47C6-BFB3-B8BB3B014C93}"/>
                    </a:ext>
                  </a:extLst>
                </p:cNvPr>
                <p:cNvSpPr txBox="1"/>
                <p:nvPr/>
              </p:nvSpPr>
              <p:spPr>
                <a:xfrm>
                  <a:off x="3824335" y="5580418"/>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E6BCF7BF-18F6-4BE3-B172-5B401CF86D8D}"/>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E8A2668E-B846-434C-ABFE-4D5CC6916E77}"/>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984AD34F-95FC-4992-9495-5F067310B805}"/>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90038092-8DA2-464E-9C8F-6354A3ECF2A1}"/>
                </a:ext>
              </a:extLst>
            </p:cNvPr>
            <p:cNvSpPr txBox="1"/>
            <p:nvPr/>
          </p:nvSpPr>
          <p:spPr>
            <a:xfrm>
              <a:off x="8151638" y="5412155"/>
              <a:ext cx="1464325" cy="338554"/>
            </a:xfrm>
            <a:prstGeom prst="rect">
              <a:avLst/>
            </a:prstGeom>
            <a:noFill/>
          </p:spPr>
          <p:txBody>
            <a:bodyPr wrap="square" rtlCol="0">
              <a:spAutoFit/>
            </a:bodyPr>
            <a:lstStyle/>
            <a:p>
              <a:r>
                <a:rPr lang="fr-FR" sz="1600" b="1" dirty="0"/>
                <a:t>Combinaison</a:t>
              </a:r>
            </a:p>
          </p:txBody>
        </p:sp>
      </p:grpSp>
      <p:sp>
        <p:nvSpPr>
          <p:cNvPr id="20" name="ZoneTexte 19">
            <a:extLst>
              <a:ext uri="{FF2B5EF4-FFF2-40B4-BE49-F238E27FC236}">
                <a16:creationId xmlns:a16="http://schemas.microsoft.com/office/drawing/2014/main" id="{B4714F28-D55B-44E6-A762-7232C0D53834}"/>
              </a:ext>
            </a:extLst>
          </p:cNvPr>
          <p:cNvSpPr txBox="1"/>
          <p:nvPr/>
        </p:nvSpPr>
        <p:spPr>
          <a:xfrm>
            <a:off x="2595237" y="342476"/>
            <a:ext cx="6794696" cy="646331"/>
          </a:xfrm>
          <a:prstGeom prst="rect">
            <a:avLst/>
          </a:prstGeom>
          <a:noFill/>
        </p:spPr>
        <p:txBody>
          <a:bodyPr wrap="square" rtlCol="0">
            <a:spAutoFit/>
          </a:bodyPr>
          <a:lstStyle/>
          <a:p>
            <a:pPr algn="ctr"/>
            <a:r>
              <a:rPr lang="fr-FR" sz="3600" dirty="0"/>
              <a:t>Réduction de dimension</a:t>
            </a:r>
          </a:p>
        </p:txBody>
      </p:sp>
      <p:sp>
        <p:nvSpPr>
          <p:cNvPr id="21" name="Rectangle : coins arrondis 20">
            <a:extLst>
              <a:ext uri="{FF2B5EF4-FFF2-40B4-BE49-F238E27FC236}">
                <a16:creationId xmlns:a16="http://schemas.microsoft.com/office/drawing/2014/main" id="{8F9DE189-08CC-4E4B-9620-9B8AAF599AD7}"/>
              </a:ext>
            </a:extLst>
          </p:cNvPr>
          <p:cNvSpPr/>
          <p:nvPr/>
        </p:nvSpPr>
        <p:spPr>
          <a:xfrm>
            <a:off x="4353700" y="2596324"/>
            <a:ext cx="2645518"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Rassemblement</a:t>
            </a:r>
          </a:p>
          <a:p>
            <a:pPr algn="ctr"/>
            <a:r>
              <a:rPr lang="fr-FR" dirty="0">
                <a:sym typeface="Wingdings" panose="05000000000000000000" pitchFamily="2" charset="2"/>
              </a:rPr>
              <a:t>550 298</a:t>
            </a:r>
            <a:endParaRPr lang="fr-FR" dirty="0"/>
          </a:p>
        </p:txBody>
      </p:sp>
      <p:sp>
        <p:nvSpPr>
          <p:cNvPr id="22" name="ZoneTexte 21">
            <a:extLst>
              <a:ext uri="{FF2B5EF4-FFF2-40B4-BE49-F238E27FC236}">
                <a16:creationId xmlns:a16="http://schemas.microsoft.com/office/drawing/2014/main" id="{3A4449B1-BD43-4E08-BF7A-8A0CD233E1BA}"/>
              </a:ext>
            </a:extLst>
          </p:cNvPr>
          <p:cNvSpPr txBox="1"/>
          <p:nvPr/>
        </p:nvSpPr>
        <p:spPr>
          <a:xfrm>
            <a:off x="4310809" y="1664648"/>
            <a:ext cx="3018460" cy="369332"/>
          </a:xfrm>
          <a:prstGeom prst="rect">
            <a:avLst/>
          </a:prstGeom>
          <a:noFill/>
        </p:spPr>
        <p:txBody>
          <a:bodyPr wrap="square" rtlCol="0">
            <a:spAutoFit/>
          </a:bodyPr>
          <a:lstStyle/>
          <a:p>
            <a:r>
              <a:rPr lang="fr-FR" dirty="0" err="1"/>
              <a:t>Pca</a:t>
            </a:r>
            <a:r>
              <a:rPr lang="fr-FR" dirty="0"/>
              <a:t> (</a:t>
            </a:r>
            <a:r>
              <a:rPr lang="fr-FR" dirty="0" err="1"/>
              <a:t>n_components</a:t>
            </a:r>
            <a:r>
              <a:rPr lang="fr-FR" dirty="0"/>
              <a:t>=0,8)</a:t>
            </a:r>
          </a:p>
        </p:txBody>
      </p:sp>
    </p:spTree>
    <p:extLst>
      <p:ext uri="{BB962C8B-B14F-4D97-AF65-F5344CB8AC3E}">
        <p14:creationId xmlns:p14="http://schemas.microsoft.com/office/powerpoint/2010/main" val="401493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3E12361-2411-436B-8B2F-3EEB98F7598F}"/>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2DCED9A6-2F64-423A-A589-242910266003}"/>
              </a:ext>
            </a:extLst>
          </p:cNvPr>
          <p:cNvSpPr>
            <a:spLocks noGrp="1"/>
          </p:cNvSpPr>
          <p:nvPr>
            <p:ph type="sldNum" sz="quarter" idx="12"/>
          </p:nvPr>
        </p:nvSpPr>
        <p:spPr/>
        <p:txBody>
          <a:bodyPr/>
          <a:lstStyle/>
          <a:p>
            <a:fld id="{B5F6DD35-FB90-4B61-9FCD-114AE07A4CCE}" type="slidenum">
              <a:rPr lang="fr-FR" smtClean="0"/>
              <a:t>4</a:t>
            </a:fld>
            <a:endParaRPr lang="fr-FR"/>
          </a:p>
        </p:txBody>
      </p:sp>
      <p:sp>
        <p:nvSpPr>
          <p:cNvPr id="16" name="ZoneTexte 15">
            <a:extLst>
              <a:ext uri="{FF2B5EF4-FFF2-40B4-BE49-F238E27FC236}">
                <a16:creationId xmlns:a16="http://schemas.microsoft.com/office/drawing/2014/main" id="{9B71386E-CC72-4203-A7A7-5A73DE926659}"/>
              </a:ext>
            </a:extLst>
          </p:cNvPr>
          <p:cNvSpPr txBox="1"/>
          <p:nvPr/>
        </p:nvSpPr>
        <p:spPr>
          <a:xfrm>
            <a:off x="1838982" y="2222695"/>
            <a:ext cx="9087730" cy="1015663"/>
          </a:xfrm>
          <a:prstGeom prst="rect">
            <a:avLst/>
          </a:prstGeom>
          <a:noFill/>
        </p:spPr>
        <p:txBody>
          <a:bodyPr wrap="square" rtlCol="0">
            <a:spAutoFit/>
          </a:bodyPr>
          <a:lstStyle/>
          <a:p>
            <a:pPr algn="ctr"/>
            <a:r>
              <a:rPr lang="fr-FR" sz="6000" dirty="0" err="1"/>
              <a:t>Dataset</a:t>
            </a:r>
            <a:endParaRPr lang="fr-FR" sz="6000" dirty="0"/>
          </a:p>
        </p:txBody>
      </p:sp>
      <p:grpSp>
        <p:nvGrpSpPr>
          <p:cNvPr id="12" name="Groupe 11">
            <a:extLst>
              <a:ext uri="{FF2B5EF4-FFF2-40B4-BE49-F238E27FC236}">
                <a16:creationId xmlns:a16="http://schemas.microsoft.com/office/drawing/2014/main" id="{95C12838-A4B7-4F48-9C38-BBB67A8793F4}"/>
              </a:ext>
            </a:extLst>
          </p:cNvPr>
          <p:cNvGrpSpPr/>
          <p:nvPr/>
        </p:nvGrpSpPr>
        <p:grpSpPr>
          <a:xfrm>
            <a:off x="3386625" y="5416371"/>
            <a:ext cx="7598287" cy="895336"/>
            <a:chOff x="3413519" y="5409340"/>
            <a:chExt cx="7598287" cy="895336"/>
          </a:xfrm>
        </p:grpSpPr>
        <p:grpSp>
          <p:nvGrpSpPr>
            <p:cNvPr id="3" name="Groupe 2">
              <a:extLst>
                <a:ext uri="{FF2B5EF4-FFF2-40B4-BE49-F238E27FC236}">
                  <a16:creationId xmlns:a16="http://schemas.microsoft.com/office/drawing/2014/main" id="{0B8438E8-4911-4CA4-ADFD-FF5A24EC0185}"/>
                </a:ext>
              </a:extLst>
            </p:cNvPr>
            <p:cNvGrpSpPr/>
            <p:nvPr/>
          </p:nvGrpSpPr>
          <p:grpSpPr>
            <a:xfrm>
              <a:off x="3413519" y="5409340"/>
              <a:ext cx="7598287" cy="895336"/>
              <a:chOff x="3413519" y="5409340"/>
              <a:chExt cx="7598287" cy="895336"/>
            </a:xfrm>
          </p:grpSpPr>
          <p:sp>
            <p:nvSpPr>
              <p:cNvPr id="17" name="ZoneTexte 16">
                <a:extLst>
                  <a:ext uri="{FF2B5EF4-FFF2-40B4-BE49-F238E27FC236}">
                    <a16:creationId xmlns:a16="http://schemas.microsoft.com/office/drawing/2014/main" id="{0BAD9C5F-8E7B-49C1-89D1-72B74218A077}"/>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6" name="Groupe 5">
                <a:extLst>
                  <a:ext uri="{FF2B5EF4-FFF2-40B4-BE49-F238E27FC236}">
                    <a16:creationId xmlns:a16="http://schemas.microsoft.com/office/drawing/2014/main" id="{EB245042-CE6B-47D0-94AC-87129746078A}"/>
                  </a:ext>
                </a:extLst>
              </p:cNvPr>
              <p:cNvGrpSpPr/>
              <p:nvPr/>
            </p:nvGrpSpPr>
            <p:grpSpPr>
              <a:xfrm>
                <a:off x="3413519" y="5409340"/>
                <a:ext cx="7598287" cy="895336"/>
                <a:chOff x="3797468" y="5553427"/>
                <a:chExt cx="6650475" cy="719357"/>
              </a:xfrm>
            </p:grpSpPr>
            <p:sp>
              <p:nvSpPr>
                <p:cNvPr id="7" name="Flèche droite 6">
                  <a:extLst>
                    <a:ext uri="{FF2B5EF4-FFF2-40B4-BE49-F238E27FC236}">
                      <a16:creationId xmlns:a16="http://schemas.microsoft.com/office/drawing/2014/main" id="{230D7FDF-CE7D-4DCF-BE6E-D47BE867D7B0}"/>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a:extLst>
                    <a:ext uri="{FF2B5EF4-FFF2-40B4-BE49-F238E27FC236}">
                      <a16:creationId xmlns:a16="http://schemas.microsoft.com/office/drawing/2014/main" id="{CE8189EB-C806-4600-9A42-0666A4CD978F}"/>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Connecteur droit 8">
                  <a:extLst>
                    <a:ext uri="{FF2B5EF4-FFF2-40B4-BE49-F238E27FC236}">
                      <a16:creationId xmlns:a16="http://schemas.microsoft.com/office/drawing/2014/main" id="{F24B9CC9-7E7A-4AA3-A8ED-DC4CB6D25CB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Connecteur droit 9">
                  <a:extLst>
                    <a:ext uri="{FF2B5EF4-FFF2-40B4-BE49-F238E27FC236}">
                      <a16:creationId xmlns:a16="http://schemas.microsoft.com/office/drawing/2014/main" id="{A997117B-F993-4EDE-A4BC-22F2BCC98DD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Connecteur droit 10">
                  <a:extLst>
                    <a:ext uri="{FF2B5EF4-FFF2-40B4-BE49-F238E27FC236}">
                      <a16:creationId xmlns:a16="http://schemas.microsoft.com/office/drawing/2014/main" id="{AE07FE93-A5D7-47CE-98A9-99A7B12F1B6A}"/>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3" name="ZoneTexte 12">
                  <a:extLst>
                    <a:ext uri="{FF2B5EF4-FFF2-40B4-BE49-F238E27FC236}">
                      <a16:creationId xmlns:a16="http://schemas.microsoft.com/office/drawing/2014/main" id="{B06008EE-8FEC-46B2-B890-94938F2BDA62}"/>
                    </a:ext>
                  </a:extLst>
                </p:cNvPr>
                <p:cNvSpPr txBox="1"/>
                <p:nvPr/>
              </p:nvSpPr>
              <p:spPr>
                <a:xfrm>
                  <a:off x="3797468" y="5553427"/>
                  <a:ext cx="791878" cy="272011"/>
                </a:xfrm>
                <a:prstGeom prst="rect">
                  <a:avLst/>
                </a:prstGeom>
                <a:noFill/>
              </p:spPr>
              <p:txBody>
                <a:bodyPr wrap="square" rtlCol="0">
                  <a:spAutoFit/>
                </a:bodyPr>
                <a:lstStyle/>
                <a:p>
                  <a:r>
                    <a:rPr lang="fr-FR" sz="1600" b="1" dirty="0" err="1"/>
                    <a:t>Dataset</a:t>
                  </a:r>
                  <a:endParaRPr lang="fr-FR" sz="1600" b="1" dirty="0"/>
                </a:p>
              </p:txBody>
            </p:sp>
            <p:sp>
              <p:nvSpPr>
                <p:cNvPr id="14" name="ZoneTexte 13">
                  <a:extLst>
                    <a:ext uri="{FF2B5EF4-FFF2-40B4-BE49-F238E27FC236}">
                      <a16:creationId xmlns:a16="http://schemas.microsoft.com/office/drawing/2014/main" id="{07261C4B-A20B-4A64-BD65-7000CFFDF2BA}"/>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5" name="ZoneTexte 14">
                  <a:extLst>
                    <a:ext uri="{FF2B5EF4-FFF2-40B4-BE49-F238E27FC236}">
                      <a16:creationId xmlns:a16="http://schemas.microsoft.com/office/drawing/2014/main" id="{87D78C74-DB8F-4D64-9F83-436A0436F945}"/>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20" name="Connecteur droit 19">
              <a:extLst>
                <a:ext uri="{FF2B5EF4-FFF2-40B4-BE49-F238E27FC236}">
                  <a16:creationId xmlns:a16="http://schemas.microsoft.com/office/drawing/2014/main" id="{10521CB4-578A-4759-BF74-D83F458B9AA6}"/>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a:extLst>
                <a:ext uri="{FF2B5EF4-FFF2-40B4-BE49-F238E27FC236}">
                  <a16:creationId xmlns:a16="http://schemas.microsoft.com/office/drawing/2014/main" id="{A24FA630-A611-4DDF-B6E3-CB344D74702D}"/>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Tree>
    <p:extLst>
      <p:ext uri="{BB962C8B-B14F-4D97-AF65-F5344CB8AC3E}">
        <p14:creationId xmlns:p14="http://schemas.microsoft.com/office/powerpoint/2010/main" val="2165179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FFC5B36E-134B-41B6-AC23-99D403F77685}"/>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8439B426-EF4B-4648-B607-E4D366674003}"/>
              </a:ext>
            </a:extLst>
          </p:cNvPr>
          <p:cNvSpPr>
            <a:spLocks noGrp="1"/>
          </p:cNvSpPr>
          <p:nvPr>
            <p:ph type="sldNum" sz="quarter" idx="12"/>
          </p:nvPr>
        </p:nvSpPr>
        <p:spPr/>
        <p:txBody>
          <a:bodyPr/>
          <a:lstStyle/>
          <a:p>
            <a:fld id="{B5F6DD35-FB90-4B61-9FCD-114AE07A4CCE}" type="slidenum">
              <a:rPr lang="fr-FR" smtClean="0"/>
              <a:t>40</a:t>
            </a:fld>
            <a:endParaRPr lang="fr-FR"/>
          </a:p>
        </p:txBody>
      </p:sp>
      <p:grpSp>
        <p:nvGrpSpPr>
          <p:cNvPr id="6" name="Groupe 5">
            <a:extLst>
              <a:ext uri="{FF2B5EF4-FFF2-40B4-BE49-F238E27FC236}">
                <a16:creationId xmlns:a16="http://schemas.microsoft.com/office/drawing/2014/main" id="{C2DED6F6-72DA-42B1-8B54-749AC77DE819}"/>
              </a:ext>
            </a:extLst>
          </p:cNvPr>
          <p:cNvGrpSpPr/>
          <p:nvPr/>
        </p:nvGrpSpPr>
        <p:grpSpPr>
          <a:xfrm>
            <a:off x="3417321" y="5419186"/>
            <a:ext cx="7567591" cy="892520"/>
            <a:chOff x="3444215" y="5412155"/>
            <a:chExt cx="7567591" cy="892520"/>
          </a:xfrm>
        </p:grpSpPr>
        <p:grpSp>
          <p:nvGrpSpPr>
            <p:cNvPr id="7" name="Groupe 6">
              <a:extLst>
                <a:ext uri="{FF2B5EF4-FFF2-40B4-BE49-F238E27FC236}">
                  <a16:creationId xmlns:a16="http://schemas.microsoft.com/office/drawing/2014/main" id="{71218EAB-EB39-4D31-88BC-F5C93577DE12}"/>
                </a:ext>
              </a:extLst>
            </p:cNvPr>
            <p:cNvGrpSpPr/>
            <p:nvPr/>
          </p:nvGrpSpPr>
          <p:grpSpPr>
            <a:xfrm>
              <a:off x="3444215" y="5442933"/>
              <a:ext cx="7567591" cy="861742"/>
              <a:chOff x="3444215" y="5442933"/>
              <a:chExt cx="7567591" cy="861742"/>
            </a:xfrm>
          </p:grpSpPr>
          <p:sp>
            <p:nvSpPr>
              <p:cNvPr id="10" name="ZoneTexte 9">
                <a:extLst>
                  <a:ext uri="{FF2B5EF4-FFF2-40B4-BE49-F238E27FC236}">
                    <a16:creationId xmlns:a16="http://schemas.microsoft.com/office/drawing/2014/main" id="{9A05BAD3-7BD8-4B1D-82A6-1462902CBEEC}"/>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20184447-35CA-4103-BA92-CD6823F5C27C}"/>
                  </a:ext>
                </a:extLst>
              </p:cNvPr>
              <p:cNvGrpSpPr/>
              <p:nvPr/>
            </p:nvGrpSpPr>
            <p:grpSpPr>
              <a:xfrm>
                <a:off x="3444215" y="5442933"/>
                <a:ext cx="7567591" cy="861742"/>
                <a:chOff x="3824335" y="5580418"/>
                <a:chExt cx="6623608" cy="692366"/>
              </a:xfrm>
            </p:grpSpPr>
            <p:sp>
              <p:nvSpPr>
                <p:cNvPr id="12" name="Flèche droite 6">
                  <a:extLst>
                    <a:ext uri="{FF2B5EF4-FFF2-40B4-BE49-F238E27FC236}">
                      <a16:creationId xmlns:a16="http://schemas.microsoft.com/office/drawing/2014/main" id="{D604E574-3B48-4420-A4C0-7D129276A10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24D18E6D-F6AC-46E7-83C6-B37DE7C6A9E8}"/>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C866A3A1-F4B7-4BC7-B75A-9A383CBD5EE2}"/>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B58BEEDA-EDBA-48EE-84B7-D1AA2DF7014C}"/>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1B93A7AB-D9E6-4F20-B87C-286992F64BC6}"/>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2EB565A2-558E-47C6-BFB3-B8BB3B014C93}"/>
                    </a:ext>
                  </a:extLst>
                </p:cNvPr>
                <p:cNvSpPr txBox="1"/>
                <p:nvPr/>
              </p:nvSpPr>
              <p:spPr>
                <a:xfrm>
                  <a:off x="3824335" y="5580418"/>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E6BCF7BF-18F6-4BE3-B172-5B401CF86D8D}"/>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E8A2668E-B846-434C-ABFE-4D5CC6916E77}"/>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984AD34F-95FC-4992-9495-5F067310B805}"/>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90038092-8DA2-464E-9C8F-6354A3ECF2A1}"/>
                </a:ext>
              </a:extLst>
            </p:cNvPr>
            <p:cNvSpPr txBox="1"/>
            <p:nvPr/>
          </p:nvSpPr>
          <p:spPr>
            <a:xfrm>
              <a:off x="8151638" y="5412155"/>
              <a:ext cx="1464325" cy="338554"/>
            </a:xfrm>
            <a:prstGeom prst="rect">
              <a:avLst/>
            </a:prstGeom>
            <a:noFill/>
          </p:spPr>
          <p:txBody>
            <a:bodyPr wrap="square" rtlCol="0">
              <a:spAutoFit/>
            </a:bodyPr>
            <a:lstStyle/>
            <a:p>
              <a:r>
                <a:rPr lang="fr-FR" sz="1600" b="1" dirty="0"/>
                <a:t>Combinaison</a:t>
              </a:r>
            </a:p>
          </p:txBody>
        </p:sp>
      </p:grpSp>
      <p:sp>
        <p:nvSpPr>
          <p:cNvPr id="20" name="ZoneTexte 19">
            <a:extLst>
              <a:ext uri="{FF2B5EF4-FFF2-40B4-BE49-F238E27FC236}">
                <a16:creationId xmlns:a16="http://schemas.microsoft.com/office/drawing/2014/main" id="{C596D3AC-2848-494E-96BF-6008F0D6BD08}"/>
              </a:ext>
            </a:extLst>
          </p:cNvPr>
          <p:cNvSpPr txBox="1"/>
          <p:nvPr/>
        </p:nvSpPr>
        <p:spPr>
          <a:xfrm>
            <a:off x="2595237" y="342476"/>
            <a:ext cx="6794696" cy="646331"/>
          </a:xfrm>
          <a:prstGeom prst="rect">
            <a:avLst/>
          </a:prstGeom>
          <a:noFill/>
        </p:spPr>
        <p:txBody>
          <a:bodyPr wrap="square" rtlCol="0">
            <a:spAutoFit/>
          </a:bodyPr>
          <a:lstStyle/>
          <a:p>
            <a:pPr algn="ctr"/>
            <a:r>
              <a:rPr lang="fr-FR" sz="3600" dirty="0"/>
              <a:t>ARI</a:t>
            </a:r>
          </a:p>
        </p:txBody>
      </p:sp>
      <p:pic>
        <p:nvPicPr>
          <p:cNvPr id="31746" name="Picture 2">
            <a:extLst>
              <a:ext uri="{FF2B5EF4-FFF2-40B4-BE49-F238E27FC236}">
                <a16:creationId xmlns:a16="http://schemas.microsoft.com/office/drawing/2014/main" id="{4E1CAFD3-BB9C-4497-B084-7F0880B06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931" y="854627"/>
            <a:ext cx="6257925"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905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9B1D36B8-0790-4351-AA00-40E9393F95A8}"/>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699FF440-1EF4-403B-AA44-DBDB14646885}"/>
              </a:ext>
            </a:extLst>
          </p:cNvPr>
          <p:cNvSpPr>
            <a:spLocks noGrp="1"/>
          </p:cNvSpPr>
          <p:nvPr>
            <p:ph type="sldNum" sz="quarter" idx="12"/>
          </p:nvPr>
        </p:nvSpPr>
        <p:spPr/>
        <p:txBody>
          <a:bodyPr/>
          <a:lstStyle/>
          <a:p>
            <a:fld id="{B5F6DD35-FB90-4B61-9FCD-114AE07A4CCE}" type="slidenum">
              <a:rPr lang="fr-FR" smtClean="0"/>
              <a:t>41</a:t>
            </a:fld>
            <a:endParaRPr lang="fr-FR"/>
          </a:p>
        </p:txBody>
      </p:sp>
      <p:grpSp>
        <p:nvGrpSpPr>
          <p:cNvPr id="6" name="Groupe 5">
            <a:extLst>
              <a:ext uri="{FF2B5EF4-FFF2-40B4-BE49-F238E27FC236}">
                <a16:creationId xmlns:a16="http://schemas.microsoft.com/office/drawing/2014/main" id="{2EF0BADC-17D2-4586-881E-A6DC4C52DDC9}"/>
              </a:ext>
            </a:extLst>
          </p:cNvPr>
          <p:cNvGrpSpPr/>
          <p:nvPr/>
        </p:nvGrpSpPr>
        <p:grpSpPr>
          <a:xfrm>
            <a:off x="3417321" y="5446486"/>
            <a:ext cx="7545248" cy="865225"/>
            <a:chOff x="3444215" y="5439455"/>
            <a:chExt cx="7545248" cy="865225"/>
          </a:xfrm>
        </p:grpSpPr>
        <p:grpSp>
          <p:nvGrpSpPr>
            <p:cNvPr id="7" name="Groupe 6">
              <a:extLst>
                <a:ext uri="{FF2B5EF4-FFF2-40B4-BE49-F238E27FC236}">
                  <a16:creationId xmlns:a16="http://schemas.microsoft.com/office/drawing/2014/main" id="{CA28C9B8-9B42-4CE9-A76D-A2D49C48EAD0}"/>
                </a:ext>
              </a:extLst>
            </p:cNvPr>
            <p:cNvGrpSpPr/>
            <p:nvPr/>
          </p:nvGrpSpPr>
          <p:grpSpPr>
            <a:xfrm>
              <a:off x="3444215" y="5439455"/>
              <a:ext cx="7545248" cy="865225"/>
              <a:chOff x="3444215" y="5439455"/>
              <a:chExt cx="7545248" cy="865225"/>
            </a:xfrm>
          </p:grpSpPr>
          <p:sp>
            <p:nvSpPr>
              <p:cNvPr id="10" name="ZoneTexte 9">
                <a:extLst>
                  <a:ext uri="{FF2B5EF4-FFF2-40B4-BE49-F238E27FC236}">
                    <a16:creationId xmlns:a16="http://schemas.microsoft.com/office/drawing/2014/main" id="{FC534DCD-9926-4553-A669-CB69B1598ACD}"/>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55EB70E3-A316-487D-A127-9BF8B0FF9A8F}"/>
                  </a:ext>
                </a:extLst>
              </p:cNvPr>
              <p:cNvGrpSpPr/>
              <p:nvPr/>
            </p:nvGrpSpPr>
            <p:grpSpPr>
              <a:xfrm>
                <a:off x="3444215" y="5439455"/>
                <a:ext cx="7545248" cy="865225"/>
                <a:chOff x="3824335" y="5577620"/>
                <a:chExt cx="6604052" cy="695164"/>
              </a:xfrm>
            </p:grpSpPr>
            <p:sp>
              <p:nvSpPr>
                <p:cNvPr id="12" name="Flèche droite 6">
                  <a:extLst>
                    <a:ext uri="{FF2B5EF4-FFF2-40B4-BE49-F238E27FC236}">
                      <a16:creationId xmlns:a16="http://schemas.microsoft.com/office/drawing/2014/main" id="{C7B33273-7D47-46A4-8FA3-E6D052E411B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F9D0616B-06C0-43DA-8095-431E06745DB2}"/>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13A047FF-7591-422A-9776-B0B0C1078295}"/>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17AD81F2-4488-4BDF-9085-716F6EEBAE64}"/>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0376BFF7-0A74-4715-B33E-F9E2BCDAECDD}"/>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6ED4D667-A2D2-474D-847C-A8111271F085}"/>
                    </a:ext>
                  </a:extLst>
                </p:cNvPr>
                <p:cNvSpPr txBox="1"/>
                <p:nvPr/>
              </p:nvSpPr>
              <p:spPr>
                <a:xfrm>
                  <a:off x="3824335" y="5578826"/>
                  <a:ext cx="791878" cy="222555"/>
                </a:xfrm>
                <a:prstGeom prst="rect">
                  <a:avLst/>
                </a:prstGeom>
                <a:noFill/>
              </p:spPr>
              <p:txBody>
                <a:bodyPr wrap="square" rtlCol="0">
                  <a:spAutoFit/>
                </a:bodyPr>
                <a:lstStyle/>
                <a:p>
                  <a:r>
                    <a:rPr lang="fr-FR" sz="1200" dirty="0" err="1"/>
                    <a:t>Dataset</a:t>
                  </a:r>
                  <a:endParaRPr lang="fr-FR" sz="1200" dirty="0"/>
                </a:p>
              </p:txBody>
            </p:sp>
            <p:sp>
              <p:nvSpPr>
                <p:cNvPr id="18" name="ZoneTexte 17">
                  <a:extLst>
                    <a:ext uri="{FF2B5EF4-FFF2-40B4-BE49-F238E27FC236}">
                      <a16:creationId xmlns:a16="http://schemas.microsoft.com/office/drawing/2014/main" id="{CB5E2DC3-5B1D-4773-A2F5-B2203E01A33D}"/>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9E3C292E-7B57-4F3C-895F-31819291BCDF}"/>
                    </a:ext>
                  </a:extLst>
                </p:cNvPr>
                <p:cNvSpPr txBox="1"/>
                <p:nvPr/>
              </p:nvSpPr>
              <p:spPr>
                <a:xfrm>
                  <a:off x="9357144" y="5577620"/>
                  <a:ext cx="1071243" cy="272011"/>
                </a:xfrm>
                <a:prstGeom prst="rect">
                  <a:avLst/>
                </a:prstGeom>
                <a:noFill/>
              </p:spPr>
              <p:txBody>
                <a:bodyPr wrap="square" rtlCol="0">
                  <a:spAutoFit/>
                </a:bodyPr>
                <a:lstStyle/>
                <a:p>
                  <a:r>
                    <a:rPr lang="fr-FR" sz="1600" b="1" dirty="0"/>
                    <a:t>Conclusion</a:t>
                  </a:r>
                </a:p>
              </p:txBody>
            </p:sp>
          </p:grpSp>
        </p:grpSp>
        <p:cxnSp>
          <p:nvCxnSpPr>
            <p:cNvPr id="8" name="Connecteur droit 7">
              <a:extLst>
                <a:ext uri="{FF2B5EF4-FFF2-40B4-BE49-F238E27FC236}">
                  <a16:creationId xmlns:a16="http://schemas.microsoft.com/office/drawing/2014/main" id="{1B481104-1993-4035-80DF-ABD90797955D}"/>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0BB97FEB-CD9B-4456-A62C-DE8DCFAFE08D}"/>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8D708EC8-6A99-4214-8514-8C19C96C0710}"/>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Conclusion</a:t>
            </a:r>
          </a:p>
        </p:txBody>
      </p:sp>
    </p:spTree>
    <p:extLst>
      <p:ext uri="{BB962C8B-B14F-4D97-AF65-F5344CB8AC3E}">
        <p14:creationId xmlns:p14="http://schemas.microsoft.com/office/powerpoint/2010/main" val="747946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9C6B6D9-42BC-4F97-AB8A-90C80C8FE8F5}"/>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D0E7512-E2C7-44F9-8601-96FF9A31A05F}"/>
              </a:ext>
            </a:extLst>
          </p:cNvPr>
          <p:cNvSpPr>
            <a:spLocks noGrp="1"/>
          </p:cNvSpPr>
          <p:nvPr>
            <p:ph type="sldNum" sz="quarter" idx="12"/>
          </p:nvPr>
        </p:nvSpPr>
        <p:spPr/>
        <p:txBody>
          <a:bodyPr/>
          <a:lstStyle/>
          <a:p>
            <a:fld id="{B5F6DD35-FB90-4B61-9FCD-114AE07A4CCE}" type="slidenum">
              <a:rPr lang="fr-FR" smtClean="0"/>
              <a:t>42</a:t>
            </a:fld>
            <a:endParaRPr lang="fr-FR"/>
          </a:p>
        </p:txBody>
      </p:sp>
      <p:grpSp>
        <p:nvGrpSpPr>
          <p:cNvPr id="20" name="Groupe 19">
            <a:extLst>
              <a:ext uri="{FF2B5EF4-FFF2-40B4-BE49-F238E27FC236}">
                <a16:creationId xmlns:a16="http://schemas.microsoft.com/office/drawing/2014/main" id="{2A87E9EE-5318-4AB3-BC46-8D0D0A27DF62}"/>
              </a:ext>
            </a:extLst>
          </p:cNvPr>
          <p:cNvGrpSpPr/>
          <p:nvPr/>
        </p:nvGrpSpPr>
        <p:grpSpPr>
          <a:xfrm>
            <a:off x="3417321" y="5446486"/>
            <a:ext cx="7545248" cy="865225"/>
            <a:chOff x="3444215" y="5439455"/>
            <a:chExt cx="7545248" cy="865225"/>
          </a:xfrm>
        </p:grpSpPr>
        <p:grpSp>
          <p:nvGrpSpPr>
            <p:cNvPr id="21" name="Groupe 20">
              <a:extLst>
                <a:ext uri="{FF2B5EF4-FFF2-40B4-BE49-F238E27FC236}">
                  <a16:creationId xmlns:a16="http://schemas.microsoft.com/office/drawing/2014/main" id="{22965809-1351-4550-8E71-61F07607F22F}"/>
                </a:ext>
              </a:extLst>
            </p:cNvPr>
            <p:cNvGrpSpPr/>
            <p:nvPr/>
          </p:nvGrpSpPr>
          <p:grpSpPr>
            <a:xfrm>
              <a:off x="3444215" y="5439455"/>
              <a:ext cx="7545248" cy="865225"/>
              <a:chOff x="3444215" y="5439455"/>
              <a:chExt cx="7545248" cy="865225"/>
            </a:xfrm>
          </p:grpSpPr>
          <p:sp>
            <p:nvSpPr>
              <p:cNvPr id="24" name="ZoneTexte 23">
                <a:extLst>
                  <a:ext uri="{FF2B5EF4-FFF2-40B4-BE49-F238E27FC236}">
                    <a16:creationId xmlns:a16="http://schemas.microsoft.com/office/drawing/2014/main" id="{5709C21D-35D7-4FFB-9AA6-48C1B867B77E}"/>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25" name="Groupe 24">
                <a:extLst>
                  <a:ext uri="{FF2B5EF4-FFF2-40B4-BE49-F238E27FC236}">
                    <a16:creationId xmlns:a16="http://schemas.microsoft.com/office/drawing/2014/main" id="{A4F9AB99-D85F-47B9-B305-7F276FAFEEFA}"/>
                  </a:ext>
                </a:extLst>
              </p:cNvPr>
              <p:cNvGrpSpPr/>
              <p:nvPr/>
            </p:nvGrpSpPr>
            <p:grpSpPr>
              <a:xfrm>
                <a:off x="3444215" y="5439455"/>
                <a:ext cx="7545248" cy="865225"/>
                <a:chOff x="3824335" y="5577620"/>
                <a:chExt cx="6604052" cy="695164"/>
              </a:xfrm>
            </p:grpSpPr>
            <p:sp>
              <p:nvSpPr>
                <p:cNvPr id="26" name="Flèche droite 6">
                  <a:extLst>
                    <a:ext uri="{FF2B5EF4-FFF2-40B4-BE49-F238E27FC236}">
                      <a16:creationId xmlns:a16="http://schemas.microsoft.com/office/drawing/2014/main" id="{0EBB037F-9E10-4732-A9E2-52504038B044}"/>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26">
                  <a:extLst>
                    <a:ext uri="{FF2B5EF4-FFF2-40B4-BE49-F238E27FC236}">
                      <a16:creationId xmlns:a16="http://schemas.microsoft.com/office/drawing/2014/main" id="{96F26C5C-1937-44C3-894B-FF788D93DA53}"/>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Connecteur droit 27">
                  <a:extLst>
                    <a:ext uri="{FF2B5EF4-FFF2-40B4-BE49-F238E27FC236}">
                      <a16:creationId xmlns:a16="http://schemas.microsoft.com/office/drawing/2014/main" id="{F42708C4-9CBD-4060-B99F-6EEADD701AEB}"/>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Connecteur droit 28">
                  <a:extLst>
                    <a:ext uri="{FF2B5EF4-FFF2-40B4-BE49-F238E27FC236}">
                      <a16:creationId xmlns:a16="http://schemas.microsoft.com/office/drawing/2014/main" id="{290FE1C6-EB2F-49E7-B508-B34335C57EC5}"/>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Connecteur droit 29">
                  <a:extLst>
                    <a:ext uri="{FF2B5EF4-FFF2-40B4-BE49-F238E27FC236}">
                      <a16:creationId xmlns:a16="http://schemas.microsoft.com/office/drawing/2014/main" id="{759A9738-4F24-4CE2-840A-63ACC064FDE8}"/>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1" name="ZoneTexte 30">
                  <a:extLst>
                    <a:ext uri="{FF2B5EF4-FFF2-40B4-BE49-F238E27FC236}">
                      <a16:creationId xmlns:a16="http://schemas.microsoft.com/office/drawing/2014/main" id="{1F6EE385-2687-4838-B366-C633530BB5A8}"/>
                    </a:ext>
                  </a:extLst>
                </p:cNvPr>
                <p:cNvSpPr txBox="1"/>
                <p:nvPr/>
              </p:nvSpPr>
              <p:spPr>
                <a:xfrm>
                  <a:off x="3824335" y="5578826"/>
                  <a:ext cx="791878" cy="222555"/>
                </a:xfrm>
                <a:prstGeom prst="rect">
                  <a:avLst/>
                </a:prstGeom>
                <a:noFill/>
              </p:spPr>
              <p:txBody>
                <a:bodyPr wrap="square" rtlCol="0">
                  <a:spAutoFit/>
                </a:bodyPr>
                <a:lstStyle/>
                <a:p>
                  <a:r>
                    <a:rPr lang="fr-FR" sz="1200" dirty="0" err="1"/>
                    <a:t>Dataset</a:t>
                  </a:r>
                  <a:endParaRPr lang="fr-FR" sz="1200" dirty="0"/>
                </a:p>
              </p:txBody>
            </p:sp>
            <p:sp>
              <p:nvSpPr>
                <p:cNvPr id="32" name="ZoneTexte 31">
                  <a:extLst>
                    <a:ext uri="{FF2B5EF4-FFF2-40B4-BE49-F238E27FC236}">
                      <a16:creationId xmlns:a16="http://schemas.microsoft.com/office/drawing/2014/main" id="{E8707A32-892B-4709-964D-C8ED73AF676C}"/>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33" name="ZoneTexte 32">
                  <a:extLst>
                    <a:ext uri="{FF2B5EF4-FFF2-40B4-BE49-F238E27FC236}">
                      <a16:creationId xmlns:a16="http://schemas.microsoft.com/office/drawing/2014/main" id="{CDD3EEAB-E327-49A1-80E1-9D580F795765}"/>
                    </a:ext>
                  </a:extLst>
                </p:cNvPr>
                <p:cNvSpPr txBox="1"/>
                <p:nvPr/>
              </p:nvSpPr>
              <p:spPr>
                <a:xfrm>
                  <a:off x="9357144" y="5577620"/>
                  <a:ext cx="1071243" cy="272011"/>
                </a:xfrm>
                <a:prstGeom prst="rect">
                  <a:avLst/>
                </a:prstGeom>
                <a:noFill/>
              </p:spPr>
              <p:txBody>
                <a:bodyPr wrap="square" rtlCol="0">
                  <a:spAutoFit/>
                </a:bodyPr>
                <a:lstStyle/>
                <a:p>
                  <a:r>
                    <a:rPr lang="fr-FR" sz="1600" b="1" dirty="0"/>
                    <a:t>Conclusion</a:t>
                  </a:r>
                </a:p>
              </p:txBody>
            </p:sp>
          </p:grpSp>
        </p:grpSp>
        <p:cxnSp>
          <p:nvCxnSpPr>
            <p:cNvPr id="22" name="Connecteur droit 21">
              <a:extLst>
                <a:ext uri="{FF2B5EF4-FFF2-40B4-BE49-F238E27FC236}">
                  <a16:creationId xmlns:a16="http://schemas.microsoft.com/office/drawing/2014/main" id="{B3E36A44-72FC-4499-9258-51E682794CF7}"/>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3" name="ZoneTexte 22">
              <a:extLst>
                <a:ext uri="{FF2B5EF4-FFF2-40B4-BE49-F238E27FC236}">
                  <a16:creationId xmlns:a16="http://schemas.microsoft.com/office/drawing/2014/main" id="{36466AA5-E324-4E72-9791-97FF261428D9}"/>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34" name="ZoneTexte 33">
            <a:extLst>
              <a:ext uri="{FF2B5EF4-FFF2-40B4-BE49-F238E27FC236}">
                <a16:creationId xmlns:a16="http://schemas.microsoft.com/office/drawing/2014/main" id="{71F70CBB-4716-47C5-97F0-5BD7D6B712AB}"/>
              </a:ext>
            </a:extLst>
          </p:cNvPr>
          <p:cNvSpPr txBox="1"/>
          <p:nvPr/>
        </p:nvSpPr>
        <p:spPr>
          <a:xfrm>
            <a:off x="829341" y="275886"/>
            <a:ext cx="9157402" cy="5632311"/>
          </a:xfrm>
          <a:prstGeom prst="rect">
            <a:avLst/>
          </a:prstGeom>
          <a:noFill/>
        </p:spPr>
        <p:txBody>
          <a:bodyPr wrap="square" rtlCol="0">
            <a:spAutoFit/>
          </a:bodyPr>
          <a:lstStyle/>
          <a:p>
            <a:r>
              <a:rPr lang="fr-FR" u="sng" dirty="0"/>
              <a:t>Pour le traitement des images plusieurs algorithmes :</a:t>
            </a:r>
            <a:r>
              <a:rPr lang="fr-FR" dirty="0"/>
              <a:t> </a:t>
            </a:r>
          </a:p>
          <a:p>
            <a:pPr marL="285750" indent="-285750">
              <a:buFont typeface="Arial" panose="020B0604020202020204" pitchFamily="34" charset="0"/>
              <a:buChar char="•"/>
            </a:pPr>
            <a:r>
              <a:rPr lang="fr-FR" dirty="0"/>
              <a:t>Moyenne </a:t>
            </a:r>
          </a:p>
          <a:p>
            <a:pPr marL="285750" indent="-285750">
              <a:buFont typeface="Arial" panose="020B0604020202020204" pitchFamily="34" charset="0"/>
              <a:buChar char="•"/>
            </a:pPr>
            <a:r>
              <a:rPr lang="fr-FR" dirty="0"/>
              <a:t>Médiane </a:t>
            </a:r>
          </a:p>
          <a:p>
            <a:pPr marL="285750" indent="-285750">
              <a:buFont typeface="Arial" panose="020B0604020202020204" pitchFamily="34" charset="0"/>
              <a:buChar char="•"/>
            </a:pPr>
            <a:r>
              <a:rPr lang="fr-FR" dirty="0"/>
              <a:t>Gauss</a:t>
            </a:r>
          </a:p>
          <a:p>
            <a:pPr marL="285750" indent="-285750">
              <a:buFont typeface="Arial" panose="020B0604020202020204" pitchFamily="34" charset="0"/>
              <a:buChar char="•"/>
            </a:pPr>
            <a:r>
              <a:rPr lang="fr-FR" dirty="0"/>
              <a:t>SIFT</a:t>
            </a:r>
          </a:p>
          <a:p>
            <a:pPr marL="285750" indent="-285750">
              <a:buFont typeface="Arial" panose="020B0604020202020204" pitchFamily="34" charset="0"/>
              <a:buChar char="•"/>
            </a:pPr>
            <a:r>
              <a:rPr lang="fr-FR" dirty="0"/>
              <a:t>SURF</a:t>
            </a:r>
          </a:p>
          <a:p>
            <a:pPr marL="285750" indent="-285750">
              <a:buFont typeface="Arial" panose="020B0604020202020204" pitchFamily="34" charset="0"/>
              <a:buChar char="•"/>
            </a:pPr>
            <a:r>
              <a:rPr lang="fr-FR" dirty="0"/>
              <a:t>ORB</a:t>
            </a:r>
          </a:p>
          <a:p>
            <a:pPr marL="285750" indent="-285750">
              <a:buFont typeface="Arial" panose="020B0604020202020204" pitchFamily="34" charset="0"/>
              <a:buChar char="•"/>
            </a:pPr>
            <a:r>
              <a:rPr lang="fr-FR" dirty="0"/>
              <a:t>VGG16</a:t>
            </a:r>
          </a:p>
          <a:p>
            <a:endParaRPr lang="fr-FR" dirty="0"/>
          </a:p>
          <a:p>
            <a:r>
              <a:rPr lang="fr-FR" u="sng" dirty="0"/>
              <a:t>Pour le traitement de texte </a:t>
            </a:r>
            <a:r>
              <a:rPr lang="fr-FR" dirty="0"/>
              <a:t>:</a:t>
            </a:r>
          </a:p>
          <a:p>
            <a:pPr marL="285750" indent="-285750">
              <a:buFont typeface="Arial" panose="020B0604020202020204" pitchFamily="34" charset="0"/>
              <a:buChar char="•"/>
            </a:pPr>
            <a:r>
              <a:rPr lang="fr-FR" dirty="0"/>
              <a:t>Bag of </a:t>
            </a:r>
            <a:r>
              <a:rPr lang="fr-FR" dirty="0" err="1"/>
              <a:t>words</a:t>
            </a:r>
            <a:endParaRPr lang="fr-FR" dirty="0"/>
          </a:p>
          <a:p>
            <a:pPr marL="285750" indent="-285750">
              <a:buFont typeface="Arial" panose="020B0604020202020204" pitchFamily="34" charset="0"/>
              <a:buChar char="•"/>
            </a:pPr>
            <a:r>
              <a:rPr lang="fr-FR" dirty="0"/>
              <a:t>TFIDF</a:t>
            </a:r>
          </a:p>
          <a:p>
            <a:endParaRPr lang="fr-FR" dirty="0"/>
          </a:p>
          <a:p>
            <a:r>
              <a:rPr lang="fr-FR" u="sng" dirty="0"/>
              <a:t>Deux méthodes utilisées pour visualiser les données de grandes échelles</a:t>
            </a:r>
            <a:r>
              <a:rPr lang="fr-FR" dirty="0"/>
              <a:t>:</a:t>
            </a:r>
          </a:p>
          <a:p>
            <a:pPr marL="285750" indent="-285750">
              <a:buFont typeface="Arial" panose="020B0604020202020204" pitchFamily="34" charset="0"/>
              <a:buChar char="•"/>
            </a:pPr>
            <a:r>
              <a:rPr lang="fr-FR" dirty="0"/>
              <a:t>PCA</a:t>
            </a:r>
          </a:p>
          <a:p>
            <a:pPr marL="285750" indent="-285750">
              <a:buFont typeface="Arial" panose="020B0604020202020204" pitchFamily="34" charset="0"/>
              <a:buChar char="•"/>
            </a:pPr>
            <a:r>
              <a:rPr lang="fr-FR" dirty="0"/>
              <a:t>TSNE</a:t>
            </a:r>
          </a:p>
          <a:p>
            <a:endParaRPr lang="fr-FR" dirty="0"/>
          </a:p>
          <a:p>
            <a:r>
              <a:rPr lang="fr-FR" u="sng" dirty="0"/>
              <a:t>Une réduction de dimension en prenant 0,80% </a:t>
            </a:r>
            <a:r>
              <a:rPr lang="fr-FR" u="sng" dirty="0" err="1"/>
              <a:t>explained</a:t>
            </a:r>
            <a:r>
              <a:rPr lang="fr-FR" u="sng" dirty="0"/>
              <a:t> ration</a:t>
            </a:r>
            <a:r>
              <a:rPr lang="fr-FR" dirty="0"/>
              <a:t>.</a:t>
            </a:r>
          </a:p>
          <a:p>
            <a:pPr marL="285750" indent="-285750">
              <a:buFont typeface="Arial" panose="020B0604020202020204" pitchFamily="34" charset="0"/>
              <a:buChar char="•"/>
            </a:pPr>
            <a:endParaRPr lang="fr-FR" dirty="0"/>
          </a:p>
          <a:p>
            <a:endParaRPr lang="fr-FR" dirty="0"/>
          </a:p>
        </p:txBody>
      </p:sp>
    </p:spTree>
    <p:extLst>
      <p:ext uri="{BB962C8B-B14F-4D97-AF65-F5344CB8AC3E}">
        <p14:creationId xmlns:p14="http://schemas.microsoft.com/office/powerpoint/2010/main" val="2130728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9C6B6D9-42BC-4F97-AB8A-90C80C8FE8F5}"/>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D0E7512-E2C7-44F9-8601-96FF9A31A05F}"/>
              </a:ext>
            </a:extLst>
          </p:cNvPr>
          <p:cNvSpPr>
            <a:spLocks noGrp="1"/>
          </p:cNvSpPr>
          <p:nvPr>
            <p:ph type="sldNum" sz="quarter" idx="12"/>
          </p:nvPr>
        </p:nvSpPr>
        <p:spPr/>
        <p:txBody>
          <a:bodyPr/>
          <a:lstStyle/>
          <a:p>
            <a:fld id="{B5F6DD35-FB90-4B61-9FCD-114AE07A4CCE}" type="slidenum">
              <a:rPr lang="fr-FR" smtClean="0"/>
              <a:t>43</a:t>
            </a:fld>
            <a:endParaRPr lang="fr-FR"/>
          </a:p>
        </p:txBody>
      </p:sp>
      <p:grpSp>
        <p:nvGrpSpPr>
          <p:cNvPr id="20" name="Groupe 19">
            <a:extLst>
              <a:ext uri="{FF2B5EF4-FFF2-40B4-BE49-F238E27FC236}">
                <a16:creationId xmlns:a16="http://schemas.microsoft.com/office/drawing/2014/main" id="{2A87E9EE-5318-4AB3-BC46-8D0D0A27DF62}"/>
              </a:ext>
            </a:extLst>
          </p:cNvPr>
          <p:cNvGrpSpPr/>
          <p:nvPr/>
        </p:nvGrpSpPr>
        <p:grpSpPr>
          <a:xfrm>
            <a:off x="3417321" y="5446486"/>
            <a:ext cx="7545248" cy="865225"/>
            <a:chOff x="3444215" y="5439455"/>
            <a:chExt cx="7545248" cy="865225"/>
          </a:xfrm>
        </p:grpSpPr>
        <p:grpSp>
          <p:nvGrpSpPr>
            <p:cNvPr id="21" name="Groupe 20">
              <a:extLst>
                <a:ext uri="{FF2B5EF4-FFF2-40B4-BE49-F238E27FC236}">
                  <a16:creationId xmlns:a16="http://schemas.microsoft.com/office/drawing/2014/main" id="{22965809-1351-4550-8E71-61F07607F22F}"/>
                </a:ext>
              </a:extLst>
            </p:cNvPr>
            <p:cNvGrpSpPr/>
            <p:nvPr/>
          </p:nvGrpSpPr>
          <p:grpSpPr>
            <a:xfrm>
              <a:off x="3444215" y="5439455"/>
              <a:ext cx="7545248" cy="865225"/>
              <a:chOff x="3444215" y="5439455"/>
              <a:chExt cx="7545248" cy="865225"/>
            </a:xfrm>
          </p:grpSpPr>
          <p:sp>
            <p:nvSpPr>
              <p:cNvPr id="24" name="ZoneTexte 23">
                <a:extLst>
                  <a:ext uri="{FF2B5EF4-FFF2-40B4-BE49-F238E27FC236}">
                    <a16:creationId xmlns:a16="http://schemas.microsoft.com/office/drawing/2014/main" id="{5709C21D-35D7-4FFB-9AA6-48C1B867B77E}"/>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25" name="Groupe 24">
                <a:extLst>
                  <a:ext uri="{FF2B5EF4-FFF2-40B4-BE49-F238E27FC236}">
                    <a16:creationId xmlns:a16="http://schemas.microsoft.com/office/drawing/2014/main" id="{A4F9AB99-D85F-47B9-B305-7F276FAFEEFA}"/>
                  </a:ext>
                </a:extLst>
              </p:cNvPr>
              <p:cNvGrpSpPr/>
              <p:nvPr/>
            </p:nvGrpSpPr>
            <p:grpSpPr>
              <a:xfrm>
                <a:off x="3444215" y="5439455"/>
                <a:ext cx="7545248" cy="865225"/>
                <a:chOff x="3824335" y="5577620"/>
                <a:chExt cx="6604052" cy="695164"/>
              </a:xfrm>
            </p:grpSpPr>
            <p:sp>
              <p:nvSpPr>
                <p:cNvPr id="26" name="Flèche droite 6">
                  <a:extLst>
                    <a:ext uri="{FF2B5EF4-FFF2-40B4-BE49-F238E27FC236}">
                      <a16:creationId xmlns:a16="http://schemas.microsoft.com/office/drawing/2014/main" id="{0EBB037F-9E10-4732-A9E2-52504038B044}"/>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26">
                  <a:extLst>
                    <a:ext uri="{FF2B5EF4-FFF2-40B4-BE49-F238E27FC236}">
                      <a16:creationId xmlns:a16="http://schemas.microsoft.com/office/drawing/2014/main" id="{96F26C5C-1937-44C3-894B-FF788D93DA53}"/>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Connecteur droit 27">
                  <a:extLst>
                    <a:ext uri="{FF2B5EF4-FFF2-40B4-BE49-F238E27FC236}">
                      <a16:creationId xmlns:a16="http://schemas.microsoft.com/office/drawing/2014/main" id="{F42708C4-9CBD-4060-B99F-6EEADD701AEB}"/>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Connecteur droit 28">
                  <a:extLst>
                    <a:ext uri="{FF2B5EF4-FFF2-40B4-BE49-F238E27FC236}">
                      <a16:creationId xmlns:a16="http://schemas.microsoft.com/office/drawing/2014/main" id="{290FE1C6-EB2F-49E7-B508-B34335C57EC5}"/>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Connecteur droit 29">
                  <a:extLst>
                    <a:ext uri="{FF2B5EF4-FFF2-40B4-BE49-F238E27FC236}">
                      <a16:creationId xmlns:a16="http://schemas.microsoft.com/office/drawing/2014/main" id="{759A9738-4F24-4CE2-840A-63ACC064FDE8}"/>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1" name="ZoneTexte 30">
                  <a:extLst>
                    <a:ext uri="{FF2B5EF4-FFF2-40B4-BE49-F238E27FC236}">
                      <a16:creationId xmlns:a16="http://schemas.microsoft.com/office/drawing/2014/main" id="{1F6EE385-2687-4838-B366-C633530BB5A8}"/>
                    </a:ext>
                  </a:extLst>
                </p:cNvPr>
                <p:cNvSpPr txBox="1"/>
                <p:nvPr/>
              </p:nvSpPr>
              <p:spPr>
                <a:xfrm>
                  <a:off x="3824335" y="5578826"/>
                  <a:ext cx="791878" cy="222555"/>
                </a:xfrm>
                <a:prstGeom prst="rect">
                  <a:avLst/>
                </a:prstGeom>
                <a:noFill/>
              </p:spPr>
              <p:txBody>
                <a:bodyPr wrap="square" rtlCol="0">
                  <a:spAutoFit/>
                </a:bodyPr>
                <a:lstStyle/>
                <a:p>
                  <a:r>
                    <a:rPr lang="fr-FR" sz="1200" dirty="0" err="1"/>
                    <a:t>Dataset</a:t>
                  </a:r>
                  <a:endParaRPr lang="fr-FR" sz="1200" dirty="0"/>
                </a:p>
              </p:txBody>
            </p:sp>
            <p:sp>
              <p:nvSpPr>
                <p:cNvPr id="32" name="ZoneTexte 31">
                  <a:extLst>
                    <a:ext uri="{FF2B5EF4-FFF2-40B4-BE49-F238E27FC236}">
                      <a16:creationId xmlns:a16="http://schemas.microsoft.com/office/drawing/2014/main" id="{E8707A32-892B-4709-964D-C8ED73AF676C}"/>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33" name="ZoneTexte 32">
                  <a:extLst>
                    <a:ext uri="{FF2B5EF4-FFF2-40B4-BE49-F238E27FC236}">
                      <a16:creationId xmlns:a16="http://schemas.microsoft.com/office/drawing/2014/main" id="{CDD3EEAB-E327-49A1-80E1-9D580F795765}"/>
                    </a:ext>
                  </a:extLst>
                </p:cNvPr>
                <p:cNvSpPr txBox="1"/>
                <p:nvPr/>
              </p:nvSpPr>
              <p:spPr>
                <a:xfrm>
                  <a:off x="9357144" y="5577620"/>
                  <a:ext cx="1071243" cy="272011"/>
                </a:xfrm>
                <a:prstGeom prst="rect">
                  <a:avLst/>
                </a:prstGeom>
                <a:noFill/>
              </p:spPr>
              <p:txBody>
                <a:bodyPr wrap="square" rtlCol="0">
                  <a:spAutoFit/>
                </a:bodyPr>
                <a:lstStyle/>
                <a:p>
                  <a:r>
                    <a:rPr lang="fr-FR" sz="1600" b="1" dirty="0"/>
                    <a:t>Conclusion</a:t>
                  </a:r>
                </a:p>
              </p:txBody>
            </p:sp>
          </p:grpSp>
        </p:grpSp>
        <p:cxnSp>
          <p:nvCxnSpPr>
            <p:cNvPr id="22" name="Connecteur droit 21">
              <a:extLst>
                <a:ext uri="{FF2B5EF4-FFF2-40B4-BE49-F238E27FC236}">
                  <a16:creationId xmlns:a16="http://schemas.microsoft.com/office/drawing/2014/main" id="{B3E36A44-72FC-4499-9258-51E682794CF7}"/>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3" name="ZoneTexte 22">
              <a:extLst>
                <a:ext uri="{FF2B5EF4-FFF2-40B4-BE49-F238E27FC236}">
                  <a16:creationId xmlns:a16="http://schemas.microsoft.com/office/drawing/2014/main" id="{36466AA5-E324-4E72-9791-97FF261428D9}"/>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18" name="ZoneTexte 17">
            <a:extLst>
              <a:ext uri="{FF2B5EF4-FFF2-40B4-BE49-F238E27FC236}">
                <a16:creationId xmlns:a16="http://schemas.microsoft.com/office/drawing/2014/main" id="{B82635B2-7F29-427D-AA8B-607620F91984}"/>
              </a:ext>
            </a:extLst>
          </p:cNvPr>
          <p:cNvSpPr txBox="1"/>
          <p:nvPr/>
        </p:nvSpPr>
        <p:spPr>
          <a:xfrm>
            <a:off x="2595237" y="342476"/>
            <a:ext cx="6794696" cy="646331"/>
          </a:xfrm>
          <a:prstGeom prst="rect">
            <a:avLst/>
          </a:prstGeom>
          <a:noFill/>
        </p:spPr>
        <p:txBody>
          <a:bodyPr wrap="square" rtlCol="0">
            <a:spAutoFit/>
          </a:bodyPr>
          <a:lstStyle/>
          <a:p>
            <a:pPr algn="ctr"/>
            <a:r>
              <a:rPr lang="fr-FR" sz="3600" dirty="0"/>
              <a:t>Perspectives</a:t>
            </a:r>
          </a:p>
        </p:txBody>
      </p:sp>
      <p:sp>
        <p:nvSpPr>
          <p:cNvPr id="2" name="ZoneTexte 1">
            <a:extLst>
              <a:ext uri="{FF2B5EF4-FFF2-40B4-BE49-F238E27FC236}">
                <a16:creationId xmlns:a16="http://schemas.microsoft.com/office/drawing/2014/main" id="{66025B7A-9BB6-4DFD-A2DE-74A63D65FE0F}"/>
              </a:ext>
            </a:extLst>
          </p:cNvPr>
          <p:cNvSpPr txBox="1"/>
          <p:nvPr/>
        </p:nvSpPr>
        <p:spPr>
          <a:xfrm>
            <a:off x="2045228" y="2106684"/>
            <a:ext cx="8305383" cy="1754326"/>
          </a:xfrm>
          <a:prstGeom prst="rect">
            <a:avLst/>
          </a:prstGeom>
          <a:noFill/>
        </p:spPr>
        <p:txBody>
          <a:bodyPr wrap="square" rtlCol="0">
            <a:spAutoFit/>
          </a:bodyPr>
          <a:lstStyle/>
          <a:p>
            <a:pPr marL="285750" indent="-285750">
              <a:buFont typeface="Arial" panose="020B0604020202020204" pitchFamily="34" charset="0"/>
              <a:buChar char="•"/>
            </a:pPr>
            <a:r>
              <a:rPr lang="fr-FR" dirty="0"/>
              <a:t>Améliorer les scores ARI en jouant encore plus avec les paramètres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Utiliser plus de méthodes de </a:t>
            </a:r>
            <a:r>
              <a:rPr lang="fr-FR" dirty="0" err="1"/>
              <a:t>tranfer</a:t>
            </a:r>
            <a:r>
              <a:rPr lang="fr-FR" dirty="0"/>
              <a:t> </a:t>
            </a:r>
            <a:r>
              <a:rPr lang="fr-FR" dirty="0" err="1"/>
              <a:t>learning</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Tester d’autres algorithmes de clustering </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964836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3D1DC5B-C48C-49FC-A120-AFB321EEEA0A}"/>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DBB847C6-9027-4C0C-B204-FAA6DA9D02ED}"/>
              </a:ext>
            </a:extLst>
          </p:cNvPr>
          <p:cNvSpPr>
            <a:spLocks noGrp="1"/>
          </p:cNvSpPr>
          <p:nvPr>
            <p:ph type="sldNum" sz="quarter" idx="12"/>
          </p:nvPr>
        </p:nvSpPr>
        <p:spPr/>
        <p:txBody>
          <a:bodyPr/>
          <a:lstStyle/>
          <a:p>
            <a:fld id="{B5F6DD35-FB90-4B61-9FCD-114AE07A4CCE}" type="slidenum">
              <a:rPr lang="fr-FR" smtClean="0"/>
              <a:t>5</a:t>
            </a:fld>
            <a:endParaRPr lang="fr-FR"/>
          </a:p>
        </p:txBody>
      </p:sp>
      <p:grpSp>
        <p:nvGrpSpPr>
          <p:cNvPr id="6" name="Groupe 5">
            <a:extLst>
              <a:ext uri="{FF2B5EF4-FFF2-40B4-BE49-F238E27FC236}">
                <a16:creationId xmlns:a16="http://schemas.microsoft.com/office/drawing/2014/main" id="{69CBDDCF-B9F5-49DD-B5A9-9A21AF89BD98}"/>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0661B26A-75FE-4478-B6DF-C5948D8A98F2}"/>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529B3C69-690A-47D0-85F0-A50A1EA7E9FE}"/>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F95FF8F2-DAE4-4DCF-8282-BF3055B0CD71}"/>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38E40A88-C6D3-4B29-BA92-68DF468CDFE3}"/>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3F7B6DAB-A428-4D18-BDDE-2F1AFCBC2653}"/>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6BA0F716-CCE6-4DE5-9303-5BB67E227031}"/>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16AA5BB9-E3D8-4C16-80B8-950C6CED73A2}"/>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0B350ACD-9A53-40D9-A476-FDD8E674ABF6}"/>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AC9D11C-923E-48AA-AE9B-9B2CEC0FC53C}"/>
                    </a:ext>
                  </a:extLst>
                </p:cNvPr>
                <p:cNvSpPr txBox="1"/>
                <p:nvPr/>
              </p:nvSpPr>
              <p:spPr>
                <a:xfrm>
                  <a:off x="3797468" y="5553427"/>
                  <a:ext cx="791878" cy="272011"/>
                </a:xfrm>
                <a:prstGeom prst="rect">
                  <a:avLst/>
                </a:prstGeom>
                <a:noFill/>
              </p:spPr>
              <p:txBody>
                <a:bodyPr wrap="square" rtlCol="0">
                  <a:spAutoFit/>
                </a:bodyPr>
                <a:lstStyle/>
                <a:p>
                  <a:r>
                    <a:rPr lang="fr-FR" sz="1600" b="1" dirty="0" err="1"/>
                    <a:t>Dataset</a:t>
                  </a:r>
                  <a:endParaRPr lang="fr-FR" sz="1600" b="1" dirty="0"/>
                </a:p>
              </p:txBody>
            </p:sp>
            <p:sp>
              <p:nvSpPr>
                <p:cNvPr id="18" name="ZoneTexte 17">
                  <a:extLst>
                    <a:ext uri="{FF2B5EF4-FFF2-40B4-BE49-F238E27FC236}">
                      <a16:creationId xmlns:a16="http://schemas.microsoft.com/office/drawing/2014/main" id="{ABA38A69-1238-440E-A5BD-04B742E8BF59}"/>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7C53B9D7-E093-4662-97D1-BA9DCCC5C474}"/>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2A373C1-0C04-425D-A7DF-C7FD1552E7F8}"/>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782E290-A094-435C-B1D4-C0F767C3AFDD}"/>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Rectangle : coins arrondis 19">
            <a:extLst>
              <a:ext uri="{FF2B5EF4-FFF2-40B4-BE49-F238E27FC236}">
                <a16:creationId xmlns:a16="http://schemas.microsoft.com/office/drawing/2014/main" id="{9F733CAC-5A1E-419D-9F6C-320C356866F6}"/>
              </a:ext>
            </a:extLst>
          </p:cNvPr>
          <p:cNvSpPr/>
          <p:nvPr/>
        </p:nvSpPr>
        <p:spPr>
          <a:xfrm>
            <a:off x="2315648" y="2331952"/>
            <a:ext cx="2771335" cy="12238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(1050,15)</a:t>
            </a:r>
          </a:p>
        </p:txBody>
      </p:sp>
      <p:sp>
        <p:nvSpPr>
          <p:cNvPr id="21" name="ZoneTexte 20">
            <a:extLst>
              <a:ext uri="{FF2B5EF4-FFF2-40B4-BE49-F238E27FC236}">
                <a16:creationId xmlns:a16="http://schemas.microsoft.com/office/drawing/2014/main" id="{F9305E79-58BD-4C6D-8A5E-890736BE7F22}"/>
              </a:ext>
            </a:extLst>
          </p:cNvPr>
          <p:cNvSpPr txBox="1"/>
          <p:nvPr/>
        </p:nvSpPr>
        <p:spPr>
          <a:xfrm>
            <a:off x="6292870" y="2027118"/>
            <a:ext cx="4121834" cy="1754326"/>
          </a:xfrm>
          <a:prstGeom prst="rect">
            <a:avLst/>
          </a:prstGeom>
          <a:noFill/>
        </p:spPr>
        <p:txBody>
          <a:bodyPr wrap="square" rtlCol="0">
            <a:spAutoFit/>
          </a:bodyPr>
          <a:lstStyle/>
          <a:p>
            <a:endParaRPr lang="fr-FR" b="1" dirty="0">
              <a:solidFill>
                <a:srgbClr val="000000"/>
              </a:solidFill>
              <a:latin typeface="Helvetica Neue"/>
            </a:endParaRPr>
          </a:p>
          <a:p>
            <a:pPr marL="285750" indent="-285750">
              <a:buFont typeface="Arial" panose="020B0604020202020204" pitchFamily="34" charset="0"/>
              <a:buChar char="•"/>
            </a:pPr>
            <a:r>
              <a:rPr lang="fr-FR" dirty="0"/>
              <a:t>Product </a:t>
            </a:r>
            <a:r>
              <a:rPr lang="fr-FR" dirty="0" err="1"/>
              <a:t>category</a:t>
            </a:r>
            <a:r>
              <a:rPr lang="fr-FR" dirty="0"/>
              <a:t> </a:t>
            </a:r>
            <a:r>
              <a:rPr lang="fr-FR" dirty="0" err="1"/>
              <a:t>tree</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Image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Description</a:t>
            </a:r>
          </a:p>
        </p:txBody>
      </p:sp>
      <p:sp>
        <p:nvSpPr>
          <p:cNvPr id="22" name="ZoneTexte 21">
            <a:extLst>
              <a:ext uri="{FF2B5EF4-FFF2-40B4-BE49-F238E27FC236}">
                <a16:creationId xmlns:a16="http://schemas.microsoft.com/office/drawing/2014/main" id="{0BEAA59E-8988-4C42-80A4-CA64F6182E0B}"/>
              </a:ext>
            </a:extLst>
          </p:cNvPr>
          <p:cNvSpPr txBox="1"/>
          <p:nvPr/>
        </p:nvSpPr>
        <p:spPr>
          <a:xfrm>
            <a:off x="2595237" y="342476"/>
            <a:ext cx="6794696" cy="646331"/>
          </a:xfrm>
          <a:prstGeom prst="rect">
            <a:avLst/>
          </a:prstGeom>
          <a:noFill/>
        </p:spPr>
        <p:txBody>
          <a:bodyPr wrap="square" rtlCol="0">
            <a:spAutoFit/>
          </a:bodyPr>
          <a:lstStyle/>
          <a:p>
            <a:pPr algn="ctr"/>
            <a:r>
              <a:rPr lang="fr-FR" sz="3600" dirty="0"/>
              <a:t>Découverte du </a:t>
            </a:r>
            <a:r>
              <a:rPr lang="fr-FR" sz="3600" dirty="0" err="1"/>
              <a:t>dataset</a:t>
            </a:r>
            <a:endParaRPr lang="fr-FR" sz="3600" dirty="0"/>
          </a:p>
        </p:txBody>
      </p:sp>
    </p:spTree>
    <p:extLst>
      <p:ext uri="{BB962C8B-B14F-4D97-AF65-F5344CB8AC3E}">
        <p14:creationId xmlns:p14="http://schemas.microsoft.com/office/powerpoint/2010/main" val="116797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3E04E0E-7434-440D-BE38-CD535596D51C}"/>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36924E4C-4E58-4251-8C5D-A9914F4A7FBA}"/>
              </a:ext>
            </a:extLst>
          </p:cNvPr>
          <p:cNvSpPr>
            <a:spLocks noGrp="1"/>
          </p:cNvSpPr>
          <p:nvPr>
            <p:ph type="sldNum" sz="quarter" idx="12"/>
          </p:nvPr>
        </p:nvSpPr>
        <p:spPr/>
        <p:txBody>
          <a:bodyPr/>
          <a:lstStyle/>
          <a:p>
            <a:fld id="{B5F6DD35-FB90-4B61-9FCD-114AE07A4CCE}" type="slidenum">
              <a:rPr lang="fr-FR" smtClean="0"/>
              <a:t>6</a:t>
            </a:fld>
            <a:endParaRPr lang="fr-FR"/>
          </a:p>
        </p:txBody>
      </p:sp>
      <p:grpSp>
        <p:nvGrpSpPr>
          <p:cNvPr id="6" name="Groupe 5">
            <a:extLst>
              <a:ext uri="{FF2B5EF4-FFF2-40B4-BE49-F238E27FC236}">
                <a16:creationId xmlns:a16="http://schemas.microsoft.com/office/drawing/2014/main" id="{491EDD15-C2DF-4CB8-AD12-75CBC624A268}"/>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E79B13FB-1F64-4C65-AC21-05A3CBEE14CA}"/>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9D8F4CCE-923C-4760-BD2F-B1D8979F697F}"/>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092F2158-853A-4AD9-AF72-DE4D35EA35B7}"/>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16B86C66-3966-424A-BF19-2F0DA89C2E2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898BCE70-2B14-48CD-AE93-57E896B717F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70672CB3-7160-418A-8C5B-F9C499CC3834}"/>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CEBE5277-C0FF-4324-AF0B-AEB59F9219B5}"/>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48AFF266-6715-4FC0-8C38-B00A008BB54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1017575C-B259-4335-9DA0-F889E99C6024}"/>
                    </a:ext>
                  </a:extLst>
                </p:cNvPr>
                <p:cNvSpPr txBox="1"/>
                <p:nvPr/>
              </p:nvSpPr>
              <p:spPr>
                <a:xfrm>
                  <a:off x="3797468" y="5553427"/>
                  <a:ext cx="791878" cy="272011"/>
                </a:xfrm>
                <a:prstGeom prst="rect">
                  <a:avLst/>
                </a:prstGeom>
                <a:noFill/>
              </p:spPr>
              <p:txBody>
                <a:bodyPr wrap="square" rtlCol="0">
                  <a:spAutoFit/>
                </a:bodyPr>
                <a:lstStyle/>
                <a:p>
                  <a:r>
                    <a:rPr lang="fr-FR" sz="1600" b="1" dirty="0" err="1"/>
                    <a:t>Dataset</a:t>
                  </a:r>
                  <a:endParaRPr lang="fr-FR" sz="1600" b="1" dirty="0"/>
                </a:p>
              </p:txBody>
            </p:sp>
            <p:sp>
              <p:nvSpPr>
                <p:cNvPr id="18" name="ZoneTexte 17">
                  <a:extLst>
                    <a:ext uri="{FF2B5EF4-FFF2-40B4-BE49-F238E27FC236}">
                      <a16:creationId xmlns:a16="http://schemas.microsoft.com/office/drawing/2014/main" id="{BE99462F-203E-4DC3-AE77-2CA5D68CA129}"/>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F3383720-C68D-4F0A-B1B6-D51B12362FE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E5C29D62-11A3-4196-B1E6-E6B42203BDB5}"/>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1D79319-393C-43BD-A242-599F43F1004A}"/>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pic>
        <p:nvPicPr>
          <p:cNvPr id="1026" name="Picture 2">
            <a:extLst>
              <a:ext uri="{FF2B5EF4-FFF2-40B4-BE49-F238E27FC236}">
                <a16:creationId xmlns:a16="http://schemas.microsoft.com/office/drawing/2014/main" id="{8F5070AE-B8EC-4CB3-869C-183C947EF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600" y="1502312"/>
            <a:ext cx="6839210" cy="3280704"/>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7106367D-355E-4D77-A2D2-A5870196047F}"/>
              </a:ext>
            </a:extLst>
          </p:cNvPr>
          <p:cNvSpPr txBox="1"/>
          <p:nvPr/>
        </p:nvSpPr>
        <p:spPr>
          <a:xfrm>
            <a:off x="2595237" y="342476"/>
            <a:ext cx="6794696" cy="646331"/>
          </a:xfrm>
          <a:prstGeom prst="rect">
            <a:avLst/>
          </a:prstGeom>
          <a:noFill/>
        </p:spPr>
        <p:txBody>
          <a:bodyPr wrap="square" rtlCol="0">
            <a:spAutoFit/>
          </a:bodyPr>
          <a:lstStyle/>
          <a:p>
            <a:pPr algn="ctr"/>
            <a:r>
              <a:rPr lang="fr-FR" sz="3600" dirty="0"/>
              <a:t>Catégories</a:t>
            </a:r>
          </a:p>
        </p:txBody>
      </p:sp>
    </p:spTree>
    <p:extLst>
      <p:ext uri="{BB962C8B-B14F-4D97-AF65-F5344CB8AC3E}">
        <p14:creationId xmlns:p14="http://schemas.microsoft.com/office/powerpoint/2010/main" val="343199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DF106B7-C6F1-4711-A25E-0500F12C3BF8}"/>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06173345-542F-4C33-9639-BCA467238934}"/>
              </a:ext>
            </a:extLst>
          </p:cNvPr>
          <p:cNvSpPr>
            <a:spLocks noGrp="1"/>
          </p:cNvSpPr>
          <p:nvPr>
            <p:ph type="sldNum" sz="quarter" idx="12"/>
          </p:nvPr>
        </p:nvSpPr>
        <p:spPr/>
        <p:txBody>
          <a:bodyPr/>
          <a:lstStyle/>
          <a:p>
            <a:fld id="{B5F6DD35-FB90-4B61-9FCD-114AE07A4CCE}" type="slidenum">
              <a:rPr lang="fr-FR" smtClean="0"/>
              <a:t>7</a:t>
            </a:fld>
            <a:endParaRPr lang="fr-FR"/>
          </a:p>
        </p:txBody>
      </p:sp>
      <p:grpSp>
        <p:nvGrpSpPr>
          <p:cNvPr id="6" name="Groupe 5">
            <a:extLst>
              <a:ext uri="{FF2B5EF4-FFF2-40B4-BE49-F238E27FC236}">
                <a16:creationId xmlns:a16="http://schemas.microsoft.com/office/drawing/2014/main" id="{8BB3E23C-3123-4B27-8E8F-4C60E1BDDF2B}"/>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021948E7-2D79-4A3C-8437-2E858482EA08}"/>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C30000D4-5A60-4AF9-A12D-71801EBFF27C}"/>
                  </a:ext>
                </a:extLst>
              </p:cNvPr>
              <p:cNvSpPr txBox="1"/>
              <p:nvPr/>
            </p:nvSpPr>
            <p:spPr>
              <a:xfrm>
                <a:off x="4348950" y="5447735"/>
                <a:ext cx="1670529" cy="276999"/>
              </a:xfrm>
              <a:prstGeom prst="rect">
                <a:avLst/>
              </a:prstGeom>
              <a:noFill/>
            </p:spPr>
            <p:txBody>
              <a:bodyPr wrap="square" rtlCol="0">
                <a:spAutoFit/>
              </a:bodyPr>
              <a:lstStyle/>
              <a:p>
                <a:r>
                  <a:rPr lang="fr-FR" sz="1200" dirty="0"/>
                  <a:t>Traitement des images</a:t>
                </a:r>
              </a:p>
            </p:txBody>
          </p:sp>
          <p:grpSp>
            <p:nvGrpSpPr>
              <p:cNvPr id="11" name="Groupe 10">
                <a:extLst>
                  <a:ext uri="{FF2B5EF4-FFF2-40B4-BE49-F238E27FC236}">
                    <a16:creationId xmlns:a16="http://schemas.microsoft.com/office/drawing/2014/main" id="{7BC3762F-C32C-480C-84D3-46835C607524}"/>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1B1681A4-B76D-4AF2-BF61-9ECE9F1DFACF}"/>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54CBD651-2B3B-4B41-8372-260B8E5E1BC1}"/>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EEBF3841-472B-45A5-9F3F-2B7106D41BFC}"/>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1BAE7A94-402D-4C5F-B4EB-12677C1AFF4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22F565DC-A9E3-4DEE-A5CA-ED07158D37CC}"/>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4F356A2E-37F4-4CBF-97FD-BCDAE9216291}"/>
                    </a:ext>
                  </a:extLst>
                </p:cNvPr>
                <p:cNvSpPr txBox="1"/>
                <p:nvPr/>
              </p:nvSpPr>
              <p:spPr>
                <a:xfrm>
                  <a:off x="3797468" y="5553427"/>
                  <a:ext cx="791878" cy="272011"/>
                </a:xfrm>
                <a:prstGeom prst="rect">
                  <a:avLst/>
                </a:prstGeom>
                <a:noFill/>
              </p:spPr>
              <p:txBody>
                <a:bodyPr wrap="square" rtlCol="0">
                  <a:spAutoFit/>
                </a:bodyPr>
                <a:lstStyle/>
                <a:p>
                  <a:r>
                    <a:rPr lang="fr-FR" sz="1600" b="1" dirty="0" err="1"/>
                    <a:t>Dataset</a:t>
                  </a:r>
                  <a:endParaRPr lang="fr-FR" sz="1600" b="1" dirty="0"/>
                </a:p>
              </p:txBody>
            </p:sp>
            <p:sp>
              <p:nvSpPr>
                <p:cNvPr id="18" name="ZoneTexte 17">
                  <a:extLst>
                    <a:ext uri="{FF2B5EF4-FFF2-40B4-BE49-F238E27FC236}">
                      <a16:creationId xmlns:a16="http://schemas.microsoft.com/office/drawing/2014/main" id="{A3DA3CC2-A9B8-42CD-AF1C-2EF7B29FAA1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D44A3BB4-D45B-4F8B-A6B9-48784BC7BBD5}"/>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3783E564-0711-4625-A02E-127ECB77ED3B}"/>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205C8EAD-910A-4DD9-86A3-2C6AFC1F9A59}"/>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pic>
        <p:nvPicPr>
          <p:cNvPr id="2050" name="Picture 2">
            <a:extLst>
              <a:ext uri="{FF2B5EF4-FFF2-40B4-BE49-F238E27FC236}">
                <a16:creationId xmlns:a16="http://schemas.microsoft.com/office/drawing/2014/main" id="{5F813A05-3F68-4A8E-BDC8-C98762226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812" y="192410"/>
            <a:ext cx="6221141" cy="523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54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0EBD89D-28FE-4B6B-BD85-8B737B58D7E7}"/>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20EDD0B0-E676-4452-BF61-D56FC0D77C3D}"/>
              </a:ext>
            </a:extLst>
          </p:cNvPr>
          <p:cNvSpPr>
            <a:spLocks noGrp="1"/>
          </p:cNvSpPr>
          <p:nvPr>
            <p:ph type="sldNum" sz="quarter" idx="12"/>
          </p:nvPr>
        </p:nvSpPr>
        <p:spPr/>
        <p:txBody>
          <a:bodyPr/>
          <a:lstStyle/>
          <a:p>
            <a:fld id="{B5F6DD35-FB90-4B61-9FCD-114AE07A4CCE}" type="slidenum">
              <a:rPr lang="fr-FR" smtClean="0"/>
              <a:t>8</a:t>
            </a:fld>
            <a:endParaRPr lang="fr-FR"/>
          </a:p>
        </p:txBody>
      </p:sp>
      <p:grpSp>
        <p:nvGrpSpPr>
          <p:cNvPr id="6" name="Groupe 5">
            <a:extLst>
              <a:ext uri="{FF2B5EF4-FFF2-40B4-BE49-F238E27FC236}">
                <a16:creationId xmlns:a16="http://schemas.microsoft.com/office/drawing/2014/main" id="{67D5989B-83DE-4C6C-A1D2-F458521D5F6C}"/>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83B87011-E490-4517-AD0A-D6BE8A58F8DB}"/>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F7CF7C1C-1633-4821-B152-8B442A74A69A}"/>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AA7C7B01-FB06-477B-A844-4ACA74EB7EFE}"/>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A9D445D5-0F68-4FC9-AA14-8E951F240B7A}"/>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9ABA9E5B-7F4D-42C0-9F9C-9039B4FF728A}"/>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E9637876-B808-4D86-BCA5-EC9658A6E1CF}"/>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46CE385E-A58C-4D45-BAF8-1A14B6E33060}"/>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09548EA5-B19A-4DD4-A1F5-4022A45327C6}"/>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7DFDB6C4-FE3B-409E-B803-2CA27A7D9580}"/>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08A62B7D-C646-4A86-ADD2-48AF8B16B165}"/>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2F56BE46-20D0-4C20-9C58-8870AE3130C9}"/>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7456B345-6077-4FEB-9EB4-524236E84E95}"/>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949DC6A1-3778-4C5E-9E7E-51362496C5B7}"/>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02CED525-403B-493E-B12D-638F4AC4B446}"/>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Traitement des images</a:t>
            </a:r>
          </a:p>
        </p:txBody>
      </p:sp>
    </p:spTree>
    <p:extLst>
      <p:ext uri="{BB962C8B-B14F-4D97-AF65-F5344CB8AC3E}">
        <p14:creationId xmlns:p14="http://schemas.microsoft.com/office/powerpoint/2010/main" val="322024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6350E9B-8CDE-40ED-8E03-EF731D2C9F9B}"/>
              </a:ext>
            </a:extLst>
          </p:cNvPr>
          <p:cNvSpPr>
            <a:spLocks noGrp="1"/>
          </p:cNvSpPr>
          <p:nvPr>
            <p:ph type="ftr" sz="quarter" idx="11"/>
          </p:nvPr>
        </p:nvSpPr>
        <p:spPr/>
        <p:txBody>
          <a:bodyPr/>
          <a:lstStyle/>
          <a:p>
            <a:r>
              <a:rPr lang="fr-FR"/>
              <a:t>Matthieu Cazier (Projet 6 / Data scientist)</a:t>
            </a:r>
          </a:p>
        </p:txBody>
      </p:sp>
      <p:sp>
        <p:nvSpPr>
          <p:cNvPr id="5" name="Espace réservé du numéro de diapositive 4">
            <a:extLst>
              <a:ext uri="{FF2B5EF4-FFF2-40B4-BE49-F238E27FC236}">
                <a16:creationId xmlns:a16="http://schemas.microsoft.com/office/drawing/2014/main" id="{57AACEDF-6719-4226-8A07-63F084D7AE04}"/>
              </a:ext>
            </a:extLst>
          </p:cNvPr>
          <p:cNvSpPr>
            <a:spLocks noGrp="1"/>
          </p:cNvSpPr>
          <p:nvPr>
            <p:ph type="sldNum" sz="quarter" idx="12"/>
          </p:nvPr>
        </p:nvSpPr>
        <p:spPr/>
        <p:txBody>
          <a:bodyPr/>
          <a:lstStyle/>
          <a:p>
            <a:fld id="{B5F6DD35-FB90-4B61-9FCD-114AE07A4CCE}" type="slidenum">
              <a:rPr lang="fr-FR" smtClean="0"/>
              <a:t>9</a:t>
            </a:fld>
            <a:endParaRPr lang="fr-FR"/>
          </a:p>
        </p:txBody>
      </p:sp>
      <p:grpSp>
        <p:nvGrpSpPr>
          <p:cNvPr id="6" name="Groupe 5">
            <a:extLst>
              <a:ext uri="{FF2B5EF4-FFF2-40B4-BE49-F238E27FC236}">
                <a16:creationId xmlns:a16="http://schemas.microsoft.com/office/drawing/2014/main" id="{4ECC4B19-B63A-4B60-B774-4FDB843E72A9}"/>
              </a:ext>
            </a:extLst>
          </p:cNvPr>
          <p:cNvGrpSpPr/>
          <p:nvPr/>
        </p:nvGrpSpPr>
        <p:grpSpPr>
          <a:xfrm>
            <a:off x="3386625" y="5416371"/>
            <a:ext cx="7598287" cy="895336"/>
            <a:chOff x="3413519" y="5409340"/>
            <a:chExt cx="7598287" cy="895336"/>
          </a:xfrm>
        </p:grpSpPr>
        <p:grpSp>
          <p:nvGrpSpPr>
            <p:cNvPr id="7" name="Groupe 6">
              <a:extLst>
                <a:ext uri="{FF2B5EF4-FFF2-40B4-BE49-F238E27FC236}">
                  <a16:creationId xmlns:a16="http://schemas.microsoft.com/office/drawing/2014/main" id="{A2303B8B-1930-46EF-90B4-9977107ADE53}"/>
                </a:ext>
              </a:extLst>
            </p:cNvPr>
            <p:cNvGrpSpPr/>
            <p:nvPr/>
          </p:nvGrpSpPr>
          <p:grpSpPr>
            <a:xfrm>
              <a:off x="3413519" y="5409340"/>
              <a:ext cx="7598287" cy="895336"/>
              <a:chOff x="3413519" y="5409340"/>
              <a:chExt cx="7598287" cy="895336"/>
            </a:xfrm>
          </p:grpSpPr>
          <p:sp>
            <p:nvSpPr>
              <p:cNvPr id="10" name="ZoneTexte 9">
                <a:extLst>
                  <a:ext uri="{FF2B5EF4-FFF2-40B4-BE49-F238E27FC236}">
                    <a16:creationId xmlns:a16="http://schemas.microsoft.com/office/drawing/2014/main" id="{039E0E84-ED9B-40E6-84F1-DE655945312C}"/>
                  </a:ext>
                </a:extLst>
              </p:cNvPr>
              <p:cNvSpPr txBox="1"/>
              <p:nvPr/>
            </p:nvSpPr>
            <p:spPr>
              <a:xfrm>
                <a:off x="4277121" y="5417749"/>
                <a:ext cx="2065111" cy="307777"/>
              </a:xfrm>
              <a:prstGeom prst="rect">
                <a:avLst/>
              </a:prstGeom>
              <a:noFill/>
            </p:spPr>
            <p:txBody>
              <a:bodyPr wrap="square" rtlCol="0">
                <a:spAutoFit/>
              </a:bodyPr>
              <a:lstStyle/>
              <a:p>
                <a:r>
                  <a:rPr lang="fr-FR" sz="1400" b="1" dirty="0"/>
                  <a:t>Traitement des images</a:t>
                </a:r>
              </a:p>
            </p:txBody>
          </p:sp>
          <p:grpSp>
            <p:nvGrpSpPr>
              <p:cNvPr id="11" name="Groupe 10">
                <a:extLst>
                  <a:ext uri="{FF2B5EF4-FFF2-40B4-BE49-F238E27FC236}">
                    <a16:creationId xmlns:a16="http://schemas.microsoft.com/office/drawing/2014/main" id="{269000CB-5E23-4C4B-B1C0-D56435E507D3}"/>
                  </a:ext>
                </a:extLst>
              </p:cNvPr>
              <p:cNvGrpSpPr/>
              <p:nvPr/>
            </p:nvGrpSpPr>
            <p:grpSpPr>
              <a:xfrm>
                <a:off x="3413519" y="5409340"/>
                <a:ext cx="7598287" cy="895336"/>
                <a:chOff x="3797468" y="5553427"/>
                <a:chExt cx="6650475" cy="719357"/>
              </a:xfrm>
            </p:grpSpPr>
            <p:sp>
              <p:nvSpPr>
                <p:cNvPr id="12" name="Flèche droite 6">
                  <a:extLst>
                    <a:ext uri="{FF2B5EF4-FFF2-40B4-BE49-F238E27FC236}">
                      <a16:creationId xmlns:a16="http://schemas.microsoft.com/office/drawing/2014/main" id="{98322B15-D804-4FA5-94DE-F4AA375B54C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D66D55AD-C76E-474B-8C8C-5D254FF27F2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83922A32-9152-44BA-B817-490E4FDD9777}"/>
                    </a:ext>
                  </a:extLst>
                </p:cNvPr>
                <p:cNvCxnSpPr/>
                <p:nvPr/>
              </p:nvCxnSpPr>
              <p:spPr>
                <a:xfrm>
                  <a:off x="7064213"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9A436E4B-2950-4109-A5B9-180E9F7AD2C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84E4F4DC-E326-41F7-A7F0-118BE17B1CC2}"/>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37E9172D-0F65-4A16-940C-406E038AAA1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600" dirty="0"/>
                </a:p>
              </p:txBody>
            </p:sp>
            <p:sp>
              <p:nvSpPr>
                <p:cNvPr id="18" name="ZoneTexte 17">
                  <a:extLst>
                    <a:ext uri="{FF2B5EF4-FFF2-40B4-BE49-F238E27FC236}">
                      <a16:creationId xmlns:a16="http://schemas.microsoft.com/office/drawing/2014/main" id="{2A7E3105-3327-4268-B167-FF81D501A5B6}"/>
                    </a:ext>
                  </a:extLst>
                </p:cNvPr>
                <p:cNvSpPr txBox="1"/>
                <p:nvPr/>
              </p:nvSpPr>
              <p:spPr>
                <a:xfrm>
                  <a:off x="6423724" y="5580418"/>
                  <a:ext cx="1415845" cy="222555"/>
                </a:xfrm>
                <a:prstGeom prst="rect">
                  <a:avLst/>
                </a:prstGeom>
                <a:noFill/>
              </p:spPr>
              <p:txBody>
                <a:bodyPr wrap="square" rtlCol="0">
                  <a:spAutoFit/>
                </a:bodyPr>
                <a:lstStyle/>
                <a:p>
                  <a:r>
                    <a:rPr lang="fr-FR" sz="1200" dirty="0"/>
                    <a:t>Traitement de texte</a:t>
                  </a:r>
                </a:p>
              </p:txBody>
            </p:sp>
            <p:sp>
              <p:nvSpPr>
                <p:cNvPr id="19" name="ZoneTexte 18">
                  <a:extLst>
                    <a:ext uri="{FF2B5EF4-FFF2-40B4-BE49-F238E27FC236}">
                      <a16:creationId xmlns:a16="http://schemas.microsoft.com/office/drawing/2014/main" id="{505F8F92-B6D4-4174-AE6F-649C9F49635B}"/>
                    </a:ext>
                  </a:extLst>
                </p:cNvPr>
                <p:cNvSpPr txBox="1"/>
                <p:nvPr/>
              </p:nvSpPr>
              <p:spPr>
                <a:xfrm>
                  <a:off x="9478679" y="5611736"/>
                  <a:ext cx="969264" cy="276999"/>
                </a:xfrm>
                <a:prstGeom prst="rect">
                  <a:avLst/>
                </a:prstGeom>
                <a:noFill/>
              </p:spPr>
              <p:txBody>
                <a:bodyPr wrap="square" rtlCol="0">
                  <a:spAutoFit/>
                </a:bodyPr>
                <a:lstStyle/>
                <a:p>
                  <a:r>
                    <a:rPr lang="fr-FR" sz="1200" dirty="0"/>
                    <a:t>Conclusion</a:t>
                  </a:r>
                </a:p>
              </p:txBody>
            </p:sp>
          </p:grpSp>
        </p:grpSp>
        <p:cxnSp>
          <p:nvCxnSpPr>
            <p:cNvPr id="8" name="Connecteur droit 7">
              <a:extLst>
                <a:ext uri="{FF2B5EF4-FFF2-40B4-BE49-F238E27FC236}">
                  <a16:creationId xmlns:a16="http://schemas.microsoft.com/office/drawing/2014/main" id="{40AC3055-244A-4C9C-AEF9-66609F267F41}"/>
                </a:ext>
              </a:extLst>
            </p:cNvPr>
            <p:cNvCxnSpPr/>
            <p:nvPr/>
          </p:nvCxnSpPr>
          <p:spPr>
            <a:xfrm>
              <a:off x="8784704"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E7C439B8-1FE2-40E2-89FA-02EA67522E7B}"/>
                </a:ext>
              </a:extLst>
            </p:cNvPr>
            <p:cNvSpPr txBox="1"/>
            <p:nvPr/>
          </p:nvSpPr>
          <p:spPr>
            <a:xfrm>
              <a:off x="8276678" y="5470894"/>
              <a:ext cx="1107402" cy="276999"/>
            </a:xfrm>
            <a:prstGeom prst="rect">
              <a:avLst/>
            </a:prstGeom>
            <a:noFill/>
          </p:spPr>
          <p:txBody>
            <a:bodyPr wrap="square" rtlCol="0">
              <a:spAutoFit/>
            </a:bodyPr>
            <a:lstStyle/>
            <a:p>
              <a:r>
                <a:rPr lang="fr-FR" sz="1200" dirty="0"/>
                <a:t>Combinaison</a:t>
              </a:r>
            </a:p>
          </p:txBody>
        </p:sp>
      </p:grpSp>
      <p:sp>
        <p:nvSpPr>
          <p:cNvPr id="20" name="ZoneTexte 19">
            <a:extLst>
              <a:ext uri="{FF2B5EF4-FFF2-40B4-BE49-F238E27FC236}">
                <a16:creationId xmlns:a16="http://schemas.microsoft.com/office/drawing/2014/main" id="{0B3408EE-FEC7-41A7-9650-45D2E3CBBC90}"/>
              </a:ext>
            </a:extLst>
          </p:cNvPr>
          <p:cNvSpPr txBox="1"/>
          <p:nvPr/>
        </p:nvSpPr>
        <p:spPr>
          <a:xfrm>
            <a:off x="2595237" y="342476"/>
            <a:ext cx="6794696" cy="646331"/>
          </a:xfrm>
          <a:prstGeom prst="rect">
            <a:avLst/>
          </a:prstGeom>
          <a:noFill/>
        </p:spPr>
        <p:txBody>
          <a:bodyPr wrap="square" rtlCol="0">
            <a:spAutoFit/>
          </a:bodyPr>
          <a:lstStyle/>
          <a:p>
            <a:pPr algn="ctr"/>
            <a:r>
              <a:rPr lang="fr-FR" sz="3600" dirty="0"/>
              <a:t>Méthodes </a:t>
            </a:r>
          </a:p>
        </p:txBody>
      </p:sp>
      <p:sp>
        <p:nvSpPr>
          <p:cNvPr id="21" name="ZoneTexte 20">
            <a:extLst>
              <a:ext uri="{FF2B5EF4-FFF2-40B4-BE49-F238E27FC236}">
                <a16:creationId xmlns:a16="http://schemas.microsoft.com/office/drawing/2014/main" id="{F1823561-B888-4D20-954F-959A757694C4}"/>
              </a:ext>
            </a:extLst>
          </p:cNvPr>
          <p:cNvSpPr txBox="1"/>
          <p:nvPr/>
        </p:nvSpPr>
        <p:spPr>
          <a:xfrm>
            <a:off x="759487" y="1214854"/>
            <a:ext cx="6672865" cy="1477328"/>
          </a:xfrm>
          <a:prstGeom prst="rect">
            <a:avLst/>
          </a:prstGeom>
          <a:noFill/>
          <a:ln>
            <a:solidFill>
              <a:schemeClr val="bg1"/>
            </a:solidFill>
          </a:ln>
        </p:spPr>
        <p:txBody>
          <a:bodyPr wrap="square" rtlCol="0">
            <a:spAutoFit/>
          </a:bodyPr>
          <a:lstStyle/>
          <a:p>
            <a:pPr algn="ctr"/>
            <a:r>
              <a:rPr lang="fr-FR" dirty="0"/>
              <a:t>Filtres images</a:t>
            </a:r>
          </a:p>
          <a:p>
            <a:pPr marL="285750" indent="-285750">
              <a:buFont typeface="Arial" panose="020B0604020202020204" pitchFamily="34" charset="0"/>
              <a:buChar char="•"/>
            </a:pPr>
            <a:r>
              <a:rPr lang="fr-FR" dirty="0"/>
              <a:t>Sans filtre (transformation seulement en matrice noir et blanc) </a:t>
            </a:r>
          </a:p>
          <a:p>
            <a:pPr marL="285750" indent="-285750">
              <a:buFont typeface="Arial" panose="020B0604020202020204" pitchFamily="34" charset="0"/>
              <a:buChar char="•"/>
            </a:pPr>
            <a:r>
              <a:rPr lang="fr-FR" dirty="0"/>
              <a:t>Moyenne (application d’un filtre de moyenne)</a:t>
            </a:r>
          </a:p>
          <a:p>
            <a:pPr marL="285750" indent="-285750">
              <a:buFont typeface="Arial" panose="020B0604020202020204" pitchFamily="34" charset="0"/>
              <a:buChar char="•"/>
            </a:pPr>
            <a:r>
              <a:rPr lang="fr-FR" dirty="0"/>
              <a:t>Gauss (limite le temps de montée et de descente)</a:t>
            </a:r>
          </a:p>
          <a:p>
            <a:pPr marL="285750" indent="-285750">
              <a:buFont typeface="Arial" panose="020B0604020202020204" pitchFamily="34" charset="0"/>
              <a:buChar char="•"/>
            </a:pPr>
            <a:r>
              <a:rPr lang="fr-FR" dirty="0"/>
              <a:t>Médiane (application d’un filtre médiane)</a:t>
            </a:r>
          </a:p>
        </p:txBody>
      </p:sp>
      <p:sp>
        <p:nvSpPr>
          <p:cNvPr id="22" name="ZoneTexte 21">
            <a:extLst>
              <a:ext uri="{FF2B5EF4-FFF2-40B4-BE49-F238E27FC236}">
                <a16:creationId xmlns:a16="http://schemas.microsoft.com/office/drawing/2014/main" id="{ACDBFCB8-FE9D-4DBB-8299-DCDF20820D1D}"/>
              </a:ext>
            </a:extLst>
          </p:cNvPr>
          <p:cNvSpPr txBox="1"/>
          <p:nvPr/>
        </p:nvSpPr>
        <p:spPr>
          <a:xfrm>
            <a:off x="5365781" y="3017816"/>
            <a:ext cx="5768006" cy="1200329"/>
          </a:xfrm>
          <a:prstGeom prst="rect">
            <a:avLst/>
          </a:prstGeom>
          <a:noFill/>
          <a:ln>
            <a:solidFill>
              <a:schemeClr val="bg1"/>
            </a:solidFill>
          </a:ln>
        </p:spPr>
        <p:txBody>
          <a:bodyPr wrap="square" rtlCol="0">
            <a:spAutoFit/>
          </a:bodyPr>
          <a:lstStyle/>
          <a:p>
            <a:pPr algn="ctr"/>
            <a:r>
              <a:rPr lang="fr-FR" dirty="0"/>
              <a:t>BAG of visuel </a:t>
            </a:r>
            <a:r>
              <a:rPr lang="fr-FR" dirty="0" err="1"/>
              <a:t>words</a:t>
            </a:r>
            <a:endParaRPr lang="fr-FR" dirty="0"/>
          </a:p>
          <a:p>
            <a:pPr marL="285750" indent="-285750">
              <a:buFont typeface="Arial" panose="020B0604020202020204" pitchFamily="34" charset="0"/>
              <a:buChar char="•"/>
            </a:pPr>
            <a:r>
              <a:rPr lang="fr-FR" dirty="0"/>
              <a:t>SIFT (utilise la moyenne gaussienne)</a:t>
            </a:r>
          </a:p>
          <a:p>
            <a:pPr marL="285750" indent="-285750">
              <a:buFont typeface="Arial" panose="020B0604020202020204" pitchFamily="34" charset="0"/>
              <a:buChar char="•"/>
            </a:pPr>
            <a:r>
              <a:rPr lang="fr-FR" dirty="0"/>
              <a:t>SURF (filtre en boite / utilise les carrés)</a:t>
            </a:r>
          </a:p>
          <a:p>
            <a:pPr marL="285750" indent="-285750">
              <a:buFont typeface="Arial" panose="020B0604020202020204" pitchFamily="34" charset="0"/>
              <a:buChar char="•"/>
            </a:pPr>
            <a:r>
              <a:rPr lang="fr-FR" dirty="0"/>
              <a:t>ORB (fusion pour trouver points clés et descripteur)</a:t>
            </a:r>
          </a:p>
        </p:txBody>
      </p:sp>
      <p:sp>
        <p:nvSpPr>
          <p:cNvPr id="23" name="ZoneTexte 22">
            <a:extLst>
              <a:ext uri="{FF2B5EF4-FFF2-40B4-BE49-F238E27FC236}">
                <a16:creationId xmlns:a16="http://schemas.microsoft.com/office/drawing/2014/main" id="{D25D306D-756F-4979-8AA4-BA8664C24B6D}"/>
              </a:ext>
            </a:extLst>
          </p:cNvPr>
          <p:cNvSpPr txBox="1"/>
          <p:nvPr/>
        </p:nvSpPr>
        <p:spPr>
          <a:xfrm>
            <a:off x="1700530" y="4542000"/>
            <a:ext cx="4614808" cy="646331"/>
          </a:xfrm>
          <a:prstGeom prst="rect">
            <a:avLst/>
          </a:prstGeom>
          <a:noFill/>
          <a:ln>
            <a:solidFill>
              <a:schemeClr val="bg1"/>
            </a:solidFill>
          </a:ln>
        </p:spPr>
        <p:txBody>
          <a:bodyPr wrap="square" rtlCol="0">
            <a:spAutoFit/>
          </a:bodyPr>
          <a:lstStyle/>
          <a:p>
            <a:pPr algn="ctr"/>
            <a:r>
              <a:rPr lang="fr-FR" dirty="0"/>
              <a:t>Transfer </a:t>
            </a:r>
            <a:r>
              <a:rPr lang="fr-FR" dirty="0" err="1"/>
              <a:t>learning</a:t>
            </a:r>
            <a:endParaRPr lang="fr-FR" dirty="0"/>
          </a:p>
          <a:p>
            <a:pPr marL="285750" indent="-285750">
              <a:buFont typeface="Arial" panose="020B0604020202020204" pitchFamily="34" charset="0"/>
              <a:buChar char="•"/>
            </a:pPr>
            <a:r>
              <a:rPr lang="fr-FR" dirty="0"/>
              <a:t>VGG16</a:t>
            </a:r>
          </a:p>
        </p:txBody>
      </p:sp>
    </p:spTree>
    <p:extLst>
      <p:ext uri="{BB962C8B-B14F-4D97-AF65-F5344CB8AC3E}">
        <p14:creationId xmlns:p14="http://schemas.microsoft.com/office/powerpoint/2010/main" val="2320468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Vert">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Ardoise</Template>
  <TotalTime>22762</TotalTime>
  <Words>1483</Words>
  <Application>Microsoft Office PowerPoint</Application>
  <PresentationFormat>Grand écran</PresentationFormat>
  <Paragraphs>428</Paragraphs>
  <Slides>43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43</vt:i4>
      </vt:variant>
    </vt:vector>
  </HeadingPairs>
  <TitlesOfParts>
    <vt:vector size="49" baseType="lpstr">
      <vt:lpstr>Arial</vt:lpstr>
      <vt:lpstr>Calibri</vt:lpstr>
      <vt:lpstr>Calisto MT</vt:lpstr>
      <vt:lpstr>Helvetica Neue</vt:lpstr>
      <vt:lpstr>Wingdings 2</vt:lpstr>
      <vt:lpstr>Ardoise</vt:lpstr>
      <vt:lpstr>Projet 6</vt:lpstr>
      <vt:lpstr>Introduction</vt:lpstr>
      <vt:lpstr>Les Objectifs :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Matthieu Cazier</dc:creator>
  <cp:lastModifiedBy>Matthieu Cazier</cp:lastModifiedBy>
  <cp:revision>151</cp:revision>
  <dcterms:created xsi:type="dcterms:W3CDTF">2020-07-07T08:49:37Z</dcterms:created>
  <dcterms:modified xsi:type="dcterms:W3CDTF">2020-11-27T16:10:05Z</dcterms:modified>
</cp:coreProperties>
</file>