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58" r:id="rId5"/>
    <p:sldId id="259" r:id="rId6"/>
    <p:sldId id="265" r:id="rId7"/>
    <p:sldId id="266" r:id="rId8"/>
    <p:sldId id="262" r:id="rId9"/>
    <p:sldId id="263" r:id="rId10"/>
    <p:sldId id="267" r:id="rId11"/>
    <p:sldId id="264" r:id="rId12"/>
    <p:sldId id="269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E9435-0914-4F0C-BAA3-0DB521DE12B3}" type="datetimeFigureOut">
              <a:rPr lang="fr-FR" smtClean="0"/>
              <a:t>30/06/2020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Matthieu cazier (data scientist - projet2)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002CF-CC17-4B25-886F-E97B87B35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3473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EC4F-BDBC-4FFE-9A4D-F96F27BD36BE}" type="datetimeFigureOut">
              <a:rPr lang="fr-FR" smtClean="0"/>
              <a:t>30/06/2020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Matthieu cazier (data scientist - projet2)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1805F-3C25-4849-80AE-9025E1066F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0892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8BCA-64A4-417E-9D8E-FDDB701C2E8F}" type="datetime1">
              <a:rPr lang="fr-FR" smtClean="0"/>
              <a:t>30/06/2020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33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BF4E-79E7-405D-ABDE-51E6B3EDA37F}" type="datetime1">
              <a:rPr lang="fr-FR" smtClean="0"/>
              <a:t>30/06/2020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0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C56E-54B6-4031-8735-4C602CD48BEF}" type="datetime1">
              <a:rPr lang="fr-FR" smtClean="0"/>
              <a:t>30/06/2020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3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F704-612E-4E51-A92F-7CD80BFDBE3B}" type="datetime1">
              <a:rPr lang="fr-FR" smtClean="0"/>
              <a:t>30/06/2020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24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EE9E-D82C-42D5-BC5F-52FB1CAB9746}" type="datetime1">
              <a:rPr lang="fr-FR" smtClean="0"/>
              <a:t>30/06/2020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57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BB2B-A04E-4F17-B5E5-B30715EF752A}" type="datetime1">
              <a:rPr lang="fr-FR" smtClean="0"/>
              <a:t>30/06/2020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4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1AA-FE46-4CFB-B6E4-9363E82A83C3}" type="datetime1">
              <a:rPr lang="fr-FR" smtClean="0"/>
              <a:t>30/06/2020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814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AF51-5822-4B7A-98B0-F98D87C5D57C}" type="datetime1">
              <a:rPr lang="fr-FR" smtClean="0"/>
              <a:t>30/06/2020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04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7BD1-DBBB-4CFF-A8AC-1636B192D4FF}" type="datetime1">
              <a:rPr lang="fr-FR" smtClean="0"/>
              <a:t>30/06/2020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8C5A-F8E6-4B4B-AD71-7BEAD464D805}" type="datetime1">
              <a:rPr lang="fr-FR" smtClean="0"/>
              <a:t>30/06/2020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2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3799-5AD5-4300-B48B-D22304634B83}" type="datetime1">
              <a:rPr lang="fr-FR" smtClean="0"/>
              <a:t>30/06/2020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48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FE14-526B-4F22-8438-A5F182C6FCA3}" type="datetime1">
              <a:rPr lang="fr-FR" smtClean="0"/>
              <a:t>30/06/2020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0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DAA-D9AA-4B38-9B30-95560B02A502}" type="datetime1">
              <a:rPr lang="fr-FR" smtClean="0"/>
              <a:t>30/06/2020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49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5AF7-D8B4-409B-BE45-82F5D0EF0FD4}" type="datetime1">
              <a:rPr lang="fr-FR" smtClean="0"/>
              <a:t>30/06/2020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D1DC-12E1-459F-BEA1-DF1353831E64}" type="datetime1">
              <a:rPr lang="fr-FR" smtClean="0"/>
              <a:t>30/06/2020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2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5457-27BC-4698-811D-86BD3559BAE5}" type="datetime1">
              <a:rPr lang="fr-FR" smtClean="0"/>
              <a:t>30/06/2020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05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DBC3-38E5-4962-967F-BD1891B8C169}" type="datetime1">
              <a:rPr lang="fr-FR" smtClean="0"/>
              <a:t>30/06/2020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02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6BC1D82-C1E1-4702-BC5C-7C4041369D32}" type="datetime1">
              <a:rPr lang="fr-FR" smtClean="0"/>
              <a:t>30/06/2020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Matthieu Cazier (Data Scientist - Projet2)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2AAA12-A4F4-44F9-B59E-46763FA73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007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2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Academy</a:t>
            </a:r>
            <a:r>
              <a:rPr lang="fr-FR" dirty="0"/>
              <a:t> (</a:t>
            </a:r>
            <a:r>
              <a:rPr lang="fr-FR" dirty="0" err="1"/>
              <a:t>OpenClassrooms</a:t>
            </a:r>
            <a:r>
              <a:rPr lang="fr-FR" dirty="0"/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25D260-D96D-47A4-B657-7E550C20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BA255D-D9C5-498F-814D-461BAD5F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0FDFF2-377C-4414-AE1A-28C20917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F2FED4-6CC9-4D20-A34F-80D81556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10</a:t>
            </a:fld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EA38C31-519D-4752-B0FB-3FDA1F4BD4A5}"/>
              </a:ext>
            </a:extLst>
          </p:cNvPr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19" name="Flèche droite 7">
              <a:extLst>
                <a:ext uri="{FF2B5EF4-FFF2-40B4-BE49-F238E27FC236}">
                  <a16:creationId xmlns:a16="http://schemas.microsoft.com/office/drawing/2014/main" id="{67C9EB60-4484-48F4-9B87-BEDBFF6A6CB7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4CFCE1EC-3FE5-4BB7-9DB7-089F7CBA62EE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8997C7E4-C22F-4470-A203-163366EC1538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4717E46-F4EE-4FD8-AE40-904173E04C43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B39D51F-E649-4D57-8252-E839BB1C7D3A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7AECEDE-53B2-4207-B46F-7166FB735D48}"/>
                </a:ext>
              </a:extLst>
            </p:cNvPr>
            <p:cNvSpPr txBox="1"/>
            <p:nvPr/>
          </p:nvSpPr>
          <p:spPr>
            <a:xfrm>
              <a:off x="4123944" y="5581892"/>
              <a:ext cx="1024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Introduction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5819E99-2F27-43FF-A2A0-D844CD2D513A}"/>
                </a:ext>
              </a:extLst>
            </p:cNvPr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62D5450-B6C3-4314-A5AD-3EDCFF27149B}"/>
                </a:ext>
              </a:extLst>
            </p:cNvPr>
            <p:cNvSpPr txBox="1"/>
            <p:nvPr/>
          </p:nvSpPr>
          <p:spPr>
            <a:xfrm>
              <a:off x="7121840" y="5578209"/>
              <a:ext cx="969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Analyse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2986932-D9D4-4ACD-B5CF-1E5D6D8B8C06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pic>
        <p:nvPicPr>
          <p:cNvPr id="31" name="Espace réservé du contenu 30">
            <a:extLst>
              <a:ext uri="{FF2B5EF4-FFF2-40B4-BE49-F238E27FC236}">
                <a16:creationId xmlns:a16="http://schemas.microsoft.com/office/drawing/2014/main" id="{927C309B-52E5-4BB5-B04A-0FE4788CE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35" y="585216"/>
            <a:ext cx="6672865" cy="4569461"/>
          </a:xfr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CCF8E23-2832-4A14-9E6D-DEC32DA281CE}"/>
              </a:ext>
            </a:extLst>
          </p:cNvPr>
          <p:cNvSpPr txBox="1"/>
          <p:nvPr/>
        </p:nvSpPr>
        <p:spPr>
          <a:xfrm>
            <a:off x="9019032" y="2347136"/>
            <a:ext cx="246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Multivariés</a:t>
            </a:r>
          </a:p>
        </p:txBody>
      </p:sp>
    </p:spTree>
    <p:extLst>
      <p:ext uri="{BB962C8B-B14F-4D97-AF65-F5344CB8AC3E}">
        <p14:creationId xmlns:p14="http://schemas.microsoft.com/office/powerpoint/2010/main" val="3820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10" name="Flèche droite 9"/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4123944" y="5581892"/>
              <a:ext cx="1024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Introduction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121840" y="5578209"/>
              <a:ext cx="969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Analyse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F471888-BC5D-4B96-A640-431CE081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07AEF9-2069-48C3-A636-62428D6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11</a:t>
            </a:fld>
            <a:endParaRPr lang="fr-FR"/>
          </a:p>
        </p:txBody>
      </p:sp>
      <p:pic>
        <p:nvPicPr>
          <p:cNvPr id="24" name="Espace réservé du contenu 2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63FEBB4-B8B8-4565-8F26-D4931CB73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8" y="228965"/>
            <a:ext cx="3826313" cy="5168610"/>
          </a:xfrm>
        </p:spPr>
      </p:pic>
      <p:pic>
        <p:nvPicPr>
          <p:cNvPr id="26" name="Image 25" descr="Une image contenant dessin, fenêtre, porte&#10;&#10;Description générée automatiquement">
            <a:extLst>
              <a:ext uri="{FF2B5EF4-FFF2-40B4-BE49-F238E27FC236}">
                <a16:creationId xmlns:a16="http://schemas.microsoft.com/office/drawing/2014/main" id="{F32A671D-B611-4A9E-B98C-14069889A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43" y="200898"/>
            <a:ext cx="3826313" cy="5168609"/>
          </a:xfrm>
          <a:prstGeom prst="rect">
            <a:avLst/>
          </a:prstGeom>
        </p:spPr>
      </p:pic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366DC9D-6B64-4EA4-81BA-79F20CC00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73" y="228966"/>
            <a:ext cx="3826311" cy="5168606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154488" y="64008"/>
            <a:ext cx="3897255" cy="5520297"/>
            <a:chOff x="154488" y="64008"/>
            <a:chExt cx="3897255" cy="5520297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54488" y="64008"/>
              <a:ext cx="3897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154488" y="5584305"/>
              <a:ext cx="3897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4051743" y="64008"/>
              <a:ext cx="0" cy="55142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54488" y="64008"/>
              <a:ext cx="0" cy="55142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10" name="Flèche droite 9"/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4123944" y="5581892"/>
              <a:ext cx="1024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Introduction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121840" y="5578209"/>
              <a:ext cx="969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Analyse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F471888-BC5D-4B96-A640-431CE081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07AEF9-2069-48C3-A636-62428D6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12</a:t>
            </a:fld>
            <a:endParaRPr lang="fr-FR"/>
          </a:p>
        </p:txBody>
      </p:sp>
      <p:pic>
        <p:nvPicPr>
          <p:cNvPr id="24" name="Espace réservé du contenu 2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63FEBB4-B8B8-4565-8F26-D4931CB73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8" y="228965"/>
            <a:ext cx="3826313" cy="5168610"/>
          </a:xfrm>
        </p:spPr>
      </p:pic>
      <p:pic>
        <p:nvPicPr>
          <p:cNvPr id="26" name="Image 25" descr="Une image contenant dessin, fenêtre, porte&#10;&#10;Description générée automatiquement">
            <a:extLst>
              <a:ext uri="{FF2B5EF4-FFF2-40B4-BE49-F238E27FC236}">
                <a16:creationId xmlns:a16="http://schemas.microsoft.com/office/drawing/2014/main" id="{F32A671D-B611-4A9E-B98C-14069889A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43" y="200898"/>
            <a:ext cx="3826313" cy="5168609"/>
          </a:xfrm>
          <a:prstGeom prst="rect">
            <a:avLst/>
          </a:prstGeom>
        </p:spPr>
      </p:pic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366DC9D-6B64-4EA4-81BA-79F20CC00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73" y="228966"/>
            <a:ext cx="3826311" cy="5168606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051743" y="43878"/>
            <a:ext cx="3897255" cy="5520297"/>
            <a:chOff x="154488" y="64008"/>
            <a:chExt cx="3897255" cy="5520297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54488" y="64008"/>
              <a:ext cx="3897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154488" y="5584305"/>
              <a:ext cx="3897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4051743" y="64008"/>
              <a:ext cx="0" cy="55142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54488" y="64008"/>
              <a:ext cx="0" cy="55142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2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10" name="Flèche droite 9"/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4123944" y="5581892"/>
              <a:ext cx="1024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Introduction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121840" y="5578209"/>
              <a:ext cx="969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Analyse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F471888-BC5D-4B96-A640-431CE081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07AEF9-2069-48C3-A636-62428D6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13</a:t>
            </a:fld>
            <a:endParaRPr lang="fr-FR"/>
          </a:p>
        </p:txBody>
      </p:sp>
      <p:pic>
        <p:nvPicPr>
          <p:cNvPr id="24" name="Espace réservé du contenu 2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63FEBB4-B8B8-4565-8F26-D4931CB73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8" y="228965"/>
            <a:ext cx="3826313" cy="5168610"/>
          </a:xfrm>
        </p:spPr>
      </p:pic>
      <p:pic>
        <p:nvPicPr>
          <p:cNvPr id="26" name="Image 25" descr="Une image contenant dessin, fenêtre, porte&#10;&#10;Description générée automatiquement">
            <a:extLst>
              <a:ext uri="{FF2B5EF4-FFF2-40B4-BE49-F238E27FC236}">
                <a16:creationId xmlns:a16="http://schemas.microsoft.com/office/drawing/2014/main" id="{F32A671D-B611-4A9E-B98C-14069889A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43" y="200898"/>
            <a:ext cx="3826313" cy="5168609"/>
          </a:xfrm>
          <a:prstGeom prst="rect">
            <a:avLst/>
          </a:prstGeom>
        </p:spPr>
      </p:pic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366DC9D-6B64-4EA4-81BA-79F20CC00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73" y="228966"/>
            <a:ext cx="3826311" cy="5168606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8030529" y="45721"/>
            <a:ext cx="3897255" cy="5520297"/>
            <a:chOff x="154488" y="64008"/>
            <a:chExt cx="3897255" cy="5520297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54488" y="64008"/>
              <a:ext cx="3897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154488" y="5584305"/>
              <a:ext cx="3897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4051743" y="64008"/>
              <a:ext cx="0" cy="55142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54488" y="64008"/>
              <a:ext cx="0" cy="55142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11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159589" cy="3680799"/>
          </a:xfrm>
        </p:spPr>
        <p:txBody>
          <a:bodyPr/>
          <a:lstStyle/>
          <a:p>
            <a:pPr algn="ctr"/>
            <a:r>
              <a:rPr lang="fr-FR" dirty="0"/>
              <a:t>12 pays possèdent un fort potentiel </a:t>
            </a:r>
          </a:p>
          <a:p>
            <a:pPr algn="ctr"/>
            <a:r>
              <a:rPr lang="fr-FR" dirty="0"/>
              <a:t>Prendre les graphiques individuels par pays et regarder la tendance</a:t>
            </a:r>
          </a:p>
          <a:p>
            <a:pPr algn="ctr"/>
            <a:r>
              <a:rPr lang="fr-FR" dirty="0"/>
              <a:t>Pays à prioriser  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7" name="Flèche droite 6"/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4123944" y="5581892"/>
              <a:ext cx="1024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Introduction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121840" y="5578209"/>
              <a:ext cx="832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8358223" y="5578209"/>
              <a:ext cx="1319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Conclusion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619950" y="3557016"/>
            <a:ext cx="10947815" cy="1136904"/>
            <a:chOff x="619950" y="3557016"/>
            <a:chExt cx="10947815" cy="1136904"/>
          </a:xfrm>
        </p:grpSpPr>
        <p:sp>
          <p:nvSpPr>
            <p:cNvPr id="16" name="Ellipse 15"/>
            <p:cNvSpPr/>
            <p:nvPr/>
          </p:nvSpPr>
          <p:spPr>
            <a:xfrm>
              <a:off x="619950" y="3572848"/>
              <a:ext cx="1828800" cy="11155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Etats-Unis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2899607" y="3572848"/>
              <a:ext cx="1828800" cy="11155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Russie</a:t>
              </a:r>
            </a:p>
          </p:txBody>
        </p:sp>
        <p:sp>
          <p:nvSpPr>
            <p:cNvPr id="18" name="Ellipse 17"/>
            <p:cNvSpPr/>
            <p:nvPr/>
          </p:nvSpPr>
          <p:spPr>
            <a:xfrm>
              <a:off x="5179650" y="3578352"/>
              <a:ext cx="1828800" cy="11155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Allemagne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7458922" y="3572848"/>
              <a:ext cx="1828800" cy="11155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Royaume-Unis</a:t>
              </a:r>
            </a:p>
          </p:txBody>
        </p:sp>
        <p:sp>
          <p:nvSpPr>
            <p:cNvPr id="20" name="Ellipse 19"/>
            <p:cNvSpPr/>
            <p:nvPr/>
          </p:nvSpPr>
          <p:spPr>
            <a:xfrm>
              <a:off x="9738965" y="3557016"/>
              <a:ext cx="1828800" cy="11155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Japon</a:t>
              </a:r>
            </a:p>
          </p:txBody>
        </p:sp>
      </p:grp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24DF8C82-366F-40B9-B338-A38F30B3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B6976003-1936-4B6A-8AD9-B34BDF42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9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287605" cy="2940135"/>
          </a:xfrm>
        </p:spPr>
        <p:txBody>
          <a:bodyPr/>
          <a:lstStyle/>
          <a:p>
            <a:pPr algn="ctr"/>
            <a:endParaRPr lang="fr-FR" dirty="0"/>
          </a:p>
          <a:p>
            <a:pPr algn="ctr"/>
            <a:r>
              <a:rPr lang="fr-FR" sz="2800" dirty="0" err="1"/>
              <a:t>Academy</a:t>
            </a:r>
            <a:r>
              <a:rPr lang="fr-FR" sz="2800" dirty="0"/>
              <a:t> est une start-up de la </a:t>
            </a:r>
            <a:r>
              <a:rPr lang="fr-FR" sz="2800" dirty="0" err="1"/>
              <a:t>EDTech</a:t>
            </a:r>
            <a:endParaRPr lang="fr-FR" sz="2800" dirty="0"/>
          </a:p>
          <a:p>
            <a:pPr algn="ctr"/>
            <a:r>
              <a:rPr lang="fr-FR" sz="2800" dirty="0"/>
              <a:t>Formation en ligne  (Lycée &amp; Université)</a:t>
            </a:r>
          </a:p>
          <a:p>
            <a:pPr algn="ctr"/>
            <a:r>
              <a:rPr lang="fr-FR" sz="2800" dirty="0"/>
              <a:t>Projet de développement à l’international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7" name="Flèche droite 6"/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3964761" y="5581892"/>
              <a:ext cx="1357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Introduction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121840" y="5578209"/>
              <a:ext cx="832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8F3473-3EB7-4E1B-BE43-0E1F25EB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E94AC4-F78D-4B83-9279-D6F8FC3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3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177877" cy="3726519"/>
          </a:xfrm>
        </p:spPr>
        <p:txBody>
          <a:bodyPr/>
          <a:lstStyle/>
          <a:p>
            <a:pPr algn="ctr"/>
            <a:endParaRPr lang="fr-FR" dirty="0"/>
          </a:p>
          <a:p>
            <a:pPr algn="ctr"/>
            <a:r>
              <a:rPr lang="fr-FR" dirty="0"/>
              <a:t>5 fichiers csv</a:t>
            </a:r>
          </a:p>
          <a:p>
            <a:pPr algn="ctr"/>
            <a:r>
              <a:rPr lang="fr-FR" dirty="0"/>
              <a:t>Taille du fichier 3 (886930,70)</a:t>
            </a:r>
          </a:p>
          <a:p>
            <a:pPr algn="ctr"/>
            <a:r>
              <a:rPr lang="fr-FR" dirty="0"/>
              <a:t>Nom pays, Code, </a:t>
            </a:r>
            <a:r>
              <a:rPr lang="fr-FR" dirty="0" err="1"/>
              <a:t>Indicator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, Code </a:t>
            </a:r>
            <a:r>
              <a:rPr lang="fr-FR" dirty="0" err="1"/>
              <a:t>name</a:t>
            </a:r>
            <a:r>
              <a:rPr lang="fr-FR" dirty="0"/>
              <a:t>, année(1970:2017,1) puis (2020:2100,5)</a:t>
            </a:r>
          </a:p>
          <a:p>
            <a:pPr algn="ctr"/>
            <a:r>
              <a:rPr lang="fr-FR" dirty="0"/>
              <a:t>~750 000 données manquantes par années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7" name="Flèche droite 6"/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3948517" y="5581892"/>
              <a:ext cx="1374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Introduction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121840" y="5578209"/>
              <a:ext cx="832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7378E499-76E0-4D93-B46E-83418747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00A810F-9602-461B-86C5-65DD96DF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Problématiques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132157" cy="3590363"/>
          </a:xfrm>
        </p:spPr>
        <p:txBody>
          <a:bodyPr/>
          <a:lstStyle/>
          <a:p>
            <a:pPr algn="ctr"/>
            <a:endParaRPr lang="fr-FR" dirty="0">
              <a:effectLst/>
            </a:endParaRPr>
          </a:p>
          <a:p>
            <a:pPr algn="ctr"/>
            <a:r>
              <a:rPr lang="fr-FR" dirty="0">
                <a:effectLst/>
              </a:rPr>
              <a:t>Quels sont les pays avec un fort potentiel de clients pour nos services ?</a:t>
            </a:r>
          </a:p>
          <a:p>
            <a:pPr algn="ctr"/>
            <a:r>
              <a:rPr lang="fr-FR" dirty="0">
                <a:effectLst/>
              </a:rPr>
              <a:t>Pour chacun de ces pays, quelle sera l’évolution de ce potentiel de clients ?</a:t>
            </a:r>
          </a:p>
          <a:p>
            <a:pPr algn="ctr"/>
            <a:r>
              <a:rPr lang="fr-FR" dirty="0">
                <a:effectLst/>
              </a:rPr>
              <a:t>Dans quels pays l'entreprise </a:t>
            </a:r>
            <a:r>
              <a:rPr lang="fr-FR" dirty="0" err="1">
                <a:effectLst/>
              </a:rPr>
              <a:t>doit-elle</a:t>
            </a:r>
            <a:r>
              <a:rPr lang="fr-FR" dirty="0">
                <a:effectLst/>
              </a:rPr>
              <a:t> opérer en priorité ?</a:t>
            </a:r>
          </a:p>
          <a:p>
            <a:pPr algn="ctr"/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7" name="Flèche droite 6"/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4123944" y="5581892"/>
              <a:ext cx="1024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Introduction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85232" y="5578209"/>
              <a:ext cx="15819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Problématiques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121840" y="5578209"/>
              <a:ext cx="832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86ACB337-18D2-4A14-B353-8167FEE6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BE4A327-61CB-4770-8E1D-17B0C5DC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5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Analyse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7" name="Flèche droite 6"/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4123944" y="5581892"/>
              <a:ext cx="1024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Introduction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121840" y="5578209"/>
              <a:ext cx="969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Analyse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913795" y="1732450"/>
            <a:ext cx="10223597" cy="3845760"/>
          </a:xfrm>
        </p:spPr>
        <p:txBody>
          <a:bodyPr/>
          <a:lstStyle/>
          <a:p>
            <a:pPr algn="ctr"/>
            <a:r>
              <a:rPr lang="fr-FR" dirty="0"/>
              <a:t>Observer le </a:t>
            </a:r>
            <a:r>
              <a:rPr lang="fr-FR" dirty="0" err="1"/>
              <a:t>Dataset</a:t>
            </a:r>
            <a:endParaRPr lang="fr-FR" dirty="0"/>
          </a:p>
          <a:p>
            <a:pPr algn="ctr"/>
            <a:r>
              <a:rPr lang="fr-FR" dirty="0"/>
              <a:t>Regarder les paramètres qui sont exploitables en fonction du nombre de données collectées. Je supprime tous les paramètres qui possèdent 70% de données manquantes.</a:t>
            </a:r>
          </a:p>
          <a:p>
            <a:pPr algn="ctr"/>
            <a:r>
              <a:rPr lang="fr-FR" dirty="0"/>
              <a:t>Choisir cinq paramètres adaptés pour l’entreprise</a:t>
            </a:r>
          </a:p>
          <a:p>
            <a:pPr algn="ctr"/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AA9F5A-19F1-456A-B090-28DD1E44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DEA12447-A831-4DB3-8310-257F721A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5</a:t>
            </a:fld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95BCB99-FC4F-4B60-ADF4-465395CC7D34}"/>
              </a:ext>
            </a:extLst>
          </p:cNvPr>
          <p:cNvGrpSpPr/>
          <p:nvPr/>
        </p:nvGrpSpPr>
        <p:grpSpPr>
          <a:xfrm>
            <a:off x="1273752" y="3523488"/>
            <a:ext cx="9552763" cy="1847088"/>
            <a:chOff x="1273752" y="3523488"/>
            <a:chExt cx="9552763" cy="1847088"/>
          </a:xfrm>
        </p:grpSpPr>
        <p:grpSp>
          <p:nvGrpSpPr>
            <p:cNvPr id="24" name="Groupe 23"/>
            <p:cNvGrpSpPr/>
            <p:nvPr/>
          </p:nvGrpSpPr>
          <p:grpSpPr>
            <a:xfrm>
              <a:off x="1273752" y="3523488"/>
              <a:ext cx="9552763" cy="853440"/>
              <a:chOff x="962856" y="3523488"/>
              <a:chExt cx="9552763" cy="853440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962856" y="3535680"/>
                <a:ext cx="1883664" cy="8412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Population totale</a:t>
                </a: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479605" y="3523488"/>
                <a:ext cx="1883664" cy="8412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Population avec internet</a:t>
                </a:r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5996354" y="3535680"/>
                <a:ext cx="1883664" cy="8412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Population cible (âge)</a:t>
                </a:r>
              </a:p>
            </p:txBody>
          </p:sp>
          <p:sp>
            <p:nvSpPr>
              <p:cNvPr id="23" name="Rectangle à coins arrondis 22"/>
              <p:cNvSpPr/>
              <p:nvPr/>
            </p:nvSpPr>
            <p:spPr>
              <a:xfrm>
                <a:off x="8631955" y="3535680"/>
                <a:ext cx="1883664" cy="8412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Population cible (niveau scolaire)</a:t>
                </a:r>
              </a:p>
            </p:txBody>
          </p:sp>
        </p:grpSp>
        <p:sp>
          <p:nvSpPr>
            <p:cNvPr id="25" name="Rectangle à coins arrondis 22">
              <a:extLst>
                <a:ext uri="{FF2B5EF4-FFF2-40B4-BE49-F238E27FC236}">
                  <a16:creationId xmlns:a16="http://schemas.microsoft.com/office/drawing/2014/main" id="{EC509007-6E95-4B39-B5C6-D3C1FE26DA62}"/>
                </a:ext>
              </a:extLst>
            </p:cNvPr>
            <p:cNvSpPr/>
            <p:nvPr/>
          </p:nvSpPr>
          <p:spPr>
            <a:xfrm>
              <a:off x="5148844" y="4529328"/>
              <a:ext cx="1883664" cy="8412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5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B64FC-1090-4DBF-B133-844CF573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87" y="898938"/>
            <a:ext cx="9664224" cy="866229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fr-FR" sz="6400" dirty="0"/>
              <a:t>Pour la sélection des pays, je mets les pays en ligne et les années en colonnes pour chaque paramètre.</a:t>
            </a:r>
          </a:p>
          <a:p>
            <a:pPr algn="ctr"/>
            <a:r>
              <a:rPr lang="fr-FR" sz="6400" dirty="0"/>
              <a:t>Les seuils sont choisi par rapport à la France </a:t>
            </a:r>
          </a:p>
          <a:p>
            <a:pPr marL="36900" indent="0" algn="ctr">
              <a:buNone/>
            </a:pPr>
            <a:endParaRPr lang="fr-FR" dirty="0"/>
          </a:p>
          <a:p>
            <a:pPr marL="36900" indent="0" algn="ctr">
              <a:buNone/>
            </a:pPr>
            <a:r>
              <a:rPr lang="fr-FR" dirty="0"/>
              <a:t> </a:t>
            </a:r>
          </a:p>
          <a:p>
            <a:pPr algn="ctr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A12CBF-A361-4514-BCD1-3A77142B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997B17-0B0D-4757-A288-582C520D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6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E370797-7C52-4B31-81EC-5AE5F57B7495}"/>
              </a:ext>
            </a:extLst>
          </p:cNvPr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B3CFCCC3-0206-4334-A624-9A3AC310BF14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98E999A-B430-4C2C-A25D-222BF972245D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2EB6EC24-1C85-4B07-B3F7-A4951749A54A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779BE39-F0F2-48D5-B8A6-068DD415C971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00A0E6C-D91B-4246-864A-A72955B144CC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8557139-800E-4A7E-BF98-E3738C9365C6}"/>
                </a:ext>
              </a:extLst>
            </p:cNvPr>
            <p:cNvSpPr txBox="1"/>
            <p:nvPr/>
          </p:nvSpPr>
          <p:spPr>
            <a:xfrm>
              <a:off x="4123944" y="5581892"/>
              <a:ext cx="1024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Introduction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9E64126-243C-4F5D-AB09-ED5B094F0F7E}"/>
                </a:ext>
              </a:extLst>
            </p:cNvPr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B7E6A66-16F3-45A5-851E-B98DD577355F}"/>
                </a:ext>
              </a:extLst>
            </p:cNvPr>
            <p:cNvSpPr txBox="1"/>
            <p:nvPr/>
          </p:nvSpPr>
          <p:spPr>
            <a:xfrm>
              <a:off x="7121840" y="5578209"/>
              <a:ext cx="969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Analyse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69A6423-A9EE-44CD-8677-42E1DCFB2440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1095DED-4535-4646-936A-D3BFAFFF5300}"/>
              </a:ext>
            </a:extLst>
          </p:cNvPr>
          <p:cNvSpPr/>
          <p:nvPr/>
        </p:nvSpPr>
        <p:spPr>
          <a:xfrm>
            <a:off x="636527" y="1908885"/>
            <a:ext cx="1738668" cy="350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24819A-6C55-48C1-ADEE-96BA6CF75440}"/>
              </a:ext>
            </a:extLst>
          </p:cNvPr>
          <p:cNvSpPr/>
          <p:nvPr/>
        </p:nvSpPr>
        <p:spPr>
          <a:xfrm>
            <a:off x="2947753" y="1921383"/>
            <a:ext cx="1738668" cy="350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F81AE7-0BE2-4F8C-AC8A-ACA148320BEA}"/>
              </a:ext>
            </a:extLst>
          </p:cNvPr>
          <p:cNvSpPr/>
          <p:nvPr/>
        </p:nvSpPr>
        <p:spPr>
          <a:xfrm>
            <a:off x="5226666" y="1921383"/>
            <a:ext cx="1738668" cy="350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E75FD6-0B9A-4D0E-9991-84E9C611F0C9}"/>
              </a:ext>
            </a:extLst>
          </p:cNvPr>
          <p:cNvSpPr/>
          <p:nvPr/>
        </p:nvSpPr>
        <p:spPr>
          <a:xfrm>
            <a:off x="7537892" y="1908885"/>
            <a:ext cx="1738668" cy="350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893B6-BD86-4B16-9B5D-CA2EF82D3446}"/>
              </a:ext>
            </a:extLst>
          </p:cNvPr>
          <p:cNvSpPr/>
          <p:nvPr/>
        </p:nvSpPr>
        <p:spPr>
          <a:xfrm>
            <a:off x="9816805" y="1908886"/>
            <a:ext cx="1738668" cy="350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25B2884-748F-47E5-9A37-579BAD8B5551}"/>
              </a:ext>
            </a:extLst>
          </p:cNvPr>
          <p:cNvGrpSpPr/>
          <p:nvPr/>
        </p:nvGrpSpPr>
        <p:grpSpPr>
          <a:xfrm>
            <a:off x="740911" y="1920913"/>
            <a:ext cx="1777199" cy="3174910"/>
            <a:chOff x="740911" y="1920913"/>
            <a:chExt cx="1777199" cy="3174910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BF25499-59C6-40F4-8DF6-8C264994A598}"/>
                </a:ext>
              </a:extLst>
            </p:cNvPr>
            <p:cNvSpPr txBox="1"/>
            <p:nvPr/>
          </p:nvSpPr>
          <p:spPr>
            <a:xfrm>
              <a:off x="1012269" y="1920913"/>
              <a:ext cx="1140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Internet</a:t>
              </a: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BE54719D-8054-4CB5-A147-3951E24AD845}"/>
                </a:ext>
              </a:extLst>
            </p:cNvPr>
            <p:cNvGrpSpPr/>
            <p:nvPr/>
          </p:nvGrpSpPr>
          <p:grpSpPr>
            <a:xfrm>
              <a:off x="740911" y="2478196"/>
              <a:ext cx="1777199" cy="2617627"/>
              <a:chOff x="740911" y="2478196"/>
              <a:chExt cx="1777199" cy="2617627"/>
            </a:xfrm>
          </p:grpSpPr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556B059-C050-472E-BF7E-468BA14C65C2}"/>
                  </a:ext>
                </a:extLst>
              </p:cNvPr>
              <p:cNvSpPr txBox="1"/>
              <p:nvPr/>
            </p:nvSpPr>
            <p:spPr>
              <a:xfrm>
                <a:off x="740911" y="2478196"/>
                <a:ext cx="144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242 pays </a:t>
                </a:r>
              </a:p>
            </p:txBody>
          </p: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A9D63696-AD0E-477B-9844-C72B4301B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69" y="2847998"/>
                <a:ext cx="0" cy="581002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E640247-8282-44F9-A8FB-FFE35D16451F}"/>
                  </a:ext>
                </a:extLst>
              </p:cNvPr>
              <p:cNvSpPr txBox="1"/>
              <p:nvPr/>
            </p:nvSpPr>
            <p:spPr>
              <a:xfrm>
                <a:off x="849787" y="3526945"/>
                <a:ext cx="1298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229 pays</a:t>
                </a:r>
              </a:p>
            </p:txBody>
          </p: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3EE9AFE0-7ED4-4783-B1AC-9DD11FC7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69" y="3999204"/>
                <a:ext cx="0" cy="581002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5EFD5F77-95D4-4740-AFC0-7F0CE01C1A2A}"/>
                  </a:ext>
                </a:extLst>
              </p:cNvPr>
              <p:cNvSpPr txBox="1"/>
              <p:nvPr/>
            </p:nvSpPr>
            <p:spPr>
              <a:xfrm>
                <a:off x="849787" y="4726491"/>
                <a:ext cx="1298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79 pays</a:t>
                </a:r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160E5D7E-A695-4E64-BCA4-09ECA5890F8D}"/>
                  </a:ext>
                </a:extLst>
              </p:cNvPr>
              <p:cNvSpPr txBox="1"/>
              <p:nvPr/>
            </p:nvSpPr>
            <p:spPr>
              <a:xfrm>
                <a:off x="1477109" y="2935792"/>
                <a:ext cx="1041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</a:rPr>
                  <a:t>+70% NA</a:t>
                </a:r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BB0C7B0-3874-4573-B71F-B74CEE8F636A}"/>
                  </a:ext>
                </a:extLst>
              </p:cNvPr>
              <p:cNvSpPr txBox="1"/>
              <p:nvPr/>
            </p:nvSpPr>
            <p:spPr>
              <a:xfrm>
                <a:off x="1595876" y="4076877"/>
                <a:ext cx="59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</a:rPr>
                  <a:t>seuil</a:t>
                </a:r>
              </a:p>
            </p:txBody>
          </p:sp>
        </p:grp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C8EFE92-0A2C-4570-97C4-34B34E5331AE}"/>
              </a:ext>
            </a:extLst>
          </p:cNvPr>
          <p:cNvGrpSpPr/>
          <p:nvPr/>
        </p:nvGrpSpPr>
        <p:grpSpPr>
          <a:xfrm>
            <a:off x="2974377" y="1939490"/>
            <a:ext cx="1777199" cy="3174910"/>
            <a:chOff x="740911" y="1920913"/>
            <a:chExt cx="1777199" cy="3174910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DBC3A94E-72F6-4CA3-B8E1-C86F55D6ABEB}"/>
                </a:ext>
              </a:extLst>
            </p:cNvPr>
            <p:cNvSpPr txBox="1"/>
            <p:nvPr/>
          </p:nvSpPr>
          <p:spPr>
            <a:xfrm>
              <a:off x="1012269" y="1920913"/>
              <a:ext cx="121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Pop totale</a:t>
              </a: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D3A68FE1-DDE2-445E-928A-5E5431B3FECF}"/>
                </a:ext>
              </a:extLst>
            </p:cNvPr>
            <p:cNvGrpSpPr/>
            <p:nvPr/>
          </p:nvGrpSpPr>
          <p:grpSpPr>
            <a:xfrm>
              <a:off x="740911" y="2478196"/>
              <a:ext cx="1777199" cy="2617627"/>
              <a:chOff x="740911" y="2478196"/>
              <a:chExt cx="1777199" cy="2617627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CB08164-BDE8-4812-BCFB-7B3196809B28}"/>
                  </a:ext>
                </a:extLst>
              </p:cNvPr>
              <p:cNvSpPr txBox="1"/>
              <p:nvPr/>
            </p:nvSpPr>
            <p:spPr>
              <a:xfrm>
                <a:off x="740911" y="2478196"/>
                <a:ext cx="144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242 pays </a:t>
                </a:r>
              </a:p>
            </p:txBody>
          </p:sp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2EAAE245-D63F-4DC2-A489-F000151DE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69" y="2847998"/>
                <a:ext cx="0" cy="581002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0AF238D-D6BD-439E-A0D9-01A077EC9C2E}"/>
                  </a:ext>
                </a:extLst>
              </p:cNvPr>
              <p:cNvSpPr txBox="1"/>
              <p:nvPr/>
            </p:nvSpPr>
            <p:spPr>
              <a:xfrm>
                <a:off x="849787" y="3526945"/>
                <a:ext cx="1298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240 pays</a:t>
                </a:r>
              </a:p>
            </p:txBody>
          </p:sp>
          <p:cxnSp>
            <p:nvCxnSpPr>
              <p:cNvPr id="46" name="Connecteur droit avec flèche 45">
                <a:extLst>
                  <a:ext uri="{FF2B5EF4-FFF2-40B4-BE49-F238E27FC236}">
                    <a16:creationId xmlns:a16="http://schemas.microsoft.com/office/drawing/2014/main" id="{B2EA1105-D4C7-4B0D-BB9C-C4410EC91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69" y="3999204"/>
                <a:ext cx="0" cy="581002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AFF12716-4723-49DB-BA2E-788A7AD9BEC0}"/>
                  </a:ext>
                </a:extLst>
              </p:cNvPr>
              <p:cNvSpPr txBox="1"/>
              <p:nvPr/>
            </p:nvSpPr>
            <p:spPr>
              <a:xfrm>
                <a:off x="849787" y="4726491"/>
                <a:ext cx="1298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109 pays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0BDB6EE-3750-4F4D-9786-A0911967C35E}"/>
                  </a:ext>
                </a:extLst>
              </p:cNvPr>
              <p:cNvSpPr txBox="1"/>
              <p:nvPr/>
            </p:nvSpPr>
            <p:spPr>
              <a:xfrm>
                <a:off x="1477109" y="2935792"/>
                <a:ext cx="1041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</a:rPr>
                  <a:t>+70% NA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976C2C83-4473-436E-9F00-229C6E87C68B}"/>
                  </a:ext>
                </a:extLst>
              </p:cNvPr>
              <p:cNvSpPr txBox="1"/>
              <p:nvPr/>
            </p:nvSpPr>
            <p:spPr>
              <a:xfrm>
                <a:off x="1595876" y="4076877"/>
                <a:ext cx="59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</a:rPr>
                  <a:t>seuil</a:t>
                </a:r>
              </a:p>
            </p:txBody>
          </p: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CDF3E975-DA89-4A5B-93BA-AACD0026598B}"/>
              </a:ext>
            </a:extLst>
          </p:cNvPr>
          <p:cNvGrpSpPr/>
          <p:nvPr/>
        </p:nvGrpSpPr>
        <p:grpSpPr>
          <a:xfrm>
            <a:off x="5223557" y="1958067"/>
            <a:ext cx="1777199" cy="3174910"/>
            <a:chOff x="740911" y="1920913"/>
            <a:chExt cx="1777199" cy="3174910"/>
          </a:xfrm>
        </p:grpSpPr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C243AE7-44EC-4B0B-932D-A55FB804357F}"/>
                </a:ext>
              </a:extLst>
            </p:cNvPr>
            <p:cNvSpPr txBox="1"/>
            <p:nvPr/>
          </p:nvSpPr>
          <p:spPr>
            <a:xfrm>
              <a:off x="1012269" y="1920913"/>
              <a:ext cx="1313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Pop ciblée</a:t>
              </a:r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CA3879FB-5B6F-4D34-8583-5A2EA755E712}"/>
                </a:ext>
              </a:extLst>
            </p:cNvPr>
            <p:cNvGrpSpPr/>
            <p:nvPr/>
          </p:nvGrpSpPr>
          <p:grpSpPr>
            <a:xfrm>
              <a:off x="740911" y="2478196"/>
              <a:ext cx="1777199" cy="2617627"/>
              <a:chOff x="740911" y="2478196"/>
              <a:chExt cx="1777199" cy="2617627"/>
            </a:xfrm>
          </p:grpSpPr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E72853A-7EA2-447F-BF86-767C9A89CA4D}"/>
                  </a:ext>
                </a:extLst>
              </p:cNvPr>
              <p:cNvSpPr txBox="1"/>
              <p:nvPr/>
            </p:nvSpPr>
            <p:spPr>
              <a:xfrm>
                <a:off x="740911" y="2478196"/>
                <a:ext cx="144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242 pays </a:t>
                </a:r>
              </a:p>
            </p:txBody>
          </p:sp>
          <p:cxnSp>
            <p:nvCxnSpPr>
              <p:cNvPr id="54" name="Connecteur droit avec flèche 53">
                <a:extLst>
                  <a:ext uri="{FF2B5EF4-FFF2-40B4-BE49-F238E27FC236}">
                    <a16:creationId xmlns:a16="http://schemas.microsoft.com/office/drawing/2014/main" id="{06E6FEBB-4074-4BEC-BB47-0E92CC411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69" y="2847998"/>
                <a:ext cx="0" cy="581002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DFF29A03-1DFD-4BFD-A869-6597DBF63EC7}"/>
                  </a:ext>
                </a:extLst>
              </p:cNvPr>
              <p:cNvSpPr txBox="1"/>
              <p:nvPr/>
            </p:nvSpPr>
            <p:spPr>
              <a:xfrm>
                <a:off x="849787" y="3526945"/>
                <a:ext cx="1298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181 pays</a:t>
                </a:r>
              </a:p>
            </p:txBody>
          </p:sp>
          <p:cxnSp>
            <p:nvCxnSpPr>
              <p:cNvPr id="56" name="Connecteur droit avec flèche 55">
                <a:extLst>
                  <a:ext uri="{FF2B5EF4-FFF2-40B4-BE49-F238E27FC236}">
                    <a16:creationId xmlns:a16="http://schemas.microsoft.com/office/drawing/2014/main" id="{125D53D7-7FA1-47A5-9B67-906709949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69" y="3999204"/>
                <a:ext cx="0" cy="581002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D3DBABD7-2CDE-43A0-8545-C47D2C6FCBD9}"/>
                  </a:ext>
                </a:extLst>
              </p:cNvPr>
              <p:cNvSpPr txBox="1"/>
              <p:nvPr/>
            </p:nvSpPr>
            <p:spPr>
              <a:xfrm>
                <a:off x="849787" y="4726491"/>
                <a:ext cx="1298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105 pays</a:t>
                </a: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8355D9C5-0841-440D-A108-5A64B3F14705}"/>
                  </a:ext>
                </a:extLst>
              </p:cNvPr>
              <p:cNvSpPr txBox="1"/>
              <p:nvPr/>
            </p:nvSpPr>
            <p:spPr>
              <a:xfrm>
                <a:off x="1477109" y="2935792"/>
                <a:ext cx="1041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</a:rPr>
                  <a:t>+70% NA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C0BAB90-C467-4D63-8D33-70931FC5D880}"/>
                  </a:ext>
                </a:extLst>
              </p:cNvPr>
              <p:cNvSpPr txBox="1"/>
              <p:nvPr/>
            </p:nvSpPr>
            <p:spPr>
              <a:xfrm>
                <a:off x="1595876" y="4076877"/>
                <a:ext cx="59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</a:rPr>
                  <a:t>seuil</a:t>
                </a:r>
              </a:p>
            </p:txBody>
          </p:sp>
        </p:grp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C79267C-6E9F-485F-AA9F-885ED718BAFE}"/>
              </a:ext>
            </a:extLst>
          </p:cNvPr>
          <p:cNvGrpSpPr/>
          <p:nvPr/>
        </p:nvGrpSpPr>
        <p:grpSpPr>
          <a:xfrm>
            <a:off x="7537892" y="2002484"/>
            <a:ext cx="1777199" cy="3174910"/>
            <a:chOff x="740911" y="1920913"/>
            <a:chExt cx="1777199" cy="3174910"/>
          </a:xfrm>
        </p:grpSpPr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DD54A09D-B4A7-4B45-9DF9-AEB1C7B448EA}"/>
                </a:ext>
              </a:extLst>
            </p:cNvPr>
            <p:cNvSpPr txBox="1"/>
            <p:nvPr/>
          </p:nvSpPr>
          <p:spPr>
            <a:xfrm>
              <a:off x="1012269" y="1920913"/>
              <a:ext cx="1313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Pop école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54A30185-1F75-4A18-87A7-8BAE9243C1C8}"/>
                </a:ext>
              </a:extLst>
            </p:cNvPr>
            <p:cNvGrpSpPr/>
            <p:nvPr/>
          </p:nvGrpSpPr>
          <p:grpSpPr>
            <a:xfrm>
              <a:off x="740911" y="2478196"/>
              <a:ext cx="1777199" cy="2617627"/>
              <a:chOff x="740911" y="2478196"/>
              <a:chExt cx="1777199" cy="2617627"/>
            </a:xfrm>
          </p:grpSpPr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FB83A56D-2834-46E3-9999-141FF4FB2228}"/>
                  </a:ext>
                </a:extLst>
              </p:cNvPr>
              <p:cNvSpPr txBox="1"/>
              <p:nvPr/>
            </p:nvSpPr>
            <p:spPr>
              <a:xfrm>
                <a:off x="740911" y="2478196"/>
                <a:ext cx="144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242 pays </a:t>
                </a:r>
              </a:p>
            </p:txBody>
          </p: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0A2E5262-67CD-4F96-AFBA-F9A733E98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69" y="2847998"/>
                <a:ext cx="0" cy="581002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C6FCFF54-E002-489D-A4C4-76C58CF195B4}"/>
                  </a:ext>
                </a:extLst>
              </p:cNvPr>
              <p:cNvSpPr txBox="1"/>
              <p:nvPr/>
            </p:nvSpPr>
            <p:spPr>
              <a:xfrm>
                <a:off x="849787" y="3526945"/>
                <a:ext cx="1298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222 pays</a:t>
                </a:r>
              </a:p>
            </p:txBody>
          </p:sp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34B52C69-9C42-4665-B7B4-58233F3CD7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69" y="3999204"/>
                <a:ext cx="0" cy="581002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2CA4294-95D3-4A6D-912B-9F2507FD0E48}"/>
                  </a:ext>
                </a:extLst>
              </p:cNvPr>
              <p:cNvSpPr txBox="1"/>
              <p:nvPr/>
            </p:nvSpPr>
            <p:spPr>
              <a:xfrm>
                <a:off x="849787" y="4726491"/>
                <a:ext cx="1298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90 pays</a:t>
                </a: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A21A0577-2820-43EF-99EF-EAA2F5121717}"/>
                  </a:ext>
                </a:extLst>
              </p:cNvPr>
              <p:cNvSpPr txBox="1"/>
              <p:nvPr/>
            </p:nvSpPr>
            <p:spPr>
              <a:xfrm>
                <a:off x="1477109" y="2935792"/>
                <a:ext cx="1041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</a:rPr>
                  <a:t>+70% NA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2C51595-96F1-4A5F-AAF2-005F5EB703C5}"/>
                  </a:ext>
                </a:extLst>
              </p:cNvPr>
              <p:cNvSpPr txBox="1"/>
              <p:nvPr/>
            </p:nvSpPr>
            <p:spPr>
              <a:xfrm>
                <a:off x="1595876" y="4076877"/>
                <a:ext cx="59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</a:rPr>
                  <a:t>seuil</a:t>
                </a:r>
              </a:p>
            </p:txBody>
          </p:sp>
        </p:grp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05946D7B-2886-4A3A-B567-F74B34228818}"/>
              </a:ext>
            </a:extLst>
          </p:cNvPr>
          <p:cNvGrpSpPr/>
          <p:nvPr/>
        </p:nvGrpSpPr>
        <p:grpSpPr>
          <a:xfrm>
            <a:off x="9778274" y="2012607"/>
            <a:ext cx="1777199" cy="3174910"/>
            <a:chOff x="740911" y="1920913"/>
            <a:chExt cx="1777199" cy="3174910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B5C05071-A260-4F02-945D-C365E00A91DA}"/>
                </a:ext>
              </a:extLst>
            </p:cNvPr>
            <p:cNvSpPr txBox="1"/>
            <p:nvPr/>
          </p:nvSpPr>
          <p:spPr>
            <a:xfrm>
              <a:off x="1012269" y="1920913"/>
              <a:ext cx="1313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PIB</a:t>
              </a: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108314D-8650-45D0-82DF-D40CBE95538A}"/>
                </a:ext>
              </a:extLst>
            </p:cNvPr>
            <p:cNvGrpSpPr/>
            <p:nvPr/>
          </p:nvGrpSpPr>
          <p:grpSpPr>
            <a:xfrm>
              <a:off x="740911" y="2478196"/>
              <a:ext cx="1777199" cy="2617627"/>
              <a:chOff x="740911" y="2478196"/>
              <a:chExt cx="1777199" cy="2617627"/>
            </a:xfrm>
          </p:grpSpPr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18A6C965-E009-4C84-BA53-4D961F813AAB}"/>
                  </a:ext>
                </a:extLst>
              </p:cNvPr>
              <p:cNvSpPr txBox="1"/>
              <p:nvPr/>
            </p:nvSpPr>
            <p:spPr>
              <a:xfrm>
                <a:off x="740911" y="2478196"/>
                <a:ext cx="144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242 pays </a:t>
                </a:r>
              </a:p>
            </p:txBody>
          </p:sp>
          <p:cxnSp>
            <p:nvCxnSpPr>
              <p:cNvPr id="74" name="Connecteur droit avec flèche 73">
                <a:extLst>
                  <a:ext uri="{FF2B5EF4-FFF2-40B4-BE49-F238E27FC236}">
                    <a16:creationId xmlns:a16="http://schemas.microsoft.com/office/drawing/2014/main" id="{B4F89119-0C5C-4493-9B0C-7EC2149E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69" y="2847998"/>
                <a:ext cx="0" cy="581002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2B8468E8-038D-4276-ABA2-95C91569A5EB}"/>
                  </a:ext>
                </a:extLst>
              </p:cNvPr>
              <p:cNvSpPr txBox="1"/>
              <p:nvPr/>
            </p:nvSpPr>
            <p:spPr>
              <a:xfrm>
                <a:off x="849787" y="3526945"/>
                <a:ext cx="1298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229 pays</a:t>
                </a:r>
              </a:p>
            </p:txBody>
          </p:sp>
          <p:cxnSp>
            <p:nvCxnSpPr>
              <p:cNvPr id="76" name="Connecteur droit avec flèche 75">
                <a:extLst>
                  <a:ext uri="{FF2B5EF4-FFF2-40B4-BE49-F238E27FC236}">
                    <a16:creationId xmlns:a16="http://schemas.microsoft.com/office/drawing/2014/main" id="{CF8AB27E-94BD-4A74-A454-C0DD39237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69" y="3999204"/>
                <a:ext cx="0" cy="581002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ED9E24B9-9801-4E40-A2F1-74115FFC85C1}"/>
                  </a:ext>
                </a:extLst>
              </p:cNvPr>
              <p:cNvSpPr txBox="1"/>
              <p:nvPr/>
            </p:nvSpPr>
            <p:spPr>
              <a:xfrm>
                <a:off x="849787" y="4726491"/>
                <a:ext cx="1298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83 pays</a:t>
                </a:r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58DDB76E-2AA9-4E62-85CA-CC8DDFD0363C}"/>
                  </a:ext>
                </a:extLst>
              </p:cNvPr>
              <p:cNvSpPr txBox="1"/>
              <p:nvPr/>
            </p:nvSpPr>
            <p:spPr>
              <a:xfrm>
                <a:off x="1477109" y="2935792"/>
                <a:ext cx="1041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</a:rPr>
                  <a:t>+70% NA</a:t>
                </a:r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1A391333-275D-4849-931D-3F83A0E0FB6C}"/>
                  </a:ext>
                </a:extLst>
              </p:cNvPr>
              <p:cNvSpPr txBox="1"/>
              <p:nvPr/>
            </p:nvSpPr>
            <p:spPr>
              <a:xfrm>
                <a:off x="1595876" y="4076877"/>
                <a:ext cx="59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</a:rPr>
                  <a:t>seuil</a:t>
                </a:r>
              </a:p>
            </p:txBody>
          </p:sp>
        </p:grp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4BCC9EEA-E12A-43CF-B212-312EA139FF29}"/>
              </a:ext>
            </a:extLst>
          </p:cNvPr>
          <p:cNvGrpSpPr/>
          <p:nvPr/>
        </p:nvGrpSpPr>
        <p:grpSpPr>
          <a:xfrm>
            <a:off x="724498" y="3485085"/>
            <a:ext cx="10830975" cy="604755"/>
            <a:chOff x="724498" y="3485085"/>
            <a:chExt cx="10830975" cy="604755"/>
          </a:xfrm>
        </p:grpSpPr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1EC0FC36-74C7-4FAC-9937-1966473FB454}"/>
                </a:ext>
              </a:extLst>
            </p:cNvPr>
            <p:cNvCxnSpPr/>
            <p:nvPr/>
          </p:nvCxnSpPr>
          <p:spPr>
            <a:xfrm flipV="1">
              <a:off x="745586" y="3503666"/>
              <a:ext cx="0" cy="544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4A8C8D9C-3396-418A-A28A-3CDD9A847875}"/>
                </a:ext>
              </a:extLst>
            </p:cNvPr>
            <p:cNvCxnSpPr>
              <a:cxnSpLocks/>
            </p:cNvCxnSpPr>
            <p:nvPr/>
          </p:nvCxnSpPr>
          <p:spPr>
            <a:xfrm>
              <a:off x="740911" y="3485085"/>
              <a:ext cx="10814562" cy="356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90DE7EA4-67E0-4046-84DD-AF09D0594F1A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8" y="4031381"/>
              <a:ext cx="10814562" cy="356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2997CCAC-47EE-495B-9D3E-42C3C4024B62}"/>
                </a:ext>
              </a:extLst>
            </p:cNvPr>
            <p:cNvCxnSpPr/>
            <p:nvPr/>
          </p:nvCxnSpPr>
          <p:spPr>
            <a:xfrm flipV="1">
              <a:off x="11555473" y="3545522"/>
              <a:ext cx="0" cy="544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Phylactère : pensées 89">
            <a:extLst>
              <a:ext uri="{FF2B5EF4-FFF2-40B4-BE49-F238E27FC236}">
                <a16:creationId xmlns:a16="http://schemas.microsoft.com/office/drawing/2014/main" id="{16783DA0-7E77-417B-A541-DD8FE45A9C18}"/>
              </a:ext>
            </a:extLst>
          </p:cNvPr>
          <p:cNvSpPr/>
          <p:nvPr/>
        </p:nvSpPr>
        <p:spPr>
          <a:xfrm>
            <a:off x="10928498" y="98098"/>
            <a:ext cx="1330857" cy="1532795"/>
          </a:xfrm>
          <a:prstGeom prst="cloudCallout">
            <a:avLst>
              <a:gd name="adj1" fmla="val -1806"/>
              <a:gd name="adj2" fmla="val 1955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Les données sont nettoyées</a:t>
            </a:r>
          </a:p>
          <a:p>
            <a:pPr algn="ctr"/>
            <a:r>
              <a:rPr lang="fr-FR" sz="1200" dirty="0"/>
              <a:t>(</a:t>
            </a:r>
            <a:r>
              <a:rPr lang="fr-FR" sz="1200" dirty="0" err="1"/>
              <a:t>moy</a:t>
            </a:r>
            <a:r>
              <a:rPr lang="fr-F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55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0615E-016C-4AF2-80BD-6F559F77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609600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fr-FR" b="1" dirty="0">
                <a:effectLst/>
              </a:rPr>
              <a:t>Les Pays qui respectent les 5 seuils :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3987E1-0E50-450C-A9C2-46C2902E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A087F8-A239-485B-8370-76D9073A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7</a:t>
            </a:fld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134C523A-B389-49F0-A9A0-5790FFBCD7D1}"/>
              </a:ext>
            </a:extLst>
          </p:cNvPr>
          <p:cNvGrpSpPr/>
          <p:nvPr/>
        </p:nvGrpSpPr>
        <p:grpSpPr>
          <a:xfrm>
            <a:off x="1631852" y="1742864"/>
            <a:ext cx="8498093" cy="3330457"/>
            <a:chOff x="741585" y="1763650"/>
            <a:chExt cx="8498093" cy="333045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1BDF5381-288B-48F2-9753-FC114E8A757A}"/>
                </a:ext>
              </a:extLst>
            </p:cNvPr>
            <p:cNvSpPr/>
            <p:nvPr/>
          </p:nvSpPr>
          <p:spPr>
            <a:xfrm>
              <a:off x="741585" y="1784186"/>
              <a:ext cx="1841035" cy="84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USA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52E40859-7266-4819-82CB-C976D8B71787}"/>
                </a:ext>
              </a:extLst>
            </p:cNvPr>
            <p:cNvSpPr/>
            <p:nvPr/>
          </p:nvSpPr>
          <p:spPr>
            <a:xfrm>
              <a:off x="741585" y="3046124"/>
              <a:ext cx="1782391" cy="874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Allemagne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E8D86D0-1456-48D3-AEE4-BF455524B42C}"/>
                </a:ext>
              </a:extLst>
            </p:cNvPr>
            <p:cNvSpPr/>
            <p:nvPr/>
          </p:nvSpPr>
          <p:spPr>
            <a:xfrm>
              <a:off x="3119219" y="1826001"/>
              <a:ext cx="1645397" cy="78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Russie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46C36E2-7B91-4E9F-8F6C-220A4C9520D7}"/>
                </a:ext>
              </a:extLst>
            </p:cNvPr>
            <p:cNvSpPr/>
            <p:nvPr/>
          </p:nvSpPr>
          <p:spPr>
            <a:xfrm>
              <a:off x="3119219" y="3046124"/>
              <a:ext cx="1645397" cy="806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Japon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2F23370-2FEB-4766-8E15-25C7A37D5F0F}"/>
                </a:ext>
              </a:extLst>
            </p:cNvPr>
            <p:cNvSpPr/>
            <p:nvPr/>
          </p:nvSpPr>
          <p:spPr>
            <a:xfrm>
              <a:off x="741585" y="4219233"/>
              <a:ext cx="1770051" cy="874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Poland</a:t>
              </a:r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D5E9B08-7937-4ABD-BD82-891F91962DE9}"/>
                </a:ext>
              </a:extLst>
            </p:cNvPr>
            <p:cNvSpPr/>
            <p:nvPr/>
          </p:nvSpPr>
          <p:spPr>
            <a:xfrm>
              <a:off x="5363941" y="3051201"/>
              <a:ext cx="1635098" cy="86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Australie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B6B20AE-7D13-4C8B-8CBA-BFDC3CA517FC}"/>
                </a:ext>
              </a:extLst>
            </p:cNvPr>
            <p:cNvSpPr/>
            <p:nvPr/>
          </p:nvSpPr>
          <p:spPr>
            <a:xfrm>
              <a:off x="3119219" y="4287172"/>
              <a:ext cx="1635097" cy="806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Italy</a:t>
              </a:r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B15A85E6-0788-448A-BBDA-35D0AE498F39}"/>
                </a:ext>
              </a:extLst>
            </p:cNvPr>
            <p:cNvSpPr/>
            <p:nvPr/>
          </p:nvSpPr>
          <p:spPr>
            <a:xfrm>
              <a:off x="7606619" y="3077325"/>
              <a:ext cx="1633059" cy="84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Espagne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AF3719E-6950-44B5-9B41-F2847E9D15B8}"/>
                </a:ext>
              </a:extLst>
            </p:cNvPr>
            <p:cNvSpPr/>
            <p:nvPr/>
          </p:nvSpPr>
          <p:spPr>
            <a:xfrm>
              <a:off x="5363940" y="1805465"/>
              <a:ext cx="1633057" cy="8018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Royaume-Uni</a:t>
              </a:r>
              <a:endParaRPr lang="fr-FR" sz="1200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D846E4C-BC7D-4720-BE95-BC8A47FCADC0}"/>
                </a:ext>
              </a:extLst>
            </p:cNvPr>
            <p:cNvSpPr/>
            <p:nvPr/>
          </p:nvSpPr>
          <p:spPr>
            <a:xfrm>
              <a:off x="7606620" y="1763650"/>
              <a:ext cx="1633058" cy="84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Korea</a:t>
              </a:r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4C5128F-7D00-44CA-BC08-8882E741F1A1}"/>
                </a:ext>
              </a:extLst>
            </p:cNvPr>
            <p:cNvSpPr/>
            <p:nvPr/>
          </p:nvSpPr>
          <p:spPr>
            <a:xfrm>
              <a:off x="7606619" y="4292249"/>
              <a:ext cx="1633059" cy="8018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Argentine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CD438CB-97CF-4846-BE90-E2A0BFE61242}"/>
                </a:ext>
              </a:extLst>
            </p:cNvPr>
            <p:cNvSpPr/>
            <p:nvPr/>
          </p:nvSpPr>
          <p:spPr>
            <a:xfrm>
              <a:off x="5361900" y="4292249"/>
              <a:ext cx="1635098" cy="8018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Arabie saoudite</a:t>
              </a: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21" name="Flèche droite 20"/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4123944" y="5581892"/>
              <a:ext cx="1024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Introduction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121840" y="5578209"/>
              <a:ext cx="969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Analyse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1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7" name="Flèche droite 6"/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4123944" y="5581892"/>
              <a:ext cx="1024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Introduction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121840" y="5578209"/>
              <a:ext cx="969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Analyse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6" y="113614"/>
            <a:ext cx="3459646" cy="546459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43" y="116303"/>
            <a:ext cx="3183073" cy="546754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70" y="113614"/>
            <a:ext cx="3431430" cy="5303676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A049AAA-9768-403C-93AE-B01DD9CA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425B0F6-7000-49D0-8023-032E0E79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4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3931920" y="5578209"/>
            <a:ext cx="6444931" cy="694575"/>
            <a:chOff x="3931920" y="5578209"/>
            <a:chExt cx="6444931" cy="694575"/>
          </a:xfrm>
        </p:grpSpPr>
        <p:sp>
          <p:nvSpPr>
            <p:cNvPr id="8" name="Flèche droite 7"/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4123944" y="5581892"/>
              <a:ext cx="1024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Introduction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459739" y="5578209"/>
              <a:ext cx="1199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Problématiques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121840" y="5578209"/>
              <a:ext cx="969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Analyse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692AED5-A929-49C3-A52B-BF9221E0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(Data Scientist - Projet2)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0CBAF7-312F-44BF-B360-02D12BC9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AA12-A4F4-44F9-B59E-46763FA73B50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640500D-0EEE-4E46-BCC5-B3CF56BEE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90" y="94789"/>
            <a:ext cx="6051654" cy="54553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F3078F-760A-48DB-A5F6-3EACBA997AF9}"/>
              </a:ext>
            </a:extLst>
          </p:cNvPr>
          <p:cNvSpPr txBox="1"/>
          <p:nvPr/>
        </p:nvSpPr>
        <p:spPr>
          <a:xfrm>
            <a:off x="9019032" y="2347136"/>
            <a:ext cx="2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Univarié</a:t>
            </a:r>
          </a:p>
        </p:txBody>
      </p:sp>
    </p:spTree>
    <p:extLst>
      <p:ext uri="{BB962C8B-B14F-4D97-AF65-F5344CB8AC3E}">
        <p14:creationId xmlns:p14="http://schemas.microsoft.com/office/powerpoint/2010/main" val="10646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411</TotalTime>
  <Words>485</Words>
  <Application>Microsoft Office PowerPoint</Application>
  <PresentationFormat>Grand écran</PresentationFormat>
  <Paragraphs>167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Calibri</vt:lpstr>
      <vt:lpstr>Calisto MT</vt:lpstr>
      <vt:lpstr>Trebuchet MS</vt:lpstr>
      <vt:lpstr>Wingdings 2</vt:lpstr>
      <vt:lpstr>Ardoise</vt:lpstr>
      <vt:lpstr>Projet 2 </vt:lpstr>
      <vt:lpstr>Introduction</vt:lpstr>
      <vt:lpstr>Introduction</vt:lpstr>
      <vt:lpstr>Problématiques</vt:lpstr>
      <vt:lpstr>Analyse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CAZIER Matthieu</dc:creator>
  <cp:lastModifiedBy>CAZIER Matthieu</cp:lastModifiedBy>
  <cp:revision>31</cp:revision>
  <dcterms:created xsi:type="dcterms:W3CDTF">2020-06-18T10:58:33Z</dcterms:created>
  <dcterms:modified xsi:type="dcterms:W3CDTF">2020-06-30T08:47:12Z</dcterms:modified>
</cp:coreProperties>
</file>