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6"/>
  </p:notesMasterIdLst>
  <p:sldIdLst>
    <p:sldId id="256" r:id="rId2"/>
    <p:sldId id="275" r:id="rId3"/>
    <p:sldId id="257" r:id="rId4"/>
    <p:sldId id="261" r:id="rId5"/>
    <p:sldId id="265" r:id="rId6"/>
    <p:sldId id="258" r:id="rId7"/>
    <p:sldId id="262" r:id="rId8"/>
    <p:sldId id="280" r:id="rId9"/>
    <p:sldId id="266" r:id="rId10"/>
    <p:sldId id="276" r:id="rId11"/>
    <p:sldId id="277" r:id="rId12"/>
    <p:sldId id="279" r:id="rId13"/>
    <p:sldId id="278" r:id="rId14"/>
    <p:sldId id="270" r:id="rId15"/>
    <p:sldId id="283" r:id="rId16"/>
    <p:sldId id="271" r:id="rId17"/>
    <p:sldId id="281" r:id="rId18"/>
    <p:sldId id="282" r:id="rId19"/>
    <p:sldId id="259" r:id="rId20"/>
    <p:sldId id="263" r:id="rId21"/>
    <p:sldId id="284" r:id="rId22"/>
    <p:sldId id="288" r:id="rId23"/>
    <p:sldId id="285" r:id="rId24"/>
    <p:sldId id="286" r:id="rId25"/>
    <p:sldId id="287" r:id="rId26"/>
    <p:sldId id="272" r:id="rId27"/>
    <p:sldId id="267" r:id="rId28"/>
    <p:sldId id="273" r:id="rId29"/>
    <p:sldId id="289" r:id="rId30"/>
    <p:sldId id="268" r:id="rId31"/>
    <p:sldId id="274" r:id="rId32"/>
    <p:sldId id="269" r:id="rId33"/>
    <p:sldId id="260" r:id="rId34"/>
    <p:sldId id="26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BCB0B-58EF-4824-91A7-B318502FA173}" type="datetimeFigureOut">
              <a:rPr lang="fr-FR" smtClean="0"/>
              <a:t>24/07/2020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16900-D7DC-4ABB-AAC4-D9AB7EE708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7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3C0E-B53D-4A6B-AA7E-8879D607938F}" type="datetime1">
              <a:rPr lang="fr-FR" smtClean="0"/>
              <a:t>24/07/2020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70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D539-BE3F-4A28-98E2-1F0B9E97732A}" type="datetime1">
              <a:rPr lang="fr-FR" smtClean="0"/>
              <a:t>24/07/2020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82983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D539-BE3F-4A28-98E2-1F0B9E97732A}" type="datetime1">
              <a:rPr lang="fr-FR" smtClean="0"/>
              <a:t>24/07/2020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94752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D539-BE3F-4A28-98E2-1F0B9E97732A}" type="datetime1">
              <a:rPr lang="fr-FR" smtClean="0"/>
              <a:t>24/07/2020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530479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D539-BE3F-4A28-98E2-1F0B9E97732A}" type="datetime1">
              <a:rPr lang="fr-FR" smtClean="0"/>
              <a:t>24/07/2020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16536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D539-BE3F-4A28-98E2-1F0B9E97732A}" type="datetime1">
              <a:rPr lang="fr-FR" smtClean="0"/>
              <a:t>24/07/2020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77227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D539-BE3F-4A28-98E2-1F0B9E97732A}" type="datetime1">
              <a:rPr lang="fr-FR" smtClean="0"/>
              <a:t>24/07/2020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38469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04F-4B47-45ED-A77C-1B645D55ADED}" type="datetime1">
              <a:rPr lang="fr-FR" smtClean="0"/>
              <a:t>24/07/2020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87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155A-F364-4A56-9B2C-0028752BAE5C}" type="datetime1">
              <a:rPr lang="fr-FR" smtClean="0"/>
              <a:t>24/07/2020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89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FA03-DA86-440D-81F1-BD184C5A6EDF}" type="datetime1">
              <a:rPr lang="fr-FR" smtClean="0"/>
              <a:t>24/07/2020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5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13E9-FAE0-48B0-B393-9F55CFAFD141}" type="datetime1">
              <a:rPr lang="fr-FR" smtClean="0"/>
              <a:t>24/07/2020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5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BBE8-17DA-48A1-B119-473ABA31BB1B}" type="datetime1">
              <a:rPr lang="fr-FR" smtClean="0"/>
              <a:t>24/07/2020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38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B01C-728C-45E2-8B11-F6A1D20C6D91}" type="datetime1">
              <a:rPr lang="fr-FR" smtClean="0"/>
              <a:t>24/07/2020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47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F88B-386F-477F-8C73-DA953C56C1EF}" type="datetime1">
              <a:rPr lang="fr-FR" smtClean="0"/>
              <a:t>24/07/2020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37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85EC-CD0C-473C-826A-74C0AB4D3BCF}" type="datetime1">
              <a:rPr lang="fr-FR" smtClean="0"/>
              <a:t>24/07/2020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05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81F0-8DE4-478B-BF12-16C3A230158B}" type="datetime1">
              <a:rPr lang="fr-FR" smtClean="0"/>
              <a:t>24/07/2020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46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CEE5-9245-48F6-BCBA-1C318B9B5420}" type="datetime1">
              <a:rPr lang="fr-FR" smtClean="0"/>
              <a:t>24/07/2020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82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A79D539-BE3F-4A28-98E2-1F0B9E97732A}" type="datetime1">
              <a:rPr lang="fr-FR" smtClean="0"/>
              <a:t>24/07/2020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Matthieu Cazier (Projet 3 / Data scientist)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821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6D132-4789-46CC-9F80-8AC0CCA56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2488EB-377E-4F1A-B572-358CC8270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Santé public France(</a:t>
            </a:r>
            <a:r>
              <a:rPr lang="fr-FR" dirty="0" err="1"/>
              <a:t>OpenClassrooms</a:t>
            </a:r>
            <a:r>
              <a:rPr lang="fr-FR" dirty="0"/>
              <a:t>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F1EC8D-71F4-4E79-97DF-166546F6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34BDEE-A212-4031-8AFB-00FD9CDC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82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408FAB-EDCA-48A7-86DB-2A5E767A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CA3578-3CC6-4500-83CC-33E2EDB4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10</a:t>
            </a:fld>
            <a:endParaRPr lang="fr-FR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0E95521-D592-4BDA-8690-A03B0013CBE4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17" name="Flèche droite 6">
              <a:extLst>
                <a:ext uri="{FF2B5EF4-FFF2-40B4-BE49-F238E27FC236}">
                  <a16:creationId xmlns:a16="http://schemas.microsoft.com/office/drawing/2014/main" id="{92E9C7FA-ADEB-4FF8-8373-9BE7E232D838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4F702ED-2196-4FAD-9D7A-C52AC713D831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EC5C3C25-4788-4850-928B-24C96EE46EF7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F70D76F-C0EF-4E86-A435-E425D4DB7A38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07FBEF30-96D9-4C7C-A594-625256339C2D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291DFA84-F496-4929-9FD0-718F794E3F5E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604B6A2C-A16B-4DB7-9B7B-D8947EC460E8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Nettoyage effectué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E68AEF26-C88A-4BB8-B5A9-31EDAAACE570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Analyse exploratoire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74DAE1AE-8792-44B8-A6E5-AA212BE91224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A38EE17-043A-4EDB-8D76-DC5523C1A088}"/>
              </a:ext>
            </a:extLst>
          </p:cNvPr>
          <p:cNvGrpSpPr/>
          <p:nvPr/>
        </p:nvGrpSpPr>
        <p:grpSpPr>
          <a:xfrm>
            <a:off x="2399726" y="0"/>
            <a:ext cx="7121417" cy="2286740"/>
            <a:chOff x="2399726" y="0"/>
            <a:chExt cx="7121417" cy="2286740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50BCC1BB-49BE-4062-A1C2-6036AEBE8798}"/>
                </a:ext>
              </a:extLst>
            </p:cNvPr>
            <p:cNvGrpSpPr/>
            <p:nvPr/>
          </p:nvGrpSpPr>
          <p:grpSpPr>
            <a:xfrm>
              <a:off x="2399726" y="668956"/>
              <a:ext cx="7121417" cy="1617784"/>
              <a:chOff x="381434" y="264363"/>
              <a:chExt cx="7121417" cy="161778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CE80634-ABF1-4DFA-B541-2D4F0CE6022D}"/>
                  </a:ext>
                </a:extLst>
              </p:cNvPr>
              <p:cNvSpPr/>
              <p:nvPr/>
            </p:nvSpPr>
            <p:spPr>
              <a:xfrm>
                <a:off x="381434" y="264363"/>
                <a:ext cx="2341891" cy="16177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1 398 748 lignes</a:t>
                </a:r>
              </a:p>
              <a:p>
                <a:pPr algn="ctr"/>
                <a:r>
                  <a:rPr lang="fr-FR" dirty="0"/>
                  <a:t>56 colonnes </a:t>
                </a:r>
              </a:p>
              <a:p>
                <a:pPr algn="ctr"/>
                <a:endParaRPr lang="fr-FR" dirty="0"/>
              </a:p>
            </p:txBody>
          </p:sp>
          <p:sp>
            <p:nvSpPr>
              <p:cNvPr id="30" name="Flèche : droite 29">
                <a:extLst>
                  <a:ext uri="{FF2B5EF4-FFF2-40B4-BE49-F238E27FC236}">
                    <a16:creationId xmlns:a16="http://schemas.microsoft.com/office/drawing/2014/main" id="{6AB95598-B4D9-4466-A08D-1A0D426FC12F}"/>
                  </a:ext>
                </a:extLst>
              </p:cNvPr>
              <p:cNvSpPr/>
              <p:nvPr/>
            </p:nvSpPr>
            <p:spPr>
              <a:xfrm>
                <a:off x="3182826" y="428167"/>
                <a:ext cx="1467773" cy="11022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120438E-754E-4072-9E38-C37F1CEF88C5}"/>
                  </a:ext>
                </a:extLst>
              </p:cNvPr>
              <p:cNvSpPr/>
              <p:nvPr/>
            </p:nvSpPr>
            <p:spPr>
              <a:xfrm>
                <a:off x="5160960" y="264363"/>
                <a:ext cx="2341891" cy="16177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1 398 707 lignes</a:t>
                </a:r>
              </a:p>
              <a:p>
                <a:pPr algn="ctr"/>
                <a:r>
                  <a:rPr lang="fr-FR" dirty="0"/>
                  <a:t>56 colonnes</a:t>
                </a:r>
              </a:p>
            </p:txBody>
          </p:sp>
        </p:grp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9226985E-6D92-4A0D-BF56-9BBDFC882CE7}"/>
                </a:ext>
              </a:extLst>
            </p:cNvPr>
            <p:cNvSpPr txBox="1"/>
            <p:nvPr/>
          </p:nvSpPr>
          <p:spPr>
            <a:xfrm>
              <a:off x="5364086" y="0"/>
              <a:ext cx="1467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Doublons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0EE56FA-8203-4931-BBD1-28C48662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30" y="2394453"/>
            <a:ext cx="7331313" cy="300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21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9616F0-E3DC-4375-BDC2-CAE3EE85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51CFDA-082E-4FEE-85F3-7A2BA591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11</a:t>
            </a:fld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4E9C5B1-5A32-4D11-B2D2-C180B7C486C7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14" name="Flèche droite 6">
              <a:extLst>
                <a:ext uri="{FF2B5EF4-FFF2-40B4-BE49-F238E27FC236}">
                  <a16:creationId xmlns:a16="http://schemas.microsoft.com/office/drawing/2014/main" id="{A8929A4C-EF9F-43F2-B8E9-437BD6B451BD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51792681-87CE-4C5C-BC66-8C2A7E308995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75C38C8-8E9A-4EE0-BB47-D0EF0B85E9EB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B980110-165A-4A37-8B10-7E29F3E97796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8350D88C-89EE-4685-8B95-A332E969E756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E6DA095-3F39-42C9-9BEA-5DA2CECDECEB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E09D62EE-43C1-4A75-BCF4-C5100F6D61C2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Nettoyage effectué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EE8A502E-D5D2-4FAA-8FE9-1FA5319C5FDA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Analyse exploratoire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EA3A319-AD53-4C53-B408-87FD73040260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498B933-000B-4630-A746-E2B657E28352}"/>
              </a:ext>
            </a:extLst>
          </p:cNvPr>
          <p:cNvGrpSpPr/>
          <p:nvPr/>
        </p:nvGrpSpPr>
        <p:grpSpPr>
          <a:xfrm>
            <a:off x="2399726" y="0"/>
            <a:ext cx="7121417" cy="2286740"/>
            <a:chOff x="2399726" y="0"/>
            <a:chExt cx="7121417" cy="2286740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E420AC0E-263E-4D2E-98B6-67EA55C8C932}"/>
                </a:ext>
              </a:extLst>
            </p:cNvPr>
            <p:cNvGrpSpPr/>
            <p:nvPr/>
          </p:nvGrpSpPr>
          <p:grpSpPr>
            <a:xfrm>
              <a:off x="2399726" y="668956"/>
              <a:ext cx="7121417" cy="1617784"/>
              <a:chOff x="381434" y="264363"/>
              <a:chExt cx="7121417" cy="161778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D391377-3B9C-44DC-8418-4034AECD4027}"/>
                  </a:ext>
                </a:extLst>
              </p:cNvPr>
              <p:cNvSpPr/>
              <p:nvPr/>
            </p:nvSpPr>
            <p:spPr>
              <a:xfrm>
                <a:off x="381434" y="264363"/>
                <a:ext cx="2341891" cy="16177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1 398 707 lignes</a:t>
                </a:r>
              </a:p>
              <a:p>
                <a:pPr algn="ctr"/>
                <a:r>
                  <a:rPr lang="fr-FR" dirty="0"/>
                  <a:t>56 colonnes </a:t>
                </a:r>
              </a:p>
              <a:p>
                <a:pPr algn="ctr"/>
                <a:endParaRPr lang="fr-FR" dirty="0"/>
              </a:p>
            </p:txBody>
          </p:sp>
          <p:sp>
            <p:nvSpPr>
              <p:cNvPr id="27" name="Flèche : droite 26">
                <a:extLst>
                  <a:ext uri="{FF2B5EF4-FFF2-40B4-BE49-F238E27FC236}">
                    <a16:creationId xmlns:a16="http://schemas.microsoft.com/office/drawing/2014/main" id="{C02D7705-94C9-4F07-B395-8A3B82087A1C}"/>
                  </a:ext>
                </a:extLst>
              </p:cNvPr>
              <p:cNvSpPr/>
              <p:nvPr/>
            </p:nvSpPr>
            <p:spPr>
              <a:xfrm>
                <a:off x="3182826" y="428167"/>
                <a:ext cx="1467773" cy="11022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9E277F8-4C27-4A0E-A56A-6EB79A9BA060}"/>
                  </a:ext>
                </a:extLst>
              </p:cNvPr>
              <p:cNvSpPr/>
              <p:nvPr/>
            </p:nvSpPr>
            <p:spPr>
              <a:xfrm>
                <a:off x="5160960" y="264363"/>
                <a:ext cx="2341891" cy="16177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1 398 707 lignes</a:t>
                </a:r>
              </a:p>
              <a:p>
                <a:pPr algn="ctr"/>
                <a:r>
                  <a:rPr lang="fr-FR" dirty="0"/>
                  <a:t>13 colonnes</a:t>
                </a:r>
              </a:p>
            </p:txBody>
          </p: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9FE59A18-6E28-4C6D-9B70-418B934C1E90}"/>
                </a:ext>
              </a:extLst>
            </p:cNvPr>
            <p:cNvSpPr txBox="1"/>
            <p:nvPr/>
          </p:nvSpPr>
          <p:spPr>
            <a:xfrm>
              <a:off x="5364086" y="0"/>
              <a:ext cx="1815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Colonnes pas intéressantes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B9FD1F-8ED1-4B1D-99EB-399E4CC46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95" y="2356486"/>
            <a:ext cx="5902217" cy="306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162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48FEAA-BC21-4AD4-A1B7-32E86E43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7FD0FC-8790-4B8C-ABD5-6C7B19B5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12</a:t>
            </a:fld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9024064-7DB5-4DCF-9213-8D433EBCB11F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12" name="Flèche droite 6">
              <a:extLst>
                <a:ext uri="{FF2B5EF4-FFF2-40B4-BE49-F238E27FC236}">
                  <a16:creationId xmlns:a16="http://schemas.microsoft.com/office/drawing/2014/main" id="{6F286480-6DB5-48B3-8459-4E59E15A9A0A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E5D24736-7224-4A83-A9CE-B52D29D16DE2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ACC9FEAC-0927-43F3-99D0-9FB640D90CCB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4B1AE00-DDEF-4326-A028-BAFB569B592A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6FCCD319-C247-4003-B2B9-0A46A5B9E5DF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05CB3BA-F622-4CC5-8459-5334D7D01626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CCF70538-70DB-4B5E-9BA4-1AA0C5A0B2D5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Nettoyage effectué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F41B846-2A6D-4D36-A801-A6325EBE38B1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Analyse exploratoire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4AAC82F6-BA9F-45F4-8C7D-CE6BFF6A27A1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991606E-9ADB-4B0F-BA17-C9264C32290C}"/>
              </a:ext>
            </a:extLst>
          </p:cNvPr>
          <p:cNvGrpSpPr/>
          <p:nvPr/>
        </p:nvGrpSpPr>
        <p:grpSpPr>
          <a:xfrm>
            <a:off x="2399726" y="0"/>
            <a:ext cx="7121417" cy="2286740"/>
            <a:chOff x="2399726" y="0"/>
            <a:chExt cx="7121417" cy="2286740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A54F8B77-A328-4835-AFE8-0AC65AB0E267}"/>
                </a:ext>
              </a:extLst>
            </p:cNvPr>
            <p:cNvGrpSpPr/>
            <p:nvPr/>
          </p:nvGrpSpPr>
          <p:grpSpPr>
            <a:xfrm>
              <a:off x="2399726" y="668956"/>
              <a:ext cx="7121417" cy="1617784"/>
              <a:chOff x="381434" y="264363"/>
              <a:chExt cx="7121417" cy="16177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1782DE5-502E-4532-A902-8151FE06C64E}"/>
                  </a:ext>
                </a:extLst>
              </p:cNvPr>
              <p:cNvSpPr/>
              <p:nvPr/>
            </p:nvSpPr>
            <p:spPr>
              <a:xfrm>
                <a:off x="381434" y="264363"/>
                <a:ext cx="2341891" cy="16177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1 398 707 lignes</a:t>
                </a:r>
              </a:p>
              <a:p>
                <a:pPr algn="ctr"/>
                <a:r>
                  <a:rPr lang="fr-FR" dirty="0"/>
                  <a:t>13 colonnes </a:t>
                </a:r>
              </a:p>
              <a:p>
                <a:pPr algn="ctr"/>
                <a:endParaRPr lang="fr-FR" dirty="0"/>
              </a:p>
            </p:txBody>
          </p:sp>
          <p:sp>
            <p:nvSpPr>
              <p:cNvPr id="25" name="Flèche : droite 24">
                <a:extLst>
                  <a:ext uri="{FF2B5EF4-FFF2-40B4-BE49-F238E27FC236}">
                    <a16:creationId xmlns:a16="http://schemas.microsoft.com/office/drawing/2014/main" id="{225DBDA1-2150-45AA-9EAD-6FC8E5CAFB97}"/>
                  </a:ext>
                </a:extLst>
              </p:cNvPr>
              <p:cNvSpPr/>
              <p:nvPr/>
            </p:nvSpPr>
            <p:spPr>
              <a:xfrm>
                <a:off x="3182826" y="428167"/>
                <a:ext cx="1467773" cy="11022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510CAAF-0C4C-4001-91EF-80D526321A7D}"/>
                  </a:ext>
                </a:extLst>
              </p:cNvPr>
              <p:cNvSpPr/>
              <p:nvPr/>
            </p:nvSpPr>
            <p:spPr>
              <a:xfrm>
                <a:off x="5160960" y="264363"/>
                <a:ext cx="2341891" cy="16177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420 045 lignes</a:t>
                </a:r>
              </a:p>
              <a:p>
                <a:pPr algn="ctr"/>
                <a:r>
                  <a:rPr lang="fr-FR" dirty="0"/>
                  <a:t>13 colonnes</a:t>
                </a:r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C75CD414-CC51-462D-965D-CB7E3E40CB2A}"/>
                </a:ext>
              </a:extLst>
            </p:cNvPr>
            <p:cNvSpPr txBox="1"/>
            <p:nvPr/>
          </p:nvSpPr>
          <p:spPr>
            <a:xfrm>
              <a:off x="5364086" y="0"/>
              <a:ext cx="1000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France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4B08EA6E-A3D7-4541-8D86-6ED4EB608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33" y="2384852"/>
            <a:ext cx="6000203" cy="315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62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3867CC-8BFD-46A2-9359-14C038A4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B98246-A509-49BF-990F-2E58CDF0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13</a:t>
            </a:fld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6A5D48B-60CD-4ACA-817E-8AA3B24FBD83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13" name="Flèche droite 6">
              <a:extLst>
                <a:ext uri="{FF2B5EF4-FFF2-40B4-BE49-F238E27FC236}">
                  <a16:creationId xmlns:a16="http://schemas.microsoft.com/office/drawing/2014/main" id="{C69C9955-8998-46E1-82C9-DC69155B9D69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E7A5EC85-E03D-4990-8D87-7A2FD30E96B0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177AE2D9-54B0-4CBD-9E72-BB2BED4F7CDA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6A67055A-FB46-406B-B2CD-89BC671D8AD0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064814E-CDBD-4BA7-9485-43C8292686DD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0C94CC7-FD2F-487C-AD1B-B3E1C15D603B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DB857C99-B400-4F8F-AC45-C1F9AA2AF2A6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Nettoyage effectué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8F2B065-1E49-4624-836A-D467296B1B5D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Analyse exploratoire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49247B9A-832C-4E24-BEDF-8A6919D111D3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0B9CB99-95CC-4157-9F3E-28D478614F5D}"/>
              </a:ext>
            </a:extLst>
          </p:cNvPr>
          <p:cNvGrpSpPr/>
          <p:nvPr/>
        </p:nvGrpSpPr>
        <p:grpSpPr>
          <a:xfrm>
            <a:off x="2399726" y="0"/>
            <a:ext cx="7121417" cy="2286740"/>
            <a:chOff x="2399726" y="0"/>
            <a:chExt cx="7121417" cy="2286740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D3F23604-9306-4BE0-98BC-78DFED0CA71C}"/>
                </a:ext>
              </a:extLst>
            </p:cNvPr>
            <p:cNvGrpSpPr/>
            <p:nvPr/>
          </p:nvGrpSpPr>
          <p:grpSpPr>
            <a:xfrm>
              <a:off x="2399726" y="668956"/>
              <a:ext cx="7121417" cy="1617784"/>
              <a:chOff x="381434" y="264363"/>
              <a:chExt cx="7121417" cy="161778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CEF7482-6ECA-46C1-9A6B-F160C47218E4}"/>
                  </a:ext>
                </a:extLst>
              </p:cNvPr>
              <p:cNvSpPr/>
              <p:nvPr/>
            </p:nvSpPr>
            <p:spPr>
              <a:xfrm>
                <a:off x="381434" y="264363"/>
                <a:ext cx="2341891" cy="16177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420 045 lignes</a:t>
                </a:r>
              </a:p>
              <a:p>
                <a:pPr algn="ctr"/>
                <a:r>
                  <a:rPr lang="fr-FR" dirty="0"/>
                  <a:t>13 colonnes </a:t>
                </a:r>
              </a:p>
              <a:p>
                <a:pPr algn="ctr"/>
                <a:endParaRPr lang="fr-FR" dirty="0"/>
              </a:p>
            </p:txBody>
          </p:sp>
          <p:sp>
            <p:nvSpPr>
              <p:cNvPr id="26" name="Flèche : droite 25">
                <a:extLst>
                  <a:ext uri="{FF2B5EF4-FFF2-40B4-BE49-F238E27FC236}">
                    <a16:creationId xmlns:a16="http://schemas.microsoft.com/office/drawing/2014/main" id="{AE290C26-083C-4C1D-80F5-50CFD508725E}"/>
                  </a:ext>
                </a:extLst>
              </p:cNvPr>
              <p:cNvSpPr/>
              <p:nvPr/>
            </p:nvSpPr>
            <p:spPr>
              <a:xfrm>
                <a:off x="3182826" y="428167"/>
                <a:ext cx="1467773" cy="11022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F55FD2F-5E79-46B0-B733-74E432430A25}"/>
                  </a:ext>
                </a:extLst>
              </p:cNvPr>
              <p:cNvSpPr/>
              <p:nvPr/>
            </p:nvSpPr>
            <p:spPr>
              <a:xfrm>
                <a:off x="5160960" y="264363"/>
                <a:ext cx="2341891" cy="16177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182 331 lignes</a:t>
                </a:r>
              </a:p>
              <a:p>
                <a:pPr algn="ctr"/>
                <a:r>
                  <a:rPr lang="fr-FR" dirty="0"/>
                  <a:t>11 colonnes</a:t>
                </a:r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4D7AC07B-FA22-47C7-8E10-5B491D146324}"/>
                </a:ext>
              </a:extLst>
            </p:cNvPr>
            <p:cNvSpPr txBox="1"/>
            <p:nvPr/>
          </p:nvSpPr>
          <p:spPr>
            <a:xfrm>
              <a:off x="4458673" y="0"/>
              <a:ext cx="32785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Garder nutrition-score &amp; grade // supprimer pays &amp; fibres</a:t>
              </a:r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D39204CA-9D18-48E6-856E-408B2CC43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915" y="2384852"/>
            <a:ext cx="5960258" cy="304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67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D8AA5F-6027-47E3-8192-60E73FF1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6C2905-FFB3-4516-97A2-CDF2980A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14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FDB28D3-6C59-491F-89E5-ED3AA9DE7A3E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7" name="Flèche droite 6">
              <a:extLst>
                <a:ext uri="{FF2B5EF4-FFF2-40B4-BE49-F238E27FC236}">
                  <a16:creationId xmlns:a16="http://schemas.microsoft.com/office/drawing/2014/main" id="{4B77F4DE-4241-4B15-A6AD-C398C0F3DB49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2A06BA5-2A78-4C75-9406-618A649A5158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A23283E0-4958-4A6C-A302-2DAAF08DF80E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07EBF70-36D0-4662-A3DB-ED7157770BFA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0AD65FCC-BE1C-44E6-90C4-65874596AFA4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1E2905-C9F8-4138-8EC5-B07292C36D91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4F709E1-9E3B-42D2-BB7B-532C58224AA5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Nettoyage effectué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20DF8047-DFE9-49E8-A749-1961B1A24A7C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Analyse exploratoire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4C71B9B-56F8-4491-8757-DDC7A7E5E444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313C8BB-7217-40C7-9F1E-9AA605E3A7F2}"/>
              </a:ext>
            </a:extLst>
          </p:cNvPr>
          <p:cNvGrpSpPr/>
          <p:nvPr/>
        </p:nvGrpSpPr>
        <p:grpSpPr>
          <a:xfrm>
            <a:off x="2399726" y="0"/>
            <a:ext cx="7121417" cy="2286740"/>
            <a:chOff x="2399726" y="0"/>
            <a:chExt cx="7121417" cy="2286740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B77FE358-DEA6-4BAB-AF17-BA31BF697A15}"/>
                </a:ext>
              </a:extLst>
            </p:cNvPr>
            <p:cNvGrpSpPr/>
            <p:nvPr/>
          </p:nvGrpSpPr>
          <p:grpSpPr>
            <a:xfrm>
              <a:off x="2399726" y="668956"/>
              <a:ext cx="7121417" cy="1617784"/>
              <a:chOff x="381434" y="264363"/>
              <a:chExt cx="7121417" cy="161778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C4002AB-C230-4574-83AD-F8DDD2485602}"/>
                  </a:ext>
                </a:extLst>
              </p:cNvPr>
              <p:cNvSpPr/>
              <p:nvPr/>
            </p:nvSpPr>
            <p:spPr>
              <a:xfrm>
                <a:off x="381434" y="264363"/>
                <a:ext cx="2341891" cy="16177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182 331 lignes</a:t>
                </a:r>
              </a:p>
              <a:p>
                <a:pPr algn="ctr"/>
                <a:r>
                  <a:rPr lang="fr-FR" dirty="0"/>
                  <a:t>11 colonnes </a:t>
                </a:r>
              </a:p>
              <a:p>
                <a:pPr algn="ctr"/>
                <a:endParaRPr lang="fr-FR" dirty="0"/>
              </a:p>
            </p:txBody>
          </p:sp>
          <p:sp>
            <p:nvSpPr>
              <p:cNvPr id="28" name="Flèche : droite 27">
                <a:extLst>
                  <a:ext uri="{FF2B5EF4-FFF2-40B4-BE49-F238E27FC236}">
                    <a16:creationId xmlns:a16="http://schemas.microsoft.com/office/drawing/2014/main" id="{512798BD-C5C0-4585-9220-3F0455DB1CED}"/>
                  </a:ext>
                </a:extLst>
              </p:cNvPr>
              <p:cNvSpPr/>
              <p:nvPr/>
            </p:nvSpPr>
            <p:spPr>
              <a:xfrm>
                <a:off x="3182826" y="428167"/>
                <a:ext cx="1467773" cy="11022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584462B-E701-42BE-BFA9-823767226AF9}"/>
                  </a:ext>
                </a:extLst>
              </p:cNvPr>
              <p:cNvSpPr/>
              <p:nvPr/>
            </p:nvSpPr>
            <p:spPr>
              <a:xfrm>
                <a:off x="5160960" y="264363"/>
                <a:ext cx="2341891" cy="16177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182 112 lignes</a:t>
                </a:r>
              </a:p>
              <a:p>
                <a:pPr algn="ctr"/>
                <a:r>
                  <a:rPr lang="fr-FR" dirty="0"/>
                  <a:t>11 colonnes</a:t>
                </a:r>
              </a:p>
            </p:txBody>
          </p:sp>
        </p:grp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6F2E9E80-D6CA-468F-996E-7A126C36B82C}"/>
                </a:ext>
              </a:extLst>
            </p:cNvPr>
            <p:cNvSpPr txBox="1"/>
            <p:nvPr/>
          </p:nvSpPr>
          <p:spPr>
            <a:xfrm>
              <a:off x="4458673" y="0"/>
              <a:ext cx="327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Valeurs aberrantes (</a:t>
              </a:r>
              <a:r>
                <a:rPr lang="fr-FR" dirty="0" err="1">
                  <a:solidFill>
                    <a:srgbClr val="FF0000"/>
                  </a:solidFill>
                </a:rPr>
                <a:t>outlier</a:t>
              </a:r>
              <a:r>
                <a:rPr lang="fr-FR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4E940D69-64FE-4E10-A8BE-0C795D25B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558" y="2364747"/>
            <a:ext cx="5953754" cy="304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24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916DD5-A98B-4EFE-984F-2300C378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8DDFAA-51BC-4B01-8A07-083BC65C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15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869A8A-4C14-4513-818C-475FE95CADF2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7" name="Flèche droite 6">
              <a:extLst>
                <a:ext uri="{FF2B5EF4-FFF2-40B4-BE49-F238E27FC236}">
                  <a16:creationId xmlns:a16="http://schemas.microsoft.com/office/drawing/2014/main" id="{79318C4C-227C-4805-A50B-E26AF1916397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C43D3EB-D36D-4885-9A27-1749B4284B7E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BC176C-877F-4DF5-8C1D-92E104B948AA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598F221A-2AE1-4C35-BFDA-0970FAAB6303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EFE0B1C-54FC-4A71-8011-EFB21CA753B5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C7C8C2A-69FB-4EB4-87B5-89B0E1B16A57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8F3E33F6-B300-45EF-A0B6-252CDBD86EC3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Nettoyage effectué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E3E668B-C76E-44D1-9B40-9AEF25CD2D14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Analyse exploratoire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F5FE4C6-55E8-445F-862F-7E2E3113077F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4451C589-9F88-4D55-B180-AC2B1946D8CA}"/>
              </a:ext>
            </a:extLst>
          </p:cNvPr>
          <p:cNvSpPr txBox="1"/>
          <p:nvPr/>
        </p:nvSpPr>
        <p:spPr>
          <a:xfrm>
            <a:off x="4458674" y="0"/>
            <a:ext cx="180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Dataset</a:t>
            </a:r>
            <a:r>
              <a:rPr lang="fr-FR" dirty="0">
                <a:solidFill>
                  <a:srgbClr val="FF0000"/>
                </a:solidFill>
              </a:rPr>
              <a:t> nettoyé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6D7103E-22D2-427B-8520-C321D9BEC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53" y="1243812"/>
            <a:ext cx="7363777" cy="363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hylactère : pensées 17">
            <a:extLst>
              <a:ext uri="{FF2B5EF4-FFF2-40B4-BE49-F238E27FC236}">
                <a16:creationId xmlns:a16="http://schemas.microsoft.com/office/drawing/2014/main" id="{3A903E23-1F61-4B01-907D-21CF7F12EF7D}"/>
              </a:ext>
            </a:extLst>
          </p:cNvPr>
          <p:cNvSpPr/>
          <p:nvPr/>
        </p:nvSpPr>
        <p:spPr>
          <a:xfrm>
            <a:off x="7639369" y="0"/>
            <a:ext cx="2652113" cy="105995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Remplacement des valeurs manquantes par un </a:t>
            </a:r>
            <a:r>
              <a:rPr lang="fr-FR" sz="900" dirty="0" err="1"/>
              <a:t>KNNImputer</a:t>
            </a:r>
            <a:r>
              <a:rPr lang="fr-FR" sz="900" dirty="0"/>
              <a:t> des plus proches voisins</a:t>
            </a:r>
          </a:p>
        </p:txBody>
      </p:sp>
    </p:spTree>
    <p:extLst>
      <p:ext uri="{BB962C8B-B14F-4D97-AF65-F5344CB8AC3E}">
        <p14:creationId xmlns:p14="http://schemas.microsoft.com/office/powerpoint/2010/main" val="320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537542-B718-4E0F-9259-551F2E62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6D258F-E3B1-4DBA-A84A-8D354187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16</a:t>
            </a:fld>
            <a:endParaRPr lang="fr-F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F02E5B1-DE1B-40BD-9251-B230CE0A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39" y="609600"/>
            <a:ext cx="6903418" cy="470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D8CF30E0-85F4-4963-9242-091B945136A5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9" name="Flèche droite 6">
              <a:extLst>
                <a:ext uri="{FF2B5EF4-FFF2-40B4-BE49-F238E27FC236}">
                  <a16:creationId xmlns:a16="http://schemas.microsoft.com/office/drawing/2014/main" id="{2D0504F7-7930-4530-94E4-331D6801C3B8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9A01B35-7EC5-4CB9-AE32-34FAD1245D69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210CD41-CD94-46E7-A9F2-B269FC01FBEA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C12F88BF-46BF-4B1D-9957-934EDA29D58D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4CC13775-B43F-48AC-A3FB-A604F5710560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D9B34CD8-BDD6-4065-9BCA-AD7BFE2ECD32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E51D56EE-51DC-45F3-A7A4-679175A3FC23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Nettoyage effectué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5AF0F5A-8033-44BB-9933-17D67A4B73DA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Analyse exploratoire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2EE22CE-85B5-4A42-895F-32CA52D036D7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CF194607-247E-46BC-BA09-551979647F99}"/>
              </a:ext>
            </a:extLst>
          </p:cNvPr>
          <p:cNvSpPr txBox="1"/>
          <p:nvPr/>
        </p:nvSpPr>
        <p:spPr>
          <a:xfrm>
            <a:off x="7687036" y="2196934"/>
            <a:ext cx="418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distribution de la variable Energy avant et après nettoyage</a:t>
            </a:r>
          </a:p>
        </p:txBody>
      </p:sp>
    </p:spTree>
    <p:extLst>
      <p:ext uri="{BB962C8B-B14F-4D97-AF65-F5344CB8AC3E}">
        <p14:creationId xmlns:p14="http://schemas.microsoft.com/office/powerpoint/2010/main" val="289943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AF28FA-FCBF-41FA-AC47-DAC57ECC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C43CAA-233A-4059-96E5-8B0BEF74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17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4155A31-15A8-4C6B-BDB3-70097217934C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7" name="Flèche droite 6">
              <a:extLst>
                <a:ext uri="{FF2B5EF4-FFF2-40B4-BE49-F238E27FC236}">
                  <a16:creationId xmlns:a16="http://schemas.microsoft.com/office/drawing/2014/main" id="{11513732-3835-430C-97E2-9A0935B3B85A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EACCD3A-C4A3-4499-8920-E3BE279782B8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E3475369-21EC-42C6-A99D-6C6A78E93D1D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B821020E-5087-49E0-BD8A-9AC4610E9D01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0329174-C1ED-48CB-82A4-461033B1A75B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6945F31A-4809-421E-8EBA-D432F96FEF0D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601F3F22-7714-426C-9C46-3D5ED3C70C2B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Nettoyage effectué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C6F318C-6FAC-4192-8F10-D89CACF93DB8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Analyse exploratoire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EF0AD109-CD3A-42FE-AC55-C1948032C5A2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8CC66C15-C882-4C8B-98AC-6E9E1032D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51" y="771666"/>
            <a:ext cx="6345908" cy="42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AB8401-FA7C-4173-8825-656B4A66927A}"/>
              </a:ext>
            </a:extLst>
          </p:cNvPr>
          <p:cNvSpPr/>
          <p:nvPr/>
        </p:nvSpPr>
        <p:spPr>
          <a:xfrm>
            <a:off x="7586660" y="2370729"/>
            <a:ext cx="37293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Exemple distribution de la variable carbohydrates avant et après nettoyage</a:t>
            </a:r>
          </a:p>
        </p:txBody>
      </p:sp>
    </p:spTree>
    <p:extLst>
      <p:ext uri="{BB962C8B-B14F-4D97-AF65-F5344CB8AC3E}">
        <p14:creationId xmlns:p14="http://schemas.microsoft.com/office/powerpoint/2010/main" val="2528018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007FD7-F3A9-4E5B-92E3-1AC95287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CA44C8-FD3C-4572-A59D-2CC1CEE2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18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BA8B361-68EB-4440-8727-C52B92A437A8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7" name="Flèche droite 6">
              <a:extLst>
                <a:ext uri="{FF2B5EF4-FFF2-40B4-BE49-F238E27FC236}">
                  <a16:creationId xmlns:a16="http://schemas.microsoft.com/office/drawing/2014/main" id="{61FC4A33-D03B-4055-A1E1-F3D4BFAC8B32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40E25AE-D959-4356-8B84-2340A93B2740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CD73EF7F-C46F-4F21-AB3B-F1BDC76759DF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FAE0D12-1166-4B4D-B8D6-320855F5A006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2318E53D-1CB0-4A91-91F2-16F6CC9A311A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46F784F2-8322-4FCB-B70C-636CD65566BE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A0AC5D13-39B8-4205-A55D-442352313A08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Nettoyage effectué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478AA29A-35E6-4726-A2F8-01D63E3DDBFD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Analyse exploratoire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5FC7494-4F75-47FE-95D1-E761444C0A3D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BDACC7E7-4190-4877-9FEF-02C12ED5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11" y="609600"/>
            <a:ext cx="5854177" cy="41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67A0E770-B92C-4197-9925-DD1EFBD299D2}"/>
              </a:ext>
            </a:extLst>
          </p:cNvPr>
          <p:cNvSpPr txBox="1"/>
          <p:nvPr/>
        </p:nvSpPr>
        <p:spPr>
          <a:xfrm>
            <a:off x="7687036" y="2196934"/>
            <a:ext cx="418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distribution de la variable graisse avant et après nettoyage</a:t>
            </a:r>
          </a:p>
        </p:txBody>
      </p:sp>
    </p:spTree>
    <p:extLst>
      <p:ext uri="{BB962C8B-B14F-4D97-AF65-F5344CB8AC3E}">
        <p14:creationId xmlns:p14="http://schemas.microsoft.com/office/powerpoint/2010/main" val="3666103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6484E9-5D0E-4A6C-9AA5-D3B50931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C489A0-5E05-4CAF-AE15-0F64539B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19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1D27CC5-242C-44B3-B620-A3143BD49EE9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7" name="Flèche droite 6">
              <a:extLst>
                <a:ext uri="{FF2B5EF4-FFF2-40B4-BE49-F238E27FC236}">
                  <a16:creationId xmlns:a16="http://schemas.microsoft.com/office/drawing/2014/main" id="{9D868E3F-B0D7-4BF7-809B-47BB26CCA023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10C0D20-B7AF-4774-8213-239A9B69BACC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BCF45E8-EC4C-463C-BEFB-AD92FA1560BD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5066A0C-1BAA-480C-8C65-9C9E5FE9CDF8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090EC56D-EF32-4B31-A5B4-DB08D6D95A41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9BC5F6B-B080-4106-8F14-143ECA55F8E5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A76C9E1-60E1-4860-9185-AD2E83A5561B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Nettoyage effectué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F24B6A2-EEFE-4A8E-99CF-23A2FA824A3E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Analyse exploratoire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A41EFA5C-58A4-410B-B4DE-1C06FFE25C6C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E76022FD-02F2-4DA3-8434-6C0789624AF4}"/>
              </a:ext>
            </a:extLst>
          </p:cNvPr>
          <p:cNvSpPr txBox="1"/>
          <p:nvPr/>
        </p:nvSpPr>
        <p:spPr>
          <a:xfrm>
            <a:off x="1838982" y="2222695"/>
            <a:ext cx="9087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Analyse exploratoire</a:t>
            </a:r>
          </a:p>
        </p:txBody>
      </p:sp>
    </p:spTree>
    <p:extLst>
      <p:ext uri="{BB962C8B-B14F-4D97-AF65-F5344CB8AC3E}">
        <p14:creationId xmlns:p14="http://schemas.microsoft.com/office/powerpoint/2010/main" val="243128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D5FAC-9E3F-4A5B-8CF8-DFDF4766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E9E29E-6130-40AB-AF9E-2B2A0490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418" y="2201525"/>
            <a:ext cx="8669593" cy="265548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fr-FR" sz="2800" dirty="0">
                <a:effectLst/>
              </a:rPr>
              <a:t>L'agence « Santé publique France" a lancé</a:t>
            </a:r>
            <a:r>
              <a:rPr lang="fr-FR" sz="2800" b="1" dirty="0">
                <a:effectLst/>
              </a:rPr>
              <a:t> un appel à projets pour trouver des idées innovantes d’applications en lien avec l'alimentation.</a:t>
            </a:r>
            <a:r>
              <a:rPr lang="fr-FR" sz="2800" dirty="0">
                <a:effectLst/>
              </a:rPr>
              <a:t> Vous souhaitez y participer et proposer une idée d’application.</a:t>
            </a:r>
            <a:endParaRPr lang="fr-FR" sz="28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AE0B02-4E1D-4365-B0F5-A8DCC1C8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3EC9AA-7C8D-45B0-A0D8-D57327FA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259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7C51AC-D32F-4E28-889B-F8B39708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7F45BB-ED50-442A-97EE-F066E581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20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F445E7B-BF94-4B67-8D1D-8BAEEF3F2862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7" name="Flèche droite 6">
              <a:extLst>
                <a:ext uri="{FF2B5EF4-FFF2-40B4-BE49-F238E27FC236}">
                  <a16:creationId xmlns:a16="http://schemas.microsoft.com/office/drawing/2014/main" id="{2A681639-6A9E-4C23-B776-85E5265E9B0D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FB1AE24-97D6-4894-B19C-3BC5E2E99EDE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BC818B8-5B4E-43A5-B31C-325C7650DE9D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61A300E0-F5FD-48E8-9F66-186954895F4C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603B6F8B-5494-4ED8-A399-96FDC4A32BC3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42BD0F8-1857-43F4-AF42-D1F769E9840B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2720F0A-90D6-4DB9-BE8B-F19EDACDED0B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Nettoyage effectué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DFEBA84-4EF6-4021-B77B-0C734EEACEE4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Analyse exploratoire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F4B12965-7110-4A59-A593-6564A35E3A13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931660C6-8B8D-461E-91CA-3541A1F4A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35" y="1396151"/>
            <a:ext cx="5552625" cy="372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238B57E7-6468-4007-BA05-C80CE514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327" y="297486"/>
            <a:ext cx="5356376" cy="795876"/>
          </a:xfrm>
        </p:spPr>
        <p:txBody>
          <a:bodyPr>
            <a:normAutofit/>
          </a:bodyPr>
          <a:lstStyle/>
          <a:p>
            <a:r>
              <a:rPr lang="fr-FR" dirty="0"/>
              <a:t>Analyse univariée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2485578-44AB-4D39-9585-A02642DF831F}"/>
              </a:ext>
            </a:extLst>
          </p:cNvPr>
          <p:cNvSpPr txBox="1"/>
          <p:nvPr/>
        </p:nvSpPr>
        <p:spPr>
          <a:xfrm>
            <a:off x="7377953" y="2176837"/>
            <a:ext cx="3648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avec la variable </a:t>
            </a:r>
            <a:r>
              <a:rPr lang="fr-FR" dirty="0" err="1"/>
              <a:t>energy</a:t>
            </a:r>
            <a:r>
              <a:rPr lang="fr-F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courbe ne suit pas une loi normale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valeurs vont de 0 à 4000 (réglementation)</a:t>
            </a:r>
          </a:p>
        </p:txBody>
      </p:sp>
    </p:spTree>
    <p:extLst>
      <p:ext uri="{BB962C8B-B14F-4D97-AF65-F5344CB8AC3E}">
        <p14:creationId xmlns:p14="http://schemas.microsoft.com/office/powerpoint/2010/main" val="1442210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1ECD4D-FDE1-4DD8-9BDF-B4A83DBE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AC122B-E0C7-4690-A8DD-6625A93F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12E24D-8476-42F1-A07F-472BABE289D3}"/>
              </a:ext>
            </a:extLst>
          </p:cNvPr>
          <p:cNvSpPr txBox="1"/>
          <p:nvPr/>
        </p:nvSpPr>
        <p:spPr>
          <a:xfrm>
            <a:off x="7377953" y="2176837"/>
            <a:ext cx="3648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avec la variable graisse saturé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courbe ne suit pas une loi normale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valeurs vont de 0 à 100 (réglementation)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3208E5A-8847-412D-8CC3-FCAA1BF69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39" y="1288956"/>
            <a:ext cx="5242671" cy="364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F7F3CF98-CDFB-4145-B28D-5AD2C10F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327" y="297486"/>
            <a:ext cx="5356376" cy="795876"/>
          </a:xfrm>
        </p:spPr>
        <p:txBody>
          <a:bodyPr>
            <a:normAutofit/>
          </a:bodyPr>
          <a:lstStyle/>
          <a:p>
            <a:r>
              <a:rPr lang="fr-FR" dirty="0"/>
              <a:t>Analyse univariée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897908C-2EC5-41A6-9F2B-615DD8EB09CD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10" name="Flèche droite 6">
              <a:extLst>
                <a:ext uri="{FF2B5EF4-FFF2-40B4-BE49-F238E27FC236}">
                  <a16:creationId xmlns:a16="http://schemas.microsoft.com/office/drawing/2014/main" id="{EA620B47-FE7F-436F-BB58-70D71C556CB4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9BA8C44F-6ABC-4245-AB74-5BFB7C98EBB2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4879E347-4B74-49EB-B8AA-FBA466E798AF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50B62EC-F2A5-4B93-A048-4484782DB61A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325B2D6-037E-461C-BCE4-1D61B053BB72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D904732-A7D6-4686-8758-34BA80C0DA4E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811FECE-FB39-4824-A085-9A2168F8A4F1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Nettoyage effectué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9F722F1C-3393-490A-B607-049CD908F1A6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Analyse exploratoire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F6D5F0C6-A8FE-401E-B530-6DFD93DA2618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619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F5D7B3-03B0-4F93-9638-8C2462DE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C58950-938F-469B-BC1D-D85279AC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22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6EA704D-56F8-4F1A-A57A-44C113C9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327" y="297486"/>
            <a:ext cx="5356376" cy="795876"/>
          </a:xfrm>
        </p:spPr>
        <p:txBody>
          <a:bodyPr>
            <a:normAutofit/>
          </a:bodyPr>
          <a:lstStyle/>
          <a:p>
            <a:r>
              <a:rPr lang="fr-FR" dirty="0"/>
              <a:t>Analyse univariée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0A7AD72-ACCC-419A-9E02-395B938F1CC8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8" name="Flèche droite 6">
              <a:extLst>
                <a:ext uri="{FF2B5EF4-FFF2-40B4-BE49-F238E27FC236}">
                  <a16:creationId xmlns:a16="http://schemas.microsoft.com/office/drawing/2014/main" id="{3DF2DDE4-C6FA-4898-AC93-804EE8FA07CD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279212CE-F6E1-430F-9CF5-4C01BFDC59E6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8381040C-512D-4659-85EC-39EDC09F0267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054CA3D-9776-468F-A185-D8ADE99DF317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11F2840-8C7D-4777-B815-C272A6DEC2C1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7F1BCA2-5EC7-45C7-8EF2-24B6237ABF32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B018EE0-2901-43D0-8C1C-68709CF3CD1D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Nettoyage effectué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764AE75-CB31-4D70-BF7C-EC910129CFA3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Analyse exploratoire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294B81F-E297-44BB-8472-129FE7B50BF2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2370166-1E91-4EF7-A447-E285D3E14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7" y="1447191"/>
            <a:ext cx="5216337" cy="35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C574DD0-1D4A-45AA-BE0D-D1F86E90DAAB}"/>
              </a:ext>
            </a:extLst>
          </p:cNvPr>
          <p:cNvSpPr txBox="1"/>
          <p:nvPr/>
        </p:nvSpPr>
        <p:spPr>
          <a:xfrm>
            <a:off x="7377953" y="2176837"/>
            <a:ext cx="3648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avec la variable sucre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courbe ne suit pas une loi normale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valeurs vont de 0 à 100 (réglementation)</a:t>
            </a:r>
          </a:p>
        </p:txBody>
      </p:sp>
    </p:spTree>
    <p:extLst>
      <p:ext uri="{BB962C8B-B14F-4D97-AF65-F5344CB8AC3E}">
        <p14:creationId xmlns:p14="http://schemas.microsoft.com/office/powerpoint/2010/main" val="369302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7D6CD8-EC9D-49F6-99DC-7F1E9314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A46F75-F856-4E0F-A0BA-7DB277FD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23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B65E1F-E88F-491E-B1BC-9EC00F3B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6" y="1627976"/>
            <a:ext cx="5552626" cy="372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C72C4458-23F9-4C82-9E35-84D18E27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327" y="297486"/>
            <a:ext cx="5356376" cy="795876"/>
          </a:xfrm>
        </p:spPr>
        <p:txBody>
          <a:bodyPr>
            <a:normAutofit/>
          </a:bodyPr>
          <a:lstStyle/>
          <a:p>
            <a:r>
              <a:rPr lang="fr-FR" dirty="0"/>
              <a:t>Analyse multivariée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48E0BD7-74CE-494B-B93A-964FD1B7A541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10" name="Flèche droite 6">
              <a:extLst>
                <a:ext uri="{FF2B5EF4-FFF2-40B4-BE49-F238E27FC236}">
                  <a16:creationId xmlns:a16="http://schemas.microsoft.com/office/drawing/2014/main" id="{6C05D9E4-179E-4694-BDB8-D0E6D5B87667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CDAB1F81-D437-46F2-8118-B4696C6DA050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8AF6E56C-F953-4B2A-BEC6-FF62F0A0D09E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BAE30081-EF7B-411E-8575-A0D7324F3347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E79199B6-137E-470E-BABD-8399CDC70B3A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F280AD2-509B-425A-8974-560578DC0710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05F843A-25F7-4F91-9384-2C41E702E024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Nettoyage effectué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17FDF7C-8D83-430A-8A40-EA7F03761681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Analyse exploratoire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72239CC-1BBE-4AD4-8D9E-515FF23AD23E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F61A9C87-CDD3-4FD9-81E1-EC24C7551052}"/>
              </a:ext>
            </a:extLst>
          </p:cNvPr>
          <p:cNvSpPr txBox="1"/>
          <p:nvPr/>
        </p:nvSpPr>
        <p:spPr>
          <a:xfrm>
            <a:off x="7377953" y="2176837"/>
            <a:ext cx="3648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avec la variable </a:t>
            </a:r>
            <a:r>
              <a:rPr lang="fr-FR" dirty="0" err="1"/>
              <a:t>energy</a:t>
            </a:r>
            <a:r>
              <a:rPr lang="fr-F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courbes semblent être différentes suivant le nutri-score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valeurs vont de 0 à 4000 (réglementation)</a:t>
            </a:r>
          </a:p>
        </p:txBody>
      </p:sp>
    </p:spTree>
    <p:extLst>
      <p:ext uri="{BB962C8B-B14F-4D97-AF65-F5344CB8AC3E}">
        <p14:creationId xmlns:p14="http://schemas.microsoft.com/office/powerpoint/2010/main" val="3168436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2F134C-99D1-4BA2-8293-C3162405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2DF2F3-1EFC-448D-9EE3-CA6D95E3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24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D623FBE-6BF2-42BB-AE9D-9816778B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327" y="297486"/>
            <a:ext cx="5356376" cy="795876"/>
          </a:xfrm>
        </p:spPr>
        <p:txBody>
          <a:bodyPr>
            <a:normAutofit/>
          </a:bodyPr>
          <a:lstStyle/>
          <a:p>
            <a:r>
              <a:rPr lang="fr-FR" dirty="0"/>
              <a:t>Analyse multivariée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468C5A3-3DF6-4B21-952A-BDAB0280EEE1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8" name="Flèche droite 6">
              <a:extLst>
                <a:ext uri="{FF2B5EF4-FFF2-40B4-BE49-F238E27FC236}">
                  <a16:creationId xmlns:a16="http://schemas.microsoft.com/office/drawing/2014/main" id="{9BD02B0B-B1D0-47A3-932B-7A992B03A0DE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5F214F9-3910-4186-8E25-F902C9A2C3B2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C73A310B-3BAF-4750-8201-DE55E263ED49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0CDAFAFC-1699-47A6-9F04-AAB376CC56B1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C2C33700-E5D8-44C0-9A98-58C1AC1B4B9C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6B9C72EA-2C65-435A-9A82-47272DDBAE9F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73C816F-81EA-4826-BD1A-62843E0030EC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Nettoyage effectué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AFA66EA-A5F5-47D6-95AD-FA02E8D59D0E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Analyse exploratoire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809A718-42F3-4F36-9464-E222A561597C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131992C7-D066-48B3-B1D0-25DE2148D305}"/>
              </a:ext>
            </a:extLst>
          </p:cNvPr>
          <p:cNvSpPr txBox="1"/>
          <p:nvPr/>
        </p:nvSpPr>
        <p:spPr>
          <a:xfrm>
            <a:off x="7377953" y="2176837"/>
            <a:ext cx="3648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avec la variable carbohydrates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courbes ne semblent pas être différentes suivant le nutri-score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valeurs vont de 0 à 100 (réglementation)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CC23AF0-E66C-4D02-92ED-DBE5313B6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6" y="1313144"/>
            <a:ext cx="5672462" cy="393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633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5C0FA6-B139-41A3-98EA-46AE325B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E429E2-5F8D-4410-8307-CB84B912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25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6240A50-B689-416F-9D15-F39D8C85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327" y="297486"/>
            <a:ext cx="5356376" cy="795876"/>
          </a:xfrm>
        </p:spPr>
        <p:txBody>
          <a:bodyPr>
            <a:normAutofit/>
          </a:bodyPr>
          <a:lstStyle/>
          <a:p>
            <a:r>
              <a:rPr lang="fr-FR" dirty="0"/>
              <a:t>Analyse multivariée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3D8E8241-488A-406D-A292-2A44EEA7A4D1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8" name="Flèche droite 6">
              <a:extLst>
                <a:ext uri="{FF2B5EF4-FFF2-40B4-BE49-F238E27FC236}">
                  <a16:creationId xmlns:a16="http://schemas.microsoft.com/office/drawing/2014/main" id="{4C0EFE9B-BADD-4ADE-AC88-00C9F2FA58A1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C28A4A5-2FE4-481E-98FC-664C121A10CD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85E599F0-5967-4AE5-8D81-7A907432497E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85A17E6E-8394-4244-8AA6-EF55178E2A37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1703C11-6567-41AC-83FC-4CC9F4DED906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35A86C1-DC93-47D5-9611-600ACD29EDDB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7E1224F7-4429-490C-B8CF-3DA92B53259E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Nettoyage effectué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17DB56C-F74E-4FBE-8451-35BFA27C4FA4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Analyse exploratoire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4C30BD6-66BA-4F62-B4BB-26C23C9891EA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A2E9222-6A7A-47DC-98BC-C2B42067B659}"/>
              </a:ext>
            </a:extLst>
          </p:cNvPr>
          <p:cNvSpPr txBox="1"/>
          <p:nvPr/>
        </p:nvSpPr>
        <p:spPr>
          <a:xfrm>
            <a:off x="7377953" y="2176837"/>
            <a:ext cx="3648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avec la variable </a:t>
            </a:r>
            <a:r>
              <a:rPr lang="fr-FR" dirty="0" err="1"/>
              <a:t>proteins</a:t>
            </a:r>
            <a:r>
              <a:rPr lang="fr-F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courbes ne semblent pas être différentes suivant le nutri-score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valeurs vont de 0 à 100 (réglementation)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C68AFB8-E4C7-4B14-AFB3-809AD5A34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47" y="1409803"/>
            <a:ext cx="54864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55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A93D2-A949-4A50-95E2-6AA82F91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fr-FR" sz="4400" dirty="0" err="1">
                <a:latin typeface="+mn-lt"/>
              </a:rPr>
              <a:t>Pairplot</a:t>
            </a:r>
            <a:endParaRPr lang="fr-FR" sz="4400" dirty="0">
              <a:latin typeface="+mn-lt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0B8DDE-1CA7-4A1E-8C30-DAF07F62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A84AB9-BE43-4529-B059-AB61048A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26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B141030-D2C9-40C2-BCB4-1A4F1ADE0B79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7" name="Flèche droite 6">
              <a:extLst>
                <a:ext uri="{FF2B5EF4-FFF2-40B4-BE49-F238E27FC236}">
                  <a16:creationId xmlns:a16="http://schemas.microsoft.com/office/drawing/2014/main" id="{7AAD05C5-257E-4DA8-A8FD-D2BC34083D51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475CEBB1-0F54-480F-8735-ACC8A0321B36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E3FF474D-8B76-414D-AE1B-26C9BE18AD2A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F0ACCDE0-0392-45DE-B256-A6044404BEFE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CBCCFCC-48F3-4C7C-97FF-EF9767DC69B2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A20DCC20-CCFE-4A69-8ACA-1F9AB39F0603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0ED7A92C-E0C1-4A7B-BFFE-D2539A45B0D5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Nettoyage effectué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5C142A3-3E0B-48B3-8C36-A8C0EA100D6C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Analyse exploratoire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C1B14418-3FCC-4452-9511-004E03321595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8353525E-836F-4381-B643-DF8E8DC4B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995" y="1644165"/>
            <a:ext cx="1228236" cy="124151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EB301A2-6ECD-4EB2-BA84-C0FBE4DD4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51" y="1673166"/>
            <a:ext cx="1228236" cy="138757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AC8FB49-5066-4B94-B8AC-8C1319B82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685" y="0"/>
            <a:ext cx="3529013" cy="270986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67C5976-E05D-4563-894A-F5810AD8A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813" y="3618956"/>
            <a:ext cx="1217274" cy="1455709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BC39CCB-F5DC-4215-BBAE-EB78FFBC11DC}"/>
              </a:ext>
            </a:extLst>
          </p:cNvPr>
          <p:cNvSpPr txBox="1"/>
          <p:nvPr/>
        </p:nvSpPr>
        <p:spPr>
          <a:xfrm>
            <a:off x="2016204" y="1741561"/>
            <a:ext cx="2234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peut voir que suivant le nutriscore le score </a:t>
            </a:r>
            <a:r>
              <a:rPr lang="fr-FR" dirty="0" err="1"/>
              <a:t>energy</a:t>
            </a:r>
            <a:r>
              <a:rPr lang="fr-FR" dirty="0"/>
              <a:t> augmente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3B64810-6B83-43A3-8FE8-2222461E19C6}"/>
              </a:ext>
            </a:extLst>
          </p:cNvPr>
          <p:cNvSpPr txBox="1"/>
          <p:nvPr/>
        </p:nvSpPr>
        <p:spPr>
          <a:xfrm>
            <a:off x="1909718" y="3973385"/>
            <a:ext cx="405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peut voir que suivant le nutriscore le score carbohydrates ne change pas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FA82B7D-7ABC-402E-93D6-37FEBB5EF512}"/>
              </a:ext>
            </a:extLst>
          </p:cNvPr>
          <p:cNvSpPr txBox="1"/>
          <p:nvPr/>
        </p:nvSpPr>
        <p:spPr>
          <a:xfrm>
            <a:off x="5754795" y="1742887"/>
            <a:ext cx="203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Corrélation parfaite entre le sel et le sodium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E2B5D8C1-AE1E-441E-AB64-92A538953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567" y="3600284"/>
            <a:ext cx="1810825" cy="148387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40FEABD-5F81-41DD-9751-65784E348E17}"/>
              </a:ext>
            </a:extLst>
          </p:cNvPr>
          <p:cNvSpPr txBox="1"/>
          <p:nvPr/>
        </p:nvSpPr>
        <p:spPr>
          <a:xfrm>
            <a:off x="8134597" y="3730073"/>
            <a:ext cx="289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Beaucoup de corrélation entre </a:t>
            </a:r>
            <a:r>
              <a:rPr lang="fr-FR" dirty="0" err="1"/>
              <a:t>energy</a:t>
            </a:r>
            <a:r>
              <a:rPr lang="fr-FR" dirty="0"/>
              <a:t> et </a:t>
            </a:r>
            <a:r>
              <a:rPr lang="fr-FR" dirty="0" err="1"/>
              <a:t>energy_kcal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2006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226CAC-5877-460D-ADE9-0F965517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4750D7-20F5-4681-BF44-3EF36FDF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27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B8B7C36-E2EB-461F-A84D-96D24AAA2E93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7" name="Flèche droite 6">
              <a:extLst>
                <a:ext uri="{FF2B5EF4-FFF2-40B4-BE49-F238E27FC236}">
                  <a16:creationId xmlns:a16="http://schemas.microsoft.com/office/drawing/2014/main" id="{F3F9029B-612E-4B0D-A578-F0350D52FD00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49E7B41-0464-48ED-8829-15AA6A17857E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C99E2B4C-3FF8-43EC-82E7-DB2AE88F93BB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346FADD-4F2E-4A02-BAB3-239AA6086EC2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2AE956A2-DB77-4DDA-9423-8DF9FA46867E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959A5CA-9B54-45E9-866D-7D3FF303C63B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895124E7-1F14-4118-998F-011C29E5DAF4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Nettoyage effectué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F4419A9-4A0C-454A-9E4D-880BAC2410BB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Analyse exploratoire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FA9D155-BA8B-4A23-8941-5B9E141CC57D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B329166A-206E-4768-99AB-FBEDBADCD5C6}"/>
              </a:ext>
            </a:extLst>
          </p:cNvPr>
          <p:cNvSpPr txBox="1"/>
          <p:nvPr/>
        </p:nvSpPr>
        <p:spPr>
          <a:xfrm>
            <a:off x="2637525" y="0"/>
            <a:ext cx="56552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Matrice de corrélation</a:t>
            </a:r>
          </a:p>
          <a:p>
            <a:pPr algn="ctr"/>
            <a:endParaRPr lang="fr-FR" sz="4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586D38-397A-4695-A1AB-DC0AA253F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032" y="685646"/>
            <a:ext cx="5083098" cy="464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AC5E42E-21A6-4CA5-AFC4-85FF926C03FA}"/>
              </a:ext>
            </a:extLst>
          </p:cNvPr>
          <p:cNvSpPr txBox="1"/>
          <p:nvPr/>
        </p:nvSpPr>
        <p:spPr>
          <a:xfrm>
            <a:off x="8642685" y="2752866"/>
            <a:ext cx="212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Corrélation linéaire </a:t>
            </a:r>
          </a:p>
        </p:txBody>
      </p:sp>
    </p:spTree>
    <p:extLst>
      <p:ext uri="{BB962C8B-B14F-4D97-AF65-F5344CB8AC3E}">
        <p14:creationId xmlns:p14="http://schemas.microsoft.com/office/powerpoint/2010/main" val="3338597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F8400-53C9-4ABC-B4BC-1D74E33C3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327" y="297486"/>
            <a:ext cx="5356376" cy="795876"/>
          </a:xfrm>
        </p:spPr>
        <p:txBody>
          <a:bodyPr/>
          <a:lstStyle/>
          <a:p>
            <a:r>
              <a:rPr lang="fr-FR" dirty="0"/>
              <a:t>Cercle de corrélation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3FB5CD-32E5-4E1F-A617-0DE77BEF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50E5A2-30B3-43DF-9B68-9C2225F6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28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67A396B-652B-4157-994A-BBCBB5A09106}"/>
              </a:ext>
            </a:extLst>
          </p:cNvPr>
          <p:cNvGrpSpPr/>
          <p:nvPr/>
        </p:nvGrpSpPr>
        <p:grpSpPr>
          <a:xfrm>
            <a:off x="3407717" y="5440182"/>
            <a:ext cx="8014399" cy="810434"/>
            <a:chOff x="3792378" y="5578209"/>
            <a:chExt cx="6584473" cy="694575"/>
          </a:xfrm>
        </p:grpSpPr>
        <p:sp>
          <p:nvSpPr>
            <p:cNvPr id="7" name="Flèche droite 6">
              <a:extLst>
                <a:ext uri="{FF2B5EF4-FFF2-40B4-BE49-F238E27FC236}">
                  <a16:creationId xmlns:a16="http://schemas.microsoft.com/office/drawing/2014/main" id="{E880C284-3703-428B-8963-DD206D751C1B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935C6B59-B8CB-4C33-8E96-29278DC7CE98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757820F2-1767-4F9A-943D-E60C7920C3E7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865955AE-AAF1-418D-8D26-400E7BFFF358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34C3AA5-80C1-48EF-9F60-A99CF0C4F38B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716243E-BE42-4696-B03C-B5044B9C13FB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8CDB711-7DEB-4881-848E-FD8788639AA9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Nettoyage effectué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2BA5AA1C-80D8-4742-A678-8DF71E78B8E5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Analyse exploratoire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0421ABD-A8BA-408A-9812-76FE5477675C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34ACD5-FC4E-493D-94A5-A4432BCC7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9" y="1448879"/>
            <a:ext cx="3761570" cy="361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D23FBE0-28A2-4BA6-A5A2-B745EEFDC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339" y="1448879"/>
            <a:ext cx="3761570" cy="368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9B89996-6D3B-4748-B9C5-3A940ADC1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755" y="1470578"/>
            <a:ext cx="3855176" cy="372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103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036187-3F77-4B3B-B298-742557FC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B4A119-7B23-49E0-8626-D031063C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29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C970FA49-7FAC-4D9E-961B-660D2C191137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7" name="Flèche droite 6">
              <a:extLst>
                <a:ext uri="{FF2B5EF4-FFF2-40B4-BE49-F238E27FC236}">
                  <a16:creationId xmlns:a16="http://schemas.microsoft.com/office/drawing/2014/main" id="{6FD2DAA3-4127-4BFF-81EA-11CE138CA612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73BA8C0-A471-45F9-819C-98368AB6E44B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AB8A865D-EA1A-4854-9384-9014477A55CC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230C2D66-32C6-4594-BC77-6A7C47019A23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EB7A091-1A60-4AD8-A742-66A86423BBE3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6E6B20C7-167C-4677-9DF5-7040C99992C9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6878B7E-854F-477A-8069-F84363FF47CA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Nettoyage effectué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E9FD4FC-EB57-47B5-9A9F-679138FB548C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Analyse exploratoire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D87341F-560C-4607-A751-A704E8C3121D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64AF8308-2D1D-4426-8D30-590FC86B49A4}"/>
              </a:ext>
            </a:extLst>
          </p:cNvPr>
          <p:cNvSpPr txBox="1"/>
          <p:nvPr/>
        </p:nvSpPr>
        <p:spPr>
          <a:xfrm>
            <a:off x="3277772" y="211015"/>
            <a:ext cx="5655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Test Shapiro-</a:t>
            </a:r>
            <a:r>
              <a:rPr lang="fr-FR" sz="4400" dirty="0" err="1"/>
              <a:t>Wilk</a:t>
            </a:r>
            <a:endParaRPr lang="fr-FR" sz="4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3C58448-9279-4F09-BCAE-541D8EBCBD93}"/>
              </a:ext>
            </a:extLst>
          </p:cNvPr>
          <p:cNvSpPr txBox="1"/>
          <p:nvPr/>
        </p:nvSpPr>
        <p:spPr>
          <a:xfrm>
            <a:off x="429554" y="1544918"/>
            <a:ext cx="4930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 le test de </a:t>
            </a:r>
            <a:r>
              <a:rPr lang="fr-FR" dirty="0" err="1"/>
              <a:t>shapiro-Wilk</a:t>
            </a:r>
            <a:r>
              <a:rPr lang="fr-FR" dirty="0"/>
              <a:t> permet de savoir si une variable suit une distribution normale</a:t>
            </a:r>
          </a:p>
          <a:p>
            <a:endParaRPr lang="fr-FR" dirty="0"/>
          </a:p>
          <a:p>
            <a:r>
              <a:rPr lang="fr-FR" dirty="0"/>
              <a:t>Hypothèse : l’hypothèse nulle selon laquelle l’échantillon est issu d’une population normalement distribuée. Si </a:t>
            </a:r>
            <a:r>
              <a:rPr lang="fr-FR" dirty="0" err="1"/>
              <a:t>P_value</a:t>
            </a:r>
            <a:r>
              <a:rPr lang="fr-FR" dirty="0"/>
              <a:t> est inférieur à 0,05 alors l’hypothèse nulle est rejetée donc les données ne suivent pas une loi normalement distribué.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4F221D3-34B3-46EB-A7E3-78B311B1EB1B}"/>
              </a:ext>
            </a:extLst>
          </p:cNvPr>
          <p:cNvSpPr txBox="1"/>
          <p:nvPr/>
        </p:nvSpPr>
        <p:spPr>
          <a:xfrm>
            <a:off x="6831859" y="1562595"/>
            <a:ext cx="48222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P_value</a:t>
            </a:r>
            <a:r>
              <a:rPr lang="fr-FR" dirty="0"/>
              <a:t> : Toutes les variables ont un </a:t>
            </a:r>
            <a:r>
              <a:rPr lang="fr-FR" dirty="0" err="1"/>
              <a:t>p_value</a:t>
            </a:r>
            <a:r>
              <a:rPr lang="fr-FR" dirty="0"/>
              <a:t> = 0,00</a:t>
            </a:r>
          </a:p>
          <a:p>
            <a:endParaRPr lang="fr-FR" dirty="0"/>
          </a:p>
          <a:p>
            <a:r>
              <a:rPr lang="fr-FR" dirty="0"/>
              <a:t>Réponse du test : Aucune variable du </a:t>
            </a:r>
            <a:r>
              <a:rPr lang="fr-FR" dirty="0" err="1"/>
              <a:t>dataset</a:t>
            </a:r>
            <a:r>
              <a:rPr lang="fr-FR" dirty="0"/>
              <a:t> ne suit une loi normale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747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7B5DC99F-9B8C-480F-9B95-CB9643B11785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5" name="Flèche droite 6">
              <a:extLst>
                <a:ext uri="{FF2B5EF4-FFF2-40B4-BE49-F238E27FC236}">
                  <a16:creationId xmlns:a16="http://schemas.microsoft.com/office/drawing/2014/main" id="{41456132-41A4-4DF8-BBD3-C86BB61E5A66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BC80C21C-72CB-4338-A690-568F99D17B99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E5A47900-8B99-4D22-AA13-1BB23CF327FA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16D140C-537F-4903-92DB-817939115215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535A9AE-9470-423F-879D-923C8F9BCBB7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9505FDE-9D69-4146-B9DA-58E986289611}"/>
                </a:ext>
              </a:extLst>
            </p:cNvPr>
            <p:cNvSpPr txBox="1"/>
            <p:nvPr/>
          </p:nvSpPr>
          <p:spPr>
            <a:xfrm>
              <a:off x="3792378" y="5581892"/>
              <a:ext cx="2061905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Idée de l’application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876E644-AABB-4D0B-A21F-F0F2927AED9E}"/>
                </a:ext>
              </a:extLst>
            </p:cNvPr>
            <p:cNvSpPr txBox="1"/>
            <p:nvPr/>
          </p:nvSpPr>
          <p:spPr>
            <a:xfrm>
              <a:off x="5373544" y="5589512"/>
              <a:ext cx="1387741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Nettoyage effectué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6D27AA8-05D5-4E30-A217-EA1EA7D66E7C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Analyse exploratoire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1ECB174-94EE-4189-86BE-AAC538D34FAA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D87DF692-12C4-4F01-9F78-313AAE83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FB761AD2-426F-4EAB-B544-95615B0A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3</a:t>
            </a:fld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08FE2BD-5B20-417C-9AC5-F7DBAD0A21AE}"/>
              </a:ext>
            </a:extLst>
          </p:cNvPr>
          <p:cNvSpPr txBox="1"/>
          <p:nvPr/>
        </p:nvSpPr>
        <p:spPr>
          <a:xfrm>
            <a:off x="1838982" y="2222695"/>
            <a:ext cx="9087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L’idée d’application </a:t>
            </a:r>
          </a:p>
        </p:txBody>
      </p:sp>
    </p:spTree>
    <p:extLst>
      <p:ext uri="{BB962C8B-B14F-4D97-AF65-F5344CB8AC3E}">
        <p14:creationId xmlns:p14="http://schemas.microsoft.com/office/powerpoint/2010/main" val="918262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B1441E-8A84-4F2A-8F0D-50EC1817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99C4D4-420F-43ED-9770-56B14494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30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0EA5A06-CC00-41A0-914F-A4E9E5B32426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7" name="Flèche droite 6">
              <a:extLst>
                <a:ext uri="{FF2B5EF4-FFF2-40B4-BE49-F238E27FC236}">
                  <a16:creationId xmlns:a16="http://schemas.microsoft.com/office/drawing/2014/main" id="{95254241-C9F9-4863-A91B-83D289BB1D20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8FB832-03F1-433D-BA24-D0AC0D9A1AE9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8DCA4AF-ED82-4D5E-BD9B-5CE6F8F5ED0E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8D086A2-B5C5-4C46-87F4-7FEA3DE82295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E9A4B89-11C7-46EA-8071-C4775267547E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45774E2-00C5-447D-9882-0D52353FDA70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4EAA2C0-A11C-4A87-A2E0-E613E3E22D88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Nettoyage effectué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E95778E-290D-427F-AD9D-1C1A71EB9A52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Analyse exploratoire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7D1D7FF-A0C2-451F-B9E5-C31086E53323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E596F3-49E9-4420-8D33-6B7B1F19B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93" y="1393788"/>
            <a:ext cx="4798236" cy="33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4E5135A-B671-40F7-9CB9-FA92E7CDB364}"/>
              </a:ext>
            </a:extLst>
          </p:cNvPr>
          <p:cNvSpPr txBox="1"/>
          <p:nvPr/>
        </p:nvSpPr>
        <p:spPr>
          <a:xfrm>
            <a:off x="3277772" y="211015"/>
            <a:ext cx="5655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Test </a:t>
            </a:r>
            <a:r>
              <a:rPr lang="fr-FR" sz="4400" dirty="0" err="1"/>
              <a:t>Anova</a:t>
            </a:r>
            <a:endParaRPr lang="fr-FR" sz="4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D98E9C2-20F8-467A-B69C-BD5E840C7510}"/>
              </a:ext>
            </a:extLst>
          </p:cNvPr>
          <p:cNvSpPr txBox="1"/>
          <p:nvPr/>
        </p:nvSpPr>
        <p:spPr>
          <a:xfrm>
            <a:off x="6177391" y="1320800"/>
            <a:ext cx="4930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 le test d’ANOVA permet d’étudier le comportement d’une variable quantitative à une ou plusieurs variables qualitatives.</a:t>
            </a:r>
          </a:p>
          <a:p>
            <a:endParaRPr lang="fr-FR" dirty="0"/>
          </a:p>
          <a:p>
            <a:r>
              <a:rPr lang="fr-FR" dirty="0"/>
              <a:t>Hypothèse : l’hypothèse nulle selon laquelle les moyennes des groupes proviennent d’une même population. </a:t>
            </a:r>
          </a:p>
          <a:p>
            <a:endParaRPr lang="fr-FR" dirty="0"/>
          </a:p>
          <a:p>
            <a:r>
              <a:rPr lang="fr-FR" dirty="0"/>
              <a:t>Résultat : Toutes les valeurs de </a:t>
            </a:r>
            <a:r>
              <a:rPr lang="fr-FR" dirty="0" err="1"/>
              <a:t>p_value</a:t>
            </a:r>
            <a:r>
              <a:rPr lang="fr-FR" dirty="0"/>
              <a:t> sont égales à 0,00 donc on peut dire que l’affirmation que les moyennes des groupes proviennent d’une même population est fausse. </a:t>
            </a:r>
          </a:p>
        </p:txBody>
      </p:sp>
    </p:spTree>
    <p:extLst>
      <p:ext uri="{BB962C8B-B14F-4D97-AF65-F5344CB8AC3E}">
        <p14:creationId xmlns:p14="http://schemas.microsoft.com/office/powerpoint/2010/main" val="3025047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848FCB-B64D-4BEA-8AC3-5BE8BEC6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AD593A-4F3C-4EE3-9CD0-31FBD176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31</a:t>
            </a:fld>
            <a:endParaRPr lang="fr-FR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DE27FDD-8F95-41D3-904C-934E67965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3" y="1634485"/>
            <a:ext cx="5464615" cy="35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8E85C6A-5CF4-4A5E-9434-548B8376BE2C}"/>
              </a:ext>
            </a:extLst>
          </p:cNvPr>
          <p:cNvSpPr txBox="1"/>
          <p:nvPr/>
        </p:nvSpPr>
        <p:spPr>
          <a:xfrm>
            <a:off x="3277772" y="211015"/>
            <a:ext cx="5655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Régression Linéaire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894584C-FBF5-48FB-B470-E46D91205CC0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10" name="Flèche droite 6">
              <a:extLst>
                <a:ext uri="{FF2B5EF4-FFF2-40B4-BE49-F238E27FC236}">
                  <a16:creationId xmlns:a16="http://schemas.microsoft.com/office/drawing/2014/main" id="{D9606542-67D7-4EF1-8A50-A3A88239F8D8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90705D28-5FBD-4B50-9351-906EBE678148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4A95A03-A583-44D3-AB9D-674E71A2390C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0B9B6FB2-6349-473E-8E9F-ACC09B6FABB8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94FCE1CF-1FBD-4EE2-9BCC-328A90EAA674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A542E382-A36A-4FAA-BBA8-E2C6E23AAD63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6B911B0-3069-4564-A651-09CD30B94934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Nettoyage effectué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A8D8681-F8D7-49A4-A574-CE70F0057EF6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Analyse exploratoire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89329B5-7E30-4938-AE8D-0638C1F6F8F5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E0B336C1-EDC9-4EFE-8DDF-20A02074BB6C}"/>
              </a:ext>
            </a:extLst>
          </p:cNvPr>
          <p:cNvSpPr txBox="1"/>
          <p:nvPr/>
        </p:nvSpPr>
        <p:spPr>
          <a:xfrm>
            <a:off x="6467407" y="1133700"/>
            <a:ext cx="54646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Objectif : Une régression linéaire permet d’établir une relation entre une variable entre une variable expliquée et plusieurs variables explicatives. </a:t>
            </a:r>
          </a:p>
          <a:p>
            <a:endParaRPr lang="fr-FR" sz="1400" dirty="0"/>
          </a:p>
          <a:p>
            <a:r>
              <a:rPr lang="fr-FR" sz="1400" dirty="0"/>
              <a:t>Hypothèse : le coefficient de détermination varie entre 0 et 1. lorsqu’il est proche de 0, le pouvoir du modèle et faible, inversement quand il est proche de 1.</a:t>
            </a:r>
          </a:p>
          <a:p>
            <a:endParaRPr lang="fr-FR" sz="1400" dirty="0"/>
          </a:p>
          <a:p>
            <a:r>
              <a:rPr lang="fr-FR" sz="1400" dirty="0"/>
              <a:t>Résultat : </a:t>
            </a:r>
          </a:p>
          <a:p>
            <a:r>
              <a:rPr lang="fr-FR" sz="1400" dirty="0" err="1"/>
              <a:t>energy_kcal</a:t>
            </a:r>
            <a:r>
              <a:rPr lang="fr-FR" sz="1400" dirty="0"/>
              <a:t> : 0,26</a:t>
            </a:r>
          </a:p>
          <a:p>
            <a:r>
              <a:rPr lang="fr-FR" sz="1400" dirty="0"/>
              <a:t>Energy : 0,33</a:t>
            </a:r>
          </a:p>
          <a:p>
            <a:r>
              <a:rPr lang="fr-FR" sz="1400" dirty="0"/>
              <a:t>Graisse : 0,24</a:t>
            </a:r>
          </a:p>
          <a:p>
            <a:r>
              <a:rPr lang="fr-FR" sz="1400" dirty="0"/>
              <a:t>Graisse saturé :0,34</a:t>
            </a:r>
          </a:p>
          <a:p>
            <a:r>
              <a:rPr lang="fr-FR" sz="1400" dirty="0"/>
              <a:t>Carbohydrates : 0,04</a:t>
            </a:r>
          </a:p>
          <a:p>
            <a:r>
              <a:rPr lang="fr-FR" sz="1400" dirty="0"/>
              <a:t>Sucre : 0,14</a:t>
            </a:r>
          </a:p>
          <a:p>
            <a:r>
              <a:rPr lang="fr-FR" sz="1400" dirty="0" err="1"/>
              <a:t>Proteins</a:t>
            </a:r>
            <a:r>
              <a:rPr lang="fr-FR" sz="1400" dirty="0"/>
              <a:t> : 0,006</a:t>
            </a:r>
          </a:p>
          <a:p>
            <a:r>
              <a:rPr lang="fr-FR" sz="1400" dirty="0"/>
              <a:t>Salt : 0,03</a:t>
            </a:r>
          </a:p>
          <a:p>
            <a:r>
              <a:rPr lang="fr-FR" sz="1400" dirty="0"/>
              <a:t>Sodium : 0,02</a:t>
            </a:r>
          </a:p>
        </p:txBody>
      </p:sp>
    </p:spTree>
    <p:extLst>
      <p:ext uri="{BB962C8B-B14F-4D97-AF65-F5344CB8AC3E}">
        <p14:creationId xmlns:p14="http://schemas.microsoft.com/office/powerpoint/2010/main" val="884012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5FD5C9-00D8-4735-9C72-4769FA07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A2CF7F-90D1-437E-AA30-7F9FCA19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32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5D3F42F-3ACF-44E0-925C-B72F3BBF3581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7" name="Flèche droite 6">
              <a:extLst>
                <a:ext uri="{FF2B5EF4-FFF2-40B4-BE49-F238E27FC236}">
                  <a16:creationId xmlns:a16="http://schemas.microsoft.com/office/drawing/2014/main" id="{B892B195-184E-4A30-830B-4C3E8D1B68D7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2D62E4A-B3C3-4AFC-B428-0917B79689D5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24F7D2E-A81F-4C94-9954-A5D1039CAF49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6A6C15DF-2FAC-4EB7-86A3-1B4970E0A562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658BD5C9-9FE6-4701-AEA9-3DF7E8167BF7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470A5EA-9EAF-4C6B-B140-A705AA1C97F6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9C73B450-1370-46C2-AB75-917FA5072C38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Nettoyage effectué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D54D5E8-6E93-48B2-B6A0-9F17BC257236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Analyse exploratoire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6EEF820-AD87-4457-BC8C-06523ADD264D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35F16A91-C2CF-4BDB-9863-EA5A86E339A2}"/>
              </a:ext>
            </a:extLst>
          </p:cNvPr>
          <p:cNvSpPr txBox="1"/>
          <p:nvPr/>
        </p:nvSpPr>
        <p:spPr>
          <a:xfrm>
            <a:off x="2280140" y="124617"/>
            <a:ext cx="7652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Test Wilcoxon-Mann-</a:t>
            </a:r>
            <a:r>
              <a:rPr lang="fr-FR" sz="4400" dirty="0" err="1"/>
              <a:t>whitney</a:t>
            </a:r>
            <a:endParaRPr lang="fr-FR" sz="44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2B55988-0D4D-490F-8585-2E2BA23E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34" y="973164"/>
            <a:ext cx="5251949" cy="14408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03EB20F-D0B8-4234-9332-4BE7DA41DFF7}"/>
              </a:ext>
            </a:extLst>
          </p:cNvPr>
          <p:cNvSpPr txBox="1"/>
          <p:nvPr/>
        </p:nvSpPr>
        <p:spPr>
          <a:xfrm>
            <a:off x="6177391" y="1320800"/>
            <a:ext cx="4930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 le test de </a:t>
            </a:r>
            <a:r>
              <a:rPr lang="fr-FR" dirty="0" err="1"/>
              <a:t>wilcoxon</a:t>
            </a:r>
            <a:r>
              <a:rPr lang="fr-FR" dirty="0"/>
              <a:t>, est un test non paramétrique qui permet de tester l’hypothèse selon laquelle les médianes de chacun de deux groupes de données sont proches.</a:t>
            </a:r>
          </a:p>
          <a:p>
            <a:endParaRPr lang="fr-FR" dirty="0"/>
          </a:p>
          <a:p>
            <a:r>
              <a:rPr lang="fr-FR" dirty="0"/>
              <a:t>Hypothèse : l’hypothèse nulle est qu’une observation de la population X soit supérieure à une observation de la population Y.</a:t>
            </a:r>
          </a:p>
          <a:p>
            <a:endParaRPr lang="fr-FR" dirty="0"/>
          </a:p>
          <a:p>
            <a:r>
              <a:rPr lang="fr-FR" dirty="0"/>
              <a:t>Résultat : si le résultat est inférieur à p = 0,05 on rejette l’hypothèse nulle d’égalité des deux échantillons.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70506A7-C2A0-4A20-9996-115B013AC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" y="2530255"/>
            <a:ext cx="5260874" cy="132361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4326170-F225-41FD-B0A2-21A653065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34" y="3960678"/>
            <a:ext cx="5271197" cy="14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60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B8E993-8524-4749-A794-6E2BDD35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DFFC77-14CE-46AE-8784-AFE63A87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33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A1B0EDC-0268-4056-8C3D-C30B866ACEE1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7" name="Flèche droite 6">
              <a:extLst>
                <a:ext uri="{FF2B5EF4-FFF2-40B4-BE49-F238E27FC236}">
                  <a16:creationId xmlns:a16="http://schemas.microsoft.com/office/drawing/2014/main" id="{F0B9F1F8-BDE6-4F14-AE34-9EA8ED830E66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8F5100E-1981-4B99-8302-77DD501DB595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A5E96FD-9C7A-41EB-AD99-8479E7344D1A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F61F5054-F721-4A7E-ABE6-F13D8713CC10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8B7BE142-58A2-4FA9-AF97-8FB686B5C098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F89314B-A75B-440C-8B59-A317EFA01D9F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D21C73A-A186-4E79-A847-CDB35084AF43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Nettoyage effectué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3DA6DC76-83A3-4A63-AC0F-A48B8A6D729C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Analyse exploratoire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FAA417D3-31B4-4152-A043-3151CABA96B7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Conclusion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063F5A58-9C29-4533-8BCD-D75344F33FDC}"/>
              </a:ext>
            </a:extLst>
          </p:cNvPr>
          <p:cNvSpPr txBox="1"/>
          <p:nvPr/>
        </p:nvSpPr>
        <p:spPr>
          <a:xfrm>
            <a:off x="1838982" y="2222695"/>
            <a:ext cx="9087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47322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6C98D8-205C-4C1B-8459-4346275C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A324B9-DEE0-479F-BFD2-55FDCD0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34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5E4DC84-6A47-403B-BBEA-E78F596A72A6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7" name="Flèche droite 6">
              <a:extLst>
                <a:ext uri="{FF2B5EF4-FFF2-40B4-BE49-F238E27FC236}">
                  <a16:creationId xmlns:a16="http://schemas.microsoft.com/office/drawing/2014/main" id="{5BE10D0E-FCA2-4D77-8375-3D716B956B38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1453400B-6D21-4790-A860-0B96FB6430C4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3AA99918-94F2-41A6-8007-312AB7723059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3BDE56F-E505-4FDB-8EC1-8647D6B60A64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5DF4FD7D-6216-4CDA-9DD5-46E64B73D0C1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671579D6-A194-4E23-805A-BD5336928BDB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66947AF-5F9A-4FBF-BB29-016241AA6746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Nettoyage effectué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459856-FDC7-4485-B202-A4B01C1953DB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Analyse exploratoire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AA28E2FE-48E9-45D8-A9A0-D7887F3497B4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Conclusion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00F27ABD-CE6B-4922-B52E-990C5CEECC49}"/>
              </a:ext>
            </a:extLst>
          </p:cNvPr>
          <p:cNvSpPr txBox="1"/>
          <p:nvPr/>
        </p:nvSpPr>
        <p:spPr>
          <a:xfrm>
            <a:off x="1592602" y="1888177"/>
            <a:ext cx="9006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Après le nettoyage des données et l’exploration, certaines variables sont nécessaires pour prédire un nutriscore automatique :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err="1"/>
              <a:t>L’energy</a:t>
            </a:r>
            <a:endParaRPr lang="fr-F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Le sucre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La graisse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La graisse saturée</a:t>
            </a:r>
          </a:p>
        </p:txBody>
      </p:sp>
    </p:spTree>
    <p:extLst>
      <p:ext uri="{BB962C8B-B14F-4D97-AF65-F5344CB8AC3E}">
        <p14:creationId xmlns:p14="http://schemas.microsoft.com/office/powerpoint/2010/main" val="383772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AA0F55-2B14-4120-8332-37A7E78B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F6BB4D-0C0B-42B9-BD61-3E9D0328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4</a:t>
            </a:fld>
            <a:endParaRPr lang="fr-FR"/>
          </a:p>
        </p:txBody>
      </p:sp>
      <p:pic>
        <p:nvPicPr>
          <p:cNvPr id="1026" name="Picture 2" descr="Nutri-score — Wikipédia">
            <a:extLst>
              <a:ext uri="{FF2B5EF4-FFF2-40B4-BE49-F238E27FC236}">
                <a16:creationId xmlns:a16="http://schemas.microsoft.com/office/drawing/2014/main" id="{8CB4AD70-057E-4AA4-90BB-FDCAF033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83" y="3570430"/>
            <a:ext cx="2905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823BC8-B103-4231-ADF9-5898DC68A09A}"/>
              </a:ext>
            </a:extLst>
          </p:cNvPr>
          <p:cNvSpPr txBox="1"/>
          <p:nvPr/>
        </p:nvSpPr>
        <p:spPr>
          <a:xfrm>
            <a:off x="5342700" y="3568440"/>
            <a:ext cx="3812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La connaissance du nutri-score de l’aliment permet de contrôler ce qu’on mange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Le score varie de -15 à 40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L’échelle varie de A à E</a:t>
            </a:r>
          </a:p>
        </p:txBody>
      </p:sp>
      <p:pic>
        <p:nvPicPr>
          <p:cNvPr id="1030" name="Picture 6" descr="18 conseils pour devenir un bon sportif – Le petit coach">
            <a:extLst>
              <a:ext uri="{FF2B5EF4-FFF2-40B4-BE49-F238E27FC236}">
                <a16:creationId xmlns:a16="http://schemas.microsoft.com/office/drawing/2014/main" id="{D8B1CD8B-8740-4E41-B653-7047A81D3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75" y="609600"/>
            <a:ext cx="3237481" cy="215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AFBAFFB-9999-4B1B-B888-61E879BEEE8A}"/>
              </a:ext>
            </a:extLst>
          </p:cNvPr>
          <p:cNvSpPr txBox="1"/>
          <p:nvPr/>
        </p:nvSpPr>
        <p:spPr>
          <a:xfrm>
            <a:off x="1830046" y="1226421"/>
            <a:ext cx="443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Ma formation (</a:t>
            </a:r>
            <a:r>
              <a:rPr lang="fr-FR" dirty="0" err="1"/>
              <a:t>staps</a:t>
            </a:r>
            <a:r>
              <a:rPr lang="fr-F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Les personnes souhaitent contrôler ce qu’ils mangent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28997EE-8D9B-474B-8799-91C3AC7DA9D1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12" name="Flèche droite 6">
              <a:extLst>
                <a:ext uri="{FF2B5EF4-FFF2-40B4-BE49-F238E27FC236}">
                  <a16:creationId xmlns:a16="http://schemas.microsoft.com/office/drawing/2014/main" id="{8DF87803-A334-4BF1-AD46-F090A86022AA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D34D1889-6BE2-42C1-9215-CAB10E66DDB0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FCB4092-3FB2-468D-BA4C-09F9615617BA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8A671DC-F71D-4DB2-9B54-6FAE767040BC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6120518-5E58-40E1-AABB-BAF9260462CD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9FD7CE5-F206-476F-BC46-055562066AE8}"/>
                </a:ext>
              </a:extLst>
            </p:cNvPr>
            <p:cNvSpPr txBox="1"/>
            <p:nvPr/>
          </p:nvSpPr>
          <p:spPr>
            <a:xfrm>
              <a:off x="3792378" y="5581892"/>
              <a:ext cx="2061905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Idée de l’application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13BC2FD-521E-4B01-85BC-C94EDCE40A18}"/>
                </a:ext>
              </a:extLst>
            </p:cNvPr>
            <p:cNvSpPr txBox="1"/>
            <p:nvPr/>
          </p:nvSpPr>
          <p:spPr>
            <a:xfrm>
              <a:off x="5373544" y="5589512"/>
              <a:ext cx="1387741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Nettoyage effectué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B15BAD36-64FB-461F-A751-B48C24FB73CE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Analyse exploratoire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DE785D7F-1011-4B60-9631-9E310B3724B3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58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2D8AE1-229B-42CB-9BEC-42692D35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126FF3-45D5-4839-A179-ABD02146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5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0CBB5A-4E81-4030-84E2-408BC430C4F1}"/>
              </a:ext>
            </a:extLst>
          </p:cNvPr>
          <p:cNvSpPr/>
          <p:nvPr/>
        </p:nvSpPr>
        <p:spPr>
          <a:xfrm>
            <a:off x="5865562" y="2892074"/>
            <a:ext cx="5401994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Arriver à une application légère qui permet d’avoir une visualisation rapide du nutriscore pour manger de manière saine</a:t>
            </a:r>
          </a:p>
        </p:txBody>
      </p:sp>
      <p:pic>
        <p:nvPicPr>
          <p:cNvPr id="1028" name="Picture 4" descr="Entrepreneurs, comment avoir LA bonne idée ?, Le Lab/Idées">
            <a:extLst>
              <a:ext uri="{FF2B5EF4-FFF2-40B4-BE49-F238E27FC236}">
                <a16:creationId xmlns:a16="http://schemas.microsoft.com/office/drawing/2014/main" id="{D71C6C67-6C74-49D4-A8E8-46D5A9CA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4" y="377934"/>
            <a:ext cx="3967695" cy="211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E1BD2FC0-5511-4639-9E50-5BD59DF6BB62}"/>
              </a:ext>
            </a:extLst>
          </p:cNvPr>
          <p:cNvCxnSpPr>
            <a:stCxn id="1028" idx="3"/>
          </p:cNvCxnSpPr>
          <p:nvPr/>
        </p:nvCxnSpPr>
        <p:spPr>
          <a:xfrm>
            <a:off x="4881489" y="1434269"/>
            <a:ext cx="1350499" cy="14074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Groupe 6">
            <a:extLst>
              <a:ext uri="{FF2B5EF4-FFF2-40B4-BE49-F238E27FC236}">
                <a16:creationId xmlns:a16="http://schemas.microsoft.com/office/drawing/2014/main" id="{E55C3B74-100E-4473-8250-CE82BE0BC7E2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9" name="Flèche droite 6">
              <a:extLst>
                <a:ext uri="{FF2B5EF4-FFF2-40B4-BE49-F238E27FC236}">
                  <a16:creationId xmlns:a16="http://schemas.microsoft.com/office/drawing/2014/main" id="{B07E4B62-9D8C-4CF5-9694-73542DAE9F6B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2C018C1D-AA09-42BC-A882-98B70849BAA2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5E51AB8B-6C5A-4CEA-8DB9-769088202220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8CD3D5DD-F287-4F10-A88C-51079BD584E4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5B7A56B-7D18-457C-8CE1-C2888B1FBD8B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705082D-3486-4F19-B86E-DFC66325CDB5}"/>
                </a:ext>
              </a:extLst>
            </p:cNvPr>
            <p:cNvSpPr txBox="1"/>
            <p:nvPr/>
          </p:nvSpPr>
          <p:spPr>
            <a:xfrm>
              <a:off x="3792378" y="5581892"/>
              <a:ext cx="2061905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Idée de l’application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F6A3CB4-401E-4A01-B25B-A19E13436DE6}"/>
                </a:ext>
              </a:extLst>
            </p:cNvPr>
            <p:cNvSpPr txBox="1"/>
            <p:nvPr/>
          </p:nvSpPr>
          <p:spPr>
            <a:xfrm>
              <a:off x="5373544" y="5589512"/>
              <a:ext cx="1387741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Nettoyage effectué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2D1771CD-F820-4431-B909-4C36F3CAD592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Analyse exploratoire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C3C8663D-92C4-48E5-B279-12F2B68DD70C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36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E12361-2411-436B-8B2F-3EEB98F7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CED9A6-2F64-423A-A589-24291026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6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B245042-CE6B-47D0-94AC-87129746078A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7" name="Flèche droite 6">
              <a:extLst>
                <a:ext uri="{FF2B5EF4-FFF2-40B4-BE49-F238E27FC236}">
                  <a16:creationId xmlns:a16="http://schemas.microsoft.com/office/drawing/2014/main" id="{230D7FDF-CE7D-4DCF-BE6E-D47BE867D7B0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E8189EB-C806-4600-9A42-0666A4CD978F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24B9CC9-7E7A-4AA3-A8ED-DC4CB6D25CB7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997117B-F993-4EDE-A4BC-22F2BCC98DDF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E07FE93-A5D7-47CE-98A9-99A7B12F1B6A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19F2AB8-A8F3-494D-A7E8-9BD581BD3395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06008EE-8FEC-46B2-B890-94938F2BDA62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Nettoyage effectué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7261C4B-A20B-4A64-BD65-7000CFFDF2BA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Analyse exploratoire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7D78C74-DB8F-4D64-9F83-436A0436F945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9B71386E-CC72-4203-A7A7-5A73DE926659}"/>
              </a:ext>
            </a:extLst>
          </p:cNvPr>
          <p:cNvSpPr txBox="1"/>
          <p:nvPr/>
        </p:nvSpPr>
        <p:spPr>
          <a:xfrm>
            <a:off x="1838982" y="2222695"/>
            <a:ext cx="9087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Nettoyage effectué</a:t>
            </a:r>
          </a:p>
        </p:txBody>
      </p:sp>
    </p:spTree>
    <p:extLst>
      <p:ext uri="{BB962C8B-B14F-4D97-AF65-F5344CB8AC3E}">
        <p14:creationId xmlns:p14="http://schemas.microsoft.com/office/powerpoint/2010/main" val="216517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8BD64B-AB5E-4E91-B582-A3917704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6588F6-BF8E-479C-A3F1-62E42E37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7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A901993-39FF-4CFB-A5B7-2E3E5F69FBE5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7" name="Flèche droite 6">
              <a:extLst>
                <a:ext uri="{FF2B5EF4-FFF2-40B4-BE49-F238E27FC236}">
                  <a16:creationId xmlns:a16="http://schemas.microsoft.com/office/drawing/2014/main" id="{0FDF0FA6-DBDB-44DB-984E-3B186A5744E6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F82DAB9-6D16-4AA6-BE5A-5DC6545259F2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76CC87C-E488-4BFC-8299-AAB9137B4DF5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7618B61-83AE-4EE1-9CEC-F7BF5F7A531D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327F9F-211D-4A48-A87E-2F0BC8E6EB1A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9851C27-C715-4DC4-A84D-EB0BF25269E4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415DB38-0BD1-43D4-AA01-B289DF9C47C0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Nettoyage effectué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DD062AD-8FD7-43F1-9100-B5E207E734F6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Analyse exploratoire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290D73E-64DB-4D88-ACE3-651CD81BF40D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84DEE79-6E3D-41E8-BC7D-55D8246D8FFB}"/>
              </a:ext>
            </a:extLst>
          </p:cNvPr>
          <p:cNvGrpSpPr/>
          <p:nvPr/>
        </p:nvGrpSpPr>
        <p:grpSpPr>
          <a:xfrm>
            <a:off x="1011394" y="544701"/>
            <a:ext cx="10806093" cy="4293285"/>
            <a:chOff x="1011394" y="544701"/>
            <a:chExt cx="10806093" cy="429328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EFD762-DF1D-44C5-AFC2-7EA3A8D87622}"/>
                </a:ext>
              </a:extLst>
            </p:cNvPr>
            <p:cNvSpPr/>
            <p:nvPr/>
          </p:nvSpPr>
          <p:spPr>
            <a:xfrm>
              <a:off x="4560699" y="544701"/>
              <a:ext cx="2799471" cy="1164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1 406 465 lignes</a:t>
              </a:r>
            </a:p>
            <a:p>
              <a:pPr algn="ctr"/>
              <a:r>
                <a:rPr lang="fr-FR" dirty="0"/>
                <a:t>181 colonnes 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CA3BC8F7-EE9B-424E-A681-19E4C06BD950}"/>
                </a:ext>
              </a:extLst>
            </p:cNvPr>
            <p:cNvSpPr/>
            <p:nvPr/>
          </p:nvSpPr>
          <p:spPr>
            <a:xfrm>
              <a:off x="1011394" y="3238652"/>
              <a:ext cx="2140326" cy="1172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Informations générales</a:t>
              </a: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76B8E93B-335E-48E7-BB10-AF86E72E46AC}"/>
                </a:ext>
              </a:extLst>
            </p:cNvPr>
            <p:cNvSpPr/>
            <p:nvPr/>
          </p:nvSpPr>
          <p:spPr>
            <a:xfrm>
              <a:off x="3702605" y="3253290"/>
              <a:ext cx="2140326" cy="1172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Tags</a:t>
              </a: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5A5B1FAE-2924-4FFC-8740-1C4DD07DBE64}"/>
                </a:ext>
              </a:extLst>
            </p:cNvPr>
            <p:cNvSpPr/>
            <p:nvPr/>
          </p:nvSpPr>
          <p:spPr>
            <a:xfrm>
              <a:off x="6393816" y="3238652"/>
              <a:ext cx="2140326" cy="1172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Ingrédients</a:t>
              </a: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4C3B1BA-5EC6-48F5-A593-8C2384D32D01}"/>
                </a:ext>
              </a:extLst>
            </p:cNvPr>
            <p:cNvSpPr/>
            <p:nvPr/>
          </p:nvSpPr>
          <p:spPr>
            <a:xfrm>
              <a:off x="9085026" y="3238652"/>
              <a:ext cx="2450481" cy="11869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Données nutritionnelles</a:t>
              </a: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64AA759E-4464-4DFE-A364-5CD2DC3E24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1674" y="1708803"/>
              <a:ext cx="3001258" cy="15444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8E0AC83E-EB55-4131-AE57-8389ECC75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0922" y="1699319"/>
              <a:ext cx="742009" cy="156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8720F9D4-9E49-4072-95AE-E7575E0084CD}"/>
                </a:ext>
              </a:extLst>
            </p:cNvPr>
            <p:cNvCxnSpPr>
              <a:cxnSpLocks/>
            </p:cNvCxnSpPr>
            <p:nvPr/>
          </p:nvCxnSpPr>
          <p:spPr>
            <a:xfrm>
              <a:off x="5842931" y="1698933"/>
              <a:ext cx="1120577" cy="15995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CD009708-ECF2-4875-89C3-6903393759D2}"/>
                </a:ext>
              </a:extLst>
            </p:cNvPr>
            <p:cNvCxnSpPr>
              <a:cxnSpLocks/>
            </p:cNvCxnSpPr>
            <p:nvPr/>
          </p:nvCxnSpPr>
          <p:spPr>
            <a:xfrm>
              <a:off x="5833403" y="1694698"/>
              <a:ext cx="3302470" cy="18285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D8E7C613-5BDD-4076-88B1-250F797EB734}"/>
                </a:ext>
              </a:extLst>
            </p:cNvPr>
            <p:cNvGrpSpPr/>
            <p:nvPr/>
          </p:nvGrpSpPr>
          <p:grpSpPr>
            <a:xfrm>
              <a:off x="8853894" y="2826306"/>
              <a:ext cx="2963593" cy="2011680"/>
              <a:chOff x="8825564" y="2743200"/>
              <a:chExt cx="2963593" cy="2011680"/>
            </a:xfrm>
          </p:grpSpPr>
          <p:cxnSp>
            <p:nvCxnSpPr>
              <p:cNvPr id="3" name="Connecteur droit 2">
                <a:extLst>
                  <a:ext uri="{FF2B5EF4-FFF2-40B4-BE49-F238E27FC236}">
                    <a16:creationId xmlns:a16="http://schemas.microsoft.com/office/drawing/2014/main" id="{E6126FB4-ADAF-4926-BA10-C94708BB849F}"/>
                  </a:ext>
                </a:extLst>
              </p:cNvPr>
              <p:cNvCxnSpPr/>
              <p:nvPr/>
            </p:nvCxnSpPr>
            <p:spPr>
              <a:xfrm>
                <a:off x="8825564" y="2743200"/>
                <a:ext cx="0" cy="201168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AF0A4CB1-130D-453C-B719-E8C6E16C51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5564" y="4725408"/>
                <a:ext cx="2963593" cy="29472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7EA314CE-8FE6-43E0-872F-7F6F66D9946D}"/>
                  </a:ext>
                </a:extLst>
              </p:cNvPr>
              <p:cNvCxnSpPr/>
              <p:nvPr/>
            </p:nvCxnSpPr>
            <p:spPr>
              <a:xfrm>
                <a:off x="11775520" y="2743200"/>
                <a:ext cx="0" cy="201168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3CCDAC5F-FF46-429C-A792-A4997CD04A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25564" y="2743200"/>
                <a:ext cx="2963593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735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91EF32-F26B-49C4-8932-219BEA18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939CED-A638-4AA0-B0FA-536F5EDC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8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0ECD61-7556-409A-AB1B-1714364A3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87" y="2435760"/>
            <a:ext cx="7253578" cy="296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19D9C9B5-8943-414A-AE17-55870247184A}"/>
              </a:ext>
            </a:extLst>
          </p:cNvPr>
          <p:cNvGrpSpPr/>
          <p:nvPr/>
        </p:nvGrpSpPr>
        <p:grpSpPr>
          <a:xfrm>
            <a:off x="4730554" y="0"/>
            <a:ext cx="2430650" cy="2286740"/>
            <a:chOff x="4730554" y="0"/>
            <a:chExt cx="2430650" cy="22867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334DFF-ECD6-4FA3-8FED-8B313AE20C2F}"/>
                </a:ext>
              </a:extLst>
            </p:cNvPr>
            <p:cNvSpPr/>
            <p:nvPr/>
          </p:nvSpPr>
          <p:spPr>
            <a:xfrm>
              <a:off x="4730554" y="668956"/>
              <a:ext cx="2341891" cy="1617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1 398 748 lignes</a:t>
              </a:r>
            </a:p>
            <a:p>
              <a:pPr algn="ctr"/>
              <a:r>
                <a:rPr lang="fr-FR" dirty="0"/>
                <a:t>181 colonnes </a:t>
              </a:r>
            </a:p>
            <a:p>
              <a:pPr algn="ctr"/>
              <a:endParaRPr lang="fr-FR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BB72454-D830-49C6-BB70-4A24A9C3C172}"/>
                </a:ext>
              </a:extLst>
            </p:cNvPr>
            <p:cNvSpPr txBox="1"/>
            <p:nvPr/>
          </p:nvSpPr>
          <p:spPr>
            <a:xfrm>
              <a:off x="5030796" y="0"/>
              <a:ext cx="2130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FF0000"/>
                  </a:solidFill>
                </a:rPr>
                <a:t>Dataset</a:t>
              </a:r>
              <a:r>
                <a:rPr lang="fr-FR" dirty="0">
                  <a:solidFill>
                    <a:srgbClr val="FF0000"/>
                  </a:solidFill>
                </a:rPr>
                <a:t> de départ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BB7EAC5-E531-4F7F-9CA8-53EAC2864589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15" name="Flèche droite 6">
              <a:extLst>
                <a:ext uri="{FF2B5EF4-FFF2-40B4-BE49-F238E27FC236}">
                  <a16:creationId xmlns:a16="http://schemas.microsoft.com/office/drawing/2014/main" id="{D2483996-915A-4FB1-BF16-690999BE9A43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99FA1A40-0701-4101-A905-74971A2B698C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9AF045D5-F813-441B-A0D9-8D399E5933D2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CA9969F7-1EA8-4732-B80C-E69727719E1D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04FA1CB0-601A-4174-923D-83263EA106B6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F3B9175-EEBA-4DF9-BB15-97B93E056A43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24BE450-0A35-4D10-8C1E-F0D8FE9899D9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Nettoyage effectué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8466315-A4E1-43A4-94BA-27BDF20B5735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Analyse exploratoire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6EEB50C2-ED87-42F8-98E8-772D3863932E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56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6E4306-89D0-45D6-AC26-A108223C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3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6F2BD5-360E-42E1-BC1A-14B8C859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9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DED9AF0-245D-4C33-BA22-C54FE562C127}"/>
              </a:ext>
            </a:extLst>
          </p:cNvPr>
          <p:cNvGrpSpPr/>
          <p:nvPr/>
        </p:nvGrpSpPr>
        <p:grpSpPr>
          <a:xfrm>
            <a:off x="3407718" y="5440181"/>
            <a:ext cx="7522880" cy="864491"/>
            <a:chOff x="3792378" y="5578209"/>
            <a:chExt cx="6584473" cy="694575"/>
          </a:xfrm>
        </p:grpSpPr>
        <p:sp>
          <p:nvSpPr>
            <p:cNvPr id="7" name="Flèche droite 6">
              <a:extLst>
                <a:ext uri="{FF2B5EF4-FFF2-40B4-BE49-F238E27FC236}">
                  <a16:creationId xmlns:a16="http://schemas.microsoft.com/office/drawing/2014/main" id="{353EFF85-3A9B-405B-8388-167130C03ED7}"/>
                </a:ext>
              </a:extLst>
            </p:cNvPr>
            <p:cNvSpPr/>
            <p:nvPr/>
          </p:nvSpPr>
          <p:spPr>
            <a:xfrm>
              <a:off x="3931920" y="5897880"/>
              <a:ext cx="6444931" cy="374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EEE5FD7-30C6-4063-B9C1-D19DE63369CC}"/>
                </a:ext>
              </a:extLst>
            </p:cNvPr>
            <p:cNvCxnSpPr/>
            <p:nvPr/>
          </p:nvCxnSpPr>
          <p:spPr>
            <a:xfrm>
              <a:off x="4636008" y="5883275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EB73FDD9-BDF2-43C2-83BC-ADA1E4BEC523}"/>
                </a:ext>
              </a:extLst>
            </p:cNvPr>
            <p:cNvCxnSpPr/>
            <p:nvPr/>
          </p:nvCxnSpPr>
          <p:spPr>
            <a:xfrm>
              <a:off x="7537892" y="5879591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E3C907EE-0A6B-4DA9-9679-610B6C911329}"/>
                </a:ext>
              </a:extLst>
            </p:cNvPr>
            <p:cNvCxnSpPr/>
            <p:nvPr/>
          </p:nvCxnSpPr>
          <p:spPr>
            <a:xfrm>
              <a:off x="9019032" y="5879590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8AA648F-7495-49CD-A7C9-551472784DB3}"/>
                </a:ext>
              </a:extLst>
            </p:cNvPr>
            <p:cNvCxnSpPr/>
            <p:nvPr/>
          </p:nvCxnSpPr>
          <p:spPr>
            <a:xfrm>
              <a:off x="6026668" y="5879592"/>
              <a:ext cx="0" cy="106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09E6E0F4-E2A7-4E96-A7EE-B262E797BE91}"/>
                </a:ext>
              </a:extLst>
            </p:cNvPr>
            <p:cNvSpPr txBox="1"/>
            <p:nvPr/>
          </p:nvSpPr>
          <p:spPr>
            <a:xfrm>
              <a:off x="3792378" y="5581892"/>
              <a:ext cx="158116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Idée de l’application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41CE4EB-5CD1-4738-B8C1-764F5A3CD5D3}"/>
                </a:ext>
              </a:extLst>
            </p:cNvPr>
            <p:cNvSpPr txBox="1"/>
            <p:nvPr/>
          </p:nvSpPr>
          <p:spPr>
            <a:xfrm>
              <a:off x="5373544" y="5589512"/>
              <a:ext cx="1415846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Nettoyage effectué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4E8A1A1E-9B09-4923-A93C-333C3141BE48}"/>
                </a:ext>
              </a:extLst>
            </p:cNvPr>
            <p:cNvSpPr txBox="1"/>
            <p:nvPr/>
          </p:nvSpPr>
          <p:spPr>
            <a:xfrm>
              <a:off x="6789391" y="5589512"/>
              <a:ext cx="1584942" cy="2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Analyse exploratoire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49A684E-E2D3-49B5-ACA1-DADEC6FAFFD8}"/>
                </a:ext>
              </a:extLst>
            </p:cNvPr>
            <p:cNvSpPr txBox="1"/>
            <p:nvPr/>
          </p:nvSpPr>
          <p:spPr>
            <a:xfrm>
              <a:off x="8534400" y="5578209"/>
              <a:ext cx="96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Conclusion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6F209B7-7810-4132-8C50-98B20832F9E8}"/>
              </a:ext>
            </a:extLst>
          </p:cNvPr>
          <p:cNvGrpSpPr/>
          <p:nvPr/>
        </p:nvGrpSpPr>
        <p:grpSpPr>
          <a:xfrm>
            <a:off x="2399726" y="0"/>
            <a:ext cx="7121417" cy="2286740"/>
            <a:chOff x="2399726" y="0"/>
            <a:chExt cx="7121417" cy="2286740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D772950F-DCE1-44C8-8DBA-E8686448D37B}"/>
                </a:ext>
              </a:extLst>
            </p:cNvPr>
            <p:cNvGrpSpPr/>
            <p:nvPr/>
          </p:nvGrpSpPr>
          <p:grpSpPr>
            <a:xfrm>
              <a:off x="2399726" y="668956"/>
              <a:ext cx="7121417" cy="1617784"/>
              <a:chOff x="381434" y="264363"/>
              <a:chExt cx="7121417" cy="161778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70246C7-E105-44F2-911C-84F442458825}"/>
                  </a:ext>
                </a:extLst>
              </p:cNvPr>
              <p:cNvSpPr/>
              <p:nvPr/>
            </p:nvSpPr>
            <p:spPr>
              <a:xfrm>
                <a:off x="381434" y="264363"/>
                <a:ext cx="2341891" cy="16177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1 398 748 lignes</a:t>
                </a:r>
              </a:p>
              <a:p>
                <a:pPr algn="ctr"/>
                <a:r>
                  <a:rPr lang="fr-FR" dirty="0"/>
                  <a:t>181 colonnes </a:t>
                </a:r>
              </a:p>
              <a:p>
                <a:pPr algn="ctr"/>
                <a:endParaRPr lang="fr-FR" dirty="0"/>
              </a:p>
            </p:txBody>
          </p:sp>
          <p:sp>
            <p:nvSpPr>
              <p:cNvPr id="32" name="Flèche : droite 31">
                <a:extLst>
                  <a:ext uri="{FF2B5EF4-FFF2-40B4-BE49-F238E27FC236}">
                    <a16:creationId xmlns:a16="http://schemas.microsoft.com/office/drawing/2014/main" id="{7BB1EEC2-D0DD-4B91-A590-6D1131AF96F0}"/>
                  </a:ext>
                </a:extLst>
              </p:cNvPr>
              <p:cNvSpPr/>
              <p:nvPr/>
            </p:nvSpPr>
            <p:spPr>
              <a:xfrm>
                <a:off x="3182826" y="428167"/>
                <a:ext cx="1467773" cy="110228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9FBE190-2A8B-4A13-A233-F4BB7677014A}"/>
                  </a:ext>
                </a:extLst>
              </p:cNvPr>
              <p:cNvSpPr/>
              <p:nvPr/>
            </p:nvSpPr>
            <p:spPr>
              <a:xfrm>
                <a:off x="5160960" y="264363"/>
                <a:ext cx="2341891" cy="16177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1 398 748 lignes</a:t>
                </a:r>
              </a:p>
              <a:p>
                <a:pPr algn="ctr"/>
                <a:r>
                  <a:rPr lang="fr-FR" dirty="0"/>
                  <a:t>56 colonnes</a:t>
                </a:r>
              </a:p>
            </p:txBody>
          </p:sp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A793017A-0E52-4C9D-9EAF-647D910928E1}"/>
                </a:ext>
              </a:extLst>
            </p:cNvPr>
            <p:cNvSpPr txBox="1"/>
            <p:nvPr/>
          </p:nvSpPr>
          <p:spPr>
            <a:xfrm>
              <a:off x="5364086" y="0"/>
              <a:ext cx="1467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80 % NA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B96C8D-9B48-41D1-97A9-E9C199D24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035" y="2403030"/>
            <a:ext cx="7348108" cy="300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554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4057</TotalTime>
  <Words>1404</Words>
  <Application>Microsoft Office PowerPoint</Application>
  <PresentationFormat>Grand écran</PresentationFormat>
  <Paragraphs>325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Calisto MT</vt:lpstr>
      <vt:lpstr>Wingdings</vt:lpstr>
      <vt:lpstr>Wingdings 2</vt:lpstr>
      <vt:lpstr>Ardoise</vt:lpstr>
      <vt:lpstr>Projet 3</vt:lpstr>
      <vt:lpstr>Objectif :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Analyse univariée</vt:lpstr>
      <vt:lpstr>Analyse univariée</vt:lpstr>
      <vt:lpstr>Analyse univariée</vt:lpstr>
      <vt:lpstr>Analyse multivariée</vt:lpstr>
      <vt:lpstr>Analyse multivariée</vt:lpstr>
      <vt:lpstr>Analyse multivariée</vt:lpstr>
      <vt:lpstr>Pairplot</vt:lpstr>
      <vt:lpstr>Présentation PowerPoint</vt:lpstr>
      <vt:lpstr>Cercle de corrélation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Cazier</dc:creator>
  <cp:lastModifiedBy>Morgane ROY</cp:lastModifiedBy>
  <cp:revision>44</cp:revision>
  <dcterms:created xsi:type="dcterms:W3CDTF">2020-07-07T08:49:37Z</dcterms:created>
  <dcterms:modified xsi:type="dcterms:W3CDTF">2020-07-24T10:26:04Z</dcterms:modified>
</cp:coreProperties>
</file>