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0"/>
  </p:notesMasterIdLst>
  <p:sldIdLst>
    <p:sldId id="256" r:id="rId2"/>
    <p:sldId id="275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59" r:id="rId15"/>
    <p:sldId id="288" r:id="rId16"/>
    <p:sldId id="289" r:id="rId17"/>
    <p:sldId id="290" r:id="rId18"/>
    <p:sldId id="318" r:id="rId19"/>
    <p:sldId id="291" r:id="rId20"/>
    <p:sldId id="294" r:id="rId21"/>
    <p:sldId id="276" r:id="rId22"/>
    <p:sldId id="295" r:id="rId23"/>
    <p:sldId id="292" r:id="rId24"/>
    <p:sldId id="293" r:id="rId25"/>
    <p:sldId id="296" r:id="rId26"/>
    <p:sldId id="297" r:id="rId27"/>
    <p:sldId id="299" r:id="rId28"/>
    <p:sldId id="298" r:id="rId29"/>
    <p:sldId id="300" r:id="rId30"/>
    <p:sldId id="301" r:id="rId31"/>
    <p:sldId id="313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10" r:id="rId40"/>
    <p:sldId id="309" r:id="rId41"/>
    <p:sldId id="314" r:id="rId42"/>
    <p:sldId id="277" r:id="rId43"/>
    <p:sldId id="311" r:id="rId44"/>
    <p:sldId id="316" r:id="rId45"/>
    <p:sldId id="312" r:id="rId46"/>
    <p:sldId id="317" r:id="rId47"/>
    <p:sldId id="260" r:id="rId48"/>
    <p:sldId id="31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BCB0B-58EF-4824-91A7-B318502FA173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6900-D7DC-4ABB-AAC4-D9AB7EE70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7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735A-E298-4475-92AB-B062FA79BD31}" type="datetime1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7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2725-7EE1-44E9-8A4E-96B488114A74}" type="datetime1">
              <a:rPr lang="fr-FR" smtClean="0"/>
              <a:t>29/08/2020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2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AB79-109D-404E-BCA7-F0B819EB8341}" type="datetime1">
              <a:rPr lang="fr-FR" smtClean="0"/>
              <a:t>29/08/2020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94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6A7D-33FD-47DE-A431-BD859CEB5B15}" type="datetime1">
              <a:rPr lang="fr-FR" smtClean="0"/>
              <a:t>29/08/2020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30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223-1B62-4E85-8747-E90DD23159F1}" type="datetime1">
              <a:rPr lang="fr-FR" smtClean="0"/>
              <a:t>29/08/2020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16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47F9-1B0D-4CC3-B72B-D194F2494C27}" type="datetime1">
              <a:rPr lang="fr-FR" smtClean="0"/>
              <a:t>29/08/2020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7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0DE-468D-46AD-95FE-B026B0BC574A}" type="datetime1">
              <a:rPr lang="fr-FR" smtClean="0"/>
              <a:t>29/08/2020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38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ACB7-6B24-423F-B7FA-51544B01B497}" type="datetime1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7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F56-1A62-401C-893E-F4EC62EF8CB2}" type="datetime1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89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B8A-8E9C-4085-B7B1-18B41F8C8DBA}" type="datetime1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5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368B-CE97-4C51-B9A2-A5969D47D80E}" type="datetime1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5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BB5F-EB81-496A-9643-560621D65840}" type="datetime1">
              <a:rPr lang="fr-FR" smtClean="0"/>
              <a:t>29/08/2020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38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DD6-9533-4B49-96AD-1E0154E48866}" type="datetime1">
              <a:rPr lang="fr-FR" smtClean="0"/>
              <a:t>29/08/2020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7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AF06-B1E6-49F6-8766-E60E54655964}" type="datetime1">
              <a:rPr lang="fr-FR" smtClean="0"/>
              <a:t>29/08/2020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3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238-970B-4534-B2B1-A777C6796CB1}" type="datetime1">
              <a:rPr lang="fr-FR" smtClean="0"/>
              <a:t>29/08/2020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05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1EA-32AF-4ABF-BA8A-7E946A8CB675}" type="datetime1">
              <a:rPr lang="fr-FR" smtClean="0"/>
              <a:t>29/08/2020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4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095-DA42-4088-8EF8-008B0A3595D9}" type="datetime1">
              <a:rPr lang="fr-FR" smtClean="0"/>
              <a:t>29/08/2020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8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14565D-8DF2-45D6-ADC8-ACCC88F970AF}" type="datetime1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Matthieu Cazier (Projet 4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21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6D132-4789-46CC-9F80-8AC0CCA56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2488EB-377E-4F1A-B572-358CC827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82652"/>
            <a:ext cx="9440034" cy="1049867"/>
          </a:xfrm>
        </p:spPr>
        <p:txBody>
          <a:bodyPr/>
          <a:lstStyle/>
          <a:p>
            <a:r>
              <a:rPr lang="fr-FR" dirty="0"/>
              <a:t>Anticipez les besoins en consommation électrique de bâtiments (</a:t>
            </a:r>
            <a:r>
              <a:rPr lang="fr-FR" dirty="0" err="1"/>
              <a:t>OpenClassrooms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F1EC8D-71F4-4E79-97DF-166546F6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34BDEE-A212-4031-8AFB-00FD9CDC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82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DAB31D-4D79-429F-B8E9-C0A226BE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AF5E6D-5B43-4148-888C-33806A4D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10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4418488-B959-439A-B63F-A01F96812497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13BE081-04D4-4D11-87C4-770AEC037C36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57EA4FC-64AA-49DC-85CD-95220AD8417E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8C6EAE84-E774-4406-8E57-993D77F83BE8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D34625E3-50C5-4684-9B10-36754F2F488E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601715C2-5BEF-44CE-AF0D-2947EFF26203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AE314C4E-21AF-4BF0-BADA-D399ACF4035A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37153D56-A196-457B-AED6-1C4134696F01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D86DE027-ACC5-4CF0-972E-E129D159C2EA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5653FF38-DA57-4EFF-97D7-D9978401C9EB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FB22ADC-3FB3-4EDA-8920-05F62FCF52CD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B078D3E0-CFE6-44C3-B483-8F805DE363B6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D9EF517-12EB-41F7-8A0C-4CE9079A6026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8F4CE2DF-5A7A-4BC3-9444-38F6F5392100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58B443-6720-4DC1-A8C2-82A97EB45C07}"/>
              </a:ext>
            </a:extLst>
          </p:cNvPr>
          <p:cNvGrpSpPr/>
          <p:nvPr/>
        </p:nvGrpSpPr>
        <p:grpSpPr>
          <a:xfrm>
            <a:off x="3189498" y="1494576"/>
            <a:ext cx="5120950" cy="1741586"/>
            <a:chOff x="913795" y="1396102"/>
            <a:chExt cx="5120950" cy="17415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7927AD-621E-462E-9586-4662E4DDEFE8}"/>
                </a:ext>
              </a:extLst>
            </p:cNvPr>
            <p:cNvSpPr/>
            <p:nvPr/>
          </p:nvSpPr>
          <p:spPr>
            <a:xfrm>
              <a:off x="913795" y="1630018"/>
              <a:ext cx="1766259" cy="1507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df</a:t>
              </a:r>
              <a:endParaRPr lang="fr-FR" dirty="0"/>
            </a:p>
            <a:p>
              <a:pPr algn="ctr"/>
              <a:r>
                <a:rPr lang="fr-FR" dirty="0"/>
                <a:t>(6684, 41)</a:t>
              </a:r>
            </a:p>
          </p:txBody>
        </p:sp>
        <p:sp>
          <p:nvSpPr>
            <p:cNvPr id="21" name="Flèche : droite 20">
              <a:extLst>
                <a:ext uri="{FF2B5EF4-FFF2-40B4-BE49-F238E27FC236}">
                  <a16:creationId xmlns:a16="http://schemas.microsoft.com/office/drawing/2014/main" id="{EFE297C9-64CB-42B8-9530-786DDAC591C2}"/>
                </a:ext>
              </a:extLst>
            </p:cNvPr>
            <p:cNvSpPr/>
            <p:nvPr/>
          </p:nvSpPr>
          <p:spPr>
            <a:xfrm>
              <a:off x="2680054" y="2145314"/>
              <a:ext cx="1510748" cy="477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9D4155-1D1D-492B-A2FB-6AD2E211DDB7}"/>
                </a:ext>
              </a:extLst>
            </p:cNvPr>
            <p:cNvSpPr/>
            <p:nvPr/>
          </p:nvSpPr>
          <p:spPr>
            <a:xfrm>
              <a:off x="4268486" y="1628480"/>
              <a:ext cx="1766259" cy="1507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df</a:t>
              </a:r>
              <a:endParaRPr lang="fr-FR" dirty="0"/>
            </a:p>
            <a:p>
              <a:pPr algn="ctr"/>
              <a:r>
                <a:rPr lang="fr-FR" dirty="0"/>
                <a:t>(3430, 41)</a:t>
              </a: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84CA6E64-260E-488B-8C7F-6F57E2F74AAF}"/>
                </a:ext>
              </a:extLst>
            </p:cNvPr>
            <p:cNvSpPr txBox="1"/>
            <p:nvPr/>
          </p:nvSpPr>
          <p:spPr>
            <a:xfrm>
              <a:off x="2813538" y="1396102"/>
              <a:ext cx="161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Duplicate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06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684D0B-B437-49DC-99A8-9C910D55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71AFB-A887-4A6B-ACAA-6933119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11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C2CE03-0A01-419B-8C7F-0632CEB7AD66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506663B-A6D8-4200-B9E5-DE1F18D21044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9856A47-0D1A-4899-9150-C22DE09A0E61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5E01EDD8-A078-456F-B50A-7FEDF314439F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3459450B-C70A-49D1-AA74-4E135B320698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BA88798D-EF50-4DD9-BC65-8DCE2ACB7571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C8203305-0989-4063-87AC-E639D07C5FB5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6482ED95-C337-43E8-A5EE-90EB577DD144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9052D0B3-A1F2-43BB-8926-DA16EFF936EB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AF734839-E25D-4F5A-AFED-4A4C893204E4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C8F97AB4-6645-4F68-9A50-763321280F71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038482E-AE55-4CC1-AF7F-01FFD7566C75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C901A9C-C3B7-472B-BAA6-03626A0A3094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B11EB0E-391E-4505-BD3B-8576E3D1273A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BDEB7248-0ED3-465D-A8A2-BDCB7A75C01B}"/>
              </a:ext>
            </a:extLst>
          </p:cNvPr>
          <p:cNvSpPr txBox="1"/>
          <p:nvPr/>
        </p:nvSpPr>
        <p:spPr>
          <a:xfrm>
            <a:off x="4709605" y="726054"/>
            <a:ext cx="250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Améliorer le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8C8361-45DB-46FF-B366-23D1DCDCF326}"/>
              </a:ext>
            </a:extLst>
          </p:cNvPr>
          <p:cNvSpPr txBox="1"/>
          <p:nvPr/>
        </p:nvSpPr>
        <p:spPr>
          <a:xfrm>
            <a:off x="2194560" y="1505243"/>
            <a:ext cx="851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la colonne </a:t>
            </a:r>
            <a:r>
              <a:rPr lang="fr-FR" dirty="0" err="1"/>
              <a:t>buldingtype</a:t>
            </a:r>
            <a:r>
              <a:rPr lang="fr-FR" dirty="0"/>
              <a:t> : garder seulement les « non </a:t>
            </a:r>
            <a:r>
              <a:rPr lang="fr-FR" dirty="0" err="1"/>
              <a:t>residential</a:t>
            </a:r>
            <a:r>
              <a:rPr lang="fr-FR" dirty="0"/>
              <a:t> »,  « </a:t>
            </a:r>
            <a:r>
              <a:rPr lang="fr-FR" dirty="0" err="1"/>
              <a:t>sps</a:t>
            </a:r>
            <a:r>
              <a:rPr lang="fr-FR" dirty="0"/>
              <a:t>-district k12 », « Campus 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certaines colonnes comme « </a:t>
            </a:r>
            <a:r>
              <a:rPr lang="fr-FR" dirty="0" err="1"/>
              <a:t>Neighborhood</a:t>
            </a:r>
            <a:r>
              <a:rPr lang="fr-FR" dirty="0"/>
              <a:t> » rassembler les mots avec ou sans majuscule comme : </a:t>
            </a:r>
            <a:r>
              <a:rPr lang="fr-FR" dirty="0" err="1"/>
              <a:t>north</a:t>
            </a:r>
            <a:r>
              <a:rPr lang="fr-FR" dirty="0"/>
              <a:t> &amp; NORTH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Remplacer les dernières valeurs manquantes par un </a:t>
            </a:r>
            <a:r>
              <a:rPr lang="fr-FR" dirty="0" err="1"/>
              <a:t>KNNimputer</a:t>
            </a:r>
            <a:r>
              <a:rPr lang="fr-FR" dirty="0"/>
              <a:t>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CB8475F-AD1D-4094-A0F1-DEAD70E6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74" y="3430962"/>
            <a:ext cx="63912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E2E0A7-4C06-4DDC-B260-5E806FE3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382F3A-A80F-42CA-9FA4-0B40C407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12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A89C81-07A6-4641-A798-5AEA8082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56" y="1890565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EB8D50EE-D6F7-450A-B052-8A79262C460E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5CA6677-1785-4B4E-8461-65E700C1DC0C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D735F3B-7C23-4CAB-8459-431B9268C044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A3E21E6D-23DE-454F-B5AA-DB6F12500F0E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3" name="Flèche droite 6">
                  <a:extLst>
                    <a:ext uri="{FF2B5EF4-FFF2-40B4-BE49-F238E27FC236}">
                      <a16:creationId xmlns:a16="http://schemas.microsoft.com/office/drawing/2014/main" id="{DB524049-274A-40DF-99C1-A37D7538DFE5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68A13786-98AE-487B-9A19-898763490D3B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0D46862C-5446-4F90-A986-4F0F91B1C055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652A45E1-63BD-430D-BC54-32B698304272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DE62EEEE-E661-45BE-B9C0-0EA15BA93E9A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0AE813C0-386C-4206-B98E-BD5F0AFEB0F6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A7AC148A-FA30-4A8F-90B3-E1379141E783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3D069708-8972-4318-AE2B-3EB026988205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7330449-0C83-4278-9046-1D6BF78573FD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54C92369-ED1C-4978-9671-3B76AB039F4A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4487F057-3FC7-4408-84E6-A7AB48551A08}"/>
              </a:ext>
            </a:extLst>
          </p:cNvPr>
          <p:cNvSpPr txBox="1"/>
          <p:nvPr/>
        </p:nvSpPr>
        <p:spPr>
          <a:xfrm>
            <a:off x="3938954" y="492369"/>
            <a:ext cx="509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Mettre les </a:t>
            </a:r>
            <a:r>
              <a:rPr lang="fr-FR" dirty="0" err="1"/>
              <a:t>targets</a:t>
            </a:r>
            <a:r>
              <a:rPr lang="fr-FR" dirty="0"/>
              <a:t> au log (1+ </a:t>
            </a:r>
            <a:r>
              <a:rPr lang="fr-FR" dirty="0" err="1"/>
              <a:t>targuet</a:t>
            </a:r>
            <a:r>
              <a:rPr lang="fr-FR" dirty="0"/>
              <a:t>)</a:t>
            </a:r>
          </a:p>
          <a:p>
            <a:r>
              <a:rPr lang="fr-FR" dirty="0"/>
              <a:t>(distribution normale)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lineaire</a:t>
            </a:r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CEE152-DFCE-4A35-991E-68A0532B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41" y="1881040"/>
            <a:ext cx="36004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21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85E1DD-801B-466F-B892-054470A6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7AED48-E24E-4C8E-9A2F-AD07334F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13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6B6C640-3839-41A7-8F3D-4894B1565AA4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B3332E8-B39D-4B15-A048-45D3EBB6330B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A8403D6-BBFF-4F52-9E9C-5DD519D313C9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97BE5723-814F-419D-A971-FFBE98CC1EE5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E3CAB610-6E0A-4645-BD12-3D46EF02350A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7DEF4508-A473-4501-9DFD-19C5880B3DE3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F0771E5E-A258-497A-8EE2-E46EDBBD0A80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592E627-DA48-4802-970E-25528DB159F4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501307BB-B5E8-4098-97F1-9FC86E3FD920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392E517-5AFF-473B-AE26-F101CB473D8E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53488EC-762E-49D6-A4E8-23A0CD6ADBF7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B4EC93AA-D0E5-4371-9749-A6D96D077D80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C1D7170-CD2A-4F27-94C3-1313F4C64D83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9AA41469-1C58-4718-8894-3ED4102E8E72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70A528-71A5-4169-BBE5-F404035E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27" y="1923371"/>
            <a:ext cx="36004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F91090-4C60-40F5-A176-FE4A00444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29" y="1827544"/>
            <a:ext cx="34480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A5D66C1-746A-45CE-8C16-01A9019E0CF1}"/>
              </a:ext>
            </a:extLst>
          </p:cNvPr>
          <p:cNvSpPr txBox="1"/>
          <p:nvPr/>
        </p:nvSpPr>
        <p:spPr>
          <a:xfrm>
            <a:off x="3938954" y="492369"/>
            <a:ext cx="509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Mettre les </a:t>
            </a:r>
            <a:r>
              <a:rPr lang="fr-FR" dirty="0" err="1"/>
              <a:t>targets</a:t>
            </a:r>
            <a:r>
              <a:rPr lang="fr-FR" dirty="0"/>
              <a:t> au log (1+ </a:t>
            </a:r>
            <a:r>
              <a:rPr lang="fr-FR" dirty="0" err="1"/>
              <a:t>targuet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39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6484E9-5D0E-4A6C-9AA5-D3B50931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C489A0-5E05-4CAF-AE15-0F64539B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14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6022FD-02F2-4DA3-8434-6C0789624AF4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Différents modèles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C359673-3EA5-4FCA-83CE-C4E5BB7A9A08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FCC57F3-E639-4F0B-8B93-E8C803E3AED5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A88F7BA0-20CF-40FC-B53E-75851E6A13EE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C1E1CB5A-21B9-4CDD-BFB9-770B85936882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43" name="Flèche droite 6">
                  <a:extLst>
                    <a:ext uri="{FF2B5EF4-FFF2-40B4-BE49-F238E27FC236}">
                      <a16:creationId xmlns:a16="http://schemas.microsoft.com/office/drawing/2014/main" id="{575EF5BD-5EB7-4926-BAF5-59259864B065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FFF9968A-EA15-4CA6-8C23-FA6C46D649B0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6E3FA61B-6B2A-4AA8-BFDC-E5CF2761ED38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57A5E6A0-81D7-4A54-B8C6-3A5DB3137EAB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891A4C0-FE4D-4981-9920-F621C78A69DE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D6F97A2E-2EF1-49CC-AF22-94FAB20C3927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A7D7BE-B336-4B16-8FD5-41CCE69CF168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92A9DC7-0C6E-489A-84E4-3F0A6F227D4B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B17001B-519F-4E53-912C-A3E25E9C11FD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9709C422-C795-43DD-AA8C-F22B3B0DE5B1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128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69817D-DC89-4468-9769-A22A62A2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C36350-0E21-4621-9CB4-99139AAD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15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EC2F006-E838-4063-AA24-3CB594893515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D254F1F-117E-4752-A32D-74EC502E0C3B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5737588-6BE0-47A9-BD79-95548099DA0E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2A12DB58-EAD3-46FC-9DA8-2A7DD1B4C995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D6B3D98C-F2A7-4C72-97FE-7E6D9AD33DC4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DF186B4D-DA31-4E57-A1A3-71145FD8F6C8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832E2BC4-CED2-4FE3-92D8-4EA576D7A7A0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77AA71B9-F4D2-42AF-A5AC-EEB67A66E8FE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0E371DFA-BB78-4D3F-B584-DA9E0050DF30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6ADA99CE-0138-4431-A5B5-6AD9D4880D17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5EC6D51D-226E-4115-992D-59F9A0148475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B7B3933-8E46-4919-86A1-919CB71E6234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097D34F-5286-4B8B-81B3-C8A152AE65AA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9401701-1B07-406B-8D22-100AB48C0F0E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A6E569BC-9116-4A7D-9320-4F2BCBB286B3}"/>
              </a:ext>
            </a:extLst>
          </p:cNvPr>
          <p:cNvSpPr txBox="1"/>
          <p:nvPr/>
        </p:nvSpPr>
        <p:spPr>
          <a:xfrm>
            <a:off x="3416104" y="382916"/>
            <a:ext cx="535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Création de </a:t>
            </a:r>
            <a:r>
              <a:rPr lang="fr-FR" sz="2800" dirty="0" err="1"/>
              <a:t>feature</a:t>
            </a:r>
            <a:r>
              <a:rPr lang="fr-FR" sz="2800" dirty="0"/>
              <a:t> </a:t>
            </a:r>
            <a:r>
              <a:rPr lang="fr-FR" sz="2800" dirty="0" err="1"/>
              <a:t>engenering</a:t>
            </a:r>
            <a:endParaRPr lang="fr-FR" sz="2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1E52FDE-B22A-4B18-BC2D-5915EA4F8DA4}"/>
              </a:ext>
            </a:extLst>
          </p:cNvPr>
          <p:cNvSpPr txBox="1"/>
          <p:nvPr/>
        </p:nvSpPr>
        <p:spPr>
          <a:xfrm>
            <a:off x="1139483" y="1702191"/>
            <a:ext cx="10227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L'âge des bâtiments =  </a:t>
            </a:r>
            <a:r>
              <a:rPr lang="fr-FR" dirty="0" err="1"/>
              <a:t>datayear</a:t>
            </a:r>
            <a:r>
              <a:rPr lang="fr-FR" dirty="0"/>
              <a:t> – </a:t>
            </a:r>
            <a:r>
              <a:rPr lang="fr-FR" dirty="0" err="1"/>
              <a:t>yearbuild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Quelle énergie est la plus utilisée : </a:t>
            </a:r>
            <a:r>
              <a:rPr lang="fr-FR" dirty="0" err="1"/>
              <a:t>stream</a:t>
            </a:r>
            <a:r>
              <a:rPr lang="fr-FR" dirty="0"/>
              <a:t>, </a:t>
            </a:r>
            <a:r>
              <a:rPr lang="fr-FR" dirty="0" err="1"/>
              <a:t>natural</a:t>
            </a:r>
            <a:r>
              <a:rPr lang="fr-FR" dirty="0"/>
              <a:t> ou </a:t>
            </a:r>
            <a:r>
              <a:rPr lang="fr-FR" dirty="0" err="1"/>
              <a:t>electric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Quelle énergie est utilisée : </a:t>
            </a:r>
            <a:r>
              <a:rPr lang="fr-FR" dirty="0" err="1"/>
              <a:t>stream</a:t>
            </a:r>
            <a:r>
              <a:rPr lang="fr-FR" dirty="0"/>
              <a:t>, </a:t>
            </a:r>
            <a:r>
              <a:rPr lang="fr-FR" dirty="0" err="1"/>
              <a:t>natural</a:t>
            </a:r>
            <a:r>
              <a:rPr lang="fr-FR" dirty="0"/>
              <a:t> et </a:t>
            </a:r>
            <a:r>
              <a:rPr lang="fr-FR" dirty="0" err="1"/>
              <a:t>stream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23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8F888C-D765-4712-908A-97D41F47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16971E-2818-4750-AFB6-48237517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16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1887164-5B2F-4A52-84F9-31A1666A9C95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181A64A-34A5-461A-85CE-B7B4EA511583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32590E3-5C0B-434A-BC64-15AA4DFE6300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B4F77319-BEC8-438A-95F5-F0039F415757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3BB6C23A-457E-4057-B125-53AC6183E218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61D52465-6958-44BB-A087-FF1CD7FC11D1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B053DE16-2F67-4A21-A349-94309C5B7D1B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59933AA4-0707-4676-9826-945752B006DC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11196E6E-521B-4BCD-8761-AC19885585E4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579893C-BE2E-41D1-8F11-F57D68D6AB11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03B9503-AA8A-4F19-86E5-8B854AC99E3F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2768699-47EA-48E5-9E7E-86ACBA691222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D646D28-0131-4474-A736-DA0203DDAF03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F2DBB52-5565-4A0E-98A5-8A78B7D0A894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278CC48B-4B80-4EE0-BADA-6BFC8EE4E04A}"/>
              </a:ext>
            </a:extLst>
          </p:cNvPr>
          <p:cNvSpPr txBox="1"/>
          <p:nvPr/>
        </p:nvSpPr>
        <p:spPr>
          <a:xfrm>
            <a:off x="3416104" y="382916"/>
            <a:ext cx="5359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Suppression des données fuites et données qui sont pas utilisables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19FC563-6BD3-42F2-8A75-CEB49383FBC3}"/>
              </a:ext>
            </a:extLst>
          </p:cNvPr>
          <p:cNvSpPr txBox="1"/>
          <p:nvPr/>
        </p:nvSpPr>
        <p:spPr>
          <a:xfrm>
            <a:off x="2009606" y="1916509"/>
            <a:ext cx="2997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SiteEUI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/</a:t>
            </a:r>
            <a:r>
              <a:rPr lang="fr-FR" sz="1600" dirty="0" err="1"/>
              <a:t>sf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SiteEUIWN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/</a:t>
            </a:r>
            <a:r>
              <a:rPr lang="fr-FR" sz="1600" dirty="0" err="1"/>
              <a:t>sf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NaturalGas</a:t>
            </a:r>
            <a:r>
              <a:rPr lang="fr-FR" sz="1600" dirty="0"/>
              <a:t>(</a:t>
            </a:r>
            <a:r>
              <a:rPr lang="fr-FR" sz="1600" dirty="0" err="1"/>
              <a:t>therms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GHGEmissionsIntensity</a:t>
            </a:r>
            <a:endParaRPr lang="fr-FR" sz="1600" dirty="0"/>
          </a:p>
          <a:p>
            <a:r>
              <a:rPr lang="fr-FR" sz="1600" dirty="0" err="1"/>
              <a:t>SourceEUIWN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/</a:t>
            </a:r>
            <a:r>
              <a:rPr lang="fr-FR" sz="1600" dirty="0" err="1"/>
              <a:t>sf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SiteEnergyUseWN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Electricity</a:t>
            </a:r>
            <a:r>
              <a:rPr lang="fr-FR" sz="1600" dirty="0"/>
              <a:t>(kWh)</a:t>
            </a:r>
          </a:p>
          <a:p>
            <a:r>
              <a:rPr lang="fr-FR" sz="1600" dirty="0" err="1"/>
              <a:t>OSEBuildingID</a:t>
            </a:r>
            <a:endParaRPr lang="fr-FR" sz="1600" dirty="0"/>
          </a:p>
          <a:p>
            <a:r>
              <a:rPr lang="fr-FR" sz="1600" dirty="0" err="1"/>
              <a:t>Address</a:t>
            </a:r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F40A9DA-00EB-46DD-9491-9A20354C8046}"/>
              </a:ext>
            </a:extLst>
          </p:cNvPr>
          <p:cNvSpPr txBox="1"/>
          <p:nvPr/>
        </p:nvSpPr>
        <p:spPr>
          <a:xfrm>
            <a:off x="5472332" y="1958530"/>
            <a:ext cx="34184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City</a:t>
            </a:r>
          </a:p>
          <a:p>
            <a:r>
              <a:rPr lang="fr-FR" sz="1600" dirty="0"/>
              <a:t>State</a:t>
            </a:r>
          </a:p>
          <a:p>
            <a:r>
              <a:rPr lang="fr-FR" sz="1600" dirty="0" err="1"/>
              <a:t>TaxParcelIdentificationNumber</a:t>
            </a:r>
            <a:endParaRPr lang="fr-FR" sz="1600" dirty="0"/>
          </a:p>
          <a:p>
            <a:r>
              <a:rPr lang="fr-FR" sz="1600" dirty="0" err="1"/>
              <a:t>ListOfAllPropertyUseTypes</a:t>
            </a:r>
            <a:endParaRPr lang="fr-FR" sz="1600" dirty="0"/>
          </a:p>
          <a:p>
            <a:r>
              <a:rPr lang="fr-FR" sz="1600" dirty="0" err="1"/>
              <a:t>PropertyName</a:t>
            </a:r>
            <a:endParaRPr lang="fr-FR" sz="1600" dirty="0"/>
          </a:p>
          <a:p>
            <a:r>
              <a:rPr lang="fr-FR" sz="1600" dirty="0" err="1"/>
              <a:t>SourceEUI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/</a:t>
            </a:r>
            <a:r>
              <a:rPr lang="fr-FR" sz="1600" dirty="0" err="1"/>
              <a:t>sf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PropertyGFATotal</a:t>
            </a:r>
            <a:endParaRPr lang="fr-FR" sz="1600" dirty="0"/>
          </a:p>
          <a:p>
            <a:r>
              <a:rPr lang="fr-FR" sz="1600" dirty="0" err="1"/>
              <a:t>SiteEnergyUse</a:t>
            </a:r>
            <a:r>
              <a:rPr lang="fr-FR" sz="1600" dirty="0"/>
              <a:t>(</a:t>
            </a:r>
            <a:r>
              <a:rPr lang="fr-FR" sz="1600" dirty="0" err="1"/>
              <a:t>kBtu</a:t>
            </a:r>
            <a:r>
              <a:rPr lang="fr-FR" sz="1600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21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644DDC-0A32-4519-BF01-5FD3FB04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F68BA1-FDCF-4AC8-BF68-80DF047D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17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6439FB1-98AB-417C-A8AA-A304696C9074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7ED664-7041-4189-A857-942F458EB689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08B6A35-B916-412B-8C49-E6D77A006D03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9EE2DCF-5D32-43DE-9ECA-33E122F5E320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C90036EF-6DFF-45A5-BF28-950AEECADE32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6E9C5AD-220B-4584-8F3D-662BD2EA6ED0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4391B0B6-6134-4E71-88B4-F348BC12291B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76E2351E-FDF8-47FC-AA54-8EE7C6EB098B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99B3A5FF-479E-4700-8552-E1CDE6648D33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64E56737-D0DD-417F-A183-F3393C8FCFD2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479F910-4698-4904-AE70-8483CA0CE4F5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05DBF66-A780-4C97-AC39-C971C9D643B5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6770111-2169-498D-B920-9B16589CCF6B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33AC9D9-5953-41B5-A363-D67E9E088E3A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70522529-BBF0-40A0-B301-002ABCC77CCF}"/>
              </a:ext>
            </a:extLst>
          </p:cNvPr>
          <p:cNvSpPr txBox="1"/>
          <p:nvPr/>
        </p:nvSpPr>
        <p:spPr>
          <a:xfrm>
            <a:off x="3416104" y="179080"/>
            <a:ext cx="5359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différentes étapes pour évaluer les modèles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6E5490-B603-4FD6-BB89-976D594026A7}"/>
              </a:ext>
            </a:extLst>
          </p:cNvPr>
          <p:cNvSpPr txBox="1"/>
          <p:nvPr/>
        </p:nvSpPr>
        <p:spPr>
          <a:xfrm>
            <a:off x="1674055" y="139270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un pipeline pour faire un </a:t>
            </a:r>
            <a:r>
              <a:rPr lang="fr-FR" dirty="0" err="1"/>
              <a:t>preprocessor</a:t>
            </a:r>
            <a:r>
              <a:rPr lang="fr-FR" dirty="0"/>
              <a:t> et transformer les variables qualitatives en 0 et 1 grâce à </a:t>
            </a:r>
            <a:r>
              <a:rPr lang="fr-FR" dirty="0" err="1"/>
              <a:t>binaryencoder</a:t>
            </a:r>
            <a:r>
              <a:rPr lang="fr-FR" dirty="0"/>
              <a:t> et pour les variables quantitatives standardiser les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Tester plusieurs modèles différents en comparaison avec le modèle de base </a:t>
            </a:r>
            <a:r>
              <a:rPr lang="fr-FR" dirty="0" err="1"/>
              <a:t>DummyRegressor</a:t>
            </a:r>
            <a:r>
              <a:rPr lang="fr-F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Couper le </a:t>
            </a:r>
            <a:r>
              <a:rPr lang="fr-FR" dirty="0" err="1"/>
              <a:t>dataset</a:t>
            </a:r>
            <a:r>
              <a:rPr lang="fr-FR" dirty="0"/>
              <a:t> en deux parties :  train set (80%) et un test set (20%)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Evaluer les modèles grâce à différentes </a:t>
            </a:r>
            <a:r>
              <a:rPr lang="fr-FR" dirty="0" err="1"/>
              <a:t>métrics</a:t>
            </a:r>
            <a:r>
              <a:rPr lang="fr-FR" dirty="0"/>
              <a:t> telles que : RMSE, R2, valeur absolue, le temps de traitement… avec une validation croisé (3) et 40n_iter. </a:t>
            </a:r>
          </a:p>
        </p:txBody>
      </p:sp>
    </p:spTree>
    <p:extLst>
      <p:ext uri="{BB962C8B-B14F-4D97-AF65-F5344CB8AC3E}">
        <p14:creationId xmlns:p14="http://schemas.microsoft.com/office/powerpoint/2010/main" val="217575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6CB9-FDB7-4A1B-B328-44BC1FA2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38DF7-A050-4BD0-A237-97E73DD6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RMSE : l’erreur quadratique moyenne , permet de voir la différence entre la valeur prédite et la valeur réelle.</a:t>
            </a:r>
          </a:p>
          <a:p>
            <a:r>
              <a:rPr lang="fr-FR" dirty="0"/>
              <a:t>R2 : c’est le </a:t>
            </a:r>
            <a:r>
              <a:rPr lang="fr-FR" dirty="0" err="1"/>
              <a:t>coefficente</a:t>
            </a:r>
            <a:r>
              <a:rPr lang="fr-FR" dirty="0"/>
              <a:t> de détermination (entre 0 et 1). Permet de juger la qualité de la régression linéaire.</a:t>
            </a:r>
          </a:p>
          <a:p>
            <a:r>
              <a:rPr lang="fr-FR" dirty="0"/>
              <a:t>Absolue : mesure des erreurs entre les observations prédites et réelles.</a:t>
            </a:r>
          </a:p>
          <a:p>
            <a:r>
              <a:rPr lang="fr-FR" dirty="0"/>
              <a:t>Fit time : le temps d’ajustement de l’estimateur sur l’ensemble de trains pour chaque fractionnement de CV. </a:t>
            </a:r>
          </a:p>
          <a:p>
            <a:r>
              <a:rPr lang="fr-FR" dirty="0"/>
              <a:t>Score time :  le temps de notation  de l’estimateur sur l’ensemble de tests pour chaque fractionnement de CV.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DE9EB3-2467-43B3-9A22-049FF168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FE3A7-8A83-42DD-B518-4923C60C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18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496F006-0DA7-4D9B-88D8-64BD25AA3FA5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72CCF29-F88F-4793-BF1E-E6449C374437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B0204ED-4C62-4D98-8C7E-8FBCACB0EA40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164C8DC6-0E33-494E-90E0-F152743282D9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101B9ECA-A33F-407C-8A73-5416899B0D66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664CA7A2-6536-4DB2-B58A-BBED03205944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D25D11E3-B7AE-43EE-A9F4-C65A8295C169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14D12EAD-3AB2-41E1-92D0-CB50DB0B4C52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024E745B-4061-4E75-BC9D-031E888B6775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6E95DB30-338D-42C8-8C85-F76C060F1588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DC1D780-57C4-4D5A-8F63-747C8AD257B8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4B3F1E9-AEFF-44F4-8643-821843E510C0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67BD3D2-2CAF-415E-AD07-1EE8E7CA29C5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028760F6-09ED-471E-9B28-21CC0866A305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506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4DB8E2-F6B9-49F0-8714-6352328D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7FEEE-160A-46FF-BB7E-131AEAB4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19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DFE1918-462D-4FF6-A1E5-8402D948A6D0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AB83F24-CBDB-4E5B-B7F1-9358801F2A8D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1443895-FD16-4F33-9FD1-C15FE57B5141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A5F2BCD2-0091-4228-A76A-B44675B25780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43878AD3-15AF-4920-B940-DEB79AA056A6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00ECD236-D3CE-4539-A837-D119256BD932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0AE6D13D-3768-45B9-93C1-D65599C8FCD8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90D6A727-2212-44DA-B22D-3DFE138814F8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9339593-4429-4BE3-B6A3-FF532DABE3AE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A5FFEB08-999E-45F9-BE30-0A449976EC1C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8D16E32-6C81-4FE6-B52F-1127CE376C0E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B088D4C-4D1F-412F-912A-FD7B6F362A77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1A64B36-40E8-40BD-B004-9C32105A9A85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24D7863-EB6A-467C-BE92-D21D294754A0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41AAA304-9845-4B34-B042-7F33642142F1}"/>
              </a:ext>
            </a:extLst>
          </p:cNvPr>
          <p:cNvSpPr txBox="1"/>
          <p:nvPr/>
        </p:nvSpPr>
        <p:spPr>
          <a:xfrm>
            <a:off x="6439366" y="347990"/>
            <a:ext cx="535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</a:t>
            </a:r>
            <a:r>
              <a:rPr lang="fr-FR" sz="2800" baseline="30000" dirty="0"/>
              <a:t>ère</a:t>
            </a:r>
            <a:r>
              <a:rPr lang="fr-FR" sz="2800" dirty="0"/>
              <a:t> </a:t>
            </a:r>
            <a:r>
              <a:rPr lang="fr-FR" sz="2800" dirty="0" err="1"/>
              <a:t>target</a:t>
            </a:r>
            <a:r>
              <a:rPr lang="fr-FR" sz="2800" dirty="0"/>
              <a:t> : </a:t>
            </a:r>
            <a:r>
              <a:rPr lang="fr-FR" sz="2800" dirty="0" err="1"/>
              <a:t>TotalGHGEmissions</a:t>
            </a:r>
            <a:endParaRPr lang="fr-FR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C80506-513E-4A66-8549-4F4D9D54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06" y="347989"/>
            <a:ext cx="3754170" cy="535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29C08A9-5ABE-4E86-B47D-EB99DAFDC831}"/>
              </a:ext>
            </a:extLst>
          </p:cNvPr>
          <p:cNvSpPr txBox="1"/>
          <p:nvPr/>
        </p:nvSpPr>
        <p:spPr>
          <a:xfrm>
            <a:off x="6439366" y="1308295"/>
            <a:ext cx="50398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modèle </a:t>
            </a:r>
            <a:r>
              <a:rPr lang="fr-FR" dirty="0" err="1"/>
              <a:t>dummy</a:t>
            </a:r>
            <a:r>
              <a:rPr lang="fr-FR" dirty="0"/>
              <a:t> de base à un R2 qui se rapproche de 0 c’est-à-dire que peu importe l’entrée il va sortir la même réponse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modèle avec le meilleur R2 et RMSE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mais c’est aussi celui qui met le plus de temps à s’entrainer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3 modèles retenus sont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/ </a:t>
            </a:r>
            <a:r>
              <a:rPr lang="fr-FR" dirty="0" err="1"/>
              <a:t>adaboost</a:t>
            </a:r>
            <a:r>
              <a:rPr lang="fr-FR" dirty="0"/>
              <a:t> et KNN.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79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D5FAC-9E3F-4A5B-8CF8-DFDF476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9E29E-6130-40AB-AF9E-2B2A0490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418" y="2201525"/>
            <a:ext cx="8669593" cy="265548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fr-FR" dirty="0">
                <a:effectLst/>
              </a:rPr>
              <a:t>Des relevés minutieux ont été effectués par vos agents en 2015 et en 2016. Cependant, ces relevés sont coûteux à obtenir, et à partir de ceux déjà réalisés, </a:t>
            </a:r>
            <a:r>
              <a:rPr lang="fr-FR" b="1" dirty="0">
                <a:effectLst/>
              </a:rPr>
              <a:t>vous voulez tenter de prédire les émissions de CO2 et la consommation totale d’énergie</a:t>
            </a:r>
            <a:r>
              <a:rPr lang="fr-FR" dirty="0">
                <a:effectLst/>
              </a:rPr>
              <a:t> de bâtiments pour lesquels elles n’ont pas encore été mesurées.</a:t>
            </a:r>
            <a:endParaRPr lang="fr-FR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AE0B02-4E1D-4365-B0F5-A8DCC1C8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C9AA-7C8D-45B0-A0D8-D57327FA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259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E436F2-C981-46C2-B9CB-D062A936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CA2E8A-E266-435C-9F01-6B75CB0F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20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B9005BC-D3D7-4BD6-B8AC-82EEF2955817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8D279D9-94B5-49D7-8DAA-CDA339DB269F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FCD0A71-AD67-47A6-9289-7D7E108C49C3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40E505A6-4FF6-43FD-9813-AF24DBE3FB8D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2280D892-8E16-46BC-BDA3-A4F6206D2AF2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BEE71BEC-2A67-454E-B2EC-D380A79C444E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61D38030-A051-4A5F-B803-3D89A44DB53A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7778C1B8-D2C0-4FE8-8F61-994E1D0C79A3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1F515D10-5E7B-4BA7-8313-9A305F790DA0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2A657441-8962-4C80-B5DE-A5B0A86C1E17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F51B7F17-95B7-406A-BE71-DB400665F903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A50C58F9-BBC4-4B12-BD95-BC4EE0E02AAD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98C0229-DDF2-414B-A093-59204F6382BB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89BCE086-7C5E-4A56-8824-CCEB881E6CBD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22693B21-2D74-4055-A7A4-4D9B50BD7F48}"/>
              </a:ext>
            </a:extLst>
          </p:cNvPr>
          <p:cNvSpPr txBox="1"/>
          <p:nvPr/>
        </p:nvSpPr>
        <p:spPr>
          <a:xfrm>
            <a:off x="6217920" y="347990"/>
            <a:ext cx="558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</a:t>
            </a:r>
            <a:r>
              <a:rPr lang="fr-FR" sz="2800" baseline="30000" dirty="0"/>
              <a:t>ème</a:t>
            </a:r>
            <a:r>
              <a:rPr lang="fr-FR" sz="2800" dirty="0"/>
              <a:t>  </a:t>
            </a:r>
            <a:r>
              <a:rPr lang="fr-FR" sz="2800" dirty="0" err="1"/>
              <a:t>target</a:t>
            </a:r>
            <a:r>
              <a:rPr lang="fr-FR" sz="2800" dirty="0"/>
              <a:t> : </a:t>
            </a:r>
            <a:r>
              <a:rPr lang="fr-FR" sz="2800" dirty="0" err="1"/>
              <a:t>SiteEnergyUse</a:t>
            </a:r>
            <a:r>
              <a:rPr lang="fr-FR" sz="2800" dirty="0"/>
              <a:t>(</a:t>
            </a:r>
            <a:r>
              <a:rPr lang="fr-FR" sz="2800" dirty="0" err="1"/>
              <a:t>kBtu</a:t>
            </a:r>
            <a:r>
              <a:rPr lang="fr-FR" sz="2800" dirty="0"/>
              <a:t>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EB84F3A-21B0-4884-8BDB-8F03CD7F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4" y="66676"/>
            <a:ext cx="4106913" cy="58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9870CAF-6610-457B-8B7B-33E4CF520528}"/>
              </a:ext>
            </a:extLst>
          </p:cNvPr>
          <p:cNvSpPr txBox="1"/>
          <p:nvPr/>
        </p:nvSpPr>
        <p:spPr>
          <a:xfrm>
            <a:off x="6330461" y="1355118"/>
            <a:ext cx="4838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modèle </a:t>
            </a:r>
            <a:r>
              <a:rPr lang="fr-FR" dirty="0" err="1"/>
              <a:t>dummy</a:t>
            </a:r>
            <a:r>
              <a:rPr lang="fr-FR" dirty="0"/>
              <a:t> de base à un R2 qui se rapproche de 0 c’est-à-dire que peu importe l’entrée il va sortir la même réponse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modèle avec le meilleur R2 et RMSE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mais c’est aussi celui qui met le plus de temps à s’entrainer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3 modèles retenus sont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/ </a:t>
            </a:r>
            <a:r>
              <a:rPr lang="fr-FR" dirty="0" err="1"/>
              <a:t>adaboost</a:t>
            </a:r>
            <a:r>
              <a:rPr lang="fr-FR" dirty="0"/>
              <a:t> et KNN.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Même conclusion que la </a:t>
            </a:r>
            <a:r>
              <a:rPr lang="fr-FR" dirty="0" err="1"/>
              <a:t>target</a:t>
            </a:r>
            <a:r>
              <a:rPr lang="fr-FR" dirty="0"/>
              <a:t> précédente mais avec des scores moins performants</a:t>
            </a:r>
          </a:p>
        </p:txBody>
      </p:sp>
    </p:spTree>
    <p:extLst>
      <p:ext uri="{BB962C8B-B14F-4D97-AF65-F5344CB8AC3E}">
        <p14:creationId xmlns:p14="http://schemas.microsoft.com/office/powerpoint/2010/main" val="93654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4E3C6-216F-47C1-90B1-BF8F0E0C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AC1D85-A502-4032-990D-9E142CA9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21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1EA7A3B-D363-4FB8-8677-C45E166C97F5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BC39F8B-D4BD-4629-96C6-69007F60F083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C32EC03-9A47-4C25-A0BE-88DC4F020D22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D950EAA1-D00D-4AEB-8B6E-5A6E44E65FC5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1D185716-8A6A-42BD-ADDA-E5AF9FE3CA31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19E025DF-C897-488A-A95D-4502720FDB89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81A170DA-3734-46A3-95FD-955125866EE7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99000520-778A-4A8F-B1A0-FF09963C9B62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31FD836F-E773-49F5-BFF1-1F652DA84CA0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66EFC92B-E566-4200-A2BF-4067E3A5FEF1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F502EC4C-522B-4C31-A4D4-E6A0B62A933A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0C90E4E9-6869-4804-A65A-A28DE15F5799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25CCDD-4D57-4AEB-9E24-29A1FCF9EA44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5BCC8899-447F-4C4F-A980-6BD2BD6B9E50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9B48FE98-A108-4521-B45F-6C374F3A8D7D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Choix de 3 modèles</a:t>
            </a:r>
          </a:p>
        </p:txBody>
      </p:sp>
    </p:spTree>
    <p:extLst>
      <p:ext uri="{BB962C8B-B14F-4D97-AF65-F5344CB8AC3E}">
        <p14:creationId xmlns:p14="http://schemas.microsoft.com/office/powerpoint/2010/main" val="6163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F40EB7-D574-40A5-8C4D-8280E21B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EA8318-B8C6-49B5-BB18-F09565F7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430CBB-03E3-45CB-859F-FCB941B40B5E}"/>
              </a:ext>
            </a:extLst>
          </p:cNvPr>
          <p:cNvSpPr txBox="1"/>
          <p:nvPr/>
        </p:nvSpPr>
        <p:spPr>
          <a:xfrm>
            <a:off x="3555489" y="2204926"/>
            <a:ext cx="535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</a:t>
            </a:r>
            <a:r>
              <a:rPr lang="fr-FR" sz="2800" baseline="30000" dirty="0"/>
              <a:t>ère</a:t>
            </a:r>
            <a:r>
              <a:rPr lang="fr-FR" sz="2800" dirty="0"/>
              <a:t> </a:t>
            </a:r>
            <a:r>
              <a:rPr lang="fr-FR" sz="2800" dirty="0" err="1"/>
              <a:t>target</a:t>
            </a:r>
            <a:r>
              <a:rPr lang="fr-FR" sz="2800" dirty="0"/>
              <a:t> : </a:t>
            </a:r>
            <a:r>
              <a:rPr lang="fr-FR" sz="2800" dirty="0" err="1"/>
              <a:t>TotalGHGEmissions</a:t>
            </a:r>
            <a:endParaRPr lang="fr-FR" sz="28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727DF0-F292-4001-8912-CC63F611698B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110442B-1AA5-48AB-A023-846AE3324701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5AE02F6C-D087-4767-9FF2-49DECD0C6FE0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2D0F8C9C-3967-4192-B3B5-90D2822E3A83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4" name="Flèche droite 6">
                  <a:extLst>
                    <a:ext uri="{FF2B5EF4-FFF2-40B4-BE49-F238E27FC236}">
                      <a16:creationId xmlns:a16="http://schemas.microsoft.com/office/drawing/2014/main" id="{2C0918E8-B4B6-46DE-B4BB-5A2508BBFE25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9D097412-9267-400C-9B20-A959066F6935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36E2954A-759B-4408-9110-4791379DE4FE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3F6A7CE-5F16-4270-8342-D30B9448C550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B5B62B18-8A0E-41B8-9851-BED16D53D98D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1BC2AA0-4364-402C-8A43-773D3FFF453E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C4453A42-CBB9-4343-97A6-445EAF2D5DFE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FDAF1312-1593-4C06-8050-D804DABD4E9D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6927E5E-17CC-4290-93BF-323CFB4CE59F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D5CA753-1B76-4786-984D-C0EA9A14C805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0476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497EB4-0055-4FE6-93BB-AF11815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B9ACBC-29F6-4DA6-9975-751D1C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23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64CEE7F-3614-4929-9A24-6822F056E3CB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1842910-28C9-4B17-BC19-77C0B01BB594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966655C-C66E-42F1-BB10-6AB9C05C241E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2E85C1A7-D6C5-4917-8460-A4004DE68E6E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E6C2375B-35F0-493D-84E8-78773F98848F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BFBC44AA-AFA6-4AC0-80F8-A89D129CA4AF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5C3F07E7-0B38-4DC9-AA1B-42E1C1C1DF87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FC5C1487-AB9D-441E-8236-36642400DA4D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5136EFA9-9A3F-4AFD-8F1B-63AC0BFCA53D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9DD6DC89-FEE8-4B33-A8B9-8F0D035F4CE4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1E9276B6-F014-4831-BBCE-585A38360F49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4C0B99A-981F-48C4-940B-AF97B25C64FF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820F319-95B2-428D-AE55-0D968C0133AD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2140417-1765-4B52-A3C9-41790D3622BA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ECA3B79C-9AFE-4FCD-9A33-DF070652F655}"/>
              </a:ext>
            </a:extLst>
          </p:cNvPr>
          <p:cNvSpPr txBox="1"/>
          <p:nvPr/>
        </p:nvSpPr>
        <p:spPr>
          <a:xfrm>
            <a:off x="5781823" y="368661"/>
            <a:ext cx="13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KNN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826976-30A6-4D54-960F-265214347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89" y="983340"/>
            <a:ext cx="5462075" cy="38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CF33DEF-A54A-43EE-8C9D-108274E41BD6}"/>
              </a:ext>
            </a:extLst>
          </p:cNvPr>
          <p:cNvSpPr txBox="1"/>
          <p:nvPr/>
        </p:nvSpPr>
        <p:spPr>
          <a:xfrm>
            <a:off x="7687034" y="983341"/>
            <a:ext cx="35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meilleurs paramètres :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Algorithm</a:t>
            </a:r>
            <a:r>
              <a:rPr lang="fr-FR" dirty="0"/>
              <a:t> = brute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Leaf</a:t>
            </a:r>
            <a:r>
              <a:rPr lang="fr-FR" dirty="0"/>
              <a:t> size = 39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Neighbors = 10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FD4A6D-049E-40B2-8E39-0C210F0BDE64}"/>
              </a:ext>
            </a:extLst>
          </p:cNvPr>
          <p:cNvSpPr txBox="1"/>
          <p:nvPr/>
        </p:nvSpPr>
        <p:spPr>
          <a:xfrm>
            <a:off x="7586660" y="3137095"/>
            <a:ext cx="3680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basé sur les voisins les plus proches. Le score est prédit par interpolation local des cibles associées des voisins les plus proches dans l’ensemble  d’apprentissage.</a:t>
            </a:r>
          </a:p>
        </p:txBody>
      </p:sp>
    </p:spTree>
    <p:extLst>
      <p:ext uri="{BB962C8B-B14F-4D97-AF65-F5344CB8AC3E}">
        <p14:creationId xmlns:p14="http://schemas.microsoft.com/office/powerpoint/2010/main" val="242306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B23D2-1F2D-4686-94FA-41DAD34F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0FBEAD-D174-45AB-84B8-A880428C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24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91AD84E-558A-45CD-B141-DF1EC7FE4F26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952D0CD-AE8F-44BC-BF5E-173F12019978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7FBA736-A42F-43F6-B19F-55FA9F85B0EA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06DEC93A-FB74-4092-9D38-96B766275A7B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D5BF1216-6CEF-4A03-91BD-81B1368BED45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1B88E75A-8A48-4E25-B3B1-56FD250CAA8F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308C9BBB-7D64-4E9E-985E-B18454F53382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9AD0A136-4B80-4BF0-A9E2-D52A9C34473D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9EA3777F-12F7-4FC2-B037-35CA3A974E6D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5107778F-BF75-4C93-B6F5-EFB8E01D068E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A9572A2-7AB2-40AC-8EA5-4E0D3C6DF418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14A3DCC-88AC-4FFA-BB5C-6F2B061439C4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5D0F60-1D41-4E2A-BB66-52D3102BB329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856DE311-B124-4D66-8292-41480F073D2F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F74C7BD9-40FE-45EA-8BEC-336E27F592C3}"/>
              </a:ext>
            </a:extLst>
          </p:cNvPr>
          <p:cNvSpPr txBox="1"/>
          <p:nvPr/>
        </p:nvSpPr>
        <p:spPr>
          <a:xfrm>
            <a:off x="5781823" y="368661"/>
            <a:ext cx="13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Adaboost</a:t>
            </a:r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B3D5FC8-B1F0-43A6-81FF-536462D83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14" y="1227577"/>
            <a:ext cx="5236992" cy="37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174B8430-363D-46B8-BB4C-4B1009F5EDA9}"/>
              </a:ext>
            </a:extLst>
          </p:cNvPr>
          <p:cNvSpPr txBox="1"/>
          <p:nvPr/>
        </p:nvSpPr>
        <p:spPr>
          <a:xfrm>
            <a:off x="7586660" y="1674674"/>
            <a:ext cx="35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meilleurs paramètres :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N_estimator</a:t>
            </a:r>
            <a:r>
              <a:rPr lang="fr-FR" dirty="0"/>
              <a:t> = 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Learning rate= 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loss</a:t>
            </a:r>
            <a:r>
              <a:rPr lang="fr-FR" dirty="0"/>
              <a:t> = </a:t>
            </a:r>
            <a:r>
              <a:rPr lang="fr-FR" dirty="0" err="1"/>
              <a:t>exponential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B2C80F0-C902-4EF0-B4CA-E4B0B4BEF6C8}"/>
              </a:ext>
            </a:extLst>
          </p:cNvPr>
          <p:cNvSpPr txBox="1"/>
          <p:nvPr/>
        </p:nvSpPr>
        <p:spPr>
          <a:xfrm>
            <a:off x="7427742" y="3699803"/>
            <a:ext cx="444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</a:t>
            </a:r>
            <a:r>
              <a:rPr lang="fr-FR" dirty="0" err="1"/>
              <a:t>régresseur</a:t>
            </a:r>
            <a:r>
              <a:rPr lang="fr-FR" dirty="0"/>
              <a:t> </a:t>
            </a:r>
            <a:r>
              <a:rPr lang="fr-FR" dirty="0" err="1"/>
              <a:t>adaboost</a:t>
            </a:r>
            <a:r>
              <a:rPr lang="fr-FR" dirty="0"/>
              <a:t>, s’ajuste sur l’ensemble des données d’origine puis ajuste les copies supplémentaires du </a:t>
            </a:r>
            <a:r>
              <a:rPr lang="fr-FR" dirty="0" err="1"/>
              <a:t>régresseur</a:t>
            </a:r>
            <a:r>
              <a:rPr lang="fr-FR" dirty="0"/>
              <a:t> sur le même ensemble de données mais le poids varie en fonction des erreurs </a:t>
            </a:r>
          </a:p>
        </p:txBody>
      </p:sp>
    </p:spTree>
    <p:extLst>
      <p:ext uri="{BB962C8B-B14F-4D97-AF65-F5344CB8AC3E}">
        <p14:creationId xmlns:p14="http://schemas.microsoft.com/office/powerpoint/2010/main" val="86119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CB37A8-9842-44E3-8962-E66E2651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722142-CBCB-4FAF-9F9A-1028B48B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25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B7FAE26-8325-4949-9445-9AB87E8E6079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0A326C5-DC4F-4F7C-B6C4-763EFD867397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F8BE1CC9-2630-40E0-A9A5-35999B122F40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E7C44F1F-43A7-4A74-8904-3BB8E526B92A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07C6BDD2-92BF-4C77-9FD0-B9ED20FF5DBC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E0268AD-A063-4F2B-8196-723F141BA5AF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FA1AF0BA-C08B-4C76-99A4-C53D091BCD3E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B7B424-1D69-48EE-BCA5-1009D8BC52C9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95AC74CA-8A1E-4E76-91DA-0206AFB7A48C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BC1344C1-D3AD-48D6-BDFA-6A246674F43D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C4719DBB-EF66-4CBC-B429-663D85D6CDCA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E8179C4-7B58-4FAE-A036-31CCF185C970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5A18C04-C07F-46B9-93B5-60568742F423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1A4DE79-3669-42D1-9B69-F8C1E9E2FB7B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3E04DF51-290C-4C12-B605-E60DFCA3143A}"/>
              </a:ext>
            </a:extLst>
          </p:cNvPr>
          <p:cNvSpPr txBox="1"/>
          <p:nvPr/>
        </p:nvSpPr>
        <p:spPr>
          <a:xfrm>
            <a:off x="5781822" y="368661"/>
            <a:ext cx="190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A1849F8-7155-43B4-9C65-2976EB991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6" y="1347833"/>
            <a:ext cx="4899367" cy="349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D02CD44-25FE-4AA6-9C5A-7A4F6572C8EE}"/>
              </a:ext>
            </a:extLst>
          </p:cNvPr>
          <p:cNvSpPr txBox="1"/>
          <p:nvPr/>
        </p:nvSpPr>
        <p:spPr>
          <a:xfrm>
            <a:off x="7586660" y="1674674"/>
            <a:ext cx="35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meilleurs paramètres :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N_estimator</a:t>
            </a:r>
            <a:r>
              <a:rPr lang="fr-FR" dirty="0"/>
              <a:t> = 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Bootstrap=  </a:t>
            </a:r>
            <a:r>
              <a:rPr lang="fr-FR" dirty="0" err="1"/>
              <a:t>true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Max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leaf</a:t>
            </a:r>
            <a:r>
              <a:rPr lang="fr-FR" dirty="0"/>
              <a:t> =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86B41F4-1866-46E6-9387-347FF6CF78B0}"/>
              </a:ext>
            </a:extLst>
          </p:cNvPr>
          <p:cNvSpPr txBox="1"/>
          <p:nvPr/>
        </p:nvSpPr>
        <p:spPr>
          <a:xfrm>
            <a:off x="7357402" y="3573194"/>
            <a:ext cx="4149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un méta-estimateur qui ajuste un certain nombres d’arbres de décision sous divers sous-échantillons et utilise la moyenne pour améliorer la précision prédictive et contrôler le sur-ajustement.</a:t>
            </a:r>
          </a:p>
        </p:txBody>
      </p:sp>
    </p:spTree>
    <p:extLst>
      <p:ext uri="{BB962C8B-B14F-4D97-AF65-F5344CB8AC3E}">
        <p14:creationId xmlns:p14="http://schemas.microsoft.com/office/powerpoint/2010/main" val="148725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8CA3A0-FCA9-477B-A0D7-43BEEC61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29FAAC-8787-449D-8BC2-19D7D99E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26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485565A-23F5-44F4-B517-4AAA9FB2CA3C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B7F979A-F124-49D0-9E0A-170F76EA8459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1A82144-4EFC-4036-B4BB-6B0DFEE064AE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C9640F52-3FD2-4EFC-A08C-D4AD1829FDA0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46DD791C-C48A-47EF-9F51-37D3AF611157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E385CCB5-9CED-46BD-8CE8-6A49F8C89CD5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058E9B5B-51C9-4DA7-A70E-4163961DB63F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F9B4DFA-E28E-4A95-9601-9C9FAB236566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CCBF3205-87FA-4CF8-A947-3B5F61C532FC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BAD12BD-3E3C-4963-802C-507B54FBBEB3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C7DD86F-A1B4-4559-AB34-188DEABF925C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BE620570-179A-4FA9-A4E3-81DE119A3DCF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5A492F7-3A8A-4D08-AF36-17203A7DFB79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9A472CAC-DA5F-4323-9BE0-6B554B9A4D36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3FFF62C4-FD40-432B-8BC1-A93690656637}"/>
              </a:ext>
            </a:extLst>
          </p:cNvPr>
          <p:cNvSpPr txBox="1"/>
          <p:nvPr/>
        </p:nvSpPr>
        <p:spPr>
          <a:xfrm>
            <a:off x="4371577" y="368661"/>
            <a:ext cx="344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avant après boost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0E386C7-E022-4BB8-9A42-4DEB7AA6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12" y="928705"/>
            <a:ext cx="5964848" cy="407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D668DF0-272A-4109-A416-ACB350611F85}"/>
              </a:ext>
            </a:extLst>
          </p:cNvPr>
          <p:cNvSpPr txBox="1"/>
          <p:nvPr/>
        </p:nvSpPr>
        <p:spPr>
          <a:xfrm>
            <a:off x="8609428" y="1561514"/>
            <a:ext cx="3193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le score est proche de 0, plus le modèle est performant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modèles sont plus performants en cherchant les meilleurs paramètres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meilleurs modèle par rapport au RMSE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61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6234ED-211B-453E-8865-7D6DBB8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CFCDA9-1BCA-4432-BD67-04C48CF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27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B77340D-4335-4602-9B6D-051F86892A5A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08909FF-09B8-4AA8-A3D1-7591CCA029C5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3ECE6EF-8180-4FCF-9DF0-C843D1D3C311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483B2D52-190F-44B9-807F-D4B1EB6B1FEE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EDDADE18-04CE-4B52-AC52-9B2889121858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30EAFB35-58BE-465B-9AAF-A301C1FACF93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E2CFAA93-5550-4961-9FE8-5E68E2A50669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99E6A88E-37D5-407D-87B9-99C482430B55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83D3E10B-3523-4AC6-B928-72A0D7C3045D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9F245D60-23F2-4F28-A516-427E527063A9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730D4BE-31B3-4633-8E43-B02779FE8BD2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4D1B8175-4333-4C04-B317-351F025A2577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C70B36A-E581-4725-A134-91AA1D8CB7C7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0695A0EA-47B9-4928-9B35-C12F5864E8D8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68806ABB-63E4-4FE6-AF6B-398DE46CE282}"/>
              </a:ext>
            </a:extLst>
          </p:cNvPr>
          <p:cNvSpPr txBox="1"/>
          <p:nvPr/>
        </p:nvSpPr>
        <p:spPr>
          <a:xfrm>
            <a:off x="4371577" y="368661"/>
            <a:ext cx="344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avant après boost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A588B19-DCF1-48ED-8394-43986EC86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13" y="1206039"/>
            <a:ext cx="5527058" cy="37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0AF51CE-7769-4C41-B0B9-E608F64B008C}"/>
              </a:ext>
            </a:extLst>
          </p:cNvPr>
          <p:cNvSpPr txBox="1"/>
          <p:nvPr/>
        </p:nvSpPr>
        <p:spPr>
          <a:xfrm>
            <a:off x="8609428" y="1561514"/>
            <a:ext cx="3193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le score est proche de 1, plus le modèle est performant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modèles sont plus performants en cherchant les meilleurs paramètres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meilleurs modèle par rapport au R2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008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FD5D44-7D35-40BC-B437-D3DB6A3F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98A920-EF6E-4354-88D9-281F84CC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28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4D2676-9B04-4810-9852-B08DCCF41474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F5E4DE9-E355-4B24-A8F7-56F528CEA127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5A99D05-6575-4EAE-95D5-AE5B9908D891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66FB6643-04EA-4DA8-B4B5-EBE9AE3596B2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290DA923-BC7A-4636-97E7-5F04C98E4BEC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7FF37420-9249-4BC3-A191-974EDE849692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7D428AF4-9C4F-4EBB-8E5C-90D346E8D3F4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61FAE83E-2234-4422-8AD0-B86AFD3411A7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50434849-1DBC-44CD-9416-DCC865CC5B08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94C8D5DD-1371-4897-9F9A-F215151BFE2F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2A6F082-BBC4-4221-9ACA-07E9DD167068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6257A990-C3DA-4D20-A9E1-25E5E541793F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327E557-5563-4DF2-997E-9DAE27D0D4EF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87F4B20-CB8C-4257-8423-9F3E7B02C335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1A8D21D-4439-4808-8567-55FD083A3B96}"/>
              </a:ext>
            </a:extLst>
          </p:cNvPr>
          <p:cNvSpPr txBox="1"/>
          <p:nvPr/>
        </p:nvSpPr>
        <p:spPr>
          <a:xfrm>
            <a:off x="4371577" y="368661"/>
            <a:ext cx="344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avant après boost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F08DB2D-3372-4612-8E1C-13DEA4DB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085" y="1157805"/>
            <a:ext cx="5992983" cy="409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218EC73-F9CE-4F8B-8B34-C3EA672D1E91}"/>
              </a:ext>
            </a:extLst>
          </p:cNvPr>
          <p:cNvSpPr txBox="1"/>
          <p:nvPr/>
        </p:nvSpPr>
        <p:spPr>
          <a:xfrm>
            <a:off x="8609428" y="1561514"/>
            <a:ext cx="3193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le score est proche de 0, plus le modèle est performant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modèles sont plus performants en cherchant les meilleurs paramètres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meilleur modèle par rapport aux absolus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98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36D8C8-BABF-4439-A16C-381A4250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33256D-F169-4E4B-AF5A-82BD34F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29</a:t>
            </a:fld>
            <a:endParaRPr lang="fr-FR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EFE591F-FDCD-4A14-ADDA-026452B60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70" y="1174972"/>
            <a:ext cx="5599088" cy="382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3C1D1F-51B3-40EA-9A9F-6AB61DF8AA4F}"/>
              </a:ext>
            </a:extLst>
          </p:cNvPr>
          <p:cNvSpPr txBox="1"/>
          <p:nvPr/>
        </p:nvSpPr>
        <p:spPr>
          <a:xfrm>
            <a:off x="4371577" y="368661"/>
            <a:ext cx="344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avant après boost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BFE3EBC-819E-4DDE-B926-4B97F0CCC311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CC7075C-42DC-4255-AAD3-02D2C53AD653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D1C9140-70FA-4C85-8301-1C8B5EB2D4CF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FE7EBC78-7AB8-4B97-9F3A-A40EDBD15479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6" name="Flèche droite 6">
                  <a:extLst>
                    <a:ext uri="{FF2B5EF4-FFF2-40B4-BE49-F238E27FC236}">
                      <a16:creationId xmlns:a16="http://schemas.microsoft.com/office/drawing/2014/main" id="{3A12953B-DE2D-46E4-80AC-431557AFB53C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1EF6558A-D07B-4106-A2C3-B8CFDFD93D63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96AA4B1A-FC20-44F0-ABF0-2420DBB2F09C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B51BCD42-5243-4A21-AC98-F32AF0F17189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E17D6F7D-CEFF-41E1-8648-6F4017DFAC92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4E73558C-B311-4FA8-9C9E-3B3A5F9BA4B5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45B15CD-58A3-4193-A5C5-A51EB6A4334E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5A9A1941-3AB8-4D7F-8338-177ED5DBA43B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A1C65827-9791-4EEE-B040-C4ABEB8B0BBA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044DAA0B-6417-41EC-A972-626D099BF350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5C4CBB56-B75C-421D-AAAA-2C15C86526DA}"/>
              </a:ext>
            </a:extLst>
          </p:cNvPr>
          <p:cNvSpPr txBox="1"/>
          <p:nvPr/>
        </p:nvSpPr>
        <p:spPr>
          <a:xfrm>
            <a:off x="8397243" y="1954380"/>
            <a:ext cx="31933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Lorsqu’on cherche les meilleurs paramètres, les modèles sont plus longs.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est très long car </a:t>
            </a:r>
            <a:r>
              <a:rPr lang="fr-FR" dirty="0" err="1"/>
              <a:t>n_estimator</a:t>
            </a:r>
            <a:r>
              <a:rPr lang="fr-FR" dirty="0"/>
              <a:t> est très grand et il y a beaucoup de combinaisons.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3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E12361-2411-436B-8B2F-3EEB98F7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CED9A6-2F64-423A-A589-24291026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71386E-CC72-4203-A7A7-5A73DE926659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Nettoyage effectué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B8438E8-4911-4CA4-ADFD-FF5A24EC0185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BAD9C5F-8E7B-49C1-89D1-72B74218A077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3FFE0A35-9A39-491C-A540-736A266793FE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B245042-CE6B-47D0-94AC-87129746078A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7" name="Flèche droite 6">
                  <a:extLst>
                    <a:ext uri="{FF2B5EF4-FFF2-40B4-BE49-F238E27FC236}">
                      <a16:creationId xmlns:a16="http://schemas.microsoft.com/office/drawing/2014/main" id="{230D7FDF-CE7D-4DCF-BE6E-D47BE867D7B0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CE8189EB-C806-4600-9A42-0666A4CD978F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F24B9CC9-7E7A-4AA3-A8ED-DC4CB6D25CB7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A997117B-F993-4EDE-A4BC-22F2BCC98DDF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AE07FE93-A5D7-47CE-98A9-99A7B12F1B6A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B06008EE-8FEC-46B2-B890-94938F2BDA62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7261C4B-A20B-4A64-BD65-7000CFFDF2BA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87D78C74-DB8F-4D64-9F83-436A0436F945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0B91F9E-4BD6-4532-944E-1A630B10E130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7970C71E-5351-4518-A2C6-8E258BEDA43B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5179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A3F802-4BBE-4DA2-8A0A-A64539F1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007363-93D7-466F-BF84-2ABFD71F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30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5FFA71C-36BF-4055-90A1-B6E2B5BC741D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4548558-1D77-43B8-9536-A8BCDA670502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FBC8D785-8F7C-4882-BAF7-002B1A20A7FF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09254515-6105-4594-B483-56C566270CEC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FAC0E62F-B9CD-4DCB-96C1-35B6DAE18291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2C7F8FE0-0B5A-4621-8A5D-7C28372913BB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874C5494-E0F2-4871-970D-EBCCCCA44D91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4563D026-46F4-4E38-9962-C9FBF104E13D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9ECBE7A0-E929-4DDC-93AE-89CB78B68606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797B374-4A93-4BC2-B912-14FE2FA7FF14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CCF3AA6C-8B48-4515-B2A3-CEB5943C5985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72D61DDB-D850-4ED2-828E-150ED301BEE4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8F30127-AA34-46D8-8CBB-FB5305A580ED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1908E2D-1BCF-4038-92D4-CD327F94BD3A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19A65232-72F7-46AA-AA3D-5FBFACCD1976}"/>
              </a:ext>
            </a:extLst>
          </p:cNvPr>
          <p:cNvSpPr txBox="1"/>
          <p:nvPr/>
        </p:nvSpPr>
        <p:spPr>
          <a:xfrm>
            <a:off x="4371577" y="368661"/>
            <a:ext cx="344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Comparaison entre les 3 modèles améliorés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D4B5817-0AB8-498D-8542-DC2998F5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74" y="1167018"/>
            <a:ext cx="5938105" cy="40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43D6CC0-5DAA-461F-8081-973ACB517473}"/>
              </a:ext>
            </a:extLst>
          </p:cNvPr>
          <p:cNvSpPr txBox="1"/>
          <p:nvPr/>
        </p:nvSpPr>
        <p:spPr>
          <a:xfrm>
            <a:off x="8397243" y="1954380"/>
            <a:ext cx="3193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meilleur modèle par rapport aux </a:t>
            </a:r>
            <a:r>
              <a:rPr lang="fr-FR" dirty="0" err="1"/>
              <a:t>metrics</a:t>
            </a:r>
            <a:r>
              <a:rPr lang="fr-FR" dirty="0"/>
              <a:t>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est le modèle le plus long également.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408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45DA82-B3CC-4437-83DB-363D3E52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7DBBD5-0FCD-434D-A955-D1DEACF9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1CB1116-089B-47BE-AACC-5428A62B7AAD}"/>
              </a:ext>
            </a:extLst>
          </p:cNvPr>
          <p:cNvSpPr txBox="1"/>
          <p:nvPr/>
        </p:nvSpPr>
        <p:spPr>
          <a:xfrm>
            <a:off x="4371577" y="368661"/>
            <a:ext cx="3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Courbes d’apprentissages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C251E3D-8DB6-4857-AD78-72F2EC56513F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E06154A-4380-4603-A2A0-B618C9255A0E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22B8E914-64FA-434A-91E2-7B431CAE563F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C6AE6CDC-EAF7-43CB-B336-F462701257F7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4" name="Flèche droite 6">
                  <a:extLst>
                    <a:ext uri="{FF2B5EF4-FFF2-40B4-BE49-F238E27FC236}">
                      <a16:creationId xmlns:a16="http://schemas.microsoft.com/office/drawing/2014/main" id="{591F291D-BE2D-41D0-8F57-F091AF438BC3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E99B3B81-49DA-4419-8DD1-0B0400EB4036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9EDCF235-3370-4A31-A2EE-D472D9483CA1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918D4201-DCB9-48A6-97B5-48CD6828D1A8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D264F886-A046-4FFE-9A24-E3225AC10C7E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05F3744D-EB0C-4F43-B182-31110FB5995D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CBE11B6-15C1-4294-A914-615B06421D59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4DCB5358-CC7B-4E3E-B2E0-F12987653A5F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7B9A974-8BF9-4FC9-A77E-4A9B8DB6E7DB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938D543D-B6EE-4A52-9BCE-A1A80062D3E5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ADE85A3-DB1C-42D1-8FD2-B017989808EC}"/>
              </a:ext>
            </a:extLst>
          </p:cNvPr>
          <p:cNvGrpSpPr/>
          <p:nvPr/>
        </p:nvGrpSpPr>
        <p:grpSpPr>
          <a:xfrm>
            <a:off x="152913" y="1071373"/>
            <a:ext cx="11615036" cy="2695451"/>
            <a:chOff x="202077" y="1767384"/>
            <a:chExt cx="11615036" cy="2695451"/>
          </a:xfrm>
        </p:grpSpPr>
        <p:pic>
          <p:nvPicPr>
            <p:cNvPr id="25602" name="Picture 2">
              <a:extLst>
                <a:ext uri="{FF2B5EF4-FFF2-40B4-BE49-F238E27FC236}">
                  <a16:creationId xmlns:a16="http://schemas.microsoft.com/office/drawing/2014/main" id="{6F4562BD-DB3B-4D7F-9773-B497001F9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77" y="1767384"/>
              <a:ext cx="360045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458ABFD-3EDE-43EA-AD0A-9F79DEE6B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433" y="1805360"/>
              <a:ext cx="354330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06" name="Picture 6">
              <a:extLst>
                <a:ext uri="{FF2B5EF4-FFF2-40B4-BE49-F238E27FC236}">
                  <a16:creationId xmlns:a16="http://schemas.microsoft.com/office/drawing/2014/main" id="{540F89DC-8625-4ED4-8897-7A0373440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6663" y="1805327"/>
              <a:ext cx="360045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163412C8-D647-4AF4-8CA3-38C5C554A8B4}"/>
              </a:ext>
            </a:extLst>
          </p:cNvPr>
          <p:cNvSpPr txBox="1"/>
          <p:nvPr/>
        </p:nvSpPr>
        <p:spPr>
          <a:xfrm>
            <a:off x="1607269" y="4122165"/>
            <a:ext cx="897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courbes nous montrent que des données supplémentaire nous permettraient d’avoir surement de meilleurs résultats.</a:t>
            </a:r>
          </a:p>
        </p:txBody>
      </p:sp>
    </p:spTree>
    <p:extLst>
      <p:ext uri="{BB962C8B-B14F-4D97-AF65-F5344CB8AC3E}">
        <p14:creationId xmlns:p14="http://schemas.microsoft.com/office/powerpoint/2010/main" val="44472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6BD7A7-F587-4743-B078-9FC8B762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B6F166-F413-4687-BEAF-9E0BA2EF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F37487-22E9-4059-8E7B-BD3F2F21E273}"/>
              </a:ext>
            </a:extLst>
          </p:cNvPr>
          <p:cNvSpPr txBox="1"/>
          <p:nvPr/>
        </p:nvSpPr>
        <p:spPr>
          <a:xfrm>
            <a:off x="3555489" y="2204926"/>
            <a:ext cx="55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</a:t>
            </a:r>
            <a:r>
              <a:rPr lang="fr-FR" sz="2800" baseline="30000" dirty="0"/>
              <a:t>ème</a:t>
            </a:r>
            <a:r>
              <a:rPr lang="fr-FR" sz="2800" dirty="0"/>
              <a:t> </a:t>
            </a:r>
            <a:r>
              <a:rPr lang="fr-FR" sz="2800" dirty="0" err="1"/>
              <a:t>target</a:t>
            </a:r>
            <a:r>
              <a:rPr lang="fr-FR" sz="2800" dirty="0"/>
              <a:t> :  </a:t>
            </a:r>
            <a:r>
              <a:rPr lang="fr-FR" sz="2800" dirty="0" err="1"/>
              <a:t>SiteEnergyUse</a:t>
            </a:r>
            <a:r>
              <a:rPr lang="fr-FR" sz="2800" dirty="0"/>
              <a:t>(</a:t>
            </a:r>
            <a:r>
              <a:rPr lang="fr-FR" sz="2800" dirty="0" err="1"/>
              <a:t>kBtu</a:t>
            </a:r>
            <a:r>
              <a:rPr lang="fr-FR" sz="2800" dirty="0"/>
              <a:t>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79F6DB9-63C5-42B0-AB28-061A4BC835A2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2EFDF7A-8656-4DD7-87BD-961597406D47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DBFF9B0-BC46-403F-ABA1-0229D2CE82DA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8B32C996-B7BD-4455-A708-CB4ED35D00C7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4" name="Flèche droite 6">
                  <a:extLst>
                    <a:ext uri="{FF2B5EF4-FFF2-40B4-BE49-F238E27FC236}">
                      <a16:creationId xmlns:a16="http://schemas.microsoft.com/office/drawing/2014/main" id="{2EE82435-85C3-497F-B0B3-CBC9D5A64765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ABF4FAD4-D441-406A-BBF6-1510FDDA3320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5D941C2A-4570-48E2-A926-C4A7A1965C1A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56514AF5-1270-4C58-8210-FB1212425010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896D751A-FBF0-4ABE-8674-EB43F7779C5A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75BA5158-BB39-4FEF-85A5-387359D1830E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4D30B1E4-CD25-4BF4-9282-2E71ABE72076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C659270C-3299-45E6-A6AB-1661C1276498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590CB20-703D-454D-AE5B-DBF53FAF1C78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C932B96-72AB-4583-94FA-B6363ECB5DFB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6638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743DC-2BA6-434A-A5BC-8D7E5F26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911E79-AAC2-4811-A846-743AEF7D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33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1956B6C-814E-4123-9C04-1E9B5F737A68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B2C0CA9-9294-4362-A7B8-521D0BDCB361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5E82118-E929-46D4-9522-BD0F31B09B52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E1D7FED9-6DC3-40DC-8203-C9BBC512BF3B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6C10E2A9-278C-4E4C-B8F6-E6CDF33391D6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5D09B97B-D156-4C57-A21B-C85DE21D108C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E7A6EA35-ED58-476F-BEF8-3EEBD167E090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E399E128-2E38-4C5B-A7A2-244E09155BE4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FEF1C790-10F7-4B5C-B3B6-4EC46BD69CFD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AFCDBE8A-B41E-4AAF-9A1F-DD7C065C4FD9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5848FDD-9EE5-416E-B1BC-9676879459E0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A1C95B9-81AE-4AE9-9BA5-EBB465B58FCF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27B5CAC-E4BF-445B-B6B0-DFC75B613DEC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8A4F973D-6019-45D9-9813-20EE7072BA0C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7A1E86BA-8F71-4D43-B579-6BDDEF1E7FB9}"/>
              </a:ext>
            </a:extLst>
          </p:cNvPr>
          <p:cNvSpPr txBox="1"/>
          <p:nvPr/>
        </p:nvSpPr>
        <p:spPr>
          <a:xfrm>
            <a:off x="5781823" y="368661"/>
            <a:ext cx="13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B324AE-C407-4485-8394-C5B05842D8FE}"/>
              </a:ext>
            </a:extLst>
          </p:cNvPr>
          <p:cNvSpPr txBox="1"/>
          <p:nvPr/>
        </p:nvSpPr>
        <p:spPr>
          <a:xfrm>
            <a:off x="7150715" y="1758563"/>
            <a:ext cx="35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meilleurs paramètres :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Algorithm</a:t>
            </a:r>
            <a:r>
              <a:rPr lang="fr-FR" dirty="0"/>
              <a:t> = 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Leaf</a:t>
            </a:r>
            <a:r>
              <a:rPr lang="fr-FR" dirty="0"/>
              <a:t> size = 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Neighbors = 7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EF7DCFAA-E868-4310-B525-9F38F2364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" y="1206388"/>
            <a:ext cx="5381908" cy="377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93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494A3-7962-4992-AD01-2CE9484C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607262-C9D4-4DCF-A1BB-7691BDFF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34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7E6BFF5-467B-4923-B5FF-EEB261F6C85E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075EE7F-B511-4918-9B9A-78B5A56BF04A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800CCF7-261C-4412-AE48-5B2D3D99EC9F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6AE68970-2EFA-4AAC-B184-3B082778C089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DB83B565-2E15-493E-9E7F-0F20655DEE4B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539D11DC-A914-42C1-B4F6-9F92C3682D42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15B81F42-44AF-4E18-B80B-D0E94E65045F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3043B154-06DC-4BFF-B5D8-BC567B4EEAB7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CC5F2664-F260-4D01-BE98-0268FFB2FFC6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24E4C9FA-37A6-46C5-A84E-677CC28BC826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C262804-B81B-475E-A945-0486C607762A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D7B7EB5-421F-45A9-A843-5A74EFF99FF5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AF22E3-F651-444D-8391-092883B65573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2F6A23A8-B3AC-4848-B2B0-9ACF3C2E82F3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5F80253-033F-4892-A09D-009A308F11B2}"/>
              </a:ext>
            </a:extLst>
          </p:cNvPr>
          <p:cNvSpPr txBox="1"/>
          <p:nvPr/>
        </p:nvSpPr>
        <p:spPr>
          <a:xfrm>
            <a:off x="5781823" y="368661"/>
            <a:ext cx="13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Adaboost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920932-6C0E-4878-8A59-03916AFB6C49}"/>
              </a:ext>
            </a:extLst>
          </p:cNvPr>
          <p:cNvSpPr txBox="1"/>
          <p:nvPr/>
        </p:nvSpPr>
        <p:spPr>
          <a:xfrm>
            <a:off x="7586660" y="1674674"/>
            <a:ext cx="35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meilleurs paramètres :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N_estimator</a:t>
            </a:r>
            <a:r>
              <a:rPr lang="fr-FR" dirty="0"/>
              <a:t>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Learning rate=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loss</a:t>
            </a:r>
            <a:r>
              <a:rPr lang="fr-FR" dirty="0"/>
              <a:t> = </a:t>
            </a:r>
            <a:r>
              <a:rPr lang="fr-FR" dirty="0" err="1"/>
              <a:t>exponential</a:t>
            </a:r>
            <a:endParaRPr lang="fr-FR" dirty="0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A17400FE-BAEB-4CB7-83DE-783B126B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37" y="1289102"/>
            <a:ext cx="5002878" cy="350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32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6B6657-7302-4573-B6B5-B90DE547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C8A20F-A325-4383-B886-91BDA020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35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1564A93-7255-4BDB-A6EF-F370B51EDF0D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473D171-7C53-4E28-BDA6-CAF86C3F0478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048F7DA-B24F-41D6-99A9-24961E5824FF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EE809669-7E1B-4FBE-A027-789853BC45ED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8599C7C3-0047-4CFF-A150-81235841839F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DB34E35D-EE99-4879-A551-A60386D367AF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C22122EF-FDA8-44BF-8CD7-215E748CB8E1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6F4285E4-DB41-4D1F-9315-7590F97D1C37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E788706-AA9B-4D31-87BE-B96E132755A1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63641118-1E2B-4260-81AF-C6A0287F6560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6A928C0-C289-4A1A-9217-416389E733B0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127A3C62-0005-4576-AB52-458C49F6C423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06C4B60-8FF7-4FAD-A540-EC07FBD63706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0CE4DE00-852D-4645-A10B-5D6176A931CD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FAE8A4E0-4FD1-42FD-A1BD-A5D49EE898CA}"/>
              </a:ext>
            </a:extLst>
          </p:cNvPr>
          <p:cNvSpPr txBox="1"/>
          <p:nvPr/>
        </p:nvSpPr>
        <p:spPr>
          <a:xfrm>
            <a:off x="5781822" y="368661"/>
            <a:ext cx="190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45814C-8288-4DBB-9936-6E33D2A5D44B}"/>
              </a:ext>
            </a:extLst>
          </p:cNvPr>
          <p:cNvSpPr txBox="1"/>
          <p:nvPr/>
        </p:nvSpPr>
        <p:spPr>
          <a:xfrm>
            <a:off x="7586660" y="1674674"/>
            <a:ext cx="35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meilleurs paramètres :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N_estimator</a:t>
            </a:r>
            <a:r>
              <a:rPr lang="fr-FR" dirty="0"/>
              <a:t> = 134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Bootstrap=  </a:t>
            </a:r>
            <a:r>
              <a:rPr lang="fr-FR" dirty="0" err="1"/>
              <a:t>true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Max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leaf</a:t>
            </a:r>
            <a:r>
              <a:rPr lang="fr-FR" dirty="0"/>
              <a:t> = 1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C965F5A9-C21C-4AA3-9BD6-55318FF3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05" y="1308808"/>
            <a:ext cx="5387523" cy="38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77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95557D-BED6-4D9F-B74D-14837AAD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87B9B2-FA99-47D0-AD29-E995C46E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36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F205E51-D918-43D1-A388-56961CA05BBD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2AF158-2D88-4B5C-853C-1C272192ACD4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B1B37DF-5451-468D-AF38-A6426CD48BF1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6BA44CA6-EE1D-48BD-8E0F-8849FC9CA603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3A85F6AC-D35A-4B7D-8DA7-0E8C42948BF1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2153CE11-B671-437C-8DAA-B3BAE160ECE5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BB2874EC-0383-4812-A9A7-F513651ED7F7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B437ADAF-A1C4-4095-B1F9-890DB1AB9E64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921DECEB-CAF7-4955-B35C-DDCF943A801A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6619AF0-5C7D-4F16-8CE6-C87E0507D467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D8A9F19-8BCF-468F-B105-3FBC6DF3F058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7D5E0EBD-E4BB-4F44-8743-0FA0D7005924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98DF7DA-59A6-44B6-B9B7-8DB6AD87D744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6926299-364C-427B-A3C7-934E5199E484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7F970172-5DA7-4C6F-8AEC-3090360C2985}"/>
              </a:ext>
            </a:extLst>
          </p:cNvPr>
          <p:cNvSpPr txBox="1"/>
          <p:nvPr/>
        </p:nvSpPr>
        <p:spPr>
          <a:xfrm>
            <a:off x="4371577" y="368661"/>
            <a:ext cx="344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avant après boost</a:t>
            </a: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A76DD98E-3C31-4A27-9C44-E84F2FB0A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92" y="977110"/>
            <a:ext cx="6200757" cy="41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307DE90-03DF-4865-A0C2-5240A836F033}"/>
              </a:ext>
            </a:extLst>
          </p:cNvPr>
          <p:cNvSpPr txBox="1"/>
          <p:nvPr/>
        </p:nvSpPr>
        <p:spPr>
          <a:xfrm>
            <a:off x="8609428" y="1561514"/>
            <a:ext cx="3193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le score est proche de 0, plus le modèle est performant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modèles sont plus performants en cherchant les meilleurs paramètres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meilleurs modèle par rapport au RMSE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615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BCD8D7-CB1A-4D10-B279-DC5BEA9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9A29BC-2AF6-4EA4-BBAA-338BF001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37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5B77C25-8264-4B41-9599-163C59CC1A51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5DFEF66-93A6-40DB-82CF-CF2A6B3DA7B6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7F7F532-AA5C-41FB-9CE2-98BD780429B9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458D994D-AABA-4576-BC5D-2D824C06AD60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3C8DC855-D31D-432B-A78C-8EF881B5CAD3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954C5034-6154-4DFA-A445-5D32C6AA1D5C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C5594CF-AE50-48EF-9BB4-1CBAB8674406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81D90788-D5F4-4BF8-83F9-A052AACA927F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B322CDF0-A020-4DA6-9F41-1911B8669F37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D1C661C-7024-400F-9F5F-F41A02007F4F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BD3EBCA-90F3-4D98-BC42-2C214ECBD847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B431F91-2A23-4075-8B0D-5916242F1C33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7EEC17C-5EC4-407B-8988-A7F8BD855FFA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5854C4CE-740E-47AC-9E74-E0FC99A29105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FAD4B9AF-A493-4426-947B-D3059947A426}"/>
              </a:ext>
            </a:extLst>
          </p:cNvPr>
          <p:cNvSpPr txBox="1"/>
          <p:nvPr/>
        </p:nvSpPr>
        <p:spPr>
          <a:xfrm>
            <a:off x="4371577" y="368661"/>
            <a:ext cx="344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avant après boost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94AA7C43-D4A3-48DC-9FD1-CCE2F88D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04" y="1133187"/>
            <a:ext cx="5785954" cy="395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C682176-47C3-4491-B14E-F91BBEAB1319}"/>
              </a:ext>
            </a:extLst>
          </p:cNvPr>
          <p:cNvSpPr txBox="1"/>
          <p:nvPr/>
        </p:nvSpPr>
        <p:spPr>
          <a:xfrm>
            <a:off x="8609428" y="1561514"/>
            <a:ext cx="3193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le score est proche de 1, plus le modèle est performant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modèles sont plus performants en cherchant les meilleurs paramètres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meilleur modèle par rapport au R2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0645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AD9779-2DFC-467F-8F4C-F8626D31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37D1B9-F261-476E-A3F4-13863F5B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38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13B272A-19CC-4B87-8D27-3DAF0237F127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046C6C7-6A9D-4582-B62B-8A652B11E13B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BC78977-F96F-4E67-A478-9BFE08015C9D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2C19FACE-BAB7-4F67-93E6-6810A3AD92C0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B5ADBBF8-9CE7-41F0-91BB-786AAC4A43A0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9DD379E-F9D8-4363-8D40-A608277D1019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39A3F64E-1567-4F0A-9D2B-A08947015104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A01E5006-8B70-49F0-998B-B28EE1618631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AA522F36-C1E5-4C29-8E4B-DAA2757C9832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1EBD0B6F-E901-42B9-9F65-6219BDCC1365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9FF7B6B-70D2-419A-926A-E218834E4C4F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F6A7DC3-3B95-4ED9-A972-C8611388CD76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A3B6FA3-D331-4E2E-970F-6FBEACE0BFED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26C0374A-3C5B-44BC-854E-675F7C2EF170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8EE68F6-4180-4EA1-B063-F70F1816343E}"/>
              </a:ext>
            </a:extLst>
          </p:cNvPr>
          <p:cNvSpPr txBox="1"/>
          <p:nvPr/>
        </p:nvSpPr>
        <p:spPr>
          <a:xfrm>
            <a:off x="4371577" y="368661"/>
            <a:ext cx="344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avant après boost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63885AAD-0975-4C7E-84EB-65AABD2F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9" y="1126751"/>
            <a:ext cx="6105847" cy="41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F18D623-B377-41CD-A648-0A6A0806384D}"/>
              </a:ext>
            </a:extLst>
          </p:cNvPr>
          <p:cNvSpPr txBox="1"/>
          <p:nvPr/>
        </p:nvSpPr>
        <p:spPr>
          <a:xfrm>
            <a:off x="8609428" y="1561514"/>
            <a:ext cx="3193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le score est proche de 0, plus le modèle est performant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modèles sont plus performants en cherchant les meilleurs paramètres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meilleur modèle par rapport aux absolus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512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68062F-812D-44A5-84C8-2125906F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B56023-886A-4021-85D4-F412FF78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39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B156EC6-F4B5-40BD-9A97-18B03FFA37BB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9150EA9-6E37-42DC-B11C-DF23E0D8A479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6208C7-2ECA-466C-BB03-602DD5C2DF26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8FAA7FCA-D79D-41E2-AD84-56982BB30996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6F7C6DBD-B29F-480B-ACDC-EEC5725DD97C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4656E5F5-AEC2-45BE-8D1E-3709A87CFE34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B44289CD-2C92-4680-B831-E08D0B2399A1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F83DF785-65DD-4EC4-8443-0D229489FB50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59C2B7D1-2D37-437F-AB53-A7BBB3554059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4720082-FB8C-4B6A-B2F9-274F310FD613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B441E23-6D3A-410D-8856-13F614BB2BB9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887FAF5-22D4-48E4-9587-6D2D7F42C400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1EF9390-161C-4E0E-BF1E-F5884937BE17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87070D41-5507-47AF-9C00-4EC91B55D220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388" name="Picture 4">
            <a:extLst>
              <a:ext uri="{FF2B5EF4-FFF2-40B4-BE49-F238E27FC236}">
                <a16:creationId xmlns:a16="http://schemas.microsoft.com/office/drawing/2014/main" id="{1A3A51A5-F693-42B5-A58A-4B44C5592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4" y="1126751"/>
            <a:ext cx="5998338" cy="41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CB364FA-8D13-4C81-BB70-07855DE552DA}"/>
              </a:ext>
            </a:extLst>
          </p:cNvPr>
          <p:cNvSpPr txBox="1"/>
          <p:nvPr/>
        </p:nvSpPr>
        <p:spPr>
          <a:xfrm>
            <a:off x="4371577" y="368661"/>
            <a:ext cx="344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avant après boost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50061E1-91CB-424C-94A1-4FE79FF3F45B}"/>
              </a:ext>
            </a:extLst>
          </p:cNvPr>
          <p:cNvSpPr txBox="1"/>
          <p:nvPr/>
        </p:nvSpPr>
        <p:spPr>
          <a:xfrm>
            <a:off x="8397243" y="1954380"/>
            <a:ext cx="31933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Lorsqu’on cherche les meilleurs paramètres, les modèles sont plus longs.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est très long car </a:t>
            </a:r>
            <a:r>
              <a:rPr lang="fr-FR" dirty="0" err="1"/>
              <a:t>n_estimator</a:t>
            </a:r>
            <a:r>
              <a:rPr lang="fr-FR" dirty="0"/>
              <a:t> est très grand et il y a beaucoup de combinaisons.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07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8FFD3F-72D8-41E9-8A0D-A04BC6E5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CD1BE-8696-46DC-A291-57944C39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59D5E3D-8463-47FD-A1EF-FF42EA4A10A6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6F70852-9A4E-4D02-A192-E9C4D2496FC2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D1F282B-ACD7-43FC-87B4-12B950078283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4DAF8002-88B9-408C-84AB-627252266645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DE2C5435-F12B-4609-B769-7415ABC104E5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28686FCF-837E-4F1D-87C5-D249AA7463AB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345B9E2-573B-42DD-8CBD-FB67399DB01F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899071D1-54C2-408E-B235-57E1EA50C933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7EA34D7B-BA58-4DA4-A734-D75F4CBC8511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5A43B9B-4858-4D3D-9644-21BBE667C055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57030D0D-47F3-4095-8832-9F7FFAD68C5B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78508CD-49F2-498E-A67E-E35D2872979E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4C03F8F-840B-4983-9A99-1B1E0A74B851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630592B-E29F-464B-88D9-454A7D87CD38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A7BE5E6-78F6-451A-AB88-89D84BEEFD64}"/>
              </a:ext>
            </a:extLst>
          </p:cNvPr>
          <p:cNvSpPr/>
          <p:nvPr/>
        </p:nvSpPr>
        <p:spPr>
          <a:xfrm>
            <a:off x="1427756" y="1666697"/>
            <a:ext cx="3723860" cy="168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df</a:t>
            </a:r>
            <a:r>
              <a:rPr lang="fr-FR" dirty="0"/>
              <a:t> 2015</a:t>
            </a:r>
          </a:p>
          <a:p>
            <a:pPr algn="ctr"/>
            <a:r>
              <a:rPr lang="fr-FR" dirty="0"/>
              <a:t>(3340, 47)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648639-5CAD-4FDB-9329-559488D5508A}"/>
              </a:ext>
            </a:extLst>
          </p:cNvPr>
          <p:cNvSpPr/>
          <p:nvPr/>
        </p:nvSpPr>
        <p:spPr>
          <a:xfrm>
            <a:off x="7166923" y="1672504"/>
            <a:ext cx="3723860" cy="168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df</a:t>
            </a:r>
            <a:r>
              <a:rPr lang="fr-FR" dirty="0"/>
              <a:t> 2016</a:t>
            </a:r>
          </a:p>
          <a:p>
            <a:pPr algn="ctr"/>
            <a:r>
              <a:rPr lang="fr-FR" dirty="0"/>
              <a:t>(3376,46)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30232A6-BDAC-4922-930D-C94B36AAE661}"/>
              </a:ext>
            </a:extLst>
          </p:cNvPr>
          <p:cNvSpPr txBox="1"/>
          <p:nvPr/>
        </p:nvSpPr>
        <p:spPr>
          <a:xfrm>
            <a:off x="2826836" y="4269694"/>
            <a:ext cx="868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L’objectif est de rassembler les deux pour avoir le maximum de données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19EDF79-3277-4E81-A7E1-E9DEAE7B8ADC}"/>
              </a:ext>
            </a:extLst>
          </p:cNvPr>
          <p:cNvCxnSpPr/>
          <p:nvPr/>
        </p:nvCxnSpPr>
        <p:spPr>
          <a:xfrm>
            <a:off x="4492487" y="3429000"/>
            <a:ext cx="1603513" cy="84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73A1D80-654C-450D-9561-27C6B0552842}"/>
              </a:ext>
            </a:extLst>
          </p:cNvPr>
          <p:cNvCxnSpPr>
            <a:cxnSpLocks/>
          </p:cNvCxnSpPr>
          <p:nvPr/>
        </p:nvCxnSpPr>
        <p:spPr>
          <a:xfrm flipH="1">
            <a:off x="6334539" y="3366912"/>
            <a:ext cx="1665210" cy="90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82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EEEBAB-A9BE-42FE-B9CD-C873B54E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C4C26D-99FE-468E-8D5B-39AFBBC2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40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7D91DB7-0CA2-4D22-ACF0-3B276AB73048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B1E85BF-1367-4B33-A5A8-8452AF4DEC78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B7473A7-845C-4404-8C9B-E1B50A9C61B4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A5884602-5163-4683-9F82-51EC02D4E328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B7CEFA82-B44B-49AE-8B02-CD381F6383E0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4367997B-9B85-4405-8C05-C8E1F4E18046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8AEBB138-BB93-42BC-992B-0BA54BC5AF3C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E893652E-D4AE-47E3-BE27-166FFA9F9C4F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2183B780-224F-40C3-8370-2BFD77EF0685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6DD9557-C2ED-4CFE-A012-05F3269DDA84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162A7953-EC5B-42DE-8367-A3D0A2AA8D1B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BC89EDE6-395B-4EA0-A8B0-14889B5A99B3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EF32999-BF9E-42F7-A25A-9708D237458A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8BB20014-7377-40FF-A7E7-BAA1C8B4EE74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46275CF1-4F93-45BC-9625-B4A39C295DFD}"/>
              </a:ext>
            </a:extLst>
          </p:cNvPr>
          <p:cNvSpPr txBox="1"/>
          <p:nvPr/>
        </p:nvSpPr>
        <p:spPr>
          <a:xfrm>
            <a:off x="4371577" y="368661"/>
            <a:ext cx="344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Comparaison entre les 3 modèles améliorés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53472E47-5E7B-430A-AE65-EB59F192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86" y="1255464"/>
            <a:ext cx="5838272" cy="39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C6F6ABA-08EB-4CAA-ACB5-D05A5537632E}"/>
              </a:ext>
            </a:extLst>
          </p:cNvPr>
          <p:cNvSpPr txBox="1"/>
          <p:nvPr/>
        </p:nvSpPr>
        <p:spPr>
          <a:xfrm>
            <a:off x="8397243" y="1954380"/>
            <a:ext cx="3193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meilleur modèle par rapport aux </a:t>
            </a:r>
            <a:r>
              <a:rPr lang="fr-FR" dirty="0" err="1"/>
              <a:t>metrics</a:t>
            </a:r>
            <a:r>
              <a:rPr lang="fr-FR" dirty="0"/>
              <a:t>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est le modèle le plus long également.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5651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42CC86-7F36-4C1F-B6E1-493A02DE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7EF463-0617-40D2-82A5-DBACAFCD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41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081C2C-8691-4F64-9913-38065007ADAE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6DC48D8-5C7E-40CD-A219-1646610E4444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D579A3A-EAF4-408F-902E-EB989D1D36E1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05CDD7D-2178-4CAE-BD44-E150A72BBA3D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5E0A4992-3029-4D76-9A1C-04861CDFF382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302E8A2A-8199-40BF-A874-2AB1F82C9E96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ADA1B2A2-B02A-4BBA-8DA5-14DBE7A18FA5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4BCBB042-4FF1-4334-B678-52AF82604FDB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3C6AC165-EBCC-4C5F-9E4A-9F8D9B8D20E9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D0DAEC-B74A-4F82-A32D-BCA22E54AD01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57C72626-C903-4764-B913-1700C38DDB48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0633B898-C314-460E-A119-9B76FBD89E45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68A2EF2-9033-453E-8781-ED07965CF9EF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8C618244-1BFF-4D03-A182-5A4E90E47D2C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C1185AB5-EC2F-4544-9AFD-7186639F3163}"/>
              </a:ext>
            </a:extLst>
          </p:cNvPr>
          <p:cNvSpPr txBox="1"/>
          <p:nvPr/>
        </p:nvSpPr>
        <p:spPr>
          <a:xfrm>
            <a:off x="4371577" y="368661"/>
            <a:ext cx="3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Courbes d’apprentissages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052160E-97BF-4E45-B816-A93CCF7121B8}"/>
              </a:ext>
            </a:extLst>
          </p:cNvPr>
          <p:cNvGrpSpPr/>
          <p:nvPr/>
        </p:nvGrpSpPr>
        <p:grpSpPr>
          <a:xfrm>
            <a:off x="694733" y="1070381"/>
            <a:ext cx="11352388" cy="2680484"/>
            <a:chOff x="640399" y="1639846"/>
            <a:chExt cx="11352388" cy="2680484"/>
          </a:xfrm>
        </p:grpSpPr>
        <p:pic>
          <p:nvPicPr>
            <p:cNvPr id="27656" name="Picture 8">
              <a:extLst>
                <a:ext uri="{FF2B5EF4-FFF2-40B4-BE49-F238E27FC236}">
                  <a16:creationId xmlns:a16="http://schemas.microsoft.com/office/drawing/2014/main" id="{E1FFD5EC-548A-43D7-A3DE-292840064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9487" y="1662855"/>
              <a:ext cx="354330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58" name="Picture 10">
              <a:extLst>
                <a:ext uri="{FF2B5EF4-FFF2-40B4-BE49-F238E27FC236}">
                  <a16:creationId xmlns:a16="http://schemas.microsoft.com/office/drawing/2014/main" id="{D9EAACF3-1E22-4F4A-A58C-B5E066C78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890" y="1639846"/>
              <a:ext cx="354330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0" name="Picture 12">
              <a:extLst>
                <a:ext uri="{FF2B5EF4-FFF2-40B4-BE49-F238E27FC236}">
                  <a16:creationId xmlns:a16="http://schemas.microsoft.com/office/drawing/2014/main" id="{DE39C974-2CDE-48E7-A1B0-C4ACE23CC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99" y="1662855"/>
              <a:ext cx="360045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62E02606-DF34-4DA7-A7B9-8040FC954F48}"/>
              </a:ext>
            </a:extLst>
          </p:cNvPr>
          <p:cNvSpPr txBox="1"/>
          <p:nvPr/>
        </p:nvSpPr>
        <p:spPr>
          <a:xfrm>
            <a:off x="1607269" y="4122165"/>
            <a:ext cx="897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courbes nous montrent que des données supplémentaires nous permettraient d’avoir surement de meilleurs résultats.</a:t>
            </a:r>
          </a:p>
        </p:txBody>
      </p:sp>
    </p:spTree>
    <p:extLst>
      <p:ext uri="{BB962C8B-B14F-4D97-AF65-F5344CB8AC3E}">
        <p14:creationId xmlns:p14="http://schemas.microsoft.com/office/powerpoint/2010/main" val="3895678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58294B-1FCC-440F-9507-EB65E5B7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0ED85B-A3EA-462E-800E-264A1F7B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42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F87F89-4DEE-4A41-BA1D-9A24F07C0C8C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DE6C289-8175-4F0B-9349-7A353B1E1CCF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080A83C-ED46-4C7E-A9EE-7A90F47775CA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86C9D740-9FFF-4A6C-BE15-C6361DF8526D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2EFD495B-2828-4861-9610-3BC8BF9FEEFB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865CE604-201D-47C4-927C-CF9675642B79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E81E9363-4949-48FF-AEB6-B2AA835A1BF4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6B7704EC-6E75-428A-AC02-09309B4495C5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FA6C487A-1113-4381-BAC7-4CFA65499FE1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6190712D-CDC9-4426-B20F-0F7D4B782117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CFDB70A-DB0B-4994-8B7E-B1030984CB2B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051AF5A4-208D-45EF-B5FD-B7F93E96D3EA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49B3894-0946-4435-AC1A-F54E0252F0AE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/>
                  <a:t>Choix  des </a:t>
                </a:r>
                <a:r>
                  <a:rPr lang="fr-FR" sz="1200" b="1" dirty="0" err="1"/>
                  <a:t>features</a:t>
                </a:r>
                <a:endParaRPr lang="fr-FR" sz="1200" b="1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7F24F98-2D7D-410B-B63B-CE50BE143CE2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42D1CDE4-36E6-49BB-8A58-C85C8EAA2CF2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Choix des </a:t>
            </a:r>
            <a:r>
              <a:rPr lang="fr-FR" sz="6000" dirty="0" err="1"/>
              <a:t>features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755874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5F88CF-7196-4F1F-BE20-276DB1D9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ADC807-90BE-4D04-BA0E-761ACF81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959826-B607-4038-943F-56C5BBC1A3B1}"/>
              </a:ext>
            </a:extLst>
          </p:cNvPr>
          <p:cNvSpPr txBox="1"/>
          <p:nvPr/>
        </p:nvSpPr>
        <p:spPr>
          <a:xfrm>
            <a:off x="5904207" y="1936971"/>
            <a:ext cx="535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</a:t>
            </a:r>
            <a:r>
              <a:rPr lang="fr-FR" sz="2800" baseline="30000" dirty="0"/>
              <a:t>ère</a:t>
            </a:r>
            <a:r>
              <a:rPr lang="fr-FR" sz="2800" dirty="0"/>
              <a:t> </a:t>
            </a:r>
            <a:r>
              <a:rPr lang="fr-FR" sz="2800" dirty="0" err="1"/>
              <a:t>target</a:t>
            </a:r>
            <a:r>
              <a:rPr lang="fr-FR" sz="2800" dirty="0"/>
              <a:t> : </a:t>
            </a:r>
            <a:r>
              <a:rPr lang="fr-FR" sz="2800" dirty="0" err="1"/>
              <a:t>TotalGHGEmissions</a:t>
            </a:r>
            <a:endParaRPr lang="fr-FR" sz="28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96B6133-8EB1-49E8-837D-3895C22C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" y="176742"/>
            <a:ext cx="4825585" cy="534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F77D7FC-B457-4FFF-9262-A69263425411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F63BB7E-B7F4-4766-BEB0-171FCFD02221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641B0AE0-1BA6-4919-8ED8-903D57F7F52E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00D94753-6A5D-46A1-B4B0-FCF3598E692F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5" name="Flèche droite 6">
                  <a:extLst>
                    <a:ext uri="{FF2B5EF4-FFF2-40B4-BE49-F238E27FC236}">
                      <a16:creationId xmlns:a16="http://schemas.microsoft.com/office/drawing/2014/main" id="{98CA32C6-71EF-4ECF-8C93-0BADFFBD907C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B7EE55B-2D3A-4260-9861-920000099CAA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74617F3D-7D3A-407E-B423-4DE4127A6465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107DA5BF-986A-476A-B63C-0E6567676CD1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E19C7868-13E0-46D3-8B43-028496C69C7A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57C86236-2418-4313-865E-F2B4F0ABD3B6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58F0947F-DBD9-4606-94BD-00CBBBBE7B45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ABBC8403-684E-4C14-AB0E-437AE0DE672E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1276302-7B4E-4DDD-932C-D4E7CE64E0BC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/>
                  <a:t>Choix  des </a:t>
                </a:r>
                <a:r>
                  <a:rPr lang="fr-FR" sz="1200" b="1" dirty="0" err="1"/>
                  <a:t>features</a:t>
                </a:r>
                <a:endParaRPr lang="fr-FR" sz="1200" b="1" dirty="0"/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E92ADED6-9CF9-436B-AE6C-EBCD74B01A1F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1276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AE266-36A1-426F-9B20-00E5F231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 final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746973-835B-4D68-B042-C5FAB256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ECF381-8AAD-4951-BFB5-BE6BD81F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44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5BF1F3D-EC66-4196-9A56-BDE060629D84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DE815ED-968F-444D-8566-4F5A5291D5F2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51FCC04-ACDA-4425-8CAF-A40497CA8FC5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A30FE6C-F51C-4968-8665-D7BD60248231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3" name="Flèche droite 6">
                  <a:extLst>
                    <a:ext uri="{FF2B5EF4-FFF2-40B4-BE49-F238E27FC236}">
                      <a16:creationId xmlns:a16="http://schemas.microsoft.com/office/drawing/2014/main" id="{613A2322-E4B2-4C75-9397-EAF045CE150E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3112D381-CA20-4B10-9013-19CDF9292AE5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D4F90A6C-F5F8-4D90-9986-A7574D3B2150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A0076657-F3B1-4CE5-A0B4-24DB120C955C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CC76A016-C354-44C9-AAC3-0CCD538AC7F6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18C382EB-EDB1-41BD-9580-74E8CFC03BEA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53D6C8E-54ED-40F8-BE4D-BDA1BF491377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49D3A8C4-24E2-4D66-9B94-A9E1A2256AF1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9FCD5E6-AFC8-4A12-A8C3-E56838C29D40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/>
                  <a:t>Choix  des </a:t>
                </a:r>
                <a:r>
                  <a:rPr lang="fr-FR" sz="1200" b="1" dirty="0" err="1"/>
                  <a:t>features</a:t>
                </a:r>
                <a:endParaRPr lang="fr-FR" sz="1200" b="1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5164B9C0-B555-4C03-8B65-66D0E2B15C35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94B35F37-B6E7-425B-A684-4C0F7F60AA45}"/>
              </a:ext>
            </a:extLst>
          </p:cNvPr>
          <p:cNvSpPr txBox="1">
            <a:spLocks/>
          </p:cNvSpPr>
          <p:nvPr/>
        </p:nvSpPr>
        <p:spPr>
          <a:xfrm>
            <a:off x="825724" y="2294047"/>
            <a:ext cx="5134707" cy="18028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Avec </a:t>
            </a:r>
            <a:r>
              <a:rPr lang="fr-FR" sz="2800" dirty="0" err="1"/>
              <a:t>ENERGYSTARScore</a:t>
            </a:r>
            <a:endParaRPr lang="fr-FR" sz="2800" dirty="0"/>
          </a:p>
          <a:p>
            <a:r>
              <a:rPr lang="fr-FR" sz="2800" dirty="0"/>
              <a:t>RMSE : 1,07</a:t>
            </a:r>
          </a:p>
          <a:p>
            <a:r>
              <a:rPr lang="fr-FR" sz="2800" dirty="0"/>
              <a:t>R2 : 0,73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1CAA7789-26C5-47B6-8FDB-D485CF78485A}"/>
              </a:ext>
            </a:extLst>
          </p:cNvPr>
          <p:cNvSpPr txBox="1">
            <a:spLocks/>
          </p:cNvSpPr>
          <p:nvPr/>
        </p:nvSpPr>
        <p:spPr>
          <a:xfrm>
            <a:off x="6315019" y="2294046"/>
            <a:ext cx="4952538" cy="18028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Sans </a:t>
            </a:r>
            <a:r>
              <a:rPr lang="fr-FR" sz="2800" dirty="0" err="1"/>
              <a:t>ENERGYSTARScore</a:t>
            </a:r>
            <a:endParaRPr lang="fr-FR" sz="2800" dirty="0"/>
          </a:p>
          <a:p>
            <a:r>
              <a:rPr lang="fr-FR" sz="2800" dirty="0"/>
              <a:t>RMSE : 1,09</a:t>
            </a:r>
          </a:p>
          <a:p>
            <a:r>
              <a:rPr lang="fr-FR" sz="2800" dirty="0"/>
              <a:t>R2 : 0,72</a:t>
            </a:r>
          </a:p>
        </p:txBody>
      </p:sp>
    </p:spTree>
    <p:extLst>
      <p:ext uri="{BB962C8B-B14F-4D97-AF65-F5344CB8AC3E}">
        <p14:creationId xmlns:p14="http://schemas.microsoft.com/office/powerpoint/2010/main" val="2395164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E99120-7463-41F8-AB64-DF71DDAD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D2D2-1203-4DCD-B75C-E3154C96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45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19010DE-0CED-4A22-89C8-8D0D31A31C71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688FE47-B854-41F9-87C5-FB0C42B34370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1141FA6-1DF1-435E-9199-EC78FB735039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2364E202-F446-41EA-B5C1-3DD25B92E53B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C50E9E27-6B74-4A4D-9BFA-2D141886F641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86DF5508-414C-4C1F-B338-0BCDC1DBBB4C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6F4F5031-DE41-4107-A02E-3113DD22E0C2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95080FAB-9605-4FAD-8435-7168AB472598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D098BEED-4FD7-4EB6-A930-30D2924C0669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A03A516A-35F2-4722-8A4E-7F05C201C0AE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E59BFA31-779E-4F8E-BFF0-1EFC3C2CD901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57D089CD-7442-41BA-BFEF-153BAE7BD034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16894D1-5F83-4979-A1A9-671E14258EA0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/>
                  <a:t>Choix  des </a:t>
                </a:r>
                <a:r>
                  <a:rPr lang="fr-FR" sz="1200" b="1" dirty="0" err="1"/>
                  <a:t>features</a:t>
                </a:r>
                <a:endParaRPr lang="fr-FR" sz="1200" b="1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2B49E1E-E171-4499-BEA7-FC2EE107C74D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AE95AD3-5D7D-44C2-B6F9-5AD3513094EF}"/>
              </a:ext>
            </a:extLst>
          </p:cNvPr>
          <p:cNvSpPr txBox="1"/>
          <p:nvPr/>
        </p:nvSpPr>
        <p:spPr>
          <a:xfrm>
            <a:off x="6096000" y="2297762"/>
            <a:ext cx="55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</a:t>
            </a:r>
            <a:r>
              <a:rPr lang="fr-FR" sz="2800" baseline="30000" dirty="0"/>
              <a:t>ème</a:t>
            </a:r>
            <a:r>
              <a:rPr lang="fr-FR" sz="2800" dirty="0"/>
              <a:t> </a:t>
            </a:r>
            <a:r>
              <a:rPr lang="fr-FR" sz="2800" dirty="0" err="1"/>
              <a:t>target</a:t>
            </a:r>
            <a:r>
              <a:rPr lang="fr-FR" sz="2800" dirty="0"/>
              <a:t> :  </a:t>
            </a:r>
            <a:r>
              <a:rPr lang="fr-FR" sz="2800" dirty="0" err="1"/>
              <a:t>SiteEnergyUse</a:t>
            </a:r>
            <a:r>
              <a:rPr lang="fr-FR" sz="2800" dirty="0"/>
              <a:t>(</a:t>
            </a:r>
            <a:r>
              <a:rPr lang="fr-FR" sz="2800" dirty="0" err="1"/>
              <a:t>kBtu</a:t>
            </a:r>
            <a:r>
              <a:rPr lang="fr-FR" sz="2800" dirty="0"/>
              <a:t>)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B5ABCF07-1F2C-43CD-AA59-104B4E54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6" y="118624"/>
            <a:ext cx="4802800" cy="540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632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FF4B6-0DC0-482E-A4DB-33BB93FB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 final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620ADD-A138-40BF-BD3E-9F9714F3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D251C5-BBB9-4EE2-BAE6-6483040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46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A047D72-E77A-4436-8F24-0DBB194176AA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972F077-FF39-42C6-9DAE-485CC74925C0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CE2B0A3-C8A6-403F-9364-DC43B01E470F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08B767B1-2552-45FC-A914-66CED25270D9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F75A4F9F-5040-44EB-8DCB-EF598BEED8A3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8E017C8D-A42E-4412-8A15-2E05C65F564B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AFD817CF-490B-4414-BF2E-21AE4113FA39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37AD285D-8878-4ED8-B202-9E4E3CA90B8A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DB7E824E-7242-46AD-96F9-763F7E1DA468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DA3C70B-E722-4095-BEE5-98AD1C77D6C9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1A48EFA-F822-48B0-847D-AAD2F032E9B9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150B3CA9-D059-42CF-8448-1BE41A34103A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1CC21F8-51CE-4D7F-AC78-8436309776FD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/>
                  <a:t>Choix  des </a:t>
                </a:r>
                <a:r>
                  <a:rPr lang="fr-FR" sz="1200" b="1" dirty="0" err="1"/>
                  <a:t>features</a:t>
                </a:r>
                <a:endParaRPr lang="fr-FR" sz="1200" b="1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3EE5B58-EBB5-4A40-9ADE-0FE531EDE80C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3BA4D892-9FF9-42DE-9B7D-4A1665C3F030}"/>
              </a:ext>
            </a:extLst>
          </p:cNvPr>
          <p:cNvSpPr txBox="1">
            <a:spLocks/>
          </p:cNvSpPr>
          <p:nvPr/>
        </p:nvSpPr>
        <p:spPr>
          <a:xfrm>
            <a:off x="520505" y="2642517"/>
            <a:ext cx="5134707" cy="18028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Avec </a:t>
            </a:r>
            <a:r>
              <a:rPr lang="fr-FR" sz="2800" dirty="0" err="1"/>
              <a:t>ENERGYSTARScore</a:t>
            </a:r>
            <a:endParaRPr lang="fr-FR" sz="2800" dirty="0"/>
          </a:p>
          <a:p>
            <a:r>
              <a:rPr lang="fr-FR" sz="2800" dirty="0"/>
              <a:t>RMSE : 1,88</a:t>
            </a:r>
          </a:p>
          <a:p>
            <a:r>
              <a:rPr lang="fr-FR" sz="2800" dirty="0"/>
              <a:t>R2 : 0,66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C4CBCDEF-E239-4EBF-A028-F36C42FF02CA}"/>
              </a:ext>
            </a:extLst>
          </p:cNvPr>
          <p:cNvSpPr txBox="1">
            <a:spLocks/>
          </p:cNvSpPr>
          <p:nvPr/>
        </p:nvSpPr>
        <p:spPr>
          <a:xfrm>
            <a:off x="6132849" y="2623896"/>
            <a:ext cx="5134707" cy="18028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Sans </a:t>
            </a:r>
            <a:r>
              <a:rPr lang="fr-FR" sz="2800" dirty="0" err="1"/>
              <a:t>ENERGYSTARScore</a:t>
            </a:r>
            <a:endParaRPr lang="fr-FR" sz="2800" dirty="0"/>
          </a:p>
          <a:p>
            <a:r>
              <a:rPr lang="fr-FR" sz="2800" dirty="0"/>
              <a:t>RMSE : 1,89</a:t>
            </a:r>
          </a:p>
          <a:p>
            <a:r>
              <a:rPr lang="fr-FR" sz="2800" dirty="0"/>
              <a:t>R2 : 0,65</a:t>
            </a:r>
          </a:p>
        </p:txBody>
      </p:sp>
    </p:spTree>
    <p:extLst>
      <p:ext uri="{BB962C8B-B14F-4D97-AF65-F5344CB8AC3E}">
        <p14:creationId xmlns:p14="http://schemas.microsoft.com/office/powerpoint/2010/main" val="3796930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B8E993-8524-4749-A794-6E2BDD35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DFFC77-14CE-46AE-8784-AFE63A87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47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63F5A58-9C29-4533-8BCD-D75344F33FDC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Conclusion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F10F9D3-8F89-4ADF-8046-7BB3E9351BC0}"/>
              </a:ext>
            </a:extLst>
          </p:cNvPr>
          <p:cNvGrpSpPr/>
          <p:nvPr/>
        </p:nvGrpSpPr>
        <p:grpSpPr>
          <a:xfrm>
            <a:off x="3567143" y="5454246"/>
            <a:ext cx="7400976" cy="850424"/>
            <a:chOff x="3567143" y="5454246"/>
            <a:chExt cx="7400976" cy="850424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2D9F60B-033A-4727-A308-9FF335E55011}"/>
                </a:ext>
              </a:extLst>
            </p:cNvPr>
            <p:cNvSpPr txBox="1"/>
            <p:nvPr/>
          </p:nvSpPr>
          <p:spPr>
            <a:xfrm>
              <a:off x="5144707" y="5472752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7BD3501B-4657-482B-9A92-19D7C9161D3B}"/>
                </a:ext>
              </a:extLst>
            </p:cNvPr>
            <p:cNvGrpSpPr/>
            <p:nvPr/>
          </p:nvGrpSpPr>
          <p:grpSpPr>
            <a:xfrm>
              <a:off x="3567143" y="5454246"/>
              <a:ext cx="7400976" cy="850424"/>
              <a:chOff x="3567143" y="5454246"/>
              <a:chExt cx="7400976" cy="850424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40BFE95-542A-4CC0-B708-55E9A858C19E}"/>
                  </a:ext>
                </a:extLst>
              </p:cNvPr>
              <p:cNvGrpSpPr/>
              <p:nvPr/>
            </p:nvGrpSpPr>
            <p:grpSpPr>
              <a:xfrm>
                <a:off x="3567143" y="5454246"/>
                <a:ext cx="7400976" cy="850424"/>
                <a:chOff x="3931920" y="5589511"/>
                <a:chExt cx="6477771" cy="683273"/>
              </a:xfrm>
            </p:grpSpPr>
            <p:sp>
              <p:nvSpPr>
                <p:cNvPr id="23" name="Flèche droite 6">
                  <a:extLst>
                    <a:ext uri="{FF2B5EF4-FFF2-40B4-BE49-F238E27FC236}">
                      <a16:creationId xmlns:a16="http://schemas.microsoft.com/office/drawing/2014/main" id="{0C241F9A-BB46-400E-8DED-EE29139A58B7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1095C11F-9A0D-49E9-ADBF-E08B95C2306C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A4B5A5F1-33BB-4E0A-B078-4171FB3B75C8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B711BE71-B29C-4A17-A41F-A95263464BAD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4C3EA2B7-620C-46C7-94C5-15A8026ECDDF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3784EA81-19E6-4F75-A31B-02322FD204F2}"/>
                    </a:ext>
                  </a:extLst>
                </p:cNvPr>
                <p:cNvSpPr txBox="1"/>
                <p:nvPr/>
              </p:nvSpPr>
              <p:spPr>
                <a:xfrm>
                  <a:off x="3935252" y="5589511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9EAB8FD6-5D62-407C-B105-F8DC08643D0D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F19A095-2C00-44E9-9B5A-A8116137EAA3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Conclusion</a:t>
                  </a:r>
                </a:p>
              </p:txBody>
            </p:sp>
          </p:grp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8E9D136-F689-40AA-AF42-02CA6760D782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6F6FAF0-F2A8-4FD4-936B-3DCDD9E34A6B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47322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75FC-A0C0-4CC7-8528-9C389F2B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892" y="1645920"/>
            <a:ext cx="9600216" cy="2926080"/>
          </a:xfrm>
        </p:spPr>
        <p:txBody>
          <a:bodyPr/>
          <a:lstStyle/>
          <a:p>
            <a:r>
              <a:rPr lang="fr-FR" dirty="0"/>
              <a:t>Le score </a:t>
            </a:r>
            <a:r>
              <a:rPr lang="fr-FR" dirty="0" err="1"/>
              <a:t>ENERGYScore</a:t>
            </a:r>
            <a:r>
              <a:rPr lang="fr-FR" dirty="0"/>
              <a:t> ne joue pas un rôle très important dans l’amélioration des différents modèles et pour les deux </a:t>
            </a:r>
            <a:r>
              <a:rPr lang="fr-FR" dirty="0" err="1"/>
              <a:t>targets</a:t>
            </a:r>
            <a:r>
              <a:rPr lang="fr-FR" dirty="0"/>
              <a:t>.</a:t>
            </a:r>
          </a:p>
          <a:p>
            <a:r>
              <a:rPr lang="fr-FR" dirty="0"/>
              <a:t>Le meilleur modèle pour les deux </a:t>
            </a:r>
            <a:r>
              <a:rPr lang="fr-FR" dirty="0" err="1"/>
              <a:t>targets</a:t>
            </a:r>
            <a:r>
              <a:rPr lang="fr-FR" dirty="0"/>
              <a:t> est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mais c’est aussi le plus long à exécuter. </a:t>
            </a:r>
          </a:p>
          <a:p>
            <a:r>
              <a:rPr lang="fr-FR" dirty="0"/>
              <a:t>Malgré les deux </a:t>
            </a:r>
            <a:r>
              <a:rPr lang="fr-FR" dirty="0" err="1"/>
              <a:t>datasets</a:t>
            </a:r>
            <a:r>
              <a:rPr lang="fr-FR" dirty="0"/>
              <a:t> il manque un peu de données pour que les modèles soient plus efficaces et qu’ils soient plus performants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B1A445-3C64-4D88-AAAE-7CA42C9F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F85DCE-7AEA-48D1-82B1-923E5755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48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D292337-305E-43FC-9A96-296EE94C6C5F}"/>
              </a:ext>
            </a:extLst>
          </p:cNvPr>
          <p:cNvGrpSpPr/>
          <p:nvPr/>
        </p:nvGrpSpPr>
        <p:grpSpPr>
          <a:xfrm>
            <a:off x="3567143" y="5454246"/>
            <a:ext cx="7400976" cy="850424"/>
            <a:chOff x="3567143" y="5454246"/>
            <a:chExt cx="7400976" cy="85042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8A3FBD9-36E1-4FD6-A32C-8F437F260346}"/>
                </a:ext>
              </a:extLst>
            </p:cNvPr>
            <p:cNvSpPr txBox="1"/>
            <p:nvPr/>
          </p:nvSpPr>
          <p:spPr>
            <a:xfrm>
              <a:off x="5144707" y="5472752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0F4F4E1-035E-4D29-997C-5F7DD28A2606}"/>
                </a:ext>
              </a:extLst>
            </p:cNvPr>
            <p:cNvGrpSpPr/>
            <p:nvPr/>
          </p:nvGrpSpPr>
          <p:grpSpPr>
            <a:xfrm>
              <a:off x="3567143" y="5454246"/>
              <a:ext cx="7400976" cy="850424"/>
              <a:chOff x="3567143" y="5454246"/>
              <a:chExt cx="7400976" cy="850424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8B8794E7-77D0-400D-9908-848002376388}"/>
                  </a:ext>
                </a:extLst>
              </p:cNvPr>
              <p:cNvGrpSpPr/>
              <p:nvPr/>
            </p:nvGrpSpPr>
            <p:grpSpPr>
              <a:xfrm>
                <a:off x="3567143" y="5454246"/>
                <a:ext cx="7400976" cy="850424"/>
                <a:chOff x="3931920" y="5589511"/>
                <a:chExt cx="6477771" cy="683273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D16C4693-3BA0-4AA8-94B6-4571E1FE8E3B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6CC28A20-51BC-4AC5-8318-609416244E94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35312E32-E2EB-47C2-B0B0-BBFB8AAA462C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C10CBE3A-E45A-4A83-9738-E2720DDD0A5A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0C00C5E-C90D-44F6-9A68-FF8D5AE3921D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B21A279-2A28-4DBC-922A-E134671DF475}"/>
                    </a:ext>
                  </a:extLst>
                </p:cNvPr>
                <p:cNvSpPr txBox="1"/>
                <p:nvPr/>
              </p:nvSpPr>
              <p:spPr>
                <a:xfrm>
                  <a:off x="3935252" y="5589511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6AD81E5-E8EE-4AE7-A3DE-24497FFF731F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F7EE17B3-E7A2-416A-A3DA-443BA8E46621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30FDAC5-57A9-4C32-B2C3-20CEC8C7A6F6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8F4B09A-2727-474E-B27A-A31D90F79B58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712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FA0824-E4A9-48BD-ADB1-9B1B1766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E98BC3-A69D-4A1B-9BFF-E3717145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5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96FF76B-299A-4BF8-956C-46E4922E0B3E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9062FC9-5864-417E-9ED4-FCFA200CBB6B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EB4FFFD-AF61-470A-8291-38D8062BBF72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050BCC33-7B20-4D2D-8E7A-0E2BC201220F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2BAFFE53-9CF8-460F-95E2-E501B460BE20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59FFBF3D-36A6-4ECC-9F45-C3F77F663C6D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C430FB2C-2139-43DC-B80D-B89D41CD4FFF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BEE9697C-4CFC-4906-B811-122AA9168C49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519EAF4E-85F8-4C8B-8ED2-7C8A318661DF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22511D97-02AF-4483-92D4-94AA7DEFEE9E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BABA83D-8B84-4729-9BF1-D62AE498B2D5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15116A45-9B60-4A2C-AD9A-EA59AF70C6B1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24EAC89-FCDB-4EF6-A3B5-A953419F4928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9F0E1019-14D1-4141-BCB6-BAD7A0064416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38ACCC-1B58-4BAE-A722-0303EE6E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32" y="147685"/>
            <a:ext cx="9304751" cy="530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5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5440AC-91C4-4DBC-9A0A-0579B403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7326B7-0E39-44A8-94C5-1D11A963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6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31EFCA-D4F6-4C17-B919-39DF1F14BDA6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47B23DF-327E-4F01-9423-195B181AA028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ED1BFD5-4FEF-4CCD-A1B3-AB86FC77A657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D7ED5316-AE39-4A71-9636-B0701B8405C3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93E0AD3F-460A-4A72-8398-1C1BA0C55DCE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38788E34-493E-4EA1-BA80-94F52FBBAD0A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D5018762-F99A-4450-AD4C-C35C3D8D73E1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770BBEF7-BE12-4D1E-9068-48ADF867B4DD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A25D93E4-AA2B-44DC-A0F4-1B0492BBC772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85A1E52-8BC5-4CCF-8622-DCEA706A0EDB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FA73C0E-DD53-4A02-B236-881E256DAD4A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FA7A41BF-6FBA-4541-871D-E377CCF3FF49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E4A7FF4-E47D-4F91-A6DF-EFFD4006DCE3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91934B32-C1A0-47EF-8ADD-1ADEFBE535C1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51178914-6B22-49DB-9DDF-6F63FDDA5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10" y="251850"/>
            <a:ext cx="8296067" cy="562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9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C7724F-275B-474A-9629-1321DB04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69844D-F177-405B-81BB-FF6C835D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7</a:t>
            </a:fld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CA272B-B17F-4B60-8073-8C94FF4F0F42}"/>
              </a:ext>
            </a:extLst>
          </p:cNvPr>
          <p:cNvGrpSpPr/>
          <p:nvPr/>
        </p:nvGrpSpPr>
        <p:grpSpPr>
          <a:xfrm>
            <a:off x="1935863" y="884819"/>
            <a:ext cx="8320273" cy="4307837"/>
            <a:chOff x="526367" y="818558"/>
            <a:chExt cx="8320273" cy="43078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ED89F6-F348-4A4E-B4B8-31F8BDE5367B}"/>
                </a:ext>
              </a:extLst>
            </p:cNvPr>
            <p:cNvSpPr/>
            <p:nvPr/>
          </p:nvSpPr>
          <p:spPr>
            <a:xfrm>
              <a:off x="526367" y="818558"/>
              <a:ext cx="1766259" cy="1507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df</a:t>
              </a:r>
              <a:r>
                <a:rPr lang="fr-FR" dirty="0"/>
                <a:t> 2015</a:t>
              </a:r>
            </a:p>
            <a:p>
              <a:pPr algn="ctr"/>
              <a:r>
                <a:rPr lang="fr-FR" dirty="0"/>
                <a:t>(3340, 47)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557C65-A72A-4219-B664-568085E35510}"/>
                </a:ext>
              </a:extLst>
            </p:cNvPr>
            <p:cNvSpPr/>
            <p:nvPr/>
          </p:nvSpPr>
          <p:spPr>
            <a:xfrm>
              <a:off x="526367" y="3514904"/>
              <a:ext cx="1766259" cy="1507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df</a:t>
              </a:r>
              <a:r>
                <a:rPr lang="fr-FR" dirty="0"/>
                <a:t> 2016</a:t>
              </a:r>
            </a:p>
            <a:p>
              <a:pPr algn="ctr"/>
              <a:r>
                <a:rPr lang="fr-FR" dirty="0"/>
                <a:t>(3376,46)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2F7428D9-0422-4537-B6E7-C93597B9C437}"/>
                </a:ext>
              </a:extLst>
            </p:cNvPr>
            <p:cNvSpPr/>
            <p:nvPr/>
          </p:nvSpPr>
          <p:spPr>
            <a:xfrm>
              <a:off x="2292626" y="1351722"/>
              <a:ext cx="1510748" cy="477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776AF01A-51C8-487C-ACE8-49B85FFB3BAB}"/>
                </a:ext>
              </a:extLst>
            </p:cNvPr>
            <p:cNvSpPr/>
            <p:nvPr/>
          </p:nvSpPr>
          <p:spPr>
            <a:xfrm>
              <a:off x="2292626" y="4030200"/>
              <a:ext cx="1510748" cy="477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70CEE1-796D-4C1F-A2DE-6A7BBD6E1B7C}"/>
                </a:ext>
              </a:extLst>
            </p:cNvPr>
            <p:cNvSpPr/>
            <p:nvPr/>
          </p:nvSpPr>
          <p:spPr>
            <a:xfrm>
              <a:off x="3803374" y="836426"/>
              <a:ext cx="1766259" cy="1507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df</a:t>
              </a:r>
              <a:r>
                <a:rPr lang="fr-FR" dirty="0"/>
                <a:t> 2015</a:t>
              </a:r>
            </a:p>
            <a:p>
              <a:pPr algn="ctr"/>
              <a:r>
                <a:rPr lang="fr-FR" dirty="0"/>
                <a:t>(3340, 47)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8B25AE-201E-4B74-BC4E-D8D19A0C5770}"/>
                </a:ext>
              </a:extLst>
            </p:cNvPr>
            <p:cNvSpPr/>
            <p:nvPr/>
          </p:nvSpPr>
          <p:spPr>
            <a:xfrm>
              <a:off x="3803374" y="3582704"/>
              <a:ext cx="1766259" cy="1507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df</a:t>
              </a:r>
              <a:r>
                <a:rPr lang="fr-FR" dirty="0"/>
                <a:t> 2016</a:t>
              </a:r>
            </a:p>
            <a:p>
              <a:pPr algn="ctr"/>
              <a:r>
                <a:rPr lang="fr-FR" dirty="0"/>
                <a:t>(3344,46)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9FF5C7F-8996-43A2-8416-B54920D4DF7D}"/>
                </a:ext>
              </a:extLst>
            </p:cNvPr>
            <p:cNvSpPr txBox="1"/>
            <p:nvPr/>
          </p:nvSpPr>
          <p:spPr>
            <a:xfrm>
              <a:off x="1960274" y="2735900"/>
              <a:ext cx="2756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Suppression des </a:t>
              </a:r>
              <a:r>
                <a:rPr lang="fr-FR" dirty="0" err="1"/>
                <a:t>outliers</a:t>
              </a:r>
              <a:endParaRPr lang="fr-FR" dirty="0"/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5BAFB81B-AC99-4C55-B38A-57E53C71A2BA}"/>
                </a:ext>
              </a:extLst>
            </p:cNvPr>
            <p:cNvSpPr/>
            <p:nvPr/>
          </p:nvSpPr>
          <p:spPr>
            <a:xfrm>
              <a:off x="5569633" y="1333854"/>
              <a:ext cx="1510748" cy="477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BB9507F0-DAFB-4157-BE3B-13FA710D1EEE}"/>
                </a:ext>
              </a:extLst>
            </p:cNvPr>
            <p:cNvSpPr/>
            <p:nvPr/>
          </p:nvSpPr>
          <p:spPr>
            <a:xfrm>
              <a:off x="5569633" y="4098000"/>
              <a:ext cx="1510748" cy="477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D15012-FF92-4A8F-9310-4F1D0D93AF7F}"/>
                </a:ext>
              </a:extLst>
            </p:cNvPr>
            <p:cNvSpPr/>
            <p:nvPr/>
          </p:nvSpPr>
          <p:spPr>
            <a:xfrm>
              <a:off x="7080381" y="846146"/>
              <a:ext cx="1766259" cy="1507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df</a:t>
              </a:r>
              <a:r>
                <a:rPr lang="fr-FR" dirty="0"/>
                <a:t> 2015</a:t>
              </a:r>
            </a:p>
            <a:p>
              <a:pPr algn="ctr"/>
              <a:r>
                <a:rPr lang="fr-FR" dirty="0"/>
                <a:t>(3340, 40)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79CFC8-3723-4DFD-B1A9-1A1C3681052A}"/>
                </a:ext>
              </a:extLst>
            </p:cNvPr>
            <p:cNvSpPr/>
            <p:nvPr/>
          </p:nvSpPr>
          <p:spPr>
            <a:xfrm>
              <a:off x="7080381" y="3618725"/>
              <a:ext cx="1766259" cy="1507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df</a:t>
              </a:r>
              <a:r>
                <a:rPr lang="fr-FR" dirty="0"/>
                <a:t> 2016</a:t>
              </a:r>
            </a:p>
            <a:p>
              <a:pPr algn="ctr"/>
              <a:r>
                <a:rPr lang="fr-FR" dirty="0"/>
                <a:t>(3340, 41)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D8BA5EF-72F5-4E09-B66E-8F7649D96AD2}"/>
                </a:ext>
              </a:extLst>
            </p:cNvPr>
            <p:cNvSpPr txBox="1"/>
            <p:nvPr/>
          </p:nvSpPr>
          <p:spPr>
            <a:xfrm>
              <a:off x="5207057" y="2760000"/>
              <a:ext cx="2756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Suppression des colonnes avec 80% de NA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DBA4F81-F9B9-4B7D-B94F-9E0B05F5DA97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994D415-A2A4-4665-8A6E-5296092F395C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5E7F39AA-7B8D-4210-B46E-B4467CC4253A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3489FEFB-2684-4862-9500-6C808D76BFA4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26" name="Flèche droite 6">
                  <a:extLst>
                    <a:ext uri="{FF2B5EF4-FFF2-40B4-BE49-F238E27FC236}">
                      <a16:creationId xmlns:a16="http://schemas.microsoft.com/office/drawing/2014/main" id="{B1947E72-CB36-41C7-A484-5BE3C72176EA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F7521EA1-5E34-478A-A84A-8582306EEA50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1C58CDB8-58AA-4EC2-AA2D-97D0E80DF304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9ACAC827-CEAC-4F16-ADEE-7BBA96B23F48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57B9FF33-AA39-4F5A-BAF4-7D0B7DF05C26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33F001B-C419-4B6F-BE6A-1B9FCC45E763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1016F581-0D4A-4636-9D00-6ABAABAE2071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F8CD9027-186E-4E96-9E3D-A5CCB42F7572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582892A-92B8-47A3-9E15-D1BF1671AFF2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CB35826C-C7F9-449E-A36F-A58B05CC0366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790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9761D3-FA51-4DCC-9ED6-2BF599D6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1E6171-6FD7-432E-90BF-E92483A3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EB2BE-C403-4D68-BE5C-EEB8EFF598E2}"/>
              </a:ext>
            </a:extLst>
          </p:cNvPr>
          <p:cNvSpPr/>
          <p:nvPr/>
        </p:nvSpPr>
        <p:spPr>
          <a:xfrm>
            <a:off x="3459207" y="1031221"/>
            <a:ext cx="5752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Récupérer les données dans la colonne location (</a:t>
            </a:r>
            <a:r>
              <a:rPr lang="fr-FR" dirty="0" err="1"/>
              <a:t>df</a:t>
            </a:r>
            <a:r>
              <a:rPr lang="fr-FR" dirty="0"/>
              <a:t> 2015)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4E7433A-98A3-4A9E-B059-0C64CDFB4E15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C7D5AF8-CED8-4447-A30B-0C92FCAA45EB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2E9D1A5-DD85-44E7-9820-ED21F02E076C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A9474AD9-F091-45FE-9B0F-B8832D95CE9B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3" name="Flèche droite 6">
                  <a:extLst>
                    <a:ext uri="{FF2B5EF4-FFF2-40B4-BE49-F238E27FC236}">
                      <a16:creationId xmlns:a16="http://schemas.microsoft.com/office/drawing/2014/main" id="{1B7608D4-9783-491E-9197-9B351D3AAA08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AA7FD27A-5E38-4ED8-AEB5-F974DBD06FBC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3038ED7B-2C91-4864-82AA-71AB20578F85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A7EA7D22-3A72-498B-B22F-E085AF60E59C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FF8FF832-F34A-45B1-9F1D-269124D597F6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9E3810D-50F2-46A9-9B59-EB6E32EC2CBD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CBF1CC9-FC09-443E-8839-14C7ADDB7BB1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56096B7C-1A10-414A-901F-4558FA51A5EA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CFBC7E9-6879-480D-AE0E-1CC12C605AE3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206D7774-3B7E-4034-A197-ABE6D1B8A480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242207DC-85F8-457D-8F0C-6FC794946853}"/>
              </a:ext>
            </a:extLst>
          </p:cNvPr>
          <p:cNvSpPr txBox="1"/>
          <p:nvPr/>
        </p:nvSpPr>
        <p:spPr>
          <a:xfrm>
            <a:off x="3255212" y="2002949"/>
            <a:ext cx="5494893" cy="204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building_id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Address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ZipCode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Longitude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39DE4D-81E7-48EC-A659-EE364C67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726" y="1749384"/>
            <a:ext cx="1731981" cy="25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4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9640B9-571E-41D3-88CF-2FC3B30D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4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904C4F-A8CA-4238-9C04-B3D274D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9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B282374-27DC-47D6-A4A0-FC6EBB7558A0}"/>
              </a:ext>
            </a:extLst>
          </p:cNvPr>
          <p:cNvGrpSpPr/>
          <p:nvPr/>
        </p:nvGrpSpPr>
        <p:grpSpPr>
          <a:xfrm>
            <a:off x="3567143" y="5447814"/>
            <a:ext cx="7400976" cy="856859"/>
            <a:chOff x="3567143" y="5447814"/>
            <a:chExt cx="7400976" cy="85685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977D45F-16BD-4E18-BA64-5B1A0BCDB4AA}"/>
                </a:ext>
              </a:extLst>
            </p:cNvPr>
            <p:cNvSpPr txBox="1"/>
            <p:nvPr/>
          </p:nvSpPr>
          <p:spPr>
            <a:xfrm>
              <a:off x="5151616" y="5447814"/>
              <a:ext cx="161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Différents modèles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374BA3F-3395-4FF0-A9DE-B154B8438215}"/>
                </a:ext>
              </a:extLst>
            </p:cNvPr>
            <p:cNvGrpSpPr/>
            <p:nvPr/>
          </p:nvGrpSpPr>
          <p:grpSpPr>
            <a:xfrm>
              <a:off x="3567143" y="5454250"/>
              <a:ext cx="7400976" cy="850423"/>
              <a:chOff x="3567143" y="5454250"/>
              <a:chExt cx="7400976" cy="85042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E46D4CAA-7DC2-4509-B11E-7A35081725D0}"/>
                  </a:ext>
                </a:extLst>
              </p:cNvPr>
              <p:cNvGrpSpPr/>
              <p:nvPr/>
            </p:nvGrpSpPr>
            <p:grpSpPr>
              <a:xfrm>
                <a:off x="3567143" y="5454250"/>
                <a:ext cx="7400976" cy="850423"/>
                <a:chOff x="3931920" y="5589512"/>
                <a:chExt cx="6477771" cy="683272"/>
              </a:xfrm>
            </p:grpSpPr>
            <p:sp>
              <p:nvSpPr>
                <p:cNvPr id="12" name="Flèche droite 6">
                  <a:extLst>
                    <a:ext uri="{FF2B5EF4-FFF2-40B4-BE49-F238E27FC236}">
                      <a16:creationId xmlns:a16="http://schemas.microsoft.com/office/drawing/2014/main" id="{52C1CDCD-E233-4C3D-A386-EB38CEB65EEA}"/>
                    </a:ext>
                  </a:extLst>
                </p:cNvPr>
                <p:cNvSpPr/>
                <p:nvPr/>
              </p:nvSpPr>
              <p:spPr>
                <a:xfrm>
                  <a:off x="3931920" y="5897880"/>
                  <a:ext cx="6444931" cy="3749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E5567F2E-8587-4246-9DD9-DA5B381BC8FA}"/>
                    </a:ext>
                  </a:extLst>
                </p:cNvPr>
                <p:cNvCxnSpPr/>
                <p:nvPr/>
              </p:nvCxnSpPr>
              <p:spPr>
                <a:xfrm>
                  <a:off x="4636008" y="5883275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AC638FEA-93D6-4B58-AFBC-44E6BCABED6E}"/>
                    </a:ext>
                  </a:extLst>
                </p:cNvPr>
                <p:cNvCxnSpPr/>
                <p:nvPr/>
              </p:nvCxnSpPr>
              <p:spPr>
                <a:xfrm>
                  <a:off x="7537892" y="5879591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1FAF44DF-C647-4992-9714-5F85BC27EF0C}"/>
                    </a:ext>
                  </a:extLst>
                </p:cNvPr>
                <p:cNvCxnSpPr/>
                <p:nvPr/>
              </p:nvCxnSpPr>
              <p:spPr>
                <a:xfrm>
                  <a:off x="9830961" y="5879590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274BDC4A-8A35-4A7D-80CC-8C966EE8B9AE}"/>
                    </a:ext>
                  </a:extLst>
                </p:cNvPr>
                <p:cNvCxnSpPr/>
                <p:nvPr/>
              </p:nvCxnSpPr>
              <p:spPr>
                <a:xfrm>
                  <a:off x="6026668" y="5879592"/>
                  <a:ext cx="0" cy="10604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45BF3D0-F8C2-4FA4-AF68-2AC750F7F23D}"/>
                    </a:ext>
                  </a:extLst>
                </p:cNvPr>
                <p:cNvSpPr txBox="1"/>
                <p:nvPr/>
              </p:nvSpPr>
              <p:spPr>
                <a:xfrm>
                  <a:off x="3935251" y="5589512"/>
                  <a:ext cx="1415846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/>
                    <a:t>Nettoyage effectué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BFCE77A8-6060-4AE4-95D0-708BD8AF51B3}"/>
                    </a:ext>
                  </a:extLst>
                </p:cNvPr>
                <p:cNvSpPr txBox="1"/>
                <p:nvPr/>
              </p:nvSpPr>
              <p:spPr>
                <a:xfrm>
                  <a:off x="6789391" y="5589512"/>
                  <a:ext cx="1415844" cy="22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de 3 modèles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C5797AED-4CEE-46DC-9A4B-E7896689253C}"/>
                    </a:ext>
                  </a:extLst>
                </p:cNvPr>
                <p:cNvSpPr txBox="1"/>
                <p:nvPr/>
              </p:nvSpPr>
              <p:spPr>
                <a:xfrm>
                  <a:off x="9440427" y="5611736"/>
                  <a:ext cx="969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Conclusion</a:t>
                  </a:r>
                </a:p>
              </p:txBody>
            </p:sp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E7292F1-8CF7-4866-8FC3-FCBD5A594274}"/>
                  </a:ext>
                </a:extLst>
              </p:cNvPr>
              <p:cNvSpPr txBox="1"/>
              <p:nvPr/>
            </p:nvSpPr>
            <p:spPr>
              <a:xfrm>
                <a:off x="8310448" y="5465632"/>
                <a:ext cx="16176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Choix  des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8454D81-2E86-4FB7-B6DD-677A606175ED}"/>
                  </a:ext>
                </a:extLst>
              </p:cNvPr>
              <p:cNvCxnSpPr/>
              <p:nvPr/>
            </p:nvCxnSpPr>
            <p:spPr>
              <a:xfrm>
                <a:off x="9032128" y="5835172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5357A9-3F75-4A7E-973F-29E24273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90" y="441925"/>
            <a:ext cx="3590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C03A5CE-BD94-4B4A-BAF8-7991F290ACEF}"/>
              </a:ext>
            </a:extLst>
          </p:cNvPr>
          <p:cNvSpPr txBox="1"/>
          <p:nvPr/>
        </p:nvSpPr>
        <p:spPr>
          <a:xfrm>
            <a:off x="5729982" y="1031327"/>
            <a:ext cx="468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GHGEmissionsIntensity</a:t>
            </a:r>
            <a:r>
              <a:rPr lang="fr-FR" dirty="0"/>
              <a:t> (2016)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GHGEmissionsIntensity</a:t>
            </a:r>
            <a:r>
              <a:rPr lang="fr-FR" dirty="0"/>
              <a:t>(kgCO2e/ft2) (2015)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573C000-574B-4A31-89F0-9FC187786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5" y="3025288"/>
            <a:ext cx="37719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30A08F3-F430-440E-9C6E-6AF48E268C44}"/>
              </a:ext>
            </a:extLst>
          </p:cNvPr>
          <p:cNvSpPr txBox="1"/>
          <p:nvPr/>
        </p:nvSpPr>
        <p:spPr>
          <a:xfrm>
            <a:off x="5729982" y="3608875"/>
            <a:ext cx="468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TotalGHGEmissions</a:t>
            </a:r>
            <a:r>
              <a:rPr lang="fr-FR" dirty="0"/>
              <a:t> (2016)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GHGEmissions</a:t>
            </a:r>
            <a:r>
              <a:rPr lang="fr-FR" dirty="0"/>
              <a:t>(MetricTonsCO2e)(2015)</a:t>
            </a:r>
          </a:p>
        </p:txBody>
      </p:sp>
    </p:spTree>
    <p:extLst>
      <p:ext uri="{BB962C8B-B14F-4D97-AF65-F5344CB8AC3E}">
        <p14:creationId xmlns:p14="http://schemas.microsoft.com/office/powerpoint/2010/main" val="1281083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7347</TotalTime>
  <Words>2460</Words>
  <Application>Microsoft Office PowerPoint</Application>
  <PresentationFormat>Grand écran</PresentationFormat>
  <Paragraphs>559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Calisto MT</vt:lpstr>
      <vt:lpstr>Wingdings 2</vt:lpstr>
      <vt:lpstr>Ardoise</vt:lpstr>
      <vt:lpstr>Projet 4</vt:lpstr>
      <vt:lpstr>Objectif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metrics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Score final </vt:lpstr>
      <vt:lpstr>Présentation PowerPoint</vt:lpstr>
      <vt:lpstr>Score final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Cazier</dc:creator>
  <cp:lastModifiedBy>Matthieu Cazier</cp:lastModifiedBy>
  <cp:revision>78</cp:revision>
  <dcterms:created xsi:type="dcterms:W3CDTF">2020-07-07T08:49:37Z</dcterms:created>
  <dcterms:modified xsi:type="dcterms:W3CDTF">2020-08-29T17:49:35Z</dcterms:modified>
</cp:coreProperties>
</file>