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45"/>
  </p:notesMasterIdLst>
  <p:sldIdLst>
    <p:sldId id="256" r:id="rId2"/>
    <p:sldId id="319" r:id="rId3"/>
    <p:sldId id="275" r:id="rId4"/>
    <p:sldId id="258" r:id="rId5"/>
    <p:sldId id="329" r:id="rId6"/>
    <p:sldId id="320" r:id="rId7"/>
    <p:sldId id="331" r:id="rId8"/>
    <p:sldId id="332" r:id="rId9"/>
    <p:sldId id="333" r:id="rId10"/>
    <p:sldId id="334" r:id="rId11"/>
    <p:sldId id="335" r:id="rId12"/>
    <p:sldId id="321" r:id="rId13"/>
    <p:sldId id="330" r:id="rId14"/>
    <p:sldId id="336" r:id="rId15"/>
    <p:sldId id="339" r:id="rId16"/>
    <p:sldId id="338" r:id="rId17"/>
    <p:sldId id="337" r:id="rId18"/>
    <p:sldId id="340" r:id="rId19"/>
    <p:sldId id="341" r:id="rId20"/>
    <p:sldId id="342" r:id="rId21"/>
    <p:sldId id="344" r:id="rId22"/>
    <p:sldId id="345" r:id="rId23"/>
    <p:sldId id="346" r:id="rId24"/>
    <p:sldId id="347" r:id="rId25"/>
    <p:sldId id="343" r:id="rId26"/>
    <p:sldId id="323" r:id="rId27"/>
    <p:sldId id="358" r:id="rId28"/>
    <p:sldId id="327" r:id="rId29"/>
    <p:sldId id="351" r:id="rId30"/>
    <p:sldId id="350" r:id="rId31"/>
    <p:sldId id="349" r:id="rId32"/>
    <p:sldId id="348" r:id="rId33"/>
    <p:sldId id="352" r:id="rId34"/>
    <p:sldId id="353" r:id="rId35"/>
    <p:sldId id="354" r:id="rId36"/>
    <p:sldId id="355" r:id="rId37"/>
    <p:sldId id="356" r:id="rId38"/>
    <p:sldId id="324" r:id="rId39"/>
    <p:sldId id="357" r:id="rId40"/>
    <p:sldId id="359" r:id="rId41"/>
    <p:sldId id="325" r:id="rId42"/>
    <p:sldId id="326" r:id="rId43"/>
    <p:sldId id="36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68" d="100"/>
          <a:sy n="68" d="100"/>
        </p:scale>
        <p:origin x="7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0BCB0B-58EF-4824-91A7-B318502FA173}" type="datetimeFigureOut">
              <a:rPr lang="fr-FR" smtClean="0"/>
              <a:t>17/10/2020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16900-D7DC-4ABB-AAC4-D9AB7EE70802}" type="slidenum">
              <a:rPr lang="fr-FR" smtClean="0"/>
              <a:t>‹N°›</a:t>
            </a:fld>
            <a:endParaRPr lang="fr-FR"/>
          </a:p>
        </p:txBody>
      </p:sp>
    </p:spTree>
    <p:extLst>
      <p:ext uri="{BB962C8B-B14F-4D97-AF65-F5344CB8AC3E}">
        <p14:creationId xmlns:p14="http://schemas.microsoft.com/office/powerpoint/2010/main" val="202879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7401DC7-B402-46C7-A60C-0A064A7BC7BB}" type="datetime1">
              <a:rPr lang="fr-FR" smtClean="0"/>
              <a:t>17/10/2020</a:t>
            </a:fld>
            <a:endParaRPr lang="fr-FR"/>
          </a:p>
        </p:txBody>
      </p:sp>
      <p:sp>
        <p:nvSpPr>
          <p:cNvPr id="5" name="Footer Placeholder 4"/>
          <p:cNvSpPr>
            <a:spLocks noGrp="1"/>
          </p:cNvSpPr>
          <p:nvPr>
            <p:ph type="ftr" sz="quarter" idx="11"/>
          </p:nvPr>
        </p:nvSpPr>
        <p:spPr/>
        <p:txBody>
          <a:bodyPr/>
          <a:lstStyle/>
          <a:p>
            <a:r>
              <a:rPr lang="fr-FR"/>
              <a:t>Matthieu Cazier (Projet 5 / Data scientist)</a:t>
            </a:r>
          </a:p>
        </p:txBody>
      </p:sp>
      <p:sp>
        <p:nvSpPr>
          <p:cNvPr id="6" name="Slide Number Placeholder 5"/>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3064705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D7F6CE1-715F-4FB3-8FE3-DFB21D908347}" type="datetime1">
              <a:rPr lang="fr-FR" smtClean="0"/>
              <a:t>17/10/2020</a:t>
            </a:fld>
            <a:endParaRPr lang="fr-FR"/>
          </a:p>
        </p:txBody>
      </p:sp>
      <p:sp>
        <p:nvSpPr>
          <p:cNvPr id="6" name="Footer Placeholder 5"/>
          <p:cNvSpPr>
            <a:spLocks noGrp="1"/>
          </p:cNvSpPr>
          <p:nvPr>
            <p:ph type="ftr" sz="quarter" idx="11"/>
          </p:nvPr>
        </p:nvSpPr>
        <p:spPr/>
        <p:txBody>
          <a:bodyPr/>
          <a:lstStyle/>
          <a:p>
            <a:r>
              <a:rPr lang="fr-FR"/>
              <a:t>Matthieu Cazier (Projet 5 / Data scientist)</a:t>
            </a:r>
          </a:p>
        </p:txBody>
      </p:sp>
      <p:sp>
        <p:nvSpPr>
          <p:cNvPr id="7" name="Slide Number Placeholder 6"/>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298782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7AB51FF-62B1-421F-95BB-572BE60A11BD}" type="datetime1">
              <a:rPr lang="fr-FR" smtClean="0"/>
              <a:t>17/10/2020</a:t>
            </a:fld>
            <a:endParaRPr lang="fr-FR"/>
          </a:p>
        </p:txBody>
      </p:sp>
      <p:sp>
        <p:nvSpPr>
          <p:cNvPr id="6" name="Footer Placeholder 5"/>
          <p:cNvSpPr>
            <a:spLocks noGrp="1"/>
          </p:cNvSpPr>
          <p:nvPr>
            <p:ph type="ftr" sz="quarter" idx="11"/>
          </p:nvPr>
        </p:nvSpPr>
        <p:spPr/>
        <p:txBody>
          <a:bodyPr/>
          <a:lstStyle/>
          <a:p>
            <a:r>
              <a:rPr lang="fr-FR"/>
              <a:t>Matthieu Cazier (Projet 5 / Data scientist)</a:t>
            </a:r>
          </a:p>
        </p:txBody>
      </p:sp>
      <p:sp>
        <p:nvSpPr>
          <p:cNvPr id="7" name="Slide Number Placeholder 6"/>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2805947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16C39933-E399-452D-BDD3-39AF7C750059}" type="datetime1">
              <a:rPr lang="fr-FR" smtClean="0"/>
              <a:t>17/10/2020</a:t>
            </a:fld>
            <a:endParaRPr lang="fr-FR"/>
          </a:p>
        </p:txBody>
      </p:sp>
      <p:sp>
        <p:nvSpPr>
          <p:cNvPr id="6" name="Footer Placeholder 5"/>
          <p:cNvSpPr>
            <a:spLocks noGrp="1"/>
          </p:cNvSpPr>
          <p:nvPr>
            <p:ph type="ftr" sz="quarter" idx="11"/>
          </p:nvPr>
        </p:nvSpPr>
        <p:spPr/>
        <p:txBody>
          <a:bodyPr/>
          <a:lstStyle/>
          <a:p>
            <a:r>
              <a:rPr lang="fr-FR"/>
              <a:t>Matthieu Cazier (Projet 5 / Data scientist)</a:t>
            </a:r>
          </a:p>
        </p:txBody>
      </p:sp>
      <p:sp>
        <p:nvSpPr>
          <p:cNvPr id="7" name="Slide Number Placeholder 6"/>
          <p:cNvSpPr>
            <a:spLocks noGrp="1"/>
          </p:cNvSpPr>
          <p:nvPr>
            <p:ph type="sldNum" sz="quarter" idx="12"/>
          </p:nvPr>
        </p:nvSpPr>
        <p:spPr/>
        <p:txBody>
          <a:bodyPr/>
          <a:lstStyle/>
          <a:p>
            <a:fld id="{B5F6DD35-FB90-4B61-9FCD-114AE07A4CCE}" type="slidenum">
              <a:rPr lang="fr-FR" smtClean="0"/>
              <a:t>‹N°›</a:t>
            </a:fld>
            <a:endParaRPr lang="fr-F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95304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A194105B-A8C0-4DAB-8CAE-7FF0E1778389}" type="datetime1">
              <a:rPr lang="fr-FR" smtClean="0"/>
              <a:t>17/10/2020</a:t>
            </a:fld>
            <a:endParaRPr lang="fr-FR"/>
          </a:p>
        </p:txBody>
      </p:sp>
      <p:sp>
        <p:nvSpPr>
          <p:cNvPr id="6" name="Footer Placeholder 5"/>
          <p:cNvSpPr>
            <a:spLocks noGrp="1"/>
          </p:cNvSpPr>
          <p:nvPr>
            <p:ph type="ftr" sz="quarter" idx="11"/>
          </p:nvPr>
        </p:nvSpPr>
        <p:spPr/>
        <p:txBody>
          <a:bodyPr/>
          <a:lstStyle/>
          <a:p>
            <a:r>
              <a:rPr lang="fr-FR"/>
              <a:t>Matthieu Cazier (Projet 5 / Data scientist)</a:t>
            </a:r>
          </a:p>
        </p:txBody>
      </p:sp>
      <p:sp>
        <p:nvSpPr>
          <p:cNvPr id="7" name="Slide Number Placeholder 6"/>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1605165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CC906DEA-759F-4D3F-BC51-8DA6B640399B}" type="datetime1">
              <a:rPr lang="fr-FR" smtClean="0"/>
              <a:t>17/10/2020</a:t>
            </a:fld>
            <a:endParaRPr lang="fr-FR"/>
          </a:p>
        </p:txBody>
      </p:sp>
      <p:sp>
        <p:nvSpPr>
          <p:cNvPr id="4" name="Footer Placeholder 3"/>
          <p:cNvSpPr>
            <a:spLocks noGrp="1"/>
          </p:cNvSpPr>
          <p:nvPr>
            <p:ph type="ftr" sz="quarter" idx="11"/>
          </p:nvPr>
        </p:nvSpPr>
        <p:spPr/>
        <p:txBody>
          <a:bodyPr/>
          <a:lstStyle/>
          <a:p>
            <a:r>
              <a:rPr lang="fr-FR"/>
              <a:t>Matthieu Cazier (Projet 5 / Data scientist)</a:t>
            </a:r>
          </a:p>
        </p:txBody>
      </p:sp>
      <p:sp>
        <p:nvSpPr>
          <p:cNvPr id="5" name="Slide Number Placeholder 4"/>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1155772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DF7316CE-C09D-439D-AB5C-CFC2FAC71594}" type="datetime1">
              <a:rPr lang="fr-FR" smtClean="0"/>
              <a:t>17/10/2020</a:t>
            </a:fld>
            <a:endParaRPr lang="fr-FR"/>
          </a:p>
        </p:txBody>
      </p:sp>
      <p:sp>
        <p:nvSpPr>
          <p:cNvPr id="4" name="Footer Placeholder 3"/>
          <p:cNvSpPr>
            <a:spLocks noGrp="1"/>
          </p:cNvSpPr>
          <p:nvPr>
            <p:ph type="ftr" sz="quarter" idx="11"/>
          </p:nvPr>
        </p:nvSpPr>
        <p:spPr/>
        <p:txBody>
          <a:bodyPr/>
          <a:lstStyle/>
          <a:p>
            <a:r>
              <a:rPr lang="fr-FR"/>
              <a:t>Matthieu Cazier (Projet 5 / Data scientist)</a:t>
            </a:r>
          </a:p>
        </p:txBody>
      </p:sp>
      <p:sp>
        <p:nvSpPr>
          <p:cNvPr id="5" name="Slide Number Placeholder 4"/>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3694384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8300740-B332-42E9-9088-1433E3BF275B}" type="datetime1">
              <a:rPr lang="fr-FR" smtClean="0"/>
              <a:t>17/10/2020</a:t>
            </a:fld>
            <a:endParaRPr lang="fr-FR"/>
          </a:p>
        </p:txBody>
      </p:sp>
      <p:sp>
        <p:nvSpPr>
          <p:cNvPr id="5" name="Footer Placeholder 4"/>
          <p:cNvSpPr>
            <a:spLocks noGrp="1"/>
          </p:cNvSpPr>
          <p:nvPr>
            <p:ph type="ftr" sz="quarter" idx="11"/>
          </p:nvPr>
        </p:nvSpPr>
        <p:spPr/>
        <p:txBody>
          <a:bodyPr/>
          <a:lstStyle/>
          <a:p>
            <a:r>
              <a:rPr lang="fr-FR"/>
              <a:t>Matthieu Cazier (Projet 5 / Data scientist)</a:t>
            </a:r>
          </a:p>
        </p:txBody>
      </p:sp>
      <p:sp>
        <p:nvSpPr>
          <p:cNvPr id="6" name="Slide Number Placeholder 5"/>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4011873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5B61797-01E3-42C8-99A3-3939B0A58BF4}" type="datetime1">
              <a:rPr lang="fr-FR" smtClean="0"/>
              <a:t>17/10/2020</a:t>
            </a:fld>
            <a:endParaRPr lang="fr-FR"/>
          </a:p>
        </p:txBody>
      </p:sp>
      <p:sp>
        <p:nvSpPr>
          <p:cNvPr id="5" name="Footer Placeholder 4"/>
          <p:cNvSpPr>
            <a:spLocks noGrp="1"/>
          </p:cNvSpPr>
          <p:nvPr>
            <p:ph type="ftr" sz="quarter" idx="11"/>
          </p:nvPr>
        </p:nvSpPr>
        <p:spPr/>
        <p:txBody>
          <a:bodyPr/>
          <a:lstStyle/>
          <a:p>
            <a:r>
              <a:rPr lang="fr-FR"/>
              <a:t>Matthieu Cazier (Projet 5 / Data scientist)</a:t>
            </a:r>
          </a:p>
        </p:txBody>
      </p:sp>
      <p:sp>
        <p:nvSpPr>
          <p:cNvPr id="6" name="Slide Number Placeholder 5"/>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640890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8F096DB-8450-40CF-9B3F-EDEF3862FEA8}" type="datetime1">
              <a:rPr lang="fr-FR" smtClean="0"/>
              <a:t>17/10/2020</a:t>
            </a:fld>
            <a:endParaRPr lang="fr-FR"/>
          </a:p>
        </p:txBody>
      </p:sp>
      <p:sp>
        <p:nvSpPr>
          <p:cNvPr id="5" name="Footer Placeholder 4"/>
          <p:cNvSpPr>
            <a:spLocks noGrp="1"/>
          </p:cNvSpPr>
          <p:nvPr>
            <p:ph type="ftr" sz="quarter" idx="11"/>
          </p:nvPr>
        </p:nvSpPr>
        <p:spPr/>
        <p:txBody>
          <a:bodyPr/>
          <a:lstStyle/>
          <a:p>
            <a:r>
              <a:rPr lang="fr-FR"/>
              <a:t>Matthieu Cazier (Projet 5 / Data scientist)</a:t>
            </a:r>
          </a:p>
        </p:txBody>
      </p:sp>
      <p:sp>
        <p:nvSpPr>
          <p:cNvPr id="6" name="Slide Number Placeholder 5"/>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167315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028860C3-4969-4BB2-B3D5-F89B6B77D7D8}" type="datetime1">
              <a:rPr lang="fr-FR" smtClean="0"/>
              <a:t>17/10/2020</a:t>
            </a:fld>
            <a:endParaRPr lang="fr-FR"/>
          </a:p>
        </p:txBody>
      </p:sp>
      <p:sp>
        <p:nvSpPr>
          <p:cNvPr id="5" name="Footer Placeholder 4"/>
          <p:cNvSpPr>
            <a:spLocks noGrp="1"/>
          </p:cNvSpPr>
          <p:nvPr>
            <p:ph type="ftr" sz="quarter" idx="11"/>
          </p:nvPr>
        </p:nvSpPr>
        <p:spPr/>
        <p:txBody>
          <a:bodyPr/>
          <a:lstStyle/>
          <a:p>
            <a:r>
              <a:rPr lang="fr-FR"/>
              <a:t>Matthieu Cazier (Projet 5 / Data scientist)</a:t>
            </a:r>
          </a:p>
        </p:txBody>
      </p:sp>
      <p:sp>
        <p:nvSpPr>
          <p:cNvPr id="6" name="Slide Number Placeholder 5"/>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26495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443BFB0-B395-420C-8A79-D2DB7E89433D}" type="datetime1">
              <a:rPr lang="fr-FR" smtClean="0"/>
              <a:t>17/10/2020</a:t>
            </a:fld>
            <a:endParaRPr lang="fr-FR"/>
          </a:p>
        </p:txBody>
      </p:sp>
      <p:sp>
        <p:nvSpPr>
          <p:cNvPr id="6" name="Footer Placeholder 5"/>
          <p:cNvSpPr>
            <a:spLocks noGrp="1"/>
          </p:cNvSpPr>
          <p:nvPr>
            <p:ph type="ftr" sz="quarter" idx="11"/>
          </p:nvPr>
        </p:nvSpPr>
        <p:spPr/>
        <p:txBody>
          <a:bodyPr/>
          <a:lstStyle/>
          <a:p>
            <a:r>
              <a:rPr lang="fr-FR"/>
              <a:t>Matthieu Cazier (Projet 5 / Data scientist)</a:t>
            </a:r>
          </a:p>
        </p:txBody>
      </p:sp>
      <p:sp>
        <p:nvSpPr>
          <p:cNvPr id="7" name="Slide Number Placeholder 6"/>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2549380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D93B974-C3A9-4A9E-9E9D-394003D45439}" type="datetime1">
              <a:rPr lang="fr-FR" smtClean="0"/>
              <a:t>17/10/2020</a:t>
            </a:fld>
            <a:endParaRPr lang="fr-FR"/>
          </a:p>
        </p:txBody>
      </p:sp>
      <p:sp>
        <p:nvSpPr>
          <p:cNvPr id="8" name="Footer Placeholder 7"/>
          <p:cNvSpPr>
            <a:spLocks noGrp="1"/>
          </p:cNvSpPr>
          <p:nvPr>
            <p:ph type="ftr" sz="quarter" idx="11"/>
          </p:nvPr>
        </p:nvSpPr>
        <p:spPr/>
        <p:txBody>
          <a:bodyPr/>
          <a:lstStyle/>
          <a:p>
            <a:r>
              <a:rPr lang="fr-FR"/>
              <a:t>Matthieu Cazier (Projet 5 / Data scientist)</a:t>
            </a:r>
          </a:p>
        </p:txBody>
      </p:sp>
      <p:sp>
        <p:nvSpPr>
          <p:cNvPr id="9" name="Slide Number Placeholder 8"/>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1677478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D06E06E-D64F-4D09-A452-2882AE90A632}" type="datetime1">
              <a:rPr lang="fr-FR" smtClean="0"/>
              <a:t>17/10/2020</a:t>
            </a:fld>
            <a:endParaRPr lang="fr-FR"/>
          </a:p>
        </p:txBody>
      </p:sp>
      <p:sp>
        <p:nvSpPr>
          <p:cNvPr id="4" name="Footer Placeholder 3"/>
          <p:cNvSpPr>
            <a:spLocks noGrp="1"/>
          </p:cNvSpPr>
          <p:nvPr>
            <p:ph type="ftr" sz="quarter" idx="11"/>
          </p:nvPr>
        </p:nvSpPr>
        <p:spPr/>
        <p:txBody>
          <a:bodyPr/>
          <a:lstStyle/>
          <a:p>
            <a:r>
              <a:rPr lang="fr-FR"/>
              <a:t>Matthieu Cazier (Projet 5 / Data scientist)</a:t>
            </a:r>
          </a:p>
        </p:txBody>
      </p:sp>
      <p:sp>
        <p:nvSpPr>
          <p:cNvPr id="5" name="Slide Number Placeholder 4"/>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281237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7A3E9C-12B3-4924-83D6-AA44D4E964CE}" type="datetime1">
              <a:rPr lang="fr-FR" smtClean="0"/>
              <a:t>17/10/2020</a:t>
            </a:fld>
            <a:endParaRPr lang="fr-FR"/>
          </a:p>
        </p:txBody>
      </p:sp>
      <p:sp>
        <p:nvSpPr>
          <p:cNvPr id="3" name="Footer Placeholder 2"/>
          <p:cNvSpPr>
            <a:spLocks noGrp="1"/>
          </p:cNvSpPr>
          <p:nvPr>
            <p:ph type="ftr" sz="quarter" idx="11"/>
          </p:nvPr>
        </p:nvSpPr>
        <p:spPr/>
        <p:txBody>
          <a:bodyPr/>
          <a:lstStyle/>
          <a:p>
            <a:r>
              <a:rPr lang="fr-FR"/>
              <a:t>Matthieu Cazier (Projet 5 / Data scientist)</a:t>
            </a:r>
          </a:p>
        </p:txBody>
      </p:sp>
      <p:sp>
        <p:nvSpPr>
          <p:cNvPr id="4" name="Slide Number Placeholder 3"/>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312505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B7D5242-CACA-41F6-A8B6-808EFB683DC1}" type="datetime1">
              <a:rPr lang="fr-FR" smtClean="0"/>
              <a:t>17/10/2020</a:t>
            </a:fld>
            <a:endParaRPr lang="fr-FR"/>
          </a:p>
        </p:txBody>
      </p:sp>
      <p:sp>
        <p:nvSpPr>
          <p:cNvPr id="6" name="Footer Placeholder 5"/>
          <p:cNvSpPr>
            <a:spLocks noGrp="1"/>
          </p:cNvSpPr>
          <p:nvPr>
            <p:ph type="ftr" sz="quarter" idx="11"/>
          </p:nvPr>
        </p:nvSpPr>
        <p:spPr/>
        <p:txBody>
          <a:bodyPr/>
          <a:lstStyle/>
          <a:p>
            <a:r>
              <a:rPr lang="fr-FR"/>
              <a:t>Matthieu Cazier (Projet 5 / Data scientist)</a:t>
            </a:r>
          </a:p>
        </p:txBody>
      </p:sp>
      <p:sp>
        <p:nvSpPr>
          <p:cNvPr id="7" name="Slide Number Placeholder 6"/>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1399460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6B8C121A-504F-4F14-AD6E-72F48665EDFB}" type="datetime1">
              <a:rPr lang="fr-FR" smtClean="0"/>
              <a:t>17/10/2020</a:t>
            </a:fld>
            <a:endParaRPr lang="fr-FR"/>
          </a:p>
        </p:txBody>
      </p:sp>
      <p:sp>
        <p:nvSpPr>
          <p:cNvPr id="6" name="Footer Placeholder 5"/>
          <p:cNvSpPr>
            <a:spLocks noGrp="1"/>
          </p:cNvSpPr>
          <p:nvPr>
            <p:ph type="ftr" sz="quarter" idx="11"/>
          </p:nvPr>
        </p:nvSpPr>
        <p:spPr/>
        <p:txBody>
          <a:bodyPr/>
          <a:lstStyle/>
          <a:p>
            <a:r>
              <a:rPr lang="fr-FR"/>
              <a:t>Matthieu Cazier (Projet 5 / Data scientist)</a:t>
            </a:r>
          </a:p>
        </p:txBody>
      </p:sp>
      <p:sp>
        <p:nvSpPr>
          <p:cNvPr id="7" name="Slide Number Placeholder 6"/>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267282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0B191EB-D76A-4313-957F-B4A345BBA6C6}" type="datetime1">
              <a:rPr lang="fr-FR" smtClean="0"/>
              <a:t>17/10/2020</a:t>
            </a:fld>
            <a:endParaRPr lang="fr-F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fr-FR"/>
              <a:t>Matthieu Cazier (Projet 5 / Data scientist)</a:t>
            </a: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5F6DD35-FB90-4B61-9FCD-114AE07A4CCE}" type="slidenum">
              <a:rPr lang="fr-FR" smtClean="0"/>
              <a:t>‹N°›</a:t>
            </a:fld>
            <a:endParaRPr lang="fr-FR"/>
          </a:p>
        </p:txBody>
      </p:sp>
    </p:spTree>
    <p:extLst>
      <p:ext uri="{BB962C8B-B14F-4D97-AF65-F5344CB8AC3E}">
        <p14:creationId xmlns:p14="http://schemas.microsoft.com/office/powerpoint/2010/main" val="151282116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hd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F6D132-4789-46CC-9F80-8AC0CCA56D96}"/>
              </a:ext>
            </a:extLst>
          </p:cNvPr>
          <p:cNvSpPr>
            <a:spLocks noGrp="1"/>
          </p:cNvSpPr>
          <p:nvPr>
            <p:ph type="ctrTitle"/>
          </p:nvPr>
        </p:nvSpPr>
        <p:spPr/>
        <p:txBody>
          <a:bodyPr/>
          <a:lstStyle/>
          <a:p>
            <a:r>
              <a:rPr lang="fr-FR" dirty="0"/>
              <a:t>Projet 5</a:t>
            </a:r>
          </a:p>
        </p:txBody>
      </p:sp>
      <p:sp>
        <p:nvSpPr>
          <p:cNvPr id="3" name="Sous-titre 2">
            <a:extLst>
              <a:ext uri="{FF2B5EF4-FFF2-40B4-BE49-F238E27FC236}">
                <a16:creationId xmlns:a16="http://schemas.microsoft.com/office/drawing/2014/main" id="{A82488EB-377E-4F1A-B572-358CC8270FF7}"/>
              </a:ext>
            </a:extLst>
          </p:cNvPr>
          <p:cNvSpPr>
            <a:spLocks noGrp="1"/>
          </p:cNvSpPr>
          <p:nvPr>
            <p:ph type="subTitle" idx="1"/>
          </p:nvPr>
        </p:nvSpPr>
        <p:spPr>
          <a:xfrm>
            <a:off x="1370693" y="3982652"/>
            <a:ext cx="9440034" cy="1049867"/>
          </a:xfrm>
        </p:spPr>
        <p:txBody>
          <a:bodyPr/>
          <a:lstStyle/>
          <a:p>
            <a:r>
              <a:rPr lang="fr-FR" dirty="0"/>
              <a:t>Segmentez des clients d’un site e-commerce (</a:t>
            </a:r>
            <a:r>
              <a:rPr lang="fr-FR" dirty="0" err="1"/>
              <a:t>OpenClassrooms</a:t>
            </a:r>
            <a:r>
              <a:rPr lang="fr-FR" dirty="0"/>
              <a:t>)</a:t>
            </a:r>
          </a:p>
          <a:p>
            <a:endParaRPr lang="fr-FR" dirty="0"/>
          </a:p>
        </p:txBody>
      </p:sp>
      <p:sp>
        <p:nvSpPr>
          <p:cNvPr id="4" name="Espace réservé du pied de page 3">
            <a:extLst>
              <a:ext uri="{FF2B5EF4-FFF2-40B4-BE49-F238E27FC236}">
                <a16:creationId xmlns:a16="http://schemas.microsoft.com/office/drawing/2014/main" id="{7BF1EC8D-71F4-4E79-97DF-166546F69FB5}"/>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8834BDEE-A212-4031-8AFB-00FD9CDC5094}"/>
              </a:ext>
            </a:extLst>
          </p:cNvPr>
          <p:cNvSpPr>
            <a:spLocks noGrp="1"/>
          </p:cNvSpPr>
          <p:nvPr>
            <p:ph type="sldNum" sz="quarter" idx="12"/>
          </p:nvPr>
        </p:nvSpPr>
        <p:spPr/>
        <p:txBody>
          <a:bodyPr/>
          <a:lstStyle/>
          <a:p>
            <a:fld id="{B5F6DD35-FB90-4B61-9FCD-114AE07A4CCE}" type="slidenum">
              <a:rPr lang="fr-FR" smtClean="0"/>
              <a:t>1</a:t>
            </a:fld>
            <a:endParaRPr lang="fr-FR"/>
          </a:p>
        </p:txBody>
      </p:sp>
    </p:spTree>
    <p:extLst>
      <p:ext uri="{BB962C8B-B14F-4D97-AF65-F5344CB8AC3E}">
        <p14:creationId xmlns:p14="http://schemas.microsoft.com/office/powerpoint/2010/main" val="413282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906E54AE-713F-450A-B0DC-878D8E69E6C8}"/>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F44D1B0D-C82F-4679-B3DE-F66389330BEC}"/>
              </a:ext>
            </a:extLst>
          </p:cNvPr>
          <p:cNvSpPr>
            <a:spLocks noGrp="1"/>
          </p:cNvSpPr>
          <p:nvPr>
            <p:ph type="sldNum" sz="quarter" idx="12"/>
          </p:nvPr>
        </p:nvSpPr>
        <p:spPr/>
        <p:txBody>
          <a:bodyPr/>
          <a:lstStyle/>
          <a:p>
            <a:fld id="{B5F6DD35-FB90-4B61-9FCD-114AE07A4CCE}" type="slidenum">
              <a:rPr lang="fr-FR" smtClean="0"/>
              <a:t>10</a:t>
            </a:fld>
            <a:endParaRPr lang="fr-FR"/>
          </a:p>
        </p:txBody>
      </p:sp>
      <p:grpSp>
        <p:nvGrpSpPr>
          <p:cNvPr id="6" name="Groupe 5">
            <a:extLst>
              <a:ext uri="{FF2B5EF4-FFF2-40B4-BE49-F238E27FC236}">
                <a16:creationId xmlns:a16="http://schemas.microsoft.com/office/drawing/2014/main" id="{9181EED0-D1E6-46C1-BF21-96C0623523DB}"/>
              </a:ext>
            </a:extLst>
          </p:cNvPr>
          <p:cNvGrpSpPr/>
          <p:nvPr/>
        </p:nvGrpSpPr>
        <p:grpSpPr>
          <a:xfrm>
            <a:off x="3441333" y="5454845"/>
            <a:ext cx="7670201" cy="856863"/>
            <a:chOff x="3468227" y="5447814"/>
            <a:chExt cx="7670201" cy="856863"/>
          </a:xfrm>
        </p:grpSpPr>
        <p:grpSp>
          <p:nvGrpSpPr>
            <p:cNvPr id="7" name="Groupe 6">
              <a:extLst>
                <a:ext uri="{FF2B5EF4-FFF2-40B4-BE49-F238E27FC236}">
                  <a16:creationId xmlns:a16="http://schemas.microsoft.com/office/drawing/2014/main" id="{59AFCF68-0DE2-41F3-B02B-B3D3FEF814F1}"/>
                </a:ext>
              </a:extLst>
            </p:cNvPr>
            <p:cNvGrpSpPr/>
            <p:nvPr/>
          </p:nvGrpSpPr>
          <p:grpSpPr>
            <a:xfrm>
              <a:off x="3468227" y="5447814"/>
              <a:ext cx="7670201" cy="856863"/>
              <a:chOff x="3468227" y="5447814"/>
              <a:chExt cx="7670201" cy="856863"/>
            </a:xfrm>
          </p:grpSpPr>
          <p:sp>
            <p:nvSpPr>
              <p:cNvPr id="10" name="ZoneTexte 9">
                <a:extLst>
                  <a:ext uri="{FF2B5EF4-FFF2-40B4-BE49-F238E27FC236}">
                    <a16:creationId xmlns:a16="http://schemas.microsoft.com/office/drawing/2014/main" id="{0435611A-E42E-40FF-83B6-8F51678A6BC8}"/>
                  </a:ext>
                </a:extLst>
              </p:cNvPr>
              <p:cNvSpPr txBox="1"/>
              <p:nvPr/>
            </p:nvSpPr>
            <p:spPr>
              <a:xfrm>
                <a:off x="4452365" y="5447814"/>
                <a:ext cx="1617631" cy="276999"/>
              </a:xfrm>
              <a:prstGeom prst="rect">
                <a:avLst/>
              </a:prstGeom>
              <a:noFill/>
            </p:spPr>
            <p:txBody>
              <a:bodyPr wrap="square" rtlCol="0">
                <a:spAutoFit/>
              </a:bodyPr>
              <a:lstStyle/>
              <a:p>
                <a:r>
                  <a:rPr lang="fr-FR" sz="1200" b="1" dirty="0" err="1"/>
                  <a:t>Feature</a:t>
                </a:r>
                <a:r>
                  <a:rPr lang="fr-FR" sz="1200" b="1" dirty="0"/>
                  <a:t> engineering</a:t>
                </a:r>
              </a:p>
            </p:txBody>
          </p:sp>
          <p:grpSp>
            <p:nvGrpSpPr>
              <p:cNvPr id="11" name="Groupe 10">
                <a:extLst>
                  <a:ext uri="{FF2B5EF4-FFF2-40B4-BE49-F238E27FC236}">
                    <a16:creationId xmlns:a16="http://schemas.microsoft.com/office/drawing/2014/main" id="{A7CA7C2B-AF07-4330-8432-B3A9AAD017D6}"/>
                  </a:ext>
                </a:extLst>
              </p:cNvPr>
              <p:cNvGrpSpPr/>
              <p:nvPr/>
            </p:nvGrpSpPr>
            <p:grpSpPr>
              <a:xfrm>
                <a:off x="3468227" y="5465273"/>
                <a:ext cx="7670201" cy="839404"/>
                <a:chOff x="3468227" y="5465273"/>
                <a:chExt cx="7670201" cy="839404"/>
              </a:xfrm>
            </p:grpSpPr>
            <p:grpSp>
              <p:nvGrpSpPr>
                <p:cNvPr id="12" name="Groupe 11">
                  <a:extLst>
                    <a:ext uri="{FF2B5EF4-FFF2-40B4-BE49-F238E27FC236}">
                      <a16:creationId xmlns:a16="http://schemas.microsoft.com/office/drawing/2014/main" id="{A768E2B2-2FC6-4B3D-9ABB-DD7D57980196}"/>
                    </a:ext>
                  </a:extLst>
                </p:cNvPr>
                <p:cNvGrpSpPr/>
                <p:nvPr/>
              </p:nvGrpSpPr>
              <p:grpSpPr>
                <a:xfrm>
                  <a:off x="3468227" y="5465276"/>
                  <a:ext cx="7670201" cy="839401"/>
                  <a:chOff x="3845351" y="5598368"/>
                  <a:chExt cx="6713418" cy="674416"/>
                </a:xfrm>
              </p:grpSpPr>
              <p:sp>
                <p:nvSpPr>
                  <p:cNvPr id="15" name="Flèche droite 6">
                    <a:extLst>
                      <a:ext uri="{FF2B5EF4-FFF2-40B4-BE49-F238E27FC236}">
                        <a16:creationId xmlns:a16="http://schemas.microsoft.com/office/drawing/2014/main" id="{EBD4E51F-A65A-4113-885A-247B62595E84}"/>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B5D6B5C6-454E-46D1-825D-E3CA3DCB04B8}"/>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731CB243-86A2-4BD2-8372-16D6F2CA559B}"/>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73A34DC2-9ACC-45FC-A2DC-E358A00B7E0D}"/>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CD6C1AC1-F42A-4DDB-8288-2A843C981AD7}"/>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F43AD631-5154-4BCB-B6C4-DF77CC905749}"/>
                      </a:ext>
                    </a:extLst>
                  </p:cNvPr>
                  <p:cNvSpPr txBox="1"/>
                  <p:nvPr/>
                </p:nvSpPr>
                <p:spPr>
                  <a:xfrm>
                    <a:off x="3845351" y="5598368"/>
                    <a:ext cx="593726" cy="222555"/>
                  </a:xfrm>
                  <a:prstGeom prst="rect">
                    <a:avLst/>
                  </a:prstGeom>
                  <a:noFill/>
                </p:spPr>
                <p:txBody>
                  <a:bodyPr wrap="square" rtlCol="0">
                    <a:spAutoFit/>
                  </a:bodyPr>
                  <a:lstStyle/>
                  <a:p>
                    <a:r>
                      <a:rPr lang="fr-FR" sz="1200" dirty="0" err="1"/>
                      <a:t>dataset</a:t>
                    </a:r>
                    <a:endParaRPr lang="fr-FR" sz="1200" dirty="0"/>
                  </a:p>
                </p:txBody>
              </p:sp>
              <p:sp>
                <p:nvSpPr>
                  <p:cNvPr id="21" name="ZoneTexte 20">
                    <a:extLst>
                      <a:ext uri="{FF2B5EF4-FFF2-40B4-BE49-F238E27FC236}">
                        <a16:creationId xmlns:a16="http://schemas.microsoft.com/office/drawing/2014/main" id="{9F6C229A-67E8-47FC-AE2A-EE23711045F0}"/>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2" name="ZoneTexte 21">
                    <a:extLst>
                      <a:ext uri="{FF2B5EF4-FFF2-40B4-BE49-F238E27FC236}">
                        <a16:creationId xmlns:a16="http://schemas.microsoft.com/office/drawing/2014/main" id="{098566C0-E30B-4AD3-9EE2-22F253878745}"/>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07CA57EF-9E02-48AD-9EB6-59B58B69D3D5}"/>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484F7F8A-52B2-4AF7-96C8-24A1FE5A2AAA}"/>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FDF81F43-E1EC-4786-8AB9-7B1CC9A2BBF1}"/>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532264FD-B7F6-4AB8-ACD8-8E898CA32377}"/>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pic>
        <p:nvPicPr>
          <p:cNvPr id="2050" name="Picture 2">
            <a:extLst>
              <a:ext uri="{FF2B5EF4-FFF2-40B4-BE49-F238E27FC236}">
                <a16:creationId xmlns:a16="http://schemas.microsoft.com/office/drawing/2014/main" id="{4F9AD301-A079-4E53-B8CC-95C4D01FA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079" y="1580050"/>
            <a:ext cx="6181725" cy="3552825"/>
          </a:xfrm>
          <a:prstGeom prst="rect">
            <a:avLst/>
          </a:prstGeom>
          <a:noFill/>
          <a:extLst>
            <a:ext uri="{909E8E84-426E-40DD-AFC4-6F175D3DCCD1}">
              <a14:hiddenFill xmlns:a14="http://schemas.microsoft.com/office/drawing/2010/main">
                <a:solidFill>
                  <a:srgbClr val="FFFFFF"/>
                </a:solidFill>
              </a14:hiddenFill>
            </a:ext>
          </a:extLst>
        </p:spPr>
      </p:pic>
      <p:sp>
        <p:nvSpPr>
          <p:cNvPr id="25" name="Titre 1">
            <a:extLst>
              <a:ext uri="{FF2B5EF4-FFF2-40B4-BE49-F238E27FC236}">
                <a16:creationId xmlns:a16="http://schemas.microsoft.com/office/drawing/2014/main" id="{32C552D4-3303-4DD3-9920-17D783C0D94E}"/>
              </a:ext>
            </a:extLst>
          </p:cNvPr>
          <p:cNvSpPr>
            <a:spLocks noGrp="1"/>
          </p:cNvSpPr>
          <p:nvPr>
            <p:ph type="title"/>
          </p:nvPr>
        </p:nvSpPr>
        <p:spPr>
          <a:xfrm>
            <a:off x="913795" y="609600"/>
            <a:ext cx="10353762" cy="970450"/>
          </a:xfrm>
        </p:spPr>
        <p:txBody>
          <a:bodyPr/>
          <a:lstStyle/>
          <a:p>
            <a:r>
              <a:rPr lang="fr-FR" dirty="0"/>
              <a:t>Visualisation des </a:t>
            </a:r>
            <a:r>
              <a:rPr lang="fr-FR" dirty="0" err="1"/>
              <a:t>features</a:t>
            </a:r>
            <a:endParaRPr lang="fr-FR" dirty="0"/>
          </a:p>
        </p:txBody>
      </p:sp>
    </p:spTree>
    <p:extLst>
      <p:ext uri="{BB962C8B-B14F-4D97-AF65-F5344CB8AC3E}">
        <p14:creationId xmlns:p14="http://schemas.microsoft.com/office/powerpoint/2010/main" val="234429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EB167B8-941C-4DB6-A977-F78385E36B53}"/>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0495F5D8-1013-41C8-9CA2-A5A6B261E4F3}"/>
              </a:ext>
            </a:extLst>
          </p:cNvPr>
          <p:cNvSpPr>
            <a:spLocks noGrp="1"/>
          </p:cNvSpPr>
          <p:nvPr>
            <p:ph type="sldNum" sz="quarter" idx="12"/>
          </p:nvPr>
        </p:nvSpPr>
        <p:spPr/>
        <p:txBody>
          <a:bodyPr/>
          <a:lstStyle/>
          <a:p>
            <a:fld id="{B5F6DD35-FB90-4B61-9FCD-114AE07A4CCE}" type="slidenum">
              <a:rPr lang="fr-FR" smtClean="0"/>
              <a:t>11</a:t>
            </a:fld>
            <a:endParaRPr lang="fr-FR"/>
          </a:p>
        </p:txBody>
      </p:sp>
      <p:grpSp>
        <p:nvGrpSpPr>
          <p:cNvPr id="6" name="Groupe 5">
            <a:extLst>
              <a:ext uri="{FF2B5EF4-FFF2-40B4-BE49-F238E27FC236}">
                <a16:creationId xmlns:a16="http://schemas.microsoft.com/office/drawing/2014/main" id="{7CDCAD22-BC1B-4220-86E5-07D183287F5C}"/>
              </a:ext>
            </a:extLst>
          </p:cNvPr>
          <p:cNvGrpSpPr/>
          <p:nvPr/>
        </p:nvGrpSpPr>
        <p:grpSpPr>
          <a:xfrm>
            <a:off x="3441333" y="5454845"/>
            <a:ext cx="7670201" cy="856863"/>
            <a:chOff x="3468227" y="5447814"/>
            <a:chExt cx="7670201" cy="856863"/>
          </a:xfrm>
        </p:grpSpPr>
        <p:grpSp>
          <p:nvGrpSpPr>
            <p:cNvPr id="7" name="Groupe 6">
              <a:extLst>
                <a:ext uri="{FF2B5EF4-FFF2-40B4-BE49-F238E27FC236}">
                  <a16:creationId xmlns:a16="http://schemas.microsoft.com/office/drawing/2014/main" id="{936979E8-88D4-44D8-A300-7944FE8AE84C}"/>
                </a:ext>
              </a:extLst>
            </p:cNvPr>
            <p:cNvGrpSpPr/>
            <p:nvPr/>
          </p:nvGrpSpPr>
          <p:grpSpPr>
            <a:xfrm>
              <a:off x="3468227" y="5447814"/>
              <a:ext cx="7670201" cy="856863"/>
              <a:chOff x="3468227" y="5447814"/>
              <a:chExt cx="7670201" cy="856863"/>
            </a:xfrm>
          </p:grpSpPr>
          <p:sp>
            <p:nvSpPr>
              <p:cNvPr id="10" name="ZoneTexte 9">
                <a:extLst>
                  <a:ext uri="{FF2B5EF4-FFF2-40B4-BE49-F238E27FC236}">
                    <a16:creationId xmlns:a16="http://schemas.microsoft.com/office/drawing/2014/main" id="{E1FDEECC-96F7-45A2-A9D4-C57A2DB877E2}"/>
                  </a:ext>
                </a:extLst>
              </p:cNvPr>
              <p:cNvSpPr txBox="1"/>
              <p:nvPr/>
            </p:nvSpPr>
            <p:spPr>
              <a:xfrm>
                <a:off x="4452365" y="5447814"/>
                <a:ext cx="1617631" cy="276999"/>
              </a:xfrm>
              <a:prstGeom prst="rect">
                <a:avLst/>
              </a:prstGeom>
              <a:noFill/>
            </p:spPr>
            <p:txBody>
              <a:bodyPr wrap="square" rtlCol="0">
                <a:spAutoFit/>
              </a:bodyPr>
              <a:lstStyle/>
              <a:p>
                <a:r>
                  <a:rPr lang="fr-FR" sz="1200" b="1" dirty="0" err="1"/>
                  <a:t>Feature</a:t>
                </a:r>
                <a:r>
                  <a:rPr lang="fr-FR" sz="1200" b="1" dirty="0"/>
                  <a:t> engineering</a:t>
                </a:r>
              </a:p>
            </p:txBody>
          </p:sp>
          <p:grpSp>
            <p:nvGrpSpPr>
              <p:cNvPr id="11" name="Groupe 10">
                <a:extLst>
                  <a:ext uri="{FF2B5EF4-FFF2-40B4-BE49-F238E27FC236}">
                    <a16:creationId xmlns:a16="http://schemas.microsoft.com/office/drawing/2014/main" id="{214DF25D-2BF1-466F-A323-87218CBF7EBB}"/>
                  </a:ext>
                </a:extLst>
              </p:cNvPr>
              <p:cNvGrpSpPr/>
              <p:nvPr/>
            </p:nvGrpSpPr>
            <p:grpSpPr>
              <a:xfrm>
                <a:off x="3468227" y="5465273"/>
                <a:ext cx="7670201" cy="839404"/>
                <a:chOff x="3468227" y="5465273"/>
                <a:chExt cx="7670201" cy="839404"/>
              </a:xfrm>
            </p:grpSpPr>
            <p:grpSp>
              <p:nvGrpSpPr>
                <p:cNvPr id="12" name="Groupe 11">
                  <a:extLst>
                    <a:ext uri="{FF2B5EF4-FFF2-40B4-BE49-F238E27FC236}">
                      <a16:creationId xmlns:a16="http://schemas.microsoft.com/office/drawing/2014/main" id="{454E105D-EB57-482C-8605-E69FA96B6E25}"/>
                    </a:ext>
                  </a:extLst>
                </p:cNvPr>
                <p:cNvGrpSpPr/>
                <p:nvPr/>
              </p:nvGrpSpPr>
              <p:grpSpPr>
                <a:xfrm>
                  <a:off x="3468227" y="5465276"/>
                  <a:ext cx="7670201" cy="839401"/>
                  <a:chOff x="3845351" y="5598368"/>
                  <a:chExt cx="6713418" cy="674416"/>
                </a:xfrm>
              </p:grpSpPr>
              <p:sp>
                <p:nvSpPr>
                  <p:cNvPr id="15" name="Flèche droite 6">
                    <a:extLst>
                      <a:ext uri="{FF2B5EF4-FFF2-40B4-BE49-F238E27FC236}">
                        <a16:creationId xmlns:a16="http://schemas.microsoft.com/office/drawing/2014/main" id="{4D08CCE3-F023-49CC-A9DD-B0A9D3483D24}"/>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3D8A9097-78AE-4B69-B1B8-D50DC59A0416}"/>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15A762F4-E03C-4F46-B7ED-634EE6D68448}"/>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9C25FB50-2D64-4429-BBB4-D57A47519668}"/>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0C5B5FA0-7079-44B0-8716-58B0CBAD72CE}"/>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73E318EF-6B2D-476F-9A03-57857C724D5D}"/>
                      </a:ext>
                    </a:extLst>
                  </p:cNvPr>
                  <p:cNvSpPr txBox="1"/>
                  <p:nvPr/>
                </p:nvSpPr>
                <p:spPr>
                  <a:xfrm>
                    <a:off x="3845351" y="5598368"/>
                    <a:ext cx="593726" cy="222555"/>
                  </a:xfrm>
                  <a:prstGeom prst="rect">
                    <a:avLst/>
                  </a:prstGeom>
                  <a:noFill/>
                </p:spPr>
                <p:txBody>
                  <a:bodyPr wrap="square" rtlCol="0">
                    <a:spAutoFit/>
                  </a:bodyPr>
                  <a:lstStyle/>
                  <a:p>
                    <a:r>
                      <a:rPr lang="fr-FR" sz="1200" dirty="0" err="1"/>
                      <a:t>dataset</a:t>
                    </a:r>
                    <a:endParaRPr lang="fr-FR" sz="1200" dirty="0"/>
                  </a:p>
                </p:txBody>
              </p:sp>
              <p:sp>
                <p:nvSpPr>
                  <p:cNvPr id="21" name="ZoneTexte 20">
                    <a:extLst>
                      <a:ext uri="{FF2B5EF4-FFF2-40B4-BE49-F238E27FC236}">
                        <a16:creationId xmlns:a16="http://schemas.microsoft.com/office/drawing/2014/main" id="{3ADF3C1D-52E4-44A4-8A87-7ABFBCBD39B7}"/>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2" name="ZoneTexte 21">
                    <a:extLst>
                      <a:ext uri="{FF2B5EF4-FFF2-40B4-BE49-F238E27FC236}">
                        <a16:creationId xmlns:a16="http://schemas.microsoft.com/office/drawing/2014/main" id="{D46B74F4-35EA-420B-AC23-B6E37BC43B49}"/>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8D88C092-DED6-4DD6-9B2D-2D2E435F208C}"/>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5945B410-B0CB-4EBC-838E-4A3B49CA6FAA}"/>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101D0DDA-6FC8-46F0-9A2E-8874EE6969CD}"/>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8589260A-33C6-48D6-B8F9-9DE5448FA56C}"/>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4" name="Titre 1">
            <a:extLst>
              <a:ext uri="{FF2B5EF4-FFF2-40B4-BE49-F238E27FC236}">
                <a16:creationId xmlns:a16="http://schemas.microsoft.com/office/drawing/2014/main" id="{61CA6AAE-3AEE-4C39-B34D-A075BF413FF3}"/>
              </a:ext>
            </a:extLst>
          </p:cNvPr>
          <p:cNvSpPr>
            <a:spLocks noGrp="1"/>
          </p:cNvSpPr>
          <p:nvPr>
            <p:ph type="title"/>
          </p:nvPr>
        </p:nvSpPr>
        <p:spPr>
          <a:xfrm>
            <a:off x="913795" y="609600"/>
            <a:ext cx="10353762" cy="970450"/>
          </a:xfrm>
        </p:spPr>
        <p:txBody>
          <a:bodyPr/>
          <a:lstStyle/>
          <a:p>
            <a:r>
              <a:rPr lang="fr-FR" dirty="0"/>
              <a:t>Visualisation des </a:t>
            </a:r>
            <a:r>
              <a:rPr lang="fr-FR" dirty="0" err="1"/>
              <a:t>features</a:t>
            </a:r>
            <a:endParaRPr lang="fr-FR" dirty="0"/>
          </a:p>
        </p:txBody>
      </p:sp>
      <p:pic>
        <p:nvPicPr>
          <p:cNvPr id="3074" name="Picture 2">
            <a:extLst>
              <a:ext uri="{FF2B5EF4-FFF2-40B4-BE49-F238E27FC236}">
                <a16:creationId xmlns:a16="http://schemas.microsoft.com/office/drawing/2014/main" id="{7A9E5047-6061-472C-B73F-AF89655FA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657" y="1652588"/>
            <a:ext cx="6543675"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183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9F5F1AB-67C6-42EE-84E3-D5DFF1F4FDD6}"/>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E5869C1E-CB88-45EE-97C0-5E5579E47C34}"/>
              </a:ext>
            </a:extLst>
          </p:cNvPr>
          <p:cNvSpPr>
            <a:spLocks noGrp="1"/>
          </p:cNvSpPr>
          <p:nvPr>
            <p:ph type="sldNum" sz="quarter" idx="12"/>
          </p:nvPr>
        </p:nvSpPr>
        <p:spPr/>
        <p:txBody>
          <a:bodyPr/>
          <a:lstStyle/>
          <a:p>
            <a:fld id="{B5F6DD35-FB90-4B61-9FCD-114AE07A4CCE}" type="slidenum">
              <a:rPr lang="fr-FR" smtClean="0"/>
              <a:t>12</a:t>
            </a:fld>
            <a:endParaRPr lang="fr-FR"/>
          </a:p>
        </p:txBody>
      </p:sp>
      <p:sp>
        <p:nvSpPr>
          <p:cNvPr id="6" name="ZoneTexte 5">
            <a:extLst>
              <a:ext uri="{FF2B5EF4-FFF2-40B4-BE49-F238E27FC236}">
                <a16:creationId xmlns:a16="http://schemas.microsoft.com/office/drawing/2014/main" id="{FDACED7D-9484-4938-A5EA-9D145431A29B}"/>
              </a:ext>
            </a:extLst>
          </p:cNvPr>
          <p:cNvSpPr txBox="1"/>
          <p:nvPr/>
        </p:nvSpPr>
        <p:spPr>
          <a:xfrm>
            <a:off x="1838982" y="2222695"/>
            <a:ext cx="9087730" cy="1015663"/>
          </a:xfrm>
          <a:prstGeom prst="rect">
            <a:avLst/>
          </a:prstGeom>
          <a:noFill/>
        </p:spPr>
        <p:txBody>
          <a:bodyPr wrap="square" rtlCol="0">
            <a:spAutoFit/>
          </a:bodyPr>
          <a:lstStyle/>
          <a:p>
            <a:pPr algn="ctr"/>
            <a:r>
              <a:rPr lang="fr-FR" sz="6000" dirty="0"/>
              <a:t>Pistes de modélisation</a:t>
            </a:r>
          </a:p>
        </p:txBody>
      </p:sp>
      <p:grpSp>
        <p:nvGrpSpPr>
          <p:cNvPr id="7" name="Groupe 6">
            <a:extLst>
              <a:ext uri="{FF2B5EF4-FFF2-40B4-BE49-F238E27FC236}">
                <a16:creationId xmlns:a16="http://schemas.microsoft.com/office/drawing/2014/main" id="{E787100B-DCB3-432F-90E4-C246DC769ACD}"/>
              </a:ext>
            </a:extLst>
          </p:cNvPr>
          <p:cNvGrpSpPr/>
          <p:nvPr/>
        </p:nvGrpSpPr>
        <p:grpSpPr>
          <a:xfrm>
            <a:off x="3015116" y="5454845"/>
            <a:ext cx="8096417" cy="856859"/>
            <a:chOff x="3042010" y="5447814"/>
            <a:chExt cx="8096417" cy="856859"/>
          </a:xfrm>
        </p:grpSpPr>
        <p:grpSp>
          <p:nvGrpSpPr>
            <p:cNvPr id="8" name="Groupe 7">
              <a:extLst>
                <a:ext uri="{FF2B5EF4-FFF2-40B4-BE49-F238E27FC236}">
                  <a16:creationId xmlns:a16="http://schemas.microsoft.com/office/drawing/2014/main" id="{68B58B01-748E-4A42-B365-142B3487565C}"/>
                </a:ext>
              </a:extLst>
            </p:cNvPr>
            <p:cNvGrpSpPr/>
            <p:nvPr/>
          </p:nvGrpSpPr>
          <p:grpSpPr>
            <a:xfrm>
              <a:off x="3042010" y="5447814"/>
              <a:ext cx="8096417" cy="856859"/>
              <a:chOff x="3042010" y="5447814"/>
              <a:chExt cx="8096417" cy="856859"/>
            </a:xfrm>
          </p:grpSpPr>
          <p:sp>
            <p:nvSpPr>
              <p:cNvPr id="11" name="ZoneTexte 10">
                <a:extLst>
                  <a:ext uri="{FF2B5EF4-FFF2-40B4-BE49-F238E27FC236}">
                    <a16:creationId xmlns:a16="http://schemas.microsoft.com/office/drawing/2014/main" id="{E9762D7B-E6C3-4EF6-9085-EAC16881C03B}"/>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2" name="Groupe 11">
                <a:extLst>
                  <a:ext uri="{FF2B5EF4-FFF2-40B4-BE49-F238E27FC236}">
                    <a16:creationId xmlns:a16="http://schemas.microsoft.com/office/drawing/2014/main" id="{575C853A-B47D-4247-AE3E-7EA87C64A1F8}"/>
                  </a:ext>
                </a:extLst>
              </p:cNvPr>
              <p:cNvGrpSpPr/>
              <p:nvPr/>
            </p:nvGrpSpPr>
            <p:grpSpPr>
              <a:xfrm>
                <a:off x="3042010" y="5454250"/>
                <a:ext cx="8096417" cy="850423"/>
                <a:chOff x="3042010" y="5454250"/>
                <a:chExt cx="8096417" cy="850423"/>
              </a:xfrm>
            </p:grpSpPr>
            <p:grpSp>
              <p:nvGrpSpPr>
                <p:cNvPr id="13" name="Groupe 12">
                  <a:extLst>
                    <a:ext uri="{FF2B5EF4-FFF2-40B4-BE49-F238E27FC236}">
                      <a16:creationId xmlns:a16="http://schemas.microsoft.com/office/drawing/2014/main" id="{90049942-C6B1-47E1-B510-CE06EF966859}"/>
                    </a:ext>
                  </a:extLst>
                </p:cNvPr>
                <p:cNvGrpSpPr/>
                <p:nvPr/>
              </p:nvGrpSpPr>
              <p:grpSpPr>
                <a:xfrm>
                  <a:off x="3042010" y="5454250"/>
                  <a:ext cx="8096417" cy="850423"/>
                  <a:chOff x="3472301" y="5589512"/>
                  <a:chExt cx="7086468" cy="683272"/>
                </a:xfrm>
              </p:grpSpPr>
              <p:sp>
                <p:nvSpPr>
                  <p:cNvPr id="16" name="Flèche droite 6">
                    <a:extLst>
                      <a:ext uri="{FF2B5EF4-FFF2-40B4-BE49-F238E27FC236}">
                        <a16:creationId xmlns:a16="http://schemas.microsoft.com/office/drawing/2014/main" id="{6CA86DFB-2D2A-49A8-AE49-E60FCE269253}"/>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Connecteur droit 16">
                    <a:extLst>
                      <a:ext uri="{FF2B5EF4-FFF2-40B4-BE49-F238E27FC236}">
                        <a16:creationId xmlns:a16="http://schemas.microsoft.com/office/drawing/2014/main" id="{8AE0592F-50CA-4F48-8F8B-0798DA3C5470}"/>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1CE51880-0C70-417B-99C8-BCE7163BEC32}"/>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FF3EB956-283D-4327-BC19-2E96247779C3}"/>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Connecteur droit 19">
                    <a:extLst>
                      <a:ext uri="{FF2B5EF4-FFF2-40B4-BE49-F238E27FC236}">
                        <a16:creationId xmlns:a16="http://schemas.microsoft.com/office/drawing/2014/main" id="{A8EF4F83-CFBC-4576-8E9C-CCEE9A797842}"/>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1" name="ZoneTexte 20">
                    <a:extLst>
                      <a:ext uri="{FF2B5EF4-FFF2-40B4-BE49-F238E27FC236}">
                        <a16:creationId xmlns:a16="http://schemas.microsoft.com/office/drawing/2014/main" id="{94076BED-19B1-402F-A28D-CFE04DB28C26}"/>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2" name="ZoneTexte 21">
                    <a:extLst>
                      <a:ext uri="{FF2B5EF4-FFF2-40B4-BE49-F238E27FC236}">
                        <a16:creationId xmlns:a16="http://schemas.microsoft.com/office/drawing/2014/main" id="{405FC869-DF76-4C11-A268-04504E431961}"/>
                      </a:ext>
                    </a:extLst>
                  </p:cNvPr>
                  <p:cNvSpPr txBox="1"/>
                  <p:nvPr/>
                </p:nvSpPr>
                <p:spPr>
                  <a:xfrm>
                    <a:off x="5980453" y="5603024"/>
                    <a:ext cx="1415845" cy="222555"/>
                  </a:xfrm>
                  <a:prstGeom prst="rect">
                    <a:avLst/>
                  </a:prstGeom>
                  <a:noFill/>
                </p:spPr>
                <p:txBody>
                  <a:bodyPr wrap="square" rtlCol="0">
                    <a:spAutoFit/>
                  </a:bodyPr>
                  <a:lstStyle/>
                  <a:p>
                    <a:r>
                      <a:rPr lang="fr-FR" sz="1200" b="1" dirty="0"/>
                      <a:t>Piste de modélisation</a:t>
                    </a:r>
                  </a:p>
                </p:txBody>
              </p:sp>
              <p:sp>
                <p:nvSpPr>
                  <p:cNvPr id="23" name="ZoneTexte 22">
                    <a:extLst>
                      <a:ext uri="{FF2B5EF4-FFF2-40B4-BE49-F238E27FC236}">
                        <a16:creationId xmlns:a16="http://schemas.microsoft.com/office/drawing/2014/main" id="{DFF48FA1-4486-4A17-8B21-C75A9B3C69C2}"/>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4" name="ZoneTexte 13">
                  <a:extLst>
                    <a:ext uri="{FF2B5EF4-FFF2-40B4-BE49-F238E27FC236}">
                      <a16:creationId xmlns:a16="http://schemas.microsoft.com/office/drawing/2014/main" id="{855BE539-DDE6-4463-8143-9E006825CBDD}"/>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5" name="Connecteur droit 14">
                  <a:extLst>
                    <a:ext uri="{FF2B5EF4-FFF2-40B4-BE49-F238E27FC236}">
                      <a16:creationId xmlns:a16="http://schemas.microsoft.com/office/drawing/2014/main" id="{ADFC6BD7-DA6F-496A-B3CF-9C0204839EEE}"/>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9" name="Connecteur droit 8">
              <a:extLst>
                <a:ext uri="{FF2B5EF4-FFF2-40B4-BE49-F238E27FC236}">
                  <a16:creationId xmlns:a16="http://schemas.microsoft.com/office/drawing/2014/main" id="{41C6EC87-C624-4947-9F0B-D2B3DC6F9683}"/>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10" name="ZoneTexte 9">
              <a:extLst>
                <a:ext uri="{FF2B5EF4-FFF2-40B4-BE49-F238E27FC236}">
                  <a16:creationId xmlns:a16="http://schemas.microsoft.com/office/drawing/2014/main" id="{B8E9B512-EA37-462B-8231-25FC928B74ED}"/>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Tree>
    <p:extLst>
      <p:ext uri="{BB962C8B-B14F-4D97-AF65-F5344CB8AC3E}">
        <p14:creationId xmlns:p14="http://schemas.microsoft.com/office/powerpoint/2010/main" val="1287775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F58FC87-0065-4B91-BE18-E9D88DA65B6F}"/>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2004DD-7F6A-4154-A246-1E4C43CFDE46}"/>
              </a:ext>
            </a:extLst>
          </p:cNvPr>
          <p:cNvSpPr>
            <a:spLocks noGrp="1"/>
          </p:cNvSpPr>
          <p:nvPr>
            <p:ph type="sldNum" sz="quarter" idx="12"/>
          </p:nvPr>
        </p:nvSpPr>
        <p:spPr/>
        <p:txBody>
          <a:bodyPr/>
          <a:lstStyle/>
          <a:p>
            <a:fld id="{B5F6DD35-FB90-4B61-9FCD-114AE07A4CCE}" type="slidenum">
              <a:rPr lang="fr-FR" smtClean="0"/>
              <a:t>13</a:t>
            </a:fld>
            <a:endParaRPr lang="fr-FR"/>
          </a:p>
        </p:txBody>
      </p:sp>
      <p:grpSp>
        <p:nvGrpSpPr>
          <p:cNvPr id="6" name="Groupe 5">
            <a:extLst>
              <a:ext uri="{FF2B5EF4-FFF2-40B4-BE49-F238E27FC236}">
                <a16:creationId xmlns:a16="http://schemas.microsoft.com/office/drawing/2014/main" id="{91D040FD-B31D-4AC7-B309-9B4A567E50DE}"/>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577465B3-BDBF-404C-A7D4-3F5569087F47}"/>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1D67205A-D91F-4443-BE83-34A40D09E233}"/>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0B397206-8546-4143-880C-1CECE10080B7}"/>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43620F5C-8478-450C-92D1-33CC4E0385BA}"/>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BEF99248-B53D-4F1B-859D-CEB9CF0D0E70}"/>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EC626A54-E41C-4262-9A44-0870589491CB}"/>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AF3B482D-4E09-4A8E-94F2-1CB4B3BE8550}"/>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980FF461-213C-4165-85F7-1CDC9A553467}"/>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F9971C5F-B78D-4592-8487-23C06D1F90C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93311C53-E4FC-426F-A008-3767A60709C9}"/>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FD1733CE-1379-44CF-AEE4-5D4461DC10BD}"/>
                      </a:ext>
                    </a:extLst>
                  </p:cNvPr>
                  <p:cNvSpPr txBox="1"/>
                  <p:nvPr/>
                </p:nvSpPr>
                <p:spPr>
                  <a:xfrm>
                    <a:off x="5980453" y="5603024"/>
                    <a:ext cx="1415845" cy="222555"/>
                  </a:xfrm>
                  <a:prstGeom prst="rect">
                    <a:avLst/>
                  </a:prstGeom>
                  <a:noFill/>
                </p:spPr>
                <p:txBody>
                  <a:bodyPr wrap="square" rtlCol="0">
                    <a:spAutoFit/>
                  </a:bodyPr>
                  <a:lstStyle/>
                  <a:p>
                    <a:r>
                      <a:rPr lang="fr-FR" sz="1200" b="1" dirty="0"/>
                      <a:t>Piste de modélisation</a:t>
                    </a:r>
                  </a:p>
                </p:txBody>
              </p:sp>
              <p:sp>
                <p:nvSpPr>
                  <p:cNvPr id="22" name="ZoneTexte 21">
                    <a:extLst>
                      <a:ext uri="{FF2B5EF4-FFF2-40B4-BE49-F238E27FC236}">
                        <a16:creationId xmlns:a16="http://schemas.microsoft.com/office/drawing/2014/main" id="{A41DFD81-3BD8-45A8-A04F-1E8352D72E9E}"/>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BBBB0464-04BC-4925-90C2-7875A64E470C}"/>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0698675D-A749-43A5-AD20-8E0645D1D8E1}"/>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4C556E5C-E872-4821-8502-70AD11EE5EBD}"/>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524C4785-9F74-4F10-826B-A8271C15F821}"/>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 name="ZoneTexte 1">
            <a:extLst>
              <a:ext uri="{FF2B5EF4-FFF2-40B4-BE49-F238E27FC236}">
                <a16:creationId xmlns:a16="http://schemas.microsoft.com/office/drawing/2014/main" id="{DD222F65-6926-4B49-9D69-F8E73C929E2D}"/>
              </a:ext>
            </a:extLst>
          </p:cNvPr>
          <p:cNvSpPr txBox="1"/>
          <p:nvPr/>
        </p:nvSpPr>
        <p:spPr>
          <a:xfrm>
            <a:off x="1837764" y="546296"/>
            <a:ext cx="8803342" cy="2031325"/>
          </a:xfrm>
          <a:prstGeom prst="rect">
            <a:avLst/>
          </a:prstGeom>
          <a:noFill/>
        </p:spPr>
        <p:txBody>
          <a:bodyPr wrap="square" rtlCol="0">
            <a:spAutoFit/>
          </a:bodyPr>
          <a:lstStyle/>
          <a:p>
            <a:pPr algn="ctr"/>
            <a:r>
              <a:rPr lang="fr-FR" dirty="0"/>
              <a:t>J’ai travaillé sur des modèles d’apprentissage non supervisés, c’est-à-dire que les données ne sont pas étiquetées comme nous l’avons pu le voir comme dans le projet 4 avec des modèles supervisés.</a:t>
            </a:r>
          </a:p>
          <a:p>
            <a:pPr algn="ctr"/>
            <a:endParaRPr lang="fr-FR" dirty="0"/>
          </a:p>
          <a:p>
            <a:pPr algn="ctr"/>
            <a:endParaRPr lang="fr-FR" dirty="0"/>
          </a:p>
          <a:p>
            <a:pPr marL="285750" indent="-285750" algn="ctr">
              <a:buFont typeface="Arial" panose="020B0604020202020204" pitchFamily="34" charset="0"/>
              <a:buChar char="•"/>
            </a:pPr>
            <a:r>
              <a:rPr lang="fr-FR" dirty="0"/>
              <a:t>Passer les « </a:t>
            </a:r>
            <a:r>
              <a:rPr lang="fr-FR" dirty="0" err="1"/>
              <a:t>feature</a:t>
            </a:r>
            <a:r>
              <a:rPr lang="fr-FR" dirty="0"/>
              <a:t> engineering » avec un log+1</a:t>
            </a:r>
          </a:p>
          <a:p>
            <a:pPr marL="285750" indent="-285750" algn="ctr">
              <a:buFont typeface="Arial" panose="020B0604020202020204" pitchFamily="34" charset="0"/>
              <a:buChar char="•"/>
            </a:pPr>
            <a:r>
              <a:rPr lang="fr-FR" dirty="0"/>
              <a:t>Réduire le </a:t>
            </a:r>
            <a:r>
              <a:rPr lang="fr-FR" dirty="0" err="1"/>
              <a:t>df</a:t>
            </a:r>
            <a:r>
              <a:rPr lang="fr-FR" dirty="0"/>
              <a:t> à 10 000 </a:t>
            </a:r>
          </a:p>
        </p:txBody>
      </p:sp>
      <p:pic>
        <p:nvPicPr>
          <p:cNvPr id="4104" name="Picture 8">
            <a:extLst>
              <a:ext uri="{FF2B5EF4-FFF2-40B4-BE49-F238E27FC236}">
                <a16:creationId xmlns:a16="http://schemas.microsoft.com/office/drawing/2014/main" id="{1A347997-D968-4D07-ACA9-FED0409E1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877" y="2615810"/>
            <a:ext cx="360045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458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E0A9AF7A-C1AA-4405-B261-5BFF16ECACA2}"/>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CAA30808-6B32-4CEC-A2AB-963EBC967BF1}"/>
              </a:ext>
            </a:extLst>
          </p:cNvPr>
          <p:cNvSpPr>
            <a:spLocks noGrp="1"/>
          </p:cNvSpPr>
          <p:nvPr>
            <p:ph type="sldNum" sz="quarter" idx="12"/>
          </p:nvPr>
        </p:nvSpPr>
        <p:spPr/>
        <p:txBody>
          <a:bodyPr/>
          <a:lstStyle/>
          <a:p>
            <a:fld id="{B5F6DD35-FB90-4B61-9FCD-114AE07A4CCE}" type="slidenum">
              <a:rPr lang="fr-FR" smtClean="0"/>
              <a:t>14</a:t>
            </a:fld>
            <a:endParaRPr lang="fr-FR"/>
          </a:p>
        </p:txBody>
      </p:sp>
      <p:grpSp>
        <p:nvGrpSpPr>
          <p:cNvPr id="6" name="Groupe 5">
            <a:extLst>
              <a:ext uri="{FF2B5EF4-FFF2-40B4-BE49-F238E27FC236}">
                <a16:creationId xmlns:a16="http://schemas.microsoft.com/office/drawing/2014/main" id="{B3E89151-EBAC-4E7F-8302-0A094BD2D9C2}"/>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3CBD0183-1E45-4C93-B100-67C42CD461A6}"/>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2611B660-20AD-4D94-9CC4-E61DD6D30471}"/>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1CA8E4E4-ED6D-4806-B315-58D4D898B450}"/>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9A69A85D-3570-433A-8D11-192B37B032EB}"/>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150A190D-07E2-4E8B-8C96-CFB6F9F72080}"/>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86661ABD-8809-4513-8F60-6EED04842062}"/>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50EC85BC-1112-4067-81CC-A439CCB92F65}"/>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AA7C8C35-803F-4A4E-B43B-C6B56989F439}"/>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7292CA8D-BFA9-4F2E-8845-A032F3C423F4}"/>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8194AEEE-3C87-4C1D-BD82-1EFF67BE6274}"/>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E9221953-2772-4F29-9635-A66D698866B1}"/>
                      </a:ext>
                    </a:extLst>
                  </p:cNvPr>
                  <p:cNvSpPr txBox="1"/>
                  <p:nvPr/>
                </p:nvSpPr>
                <p:spPr>
                  <a:xfrm>
                    <a:off x="5980453" y="5603024"/>
                    <a:ext cx="1415845" cy="222555"/>
                  </a:xfrm>
                  <a:prstGeom prst="rect">
                    <a:avLst/>
                  </a:prstGeom>
                  <a:noFill/>
                </p:spPr>
                <p:txBody>
                  <a:bodyPr wrap="square" rtlCol="0">
                    <a:spAutoFit/>
                  </a:bodyPr>
                  <a:lstStyle/>
                  <a:p>
                    <a:r>
                      <a:rPr lang="fr-FR" sz="1200" b="1" dirty="0"/>
                      <a:t>Piste de modélisation</a:t>
                    </a:r>
                  </a:p>
                </p:txBody>
              </p:sp>
              <p:sp>
                <p:nvSpPr>
                  <p:cNvPr id="22" name="ZoneTexte 21">
                    <a:extLst>
                      <a:ext uri="{FF2B5EF4-FFF2-40B4-BE49-F238E27FC236}">
                        <a16:creationId xmlns:a16="http://schemas.microsoft.com/office/drawing/2014/main" id="{B23A1B1F-884C-4857-9E53-99FE7FF8D665}"/>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D00CE6B3-F448-4DDC-9F0E-CBCCEDE89F0D}"/>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976A6135-E589-4523-9FC0-724DF3589159}"/>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CEB9DBE4-9D45-453F-87AF-B71443AF7CA3}"/>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4FB99D83-4C9E-4575-914F-1FE4C16EDEDE}"/>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4" name="Titre 1">
            <a:extLst>
              <a:ext uri="{FF2B5EF4-FFF2-40B4-BE49-F238E27FC236}">
                <a16:creationId xmlns:a16="http://schemas.microsoft.com/office/drawing/2014/main" id="{A19FB252-BF74-4BD2-A6C9-FAC98B789140}"/>
              </a:ext>
            </a:extLst>
          </p:cNvPr>
          <p:cNvSpPr>
            <a:spLocks noGrp="1"/>
          </p:cNvSpPr>
          <p:nvPr>
            <p:ph type="title"/>
          </p:nvPr>
        </p:nvSpPr>
        <p:spPr>
          <a:xfrm>
            <a:off x="913795" y="609600"/>
            <a:ext cx="10353762" cy="970450"/>
          </a:xfrm>
        </p:spPr>
        <p:txBody>
          <a:bodyPr/>
          <a:lstStyle/>
          <a:p>
            <a:r>
              <a:rPr lang="fr-FR" dirty="0"/>
              <a:t>ACP</a:t>
            </a:r>
          </a:p>
        </p:txBody>
      </p:sp>
      <p:pic>
        <p:nvPicPr>
          <p:cNvPr id="7170" name="Picture 2">
            <a:extLst>
              <a:ext uri="{FF2B5EF4-FFF2-40B4-BE49-F238E27FC236}">
                <a16:creationId xmlns:a16="http://schemas.microsoft.com/office/drawing/2014/main" id="{22D62B55-EECB-42C4-A9FA-F90A3A785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40" y="1598228"/>
            <a:ext cx="5819775" cy="3171825"/>
          </a:xfrm>
          <a:prstGeom prst="rect">
            <a:avLst/>
          </a:prstGeom>
          <a:noFill/>
          <a:extLst>
            <a:ext uri="{909E8E84-426E-40DD-AFC4-6F175D3DCCD1}">
              <a14:hiddenFill xmlns:a14="http://schemas.microsoft.com/office/drawing/2010/main">
                <a:solidFill>
                  <a:srgbClr val="FFFFFF"/>
                </a:solidFill>
              </a14:hiddenFill>
            </a:ext>
          </a:extLst>
        </p:spPr>
      </p:pic>
      <p:sp>
        <p:nvSpPr>
          <p:cNvPr id="25" name="ZoneTexte 24">
            <a:extLst>
              <a:ext uri="{FF2B5EF4-FFF2-40B4-BE49-F238E27FC236}">
                <a16:creationId xmlns:a16="http://schemas.microsoft.com/office/drawing/2014/main" id="{382ADE28-3DB6-42D8-BB00-83C85B10FECA}"/>
              </a:ext>
            </a:extLst>
          </p:cNvPr>
          <p:cNvSpPr txBox="1"/>
          <p:nvPr/>
        </p:nvSpPr>
        <p:spPr>
          <a:xfrm>
            <a:off x="7599912" y="1859766"/>
            <a:ext cx="3666565" cy="2308324"/>
          </a:xfrm>
          <a:prstGeom prst="rect">
            <a:avLst/>
          </a:prstGeom>
          <a:noFill/>
        </p:spPr>
        <p:txBody>
          <a:bodyPr wrap="square" rtlCol="0">
            <a:spAutoFit/>
          </a:bodyPr>
          <a:lstStyle/>
          <a:p>
            <a:r>
              <a:rPr lang="fr-FR" dirty="0"/>
              <a:t>Une analyse de composantes principales (ACP), cela permet d’avoir un aperçu de l’importance du nombre de composantes par rapport au score de la variance cumulée. Ici à partir de 10 composantes la variance commence à stagner. </a:t>
            </a:r>
          </a:p>
        </p:txBody>
      </p:sp>
    </p:spTree>
    <p:extLst>
      <p:ext uri="{BB962C8B-B14F-4D97-AF65-F5344CB8AC3E}">
        <p14:creationId xmlns:p14="http://schemas.microsoft.com/office/powerpoint/2010/main" val="257917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7DD7B3D3-D89A-427A-BC16-EADEF432D8C8}"/>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E3D554FA-964D-493B-82E3-6908198734C8}"/>
              </a:ext>
            </a:extLst>
          </p:cNvPr>
          <p:cNvSpPr>
            <a:spLocks noGrp="1"/>
          </p:cNvSpPr>
          <p:nvPr>
            <p:ph type="sldNum" sz="quarter" idx="12"/>
          </p:nvPr>
        </p:nvSpPr>
        <p:spPr/>
        <p:txBody>
          <a:bodyPr/>
          <a:lstStyle/>
          <a:p>
            <a:fld id="{B5F6DD35-FB90-4B61-9FCD-114AE07A4CCE}" type="slidenum">
              <a:rPr lang="fr-FR" smtClean="0"/>
              <a:t>15</a:t>
            </a:fld>
            <a:endParaRPr lang="fr-FR"/>
          </a:p>
        </p:txBody>
      </p:sp>
      <p:grpSp>
        <p:nvGrpSpPr>
          <p:cNvPr id="6" name="Groupe 5">
            <a:extLst>
              <a:ext uri="{FF2B5EF4-FFF2-40B4-BE49-F238E27FC236}">
                <a16:creationId xmlns:a16="http://schemas.microsoft.com/office/drawing/2014/main" id="{63D47FB7-A910-4977-8EEB-00496AB2E6C9}"/>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F6BE2E2D-3A48-4B19-ACC3-9C5B29C56560}"/>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417C57EA-23D6-4DE6-8516-2402BD118AD1}"/>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26BCABEE-7A32-4458-82D9-F8698D1F4083}"/>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2B3B592A-A2DA-452B-8C69-6F3BA04D5AE5}"/>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41E60255-7E0F-4F30-9A6A-5A47BA76F432}"/>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6FD8D051-FA20-4724-9E02-DC09B2BF9A8D}"/>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55347AA6-C208-4D34-AC98-9D1353304D11}"/>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058A72EE-3286-454F-A74E-D740F665E600}"/>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EB0DC54A-3705-43C8-8C59-EBE132E301B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5082A9C7-B707-4E8E-A446-DAB61BFA4988}"/>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BA9A18AA-FC1F-48C6-9B8A-9E76C116C521}"/>
                      </a:ext>
                    </a:extLst>
                  </p:cNvPr>
                  <p:cNvSpPr txBox="1"/>
                  <p:nvPr/>
                </p:nvSpPr>
                <p:spPr>
                  <a:xfrm>
                    <a:off x="5980453" y="5603024"/>
                    <a:ext cx="1415845" cy="222555"/>
                  </a:xfrm>
                  <a:prstGeom prst="rect">
                    <a:avLst/>
                  </a:prstGeom>
                  <a:noFill/>
                </p:spPr>
                <p:txBody>
                  <a:bodyPr wrap="square" rtlCol="0">
                    <a:spAutoFit/>
                  </a:bodyPr>
                  <a:lstStyle/>
                  <a:p>
                    <a:r>
                      <a:rPr lang="fr-FR" sz="1200" b="1" dirty="0"/>
                      <a:t>Piste de modélisation</a:t>
                    </a:r>
                  </a:p>
                </p:txBody>
              </p:sp>
              <p:sp>
                <p:nvSpPr>
                  <p:cNvPr id="22" name="ZoneTexte 21">
                    <a:extLst>
                      <a:ext uri="{FF2B5EF4-FFF2-40B4-BE49-F238E27FC236}">
                        <a16:creationId xmlns:a16="http://schemas.microsoft.com/office/drawing/2014/main" id="{6DA168DD-5676-4E95-AA76-48CC4B6044D5}"/>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D8575059-1F32-4B7C-BA6F-AF9FBC1F10FE}"/>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833BC8D5-30A7-4B5F-8987-4139B7E489A6}"/>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41F04369-F8DA-4F7F-BFF9-8BC8CCDA7F92}"/>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6813FB02-64A5-4062-8A35-44C473A298B2}"/>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3" name="Titre 1">
            <a:extLst>
              <a:ext uri="{FF2B5EF4-FFF2-40B4-BE49-F238E27FC236}">
                <a16:creationId xmlns:a16="http://schemas.microsoft.com/office/drawing/2014/main" id="{55920CDF-442F-4988-889A-83A2D989F7D2}"/>
              </a:ext>
            </a:extLst>
          </p:cNvPr>
          <p:cNvSpPr>
            <a:spLocks noGrp="1"/>
          </p:cNvSpPr>
          <p:nvPr>
            <p:ph type="title"/>
          </p:nvPr>
        </p:nvSpPr>
        <p:spPr>
          <a:xfrm>
            <a:off x="913795" y="609600"/>
            <a:ext cx="10353762" cy="970450"/>
          </a:xfrm>
        </p:spPr>
        <p:txBody>
          <a:bodyPr/>
          <a:lstStyle/>
          <a:p>
            <a:r>
              <a:rPr lang="fr-FR" dirty="0"/>
              <a:t>Projection ACP (2D)</a:t>
            </a:r>
          </a:p>
        </p:txBody>
      </p:sp>
      <p:pic>
        <p:nvPicPr>
          <p:cNvPr id="6148" name="Picture 4">
            <a:extLst>
              <a:ext uri="{FF2B5EF4-FFF2-40B4-BE49-F238E27FC236}">
                <a16:creationId xmlns:a16="http://schemas.microsoft.com/office/drawing/2014/main" id="{D408417D-A139-4FE8-AE75-88D156CC5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136" y="1562591"/>
            <a:ext cx="3866963" cy="3747259"/>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7662C0CC-4488-4D9D-B4D6-5BC20E8BFDC3}"/>
              </a:ext>
            </a:extLst>
          </p:cNvPr>
          <p:cNvSpPr txBox="1"/>
          <p:nvPr/>
        </p:nvSpPr>
        <p:spPr>
          <a:xfrm>
            <a:off x="7599912" y="1859766"/>
            <a:ext cx="3666565" cy="2031325"/>
          </a:xfrm>
          <a:prstGeom prst="rect">
            <a:avLst/>
          </a:prstGeom>
          <a:noFill/>
        </p:spPr>
        <p:txBody>
          <a:bodyPr wrap="square" rtlCol="0">
            <a:spAutoFit/>
          </a:bodyPr>
          <a:lstStyle/>
          <a:p>
            <a:r>
              <a:rPr lang="fr-FR" dirty="0"/>
              <a:t>Nous pouvons voir ici une projection en 2D de l’ACP, qui ne montre pas de grosses différences entre les points. Cependant cela ne veut pas dire qu’il n’y a pas de cluster seulement que nous ne les voyons pas sur 2 dimensions.</a:t>
            </a:r>
          </a:p>
        </p:txBody>
      </p:sp>
    </p:spTree>
    <p:extLst>
      <p:ext uri="{BB962C8B-B14F-4D97-AF65-F5344CB8AC3E}">
        <p14:creationId xmlns:p14="http://schemas.microsoft.com/office/powerpoint/2010/main" val="151149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9366A569-B7C8-4B02-A93A-87391BA32F5E}"/>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4284FA8E-4E7E-4B26-BC61-3F6EAB8445A7}"/>
              </a:ext>
            </a:extLst>
          </p:cNvPr>
          <p:cNvSpPr>
            <a:spLocks noGrp="1"/>
          </p:cNvSpPr>
          <p:nvPr>
            <p:ph type="sldNum" sz="quarter" idx="12"/>
          </p:nvPr>
        </p:nvSpPr>
        <p:spPr/>
        <p:txBody>
          <a:bodyPr/>
          <a:lstStyle/>
          <a:p>
            <a:fld id="{B5F6DD35-FB90-4B61-9FCD-114AE07A4CCE}" type="slidenum">
              <a:rPr lang="fr-FR" smtClean="0"/>
              <a:t>16</a:t>
            </a:fld>
            <a:endParaRPr lang="fr-FR"/>
          </a:p>
        </p:txBody>
      </p:sp>
      <p:grpSp>
        <p:nvGrpSpPr>
          <p:cNvPr id="6" name="Groupe 5">
            <a:extLst>
              <a:ext uri="{FF2B5EF4-FFF2-40B4-BE49-F238E27FC236}">
                <a16:creationId xmlns:a16="http://schemas.microsoft.com/office/drawing/2014/main" id="{4AF0935A-1157-491E-AD94-CA7983774D0E}"/>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62BC2C45-AECF-4FCB-ABF2-FEC7E7EEDFD2}"/>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9ECDD602-381F-4E81-BEFD-C85E7B1888C9}"/>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04352E36-593F-416E-AA8F-9D30279A095E}"/>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C3219D7B-F41B-4D82-8333-6C399391B937}"/>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8078AA11-BFDA-439A-AFA7-3D52BDBC1694}"/>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FF1C414F-3A40-427A-A16C-E620CDBFBACA}"/>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6F9B1A81-B55F-4B33-8FA9-2B46C66D0EFA}"/>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4EE5FA7E-22E1-4D11-9A2F-D097539FA3D0}"/>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2B82EAA9-152A-4DED-AD78-8097F35975D8}"/>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B8698971-4224-49CD-A5E9-38729D9607DD}"/>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EB277409-0556-4351-B1CD-6A5711FA4B96}"/>
                      </a:ext>
                    </a:extLst>
                  </p:cNvPr>
                  <p:cNvSpPr txBox="1"/>
                  <p:nvPr/>
                </p:nvSpPr>
                <p:spPr>
                  <a:xfrm>
                    <a:off x="5980453" y="5603024"/>
                    <a:ext cx="1415845" cy="222555"/>
                  </a:xfrm>
                  <a:prstGeom prst="rect">
                    <a:avLst/>
                  </a:prstGeom>
                  <a:noFill/>
                </p:spPr>
                <p:txBody>
                  <a:bodyPr wrap="square" rtlCol="0">
                    <a:spAutoFit/>
                  </a:bodyPr>
                  <a:lstStyle/>
                  <a:p>
                    <a:r>
                      <a:rPr lang="fr-FR" sz="1200" b="1" dirty="0"/>
                      <a:t>Piste de modélisation</a:t>
                    </a:r>
                  </a:p>
                </p:txBody>
              </p:sp>
              <p:sp>
                <p:nvSpPr>
                  <p:cNvPr id="22" name="ZoneTexte 21">
                    <a:extLst>
                      <a:ext uri="{FF2B5EF4-FFF2-40B4-BE49-F238E27FC236}">
                        <a16:creationId xmlns:a16="http://schemas.microsoft.com/office/drawing/2014/main" id="{4C5B697D-D575-4745-90B4-2FCBEA3F6FF6}"/>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6C67A7C2-886E-472D-BF14-99D99627A431}"/>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B2F9401B-4A4D-4A8D-9249-214AE2DDC736}"/>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1C1C5E8B-FC4D-4DDD-BE65-77004BB2D6BD}"/>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60CCFFEA-5B6F-4277-8DCB-758487C0C69B}"/>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pic>
        <p:nvPicPr>
          <p:cNvPr id="5122" name="Picture 2">
            <a:extLst>
              <a:ext uri="{FF2B5EF4-FFF2-40B4-BE49-F238E27FC236}">
                <a16:creationId xmlns:a16="http://schemas.microsoft.com/office/drawing/2014/main" id="{34DA4954-566A-4036-B17C-A99AF5ED2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367" y="1693292"/>
            <a:ext cx="3499792" cy="3461090"/>
          </a:xfrm>
          <a:prstGeom prst="rect">
            <a:avLst/>
          </a:prstGeom>
          <a:noFill/>
          <a:extLst>
            <a:ext uri="{909E8E84-426E-40DD-AFC4-6F175D3DCCD1}">
              <a14:hiddenFill xmlns:a14="http://schemas.microsoft.com/office/drawing/2010/main">
                <a:solidFill>
                  <a:srgbClr val="FFFFFF"/>
                </a:solidFill>
              </a14:hiddenFill>
            </a:ext>
          </a:extLst>
        </p:spPr>
      </p:pic>
      <p:sp>
        <p:nvSpPr>
          <p:cNvPr id="24" name="Titre 1">
            <a:extLst>
              <a:ext uri="{FF2B5EF4-FFF2-40B4-BE49-F238E27FC236}">
                <a16:creationId xmlns:a16="http://schemas.microsoft.com/office/drawing/2014/main" id="{B58801B1-47A0-4A46-91B5-AC554B9944DE}"/>
              </a:ext>
            </a:extLst>
          </p:cNvPr>
          <p:cNvSpPr>
            <a:spLocks noGrp="1"/>
          </p:cNvSpPr>
          <p:nvPr>
            <p:ph type="title"/>
          </p:nvPr>
        </p:nvSpPr>
        <p:spPr>
          <a:xfrm>
            <a:off x="913795" y="609600"/>
            <a:ext cx="10353762" cy="970450"/>
          </a:xfrm>
        </p:spPr>
        <p:txBody>
          <a:bodyPr/>
          <a:lstStyle/>
          <a:p>
            <a:r>
              <a:rPr lang="fr-FR" dirty="0"/>
              <a:t>Projection ACP (corrélation)</a:t>
            </a:r>
          </a:p>
        </p:txBody>
      </p:sp>
      <p:sp>
        <p:nvSpPr>
          <p:cNvPr id="25" name="ZoneTexte 24">
            <a:extLst>
              <a:ext uri="{FF2B5EF4-FFF2-40B4-BE49-F238E27FC236}">
                <a16:creationId xmlns:a16="http://schemas.microsoft.com/office/drawing/2014/main" id="{DB5B5087-FBDC-4E84-9CA8-C2D358D9EAAD}"/>
              </a:ext>
            </a:extLst>
          </p:cNvPr>
          <p:cNvSpPr txBox="1"/>
          <p:nvPr/>
        </p:nvSpPr>
        <p:spPr>
          <a:xfrm>
            <a:off x="7599912" y="1859766"/>
            <a:ext cx="3666565" cy="2031325"/>
          </a:xfrm>
          <a:prstGeom prst="rect">
            <a:avLst/>
          </a:prstGeom>
          <a:noFill/>
        </p:spPr>
        <p:txBody>
          <a:bodyPr wrap="square" rtlCol="0">
            <a:spAutoFit/>
          </a:bodyPr>
          <a:lstStyle/>
          <a:p>
            <a:r>
              <a:rPr lang="fr-FR" dirty="0"/>
              <a:t>Nous pouvons voir ici un cercle de corrélation de l’ACP. Nous pouvons voir une corrélation </a:t>
            </a:r>
            <a:r>
              <a:rPr lang="fr-FR" dirty="0" err="1"/>
              <a:t>enTER</a:t>
            </a:r>
            <a:r>
              <a:rPr lang="fr-FR" dirty="0"/>
              <a:t> le nombre de paiements et l’achat moyen des clients. Également entre la longueur du commentaire et le nombre d’achat. </a:t>
            </a:r>
          </a:p>
        </p:txBody>
      </p:sp>
    </p:spTree>
    <p:extLst>
      <p:ext uri="{BB962C8B-B14F-4D97-AF65-F5344CB8AC3E}">
        <p14:creationId xmlns:p14="http://schemas.microsoft.com/office/powerpoint/2010/main" val="2636468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24B1C81-9CE4-4CF8-9D81-35E56B82D10E}"/>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9EC087-44EA-4DBA-9B97-2CCDA122C8E9}"/>
              </a:ext>
            </a:extLst>
          </p:cNvPr>
          <p:cNvSpPr>
            <a:spLocks noGrp="1"/>
          </p:cNvSpPr>
          <p:nvPr>
            <p:ph type="sldNum" sz="quarter" idx="12"/>
          </p:nvPr>
        </p:nvSpPr>
        <p:spPr/>
        <p:txBody>
          <a:bodyPr/>
          <a:lstStyle/>
          <a:p>
            <a:fld id="{B5F6DD35-FB90-4B61-9FCD-114AE07A4CCE}" type="slidenum">
              <a:rPr lang="fr-FR" smtClean="0"/>
              <a:t>17</a:t>
            </a:fld>
            <a:endParaRPr lang="fr-FR"/>
          </a:p>
        </p:txBody>
      </p:sp>
      <p:grpSp>
        <p:nvGrpSpPr>
          <p:cNvPr id="6" name="Groupe 5">
            <a:extLst>
              <a:ext uri="{FF2B5EF4-FFF2-40B4-BE49-F238E27FC236}">
                <a16:creationId xmlns:a16="http://schemas.microsoft.com/office/drawing/2014/main" id="{EA4D5437-1963-45CA-AC95-48DCF73D8210}"/>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6320BF39-D87F-4551-AFB5-9D4CD2A37898}"/>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80BF8BFD-CB26-4A7C-9E31-8E1427FAE8D5}"/>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7D28AAD3-4E47-4DAB-B151-1B352853B968}"/>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A846734A-A3F3-41AF-8A28-DF6DFF03CB4A}"/>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5989F42F-05DC-41A4-A4F6-1E99E7843068}"/>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3E0EC2AC-4F02-450C-BE89-277EA4E918FB}"/>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787FD1FF-0CAE-49ED-A3DF-50F7B6FD9B46}"/>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0E951ACE-3474-4AC7-83FA-C5BAD8BD38F1}"/>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9E7C84FF-5425-4E83-81F1-DC604353599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B6CB9F00-244C-4BCB-B67B-45FEEF3F0109}"/>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1A927254-BD11-47B7-9668-FFDD9E6254CB}"/>
                      </a:ext>
                    </a:extLst>
                  </p:cNvPr>
                  <p:cNvSpPr txBox="1"/>
                  <p:nvPr/>
                </p:nvSpPr>
                <p:spPr>
                  <a:xfrm>
                    <a:off x="5980453" y="5603024"/>
                    <a:ext cx="1415845" cy="222555"/>
                  </a:xfrm>
                  <a:prstGeom prst="rect">
                    <a:avLst/>
                  </a:prstGeom>
                  <a:noFill/>
                </p:spPr>
                <p:txBody>
                  <a:bodyPr wrap="square" rtlCol="0">
                    <a:spAutoFit/>
                  </a:bodyPr>
                  <a:lstStyle/>
                  <a:p>
                    <a:r>
                      <a:rPr lang="fr-FR" sz="1200" b="1" dirty="0"/>
                      <a:t>Piste de modélisation</a:t>
                    </a:r>
                  </a:p>
                </p:txBody>
              </p:sp>
              <p:sp>
                <p:nvSpPr>
                  <p:cNvPr id="22" name="ZoneTexte 21">
                    <a:extLst>
                      <a:ext uri="{FF2B5EF4-FFF2-40B4-BE49-F238E27FC236}">
                        <a16:creationId xmlns:a16="http://schemas.microsoft.com/office/drawing/2014/main" id="{1C2205DF-CE79-42B9-9B95-CA5267F2A8C1}"/>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9800ECBB-8480-4DB0-9382-1BB1A155BDB6}"/>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B86E9CE3-DFE9-42F2-A9E5-ABDCAA24A946}"/>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3A77FF98-417C-417F-B3A2-E7B5FCEAF104}"/>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6A9B8C9F-401D-49F9-93D0-93BB90382354}"/>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3" name="Titre 1">
            <a:extLst>
              <a:ext uri="{FF2B5EF4-FFF2-40B4-BE49-F238E27FC236}">
                <a16:creationId xmlns:a16="http://schemas.microsoft.com/office/drawing/2014/main" id="{23A13822-3252-41BE-91C4-EF1206D4B0E0}"/>
              </a:ext>
            </a:extLst>
          </p:cNvPr>
          <p:cNvSpPr>
            <a:spLocks noGrp="1"/>
          </p:cNvSpPr>
          <p:nvPr>
            <p:ph type="title"/>
          </p:nvPr>
        </p:nvSpPr>
        <p:spPr>
          <a:xfrm>
            <a:off x="913795" y="609600"/>
            <a:ext cx="10353762" cy="970450"/>
          </a:xfrm>
        </p:spPr>
        <p:txBody>
          <a:bodyPr/>
          <a:lstStyle/>
          <a:p>
            <a:r>
              <a:rPr lang="fr-FR" dirty="0" err="1"/>
              <a:t>KMeans</a:t>
            </a:r>
            <a:endParaRPr lang="fr-FR" dirty="0"/>
          </a:p>
        </p:txBody>
      </p:sp>
      <p:sp>
        <p:nvSpPr>
          <p:cNvPr id="24" name="ZoneTexte 23">
            <a:extLst>
              <a:ext uri="{FF2B5EF4-FFF2-40B4-BE49-F238E27FC236}">
                <a16:creationId xmlns:a16="http://schemas.microsoft.com/office/drawing/2014/main" id="{7A875996-A742-4346-820E-2D155393940B}"/>
              </a:ext>
            </a:extLst>
          </p:cNvPr>
          <p:cNvSpPr txBox="1"/>
          <p:nvPr/>
        </p:nvSpPr>
        <p:spPr>
          <a:xfrm>
            <a:off x="1739437" y="2690998"/>
            <a:ext cx="9164535" cy="646331"/>
          </a:xfrm>
          <a:prstGeom prst="rect">
            <a:avLst/>
          </a:prstGeom>
          <a:noFill/>
        </p:spPr>
        <p:txBody>
          <a:bodyPr wrap="square" rtlCol="0">
            <a:spAutoFit/>
          </a:bodyPr>
          <a:lstStyle/>
          <a:p>
            <a:pPr marL="285750" indent="-285750">
              <a:buFont typeface="Arial" panose="020B0604020202020204" pitchFamily="34" charset="0"/>
              <a:buChar char="•"/>
            </a:pPr>
            <a:r>
              <a:rPr lang="fr-FR" dirty="0" err="1"/>
              <a:t>KMeans</a:t>
            </a:r>
            <a:r>
              <a:rPr lang="fr-FR" dirty="0"/>
              <a:t> est un modèle qui permet le clustering de données non étiquetées. </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2081491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24B1C81-9CE4-4CF8-9D81-35E56B82D10E}"/>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9EC087-44EA-4DBA-9B97-2CCDA122C8E9}"/>
              </a:ext>
            </a:extLst>
          </p:cNvPr>
          <p:cNvSpPr>
            <a:spLocks noGrp="1"/>
          </p:cNvSpPr>
          <p:nvPr>
            <p:ph type="sldNum" sz="quarter" idx="12"/>
          </p:nvPr>
        </p:nvSpPr>
        <p:spPr/>
        <p:txBody>
          <a:bodyPr/>
          <a:lstStyle/>
          <a:p>
            <a:fld id="{B5F6DD35-FB90-4B61-9FCD-114AE07A4CCE}" type="slidenum">
              <a:rPr lang="fr-FR" smtClean="0"/>
              <a:t>18</a:t>
            </a:fld>
            <a:endParaRPr lang="fr-FR"/>
          </a:p>
        </p:txBody>
      </p:sp>
      <p:grpSp>
        <p:nvGrpSpPr>
          <p:cNvPr id="6" name="Groupe 5">
            <a:extLst>
              <a:ext uri="{FF2B5EF4-FFF2-40B4-BE49-F238E27FC236}">
                <a16:creationId xmlns:a16="http://schemas.microsoft.com/office/drawing/2014/main" id="{EA4D5437-1963-45CA-AC95-48DCF73D8210}"/>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6320BF39-D87F-4551-AFB5-9D4CD2A37898}"/>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80BF8BFD-CB26-4A7C-9E31-8E1427FAE8D5}"/>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7D28AAD3-4E47-4DAB-B151-1B352853B968}"/>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A846734A-A3F3-41AF-8A28-DF6DFF03CB4A}"/>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5989F42F-05DC-41A4-A4F6-1E99E7843068}"/>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3E0EC2AC-4F02-450C-BE89-277EA4E918FB}"/>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787FD1FF-0CAE-49ED-A3DF-50F7B6FD9B46}"/>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0E951ACE-3474-4AC7-83FA-C5BAD8BD38F1}"/>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9E7C84FF-5425-4E83-81F1-DC604353599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B6CB9F00-244C-4BCB-B67B-45FEEF3F0109}"/>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1A927254-BD11-47B7-9668-FFDD9E6254CB}"/>
                      </a:ext>
                    </a:extLst>
                  </p:cNvPr>
                  <p:cNvSpPr txBox="1"/>
                  <p:nvPr/>
                </p:nvSpPr>
                <p:spPr>
                  <a:xfrm>
                    <a:off x="5980453" y="5603024"/>
                    <a:ext cx="1415845" cy="222555"/>
                  </a:xfrm>
                  <a:prstGeom prst="rect">
                    <a:avLst/>
                  </a:prstGeom>
                  <a:noFill/>
                </p:spPr>
                <p:txBody>
                  <a:bodyPr wrap="square" rtlCol="0">
                    <a:spAutoFit/>
                  </a:bodyPr>
                  <a:lstStyle/>
                  <a:p>
                    <a:r>
                      <a:rPr lang="fr-FR" sz="1200" b="1" dirty="0"/>
                      <a:t>Piste de modélisation</a:t>
                    </a:r>
                  </a:p>
                </p:txBody>
              </p:sp>
              <p:sp>
                <p:nvSpPr>
                  <p:cNvPr id="22" name="ZoneTexte 21">
                    <a:extLst>
                      <a:ext uri="{FF2B5EF4-FFF2-40B4-BE49-F238E27FC236}">
                        <a16:creationId xmlns:a16="http://schemas.microsoft.com/office/drawing/2014/main" id="{1C2205DF-CE79-42B9-9B95-CA5267F2A8C1}"/>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9800ECBB-8480-4DB0-9382-1BB1A155BDB6}"/>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B86E9CE3-DFE9-42F2-A9E5-ABDCAA24A946}"/>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3A77FF98-417C-417F-B3A2-E7B5FCEAF104}"/>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6A9B8C9F-401D-49F9-93D0-93BB90382354}"/>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3" name="Titre 1">
            <a:extLst>
              <a:ext uri="{FF2B5EF4-FFF2-40B4-BE49-F238E27FC236}">
                <a16:creationId xmlns:a16="http://schemas.microsoft.com/office/drawing/2014/main" id="{5CC99582-0779-4E1F-A44B-A0A7BE622038}"/>
              </a:ext>
            </a:extLst>
          </p:cNvPr>
          <p:cNvSpPr>
            <a:spLocks noGrp="1"/>
          </p:cNvSpPr>
          <p:nvPr>
            <p:ph type="title"/>
          </p:nvPr>
        </p:nvSpPr>
        <p:spPr>
          <a:xfrm>
            <a:off x="913795" y="609600"/>
            <a:ext cx="10353762" cy="970450"/>
          </a:xfrm>
        </p:spPr>
        <p:txBody>
          <a:bodyPr/>
          <a:lstStyle/>
          <a:p>
            <a:r>
              <a:rPr lang="fr-FR" dirty="0" err="1"/>
              <a:t>KMeans</a:t>
            </a:r>
            <a:endParaRPr lang="fr-FR" dirty="0"/>
          </a:p>
        </p:txBody>
      </p:sp>
      <p:pic>
        <p:nvPicPr>
          <p:cNvPr id="11266" name="Picture 2">
            <a:extLst>
              <a:ext uri="{FF2B5EF4-FFF2-40B4-BE49-F238E27FC236}">
                <a16:creationId xmlns:a16="http://schemas.microsoft.com/office/drawing/2014/main" id="{895DA8B4-3C95-4C38-AEFD-3AEB86EF2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162" y="1686856"/>
            <a:ext cx="5026940" cy="3298098"/>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ADFA0E99-2F5D-486A-BC19-221B770CC974}"/>
              </a:ext>
            </a:extLst>
          </p:cNvPr>
          <p:cNvSpPr txBox="1"/>
          <p:nvPr/>
        </p:nvSpPr>
        <p:spPr>
          <a:xfrm>
            <a:off x="7221963" y="1837765"/>
            <a:ext cx="4369402" cy="2308324"/>
          </a:xfrm>
          <a:prstGeom prst="rect">
            <a:avLst/>
          </a:prstGeom>
          <a:noFill/>
        </p:spPr>
        <p:txBody>
          <a:bodyPr wrap="square" rtlCol="0">
            <a:spAutoFit/>
          </a:bodyPr>
          <a:lstStyle/>
          <a:p>
            <a:r>
              <a:rPr lang="fr-FR" dirty="0"/>
              <a:t>Pour savoir le nombre de clusters qu’il faut mettre dans les paramètres de </a:t>
            </a:r>
            <a:r>
              <a:rPr lang="fr-FR" dirty="0" err="1"/>
              <a:t>KMeans</a:t>
            </a:r>
            <a:r>
              <a:rPr lang="fr-FR" dirty="0"/>
              <a:t>, j’ai calculé le coefficient de silhouette, afin de voir avec combien de clusters le modèle est le plus performant (avec mon jeu de données). </a:t>
            </a:r>
          </a:p>
          <a:p>
            <a:endParaRPr lang="fr-FR" dirty="0"/>
          </a:p>
          <a:p>
            <a:r>
              <a:rPr lang="fr-FR" dirty="0"/>
              <a:t>Ici 5 clusters. </a:t>
            </a:r>
          </a:p>
        </p:txBody>
      </p:sp>
    </p:spTree>
    <p:extLst>
      <p:ext uri="{BB962C8B-B14F-4D97-AF65-F5344CB8AC3E}">
        <p14:creationId xmlns:p14="http://schemas.microsoft.com/office/powerpoint/2010/main" val="2420303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24B1C81-9CE4-4CF8-9D81-35E56B82D10E}"/>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9EC087-44EA-4DBA-9B97-2CCDA122C8E9}"/>
              </a:ext>
            </a:extLst>
          </p:cNvPr>
          <p:cNvSpPr>
            <a:spLocks noGrp="1"/>
          </p:cNvSpPr>
          <p:nvPr>
            <p:ph type="sldNum" sz="quarter" idx="12"/>
          </p:nvPr>
        </p:nvSpPr>
        <p:spPr/>
        <p:txBody>
          <a:bodyPr/>
          <a:lstStyle/>
          <a:p>
            <a:fld id="{B5F6DD35-FB90-4B61-9FCD-114AE07A4CCE}" type="slidenum">
              <a:rPr lang="fr-FR" smtClean="0"/>
              <a:t>19</a:t>
            </a:fld>
            <a:endParaRPr lang="fr-FR"/>
          </a:p>
        </p:txBody>
      </p:sp>
      <p:grpSp>
        <p:nvGrpSpPr>
          <p:cNvPr id="6" name="Groupe 5">
            <a:extLst>
              <a:ext uri="{FF2B5EF4-FFF2-40B4-BE49-F238E27FC236}">
                <a16:creationId xmlns:a16="http://schemas.microsoft.com/office/drawing/2014/main" id="{EA4D5437-1963-45CA-AC95-48DCF73D8210}"/>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6320BF39-D87F-4551-AFB5-9D4CD2A37898}"/>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80BF8BFD-CB26-4A7C-9E31-8E1427FAE8D5}"/>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7D28AAD3-4E47-4DAB-B151-1B352853B968}"/>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A846734A-A3F3-41AF-8A28-DF6DFF03CB4A}"/>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5989F42F-05DC-41A4-A4F6-1E99E7843068}"/>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3E0EC2AC-4F02-450C-BE89-277EA4E918FB}"/>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787FD1FF-0CAE-49ED-A3DF-50F7B6FD9B46}"/>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0E951ACE-3474-4AC7-83FA-C5BAD8BD38F1}"/>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9E7C84FF-5425-4E83-81F1-DC604353599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B6CB9F00-244C-4BCB-B67B-45FEEF3F0109}"/>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1A927254-BD11-47B7-9668-FFDD9E6254CB}"/>
                      </a:ext>
                    </a:extLst>
                  </p:cNvPr>
                  <p:cNvSpPr txBox="1"/>
                  <p:nvPr/>
                </p:nvSpPr>
                <p:spPr>
                  <a:xfrm>
                    <a:off x="5980453" y="5603024"/>
                    <a:ext cx="1415845" cy="222555"/>
                  </a:xfrm>
                  <a:prstGeom prst="rect">
                    <a:avLst/>
                  </a:prstGeom>
                  <a:noFill/>
                </p:spPr>
                <p:txBody>
                  <a:bodyPr wrap="square" rtlCol="0">
                    <a:spAutoFit/>
                  </a:bodyPr>
                  <a:lstStyle/>
                  <a:p>
                    <a:r>
                      <a:rPr lang="fr-FR" sz="1200" b="1" dirty="0"/>
                      <a:t>Piste de modélisation</a:t>
                    </a:r>
                  </a:p>
                </p:txBody>
              </p:sp>
              <p:sp>
                <p:nvSpPr>
                  <p:cNvPr id="22" name="ZoneTexte 21">
                    <a:extLst>
                      <a:ext uri="{FF2B5EF4-FFF2-40B4-BE49-F238E27FC236}">
                        <a16:creationId xmlns:a16="http://schemas.microsoft.com/office/drawing/2014/main" id="{1C2205DF-CE79-42B9-9B95-CA5267F2A8C1}"/>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9800ECBB-8480-4DB0-9382-1BB1A155BDB6}"/>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B86E9CE3-DFE9-42F2-A9E5-ABDCAA24A946}"/>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3A77FF98-417C-417F-B3A2-E7B5FCEAF104}"/>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6A9B8C9F-401D-49F9-93D0-93BB90382354}"/>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3" name="Titre 1">
            <a:extLst>
              <a:ext uri="{FF2B5EF4-FFF2-40B4-BE49-F238E27FC236}">
                <a16:creationId xmlns:a16="http://schemas.microsoft.com/office/drawing/2014/main" id="{2976B92D-CD12-4022-ADAD-71A5DD465CC1}"/>
              </a:ext>
            </a:extLst>
          </p:cNvPr>
          <p:cNvSpPr>
            <a:spLocks noGrp="1"/>
          </p:cNvSpPr>
          <p:nvPr>
            <p:ph type="title"/>
          </p:nvPr>
        </p:nvSpPr>
        <p:spPr>
          <a:xfrm>
            <a:off x="913795" y="609600"/>
            <a:ext cx="10353762" cy="970450"/>
          </a:xfrm>
        </p:spPr>
        <p:txBody>
          <a:bodyPr/>
          <a:lstStyle/>
          <a:p>
            <a:r>
              <a:rPr lang="fr-FR" dirty="0" err="1"/>
              <a:t>KMeans</a:t>
            </a:r>
            <a:endParaRPr lang="fr-FR" dirty="0"/>
          </a:p>
        </p:txBody>
      </p:sp>
      <p:pic>
        <p:nvPicPr>
          <p:cNvPr id="10242" name="Picture 2">
            <a:extLst>
              <a:ext uri="{FF2B5EF4-FFF2-40B4-BE49-F238E27FC236}">
                <a16:creationId xmlns:a16="http://schemas.microsoft.com/office/drawing/2014/main" id="{0E74305B-CAEE-426F-A5EB-ACE5A07A3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995" y="1725045"/>
            <a:ext cx="6359876" cy="2933431"/>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3179C3B5-3ABA-4AEB-A5AC-2136222EF6FB}"/>
              </a:ext>
            </a:extLst>
          </p:cNvPr>
          <p:cNvSpPr txBox="1"/>
          <p:nvPr/>
        </p:nvSpPr>
        <p:spPr>
          <a:xfrm>
            <a:off x="8041340" y="2051060"/>
            <a:ext cx="3388659" cy="2585323"/>
          </a:xfrm>
          <a:prstGeom prst="rect">
            <a:avLst/>
          </a:prstGeom>
          <a:noFill/>
        </p:spPr>
        <p:txBody>
          <a:bodyPr wrap="square" rtlCol="0">
            <a:spAutoFit/>
          </a:bodyPr>
          <a:lstStyle/>
          <a:p>
            <a:r>
              <a:rPr lang="fr-FR" dirty="0"/>
              <a:t>Une deuxième façon de choisir un nombre optimal de clusters par rapport à notre jeu de données. </a:t>
            </a:r>
          </a:p>
          <a:p>
            <a:r>
              <a:rPr lang="fr-FR" dirty="0"/>
              <a:t>Cette analyse du coefficient de silhouette permet de voir si les clusters sont bien répartis. Le plus important c’est que les clusters ont un sens métier.</a:t>
            </a:r>
          </a:p>
        </p:txBody>
      </p:sp>
    </p:spTree>
    <p:extLst>
      <p:ext uri="{BB962C8B-B14F-4D97-AF65-F5344CB8AC3E}">
        <p14:creationId xmlns:p14="http://schemas.microsoft.com/office/powerpoint/2010/main" val="4095470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7BEC32-5C6E-474F-B3B3-CA58DF5D0197}"/>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2DD8760C-A34F-4DC6-B7C7-0819731AE973}"/>
              </a:ext>
            </a:extLst>
          </p:cNvPr>
          <p:cNvSpPr>
            <a:spLocks noGrp="1"/>
          </p:cNvSpPr>
          <p:nvPr>
            <p:ph idx="1"/>
          </p:nvPr>
        </p:nvSpPr>
        <p:spPr/>
        <p:txBody>
          <a:bodyPr/>
          <a:lstStyle/>
          <a:p>
            <a:endParaRPr lang="fr-FR" dirty="0">
              <a:effectLst/>
            </a:endParaRPr>
          </a:p>
          <a:p>
            <a:pPr algn="ctr"/>
            <a:r>
              <a:rPr lang="fr-FR" dirty="0">
                <a:effectLst/>
              </a:rPr>
              <a:t>Je suis consultant pout </a:t>
            </a:r>
            <a:r>
              <a:rPr lang="fr-FR" dirty="0" err="1">
                <a:effectLst/>
              </a:rPr>
              <a:t>Olist</a:t>
            </a:r>
            <a:r>
              <a:rPr lang="fr-FR" dirty="0">
                <a:effectLst/>
              </a:rPr>
              <a:t>, Je vais vous fournir aux équipes d’e-commerce une segmentation des clients.</a:t>
            </a:r>
            <a:endParaRPr lang="fr-FR" dirty="0"/>
          </a:p>
        </p:txBody>
      </p:sp>
      <p:sp>
        <p:nvSpPr>
          <p:cNvPr id="4" name="Espace réservé du pied de page 3">
            <a:extLst>
              <a:ext uri="{FF2B5EF4-FFF2-40B4-BE49-F238E27FC236}">
                <a16:creationId xmlns:a16="http://schemas.microsoft.com/office/drawing/2014/main" id="{073BDA09-138C-48D4-B80F-73F9938CCA53}"/>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F6E36C3C-86D8-4EAE-A551-44EA6EE4ABEF}"/>
              </a:ext>
            </a:extLst>
          </p:cNvPr>
          <p:cNvSpPr>
            <a:spLocks noGrp="1"/>
          </p:cNvSpPr>
          <p:nvPr>
            <p:ph type="sldNum" sz="quarter" idx="12"/>
          </p:nvPr>
        </p:nvSpPr>
        <p:spPr/>
        <p:txBody>
          <a:bodyPr/>
          <a:lstStyle/>
          <a:p>
            <a:fld id="{B5F6DD35-FB90-4B61-9FCD-114AE07A4CCE}" type="slidenum">
              <a:rPr lang="fr-FR" smtClean="0"/>
              <a:t>2</a:t>
            </a:fld>
            <a:endParaRPr lang="fr-FR"/>
          </a:p>
        </p:txBody>
      </p:sp>
    </p:spTree>
    <p:extLst>
      <p:ext uri="{BB962C8B-B14F-4D97-AF65-F5344CB8AC3E}">
        <p14:creationId xmlns:p14="http://schemas.microsoft.com/office/powerpoint/2010/main" val="70283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24B1C81-9CE4-4CF8-9D81-35E56B82D10E}"/>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9EC087-44EA-4DBA-9B97-2CCDA122C8E9}"/>
              </a:ext>
            </a:extLst>
          </p:cNvPr>
          <p:cNvSpPr>
            <a:spLocks noGrp="1"/>
          </p:cNvSpPr>
          <p:nvPr>
            <p:ph type="sldNum" sz="quarter" idx="12"/>
          </p:nvPr>
        </p:nvSpPr>
        <p:spPr/>
        <p:txBody>
          <a:bodyPr/>
          <a:lstStyle/>
          <a:p>
            <a:fld id="{B5F6DD35-FB90-4B61-9FCD-114AE07A4CCE}" type="slidenum">
              <a:rPr lang="fr-FR" smtClean="0"/>
              <a:t>20</a:t>
            </a:fld>
            <a:endParaRPr lang="fr-FR"/>
          </a:p>
        </p:txBody>
      </p:sp>
      <p:grpSp>
        <p:nvGrpSpPr>
          <p:cNvPr id="6" name="Groupe 5">
            <a:extLst>
              <a:ext uri="{FF2B5EF4-FFF2-40B4-BE49-F238E27FC236}">
                <a16:creationId xmlns:a16="http://schemas.microsoft.com/office/drawing/2014/main" id="{EA4D5437-1963-45CA-AC95-48DCF73D8210}"/>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6320BF39-D87F-4551-AFB5-9D4CD2A37898}"/>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80BF8BFD-CB26-4A7C-9E31-8E1427FAE8D5}"/>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7D28AAD3-4E47-4DAB-B151-1B352853B968}"/>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A846734A-A3F3-41AF-8A28-DF6DFF03CB4A}"/>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5989F42F-05DC-41A4-A4F6-1E99E7843068}"/>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3E0EC2AC-4F02-450C-BE89-277EA4E918FB}"/>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787FD1FF-0CAE-49ED-A3DF-50F7B6FD9B46}"/>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0E951ACE-3474-4AC7-83FA-C5BAD8BD38F1}"/>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9E7C84FF-5425-4E83-81F1-DC604353599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B6CB9F00-244C-4BCB-B67B-45FEEF3F0109}"/>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1A927254-BD11-47B7-9668-FFDD9E6254CB}"/>
                      </a:ext>
                    </a:extLst>
                  </p:cNvPr>
                  <p:cNvSpPr txBox="1"/>
                  <p:nvPr/>
                </p:nvSpPr>
                <p:spPr>
                  <a:xfrm>
                    <a:off x="5980453" y="5603024"/>
                    <a:ext cx="1415845" cy="222555"/>
                  </a:xfrm>
                  <a:prstGeom prst="rect">
                    <a:avLst/>
                  </a:prstGeom>
                  <a:noFill/>
                </p:spPr>
                <p:txBody>
                  <a:bodyPr wrap="square" rtlCol="0">
                    <a:spAutoFit/>
                  </a:bodyPr>
                  <a:lstStyle/>
                  <a:p>
                    <a:r>
                      <a:rPr lang="fr-FR" sz="1200" b="1" dirty="0"/>
                      <a:t>Piste de modélisation</a:t>
                    </a:r>
                  </a:p>
                </p:txBody>
              </p:sp>
              <p:sp>
                <p:nvSpPr>
                  <p:cNvPr id="22" name="ZoneTexte 21">
                    <a:extLst>
                      <a:ext uri="{FF2B5EF4-FFF2-40B4-BE49-F238E27FC236}">
                        <a16:creationId xmlns:a16="http://schemas.microsoft.com/office/drawing/2014/main" id="{1C2205DF-CE79-42B9-9B95-CA5267F2A8C1}"/>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9800ECBB-8480-4DB0-9382-1BB1A155BDB6}"/>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B86E9CE3-DFE9-42F2-A9E5-ABDCAA24A946}"/>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3A77FF98-417C-417F-B3A2-E7B5FCEAF104}"/>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6A9B8C9F-401D-49F9-93D0-93BB90382354}"/>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3" name="Titre 1">
            <a:extLst>
              <a:ext uri="{FF2B5EF4-FFF2-40B4-BE49-F238E27FC236}">
                <a16:creationId xmlns:a16="http://schemas.microsoft.com/office/drawing/2014/main" id="{636F6DC8-4DB4-436F-85C2-5BB8374E1593}"/>
              </a:ext>
            </a:extLst>
          </p:cNvPr>
          <p:cNvSpPr>
            <a:spLocks noGrp="1"/>
          </p:cNvSpPr>
          <p:nvPr>
            <p:ph type="title"/>
          </p:nvPr>
        </p:nvSpPr>
        <p:spPr>
          <a:xfrm>
            <a:off x="913795" y="609600"/>
            <a:ext cx="10353762" cy="970450"/>
          </a:xfrm>
        </p:spPr>
        <p:txBody>
          <a:bodyPr/>
          <a:lstStyle/>
          <a:p>
            <a:r>
              <a:rPr lang="fr-FR" dirty="0"/>
              <a:t>Visualisation des clusters</a:t>
            </a:r>
          </a:p>
        </p:txBody>
      </p:sp>
      <p:pic>
        <p:nvPicPr>
          <p:cNvPr id="2" name="Image 1">
            <a:extLst>
              <a:ext uri="{FF2B5EF4-FFF2-40B4-BE49-F238E27FC236}">
                <a16:creationId xmlns:a16="http://schemas.microsoft.com/office/drawing/2014/main" id="{8CE42159-44A7-4721-BC2C-009E53A932CA}"/>
              </a:ext>
            </a:extLst>
          </p:cNvPr>
          <p:cNvPicPr>
            <a:picLocks noChangeAspect="1"/>
          </p:cNvPicPr>
          <p:nvPr/>
        </p:nvPicPr>
        <p:blipFill>
          <a:blip r:embed="rId2"/>
          <a:stretch>
            <a:fillRect/>
          </a:stretch>
        </p:blipFill>
        <p:spPr>
          <a:xfrm>
            <a:off x="731577" y="1952763"/>
            <a:ext cx="6184706" cy="2786063"/>
          </a:xfrm>
          <a:prstGeom prst="rect">
            <a:avLst/>
          </a:prstGeom>
        </p:spPr>
      </p:pic>
      <p:sp>
        <p:nvSpPr>
          <p:cNvPr id="3" name="ZoneTexte 2">
            <a:extLst>
              <a:ext uri="{FF2B5EF4-FFF2-40B4-BE49-F238E27FC236}">
                <a16:creationId xmlns:a16="http://schemas.microsoft.com/office/drawing/2014/main" id="{ED22EB44-5ED5-48ED-B321-69BB63C9FD09}"/>
              </a:ext>
            </a:extLst>
          </p:cNvPr>
          <p:cNvSpPr txBox="1"/>
          <p:nvPr/>
        </p:nvSpPr>
        <p:spPr>
          <a:xfrm>
            <a:off x="7976381" y="1952763"/>
            <a:ext cx="3484041" cy="2031325"/>
          </a:xfrm>
          <a:prstGeom prst="rect">
            <a:avLst/>
          </a:prstGeom>
          <a:noFill/>
        </p:spPr>
        <p:txBody>
          <a:bodyPr wrap="square" rtlCol="0">
            <a:spAutoFit/>
          </a:bodyPr>
          <a:lstStyle/>
          <a:p>
            <a:r>
              <a:rPr lang="fr-FR" dirty="0"/>
              <a:t>1</a:t>
            </a:r>
            <a:r>
              <a:rPr lang="fr-FR" baseline="30000" dirty="0"/>
              <a:t>er</a:t>
            </a:r>
            <a:r>
              <a:rPr lang="fr-FR" dirty="0"/>
              <a:t> cluster que nous pouvons appeler  les clients du dimanche : </a:t>
            </a:r>
          </a:p>
          <a:p>
            <a:pPr marL="285750" indent="-285750">
              <a:buFont typeface="Arial" panose="020B0604020202020204" pitchFamily="34" charset="0"/>
              <a:buChar char="•"/>
            </a:pPr>
            <a:r>
              <a:rPr lang="fr-FR" dirty="0"/>
              <a:t>Bonnes notes</a:t>
            </a:r>
          </a:p>
          <a:p>
            <a:pPr marL="285750" indent="-285750">
              <a:buFont typeface="Arial" panose="020B0604020202020204" pitchFamily="34" charset="0"/>
              <a:buChar char="•"/>
            </a:pPr>
            <a:r>
              <a:rPr lang="fr-FR" dirty="0"/>
              <a:t>Peu de commentaires</a:t>
            </a:r>
          </a:p>
          <a:p>
            <a:pPr marL="285750" indent="-285750">
              <a:buFont typeface="Arial" panose="020B0604020202020204" pitchFamily="34" charset="0"/>
              <a:buChar char="•"/>
            </a:pPr>
            <a:r>
              <a:rPr lang="fr-FR" dirty="0"/>
              <a:t>Très peu d’achats </a:t>
            </a:r>
          </a:p>
          <a:p>
            <a:pPr marL="285750" indent="-285750">
              <a:buFont typeface="Arial" panose="020B0604020202020204" pitchFamily="34" charset="0"/>
              <a:buChar char="•"/>
            </a:pPr>
            <a:r>
              <a:rPr lang="fr-FR" dirty="0"/>
              <a:t>Achats pas très chers</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995869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24B1C81-9CE4-4CF8-9D81-35E56B82D10E}"/>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9EC087-44EA-4DBA-9B97-2CCDA122C8E9}"/>
              </a:ext>
            </a:extLst>
          </p:cNvPr>
          <p:cNvSpPr>
            <a:spLocks noGrp="1"/>
          </p:cNvSpPr>
          <p:nvPr>
            <p:ph type="sldNum" sz="quarter" idx="12"/>
          </p:nvPr>
        </p:nvSpPr>
        <p:spPr/>
        <p:txBody>
          <a:bodyPr/>
          <a:lstStyle/>
          <a:p>
            <a:fld id="{B5F6DD35-FB90-4B61-9FCD-114AE07A4CCE}" type="slidenum">
              <a:rPr lang="fr-FR" smtClean="0"/>
              <a:t>21</a:t>
            </a:fld>
            <a:endParaRPr lang="fr-FR"/>
          </a:p>
        </p:txBody>
      </p:sp>
      <p:grpSp>
        <p:nvGrpSpPr>
          <p:cNvPr id="6" name="Groupe 5">
            <a:extLst>
              <a:ext uri="{FF2B5EF4-FFF2-40B4-BE49-F238E27FC236}">
                <a16:creationId xmlns:a16="http://schemas.microsoft.com/office/drawing/2014/main" id="{EA4D5437-1963-45CA-AC95-48DCF73D8210}"/>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6320BF39-D87F-4551-AFB5-9D4CD2A37898}"/>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80BF8BFD-CB26-4A7C-9E31-8E1427FAE8D5}"/>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7D28AAD3-4E47-4DAB-B151-1B352853B968}"/>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A846734A-A3F3-41AF-8A28-DF6DFF03CB4A}"/>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5989F42F-05DC-41A4-A4F6-1E99E7843068}"/>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3E0EC2AC-4F02-450C-BE89-277EA4E918FB}"/>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787FD1FF-0CAE-49ED-A3DF-50F7B6FD9B46}"/>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0E951ACE-3474-4AC7-83FA-C5BAD8BD38F1}"/>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9E7C84FF-5425-4E83-81F1-DC604353599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B6CB9F00-244C-4BCB-B67B-45FEEF3F0109}"/>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1A927254-BD11-47B7-9668-FFDD9E6254CB}"/>
                      </a:ext>
                    </a:extLst>
                  </p:cNvPr>
                  <p:cNvSpPr txBox="1"/>
                  <p:nvPr/>
                </p:nvSpPr>
                <p:spPr>
                  <a:xfrm>
                    <a:off x="5980453" y="5603024"/>
                    <a:ext cx="1415845" cy="222555"/>
                  </a:xfrm>
                  <a:prstGeom prst="rect">
                    <a:avLst/>
                  </a:prstGeom>
                  <a:noFill/>
                </p:spPr>
                <p:txBody>
                  <a:bodyPr wrap="square" rtlCol="0">
                    <a:spAutoFit/>
                  </a:bodyPr>
                  <a:lstStyle/>
                  <a:p>
                    <a:r>
                      <a:rPr lang="fr-FR" sz="1200" b="1" dirty="0"/>
                      <a:t>Piste de modélisation</a:t>
                    </a:r>
                  </a:p>
                </p:txBody>
              </p:sp>
              <p:sp>
                <p:nvSpPr>
                  <p:cNvPr id="22" name="ZoneTexte 21">
                    <a:extLst>
                      <a:ext uri="{FF2B5EF4-FFF2-40B4-BE49-F238E27FC236}">
                        <a16:creationId xmlns:a16="http://schemas.microsoft.com/office/drawing/2014/main" id="{1C2205DF-CE79-42B9-9B95-CA5267F2A8C1}"/>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9800ECBB-8480-4DB0-9382-1BB1A155BDB6}"/>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B86E9CE3-DFE9-42F2-A9E5-ABDCAA24A946}"/>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3A77FF98-417C-417F-B3A2-E7B5FCEAF104}"/>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6A9B8C9F-401D-49F9-93D0-93BB90382354}"/>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3" name="Titre 1">
            <a:extLst>
              <a:ext uri="{FF2B5EF4-FFF2-40B4-BE49-F238E27FC236}">
                <a16:creationId xmlns:a16="http://schemas.microsoft.com/office/drawing/2014/main" id="{636F6DC8-4DB4-436F-85C2-5BB8374E1593}"/>
              </a:ext>
            </a:extLst>
          </p:cNvPr>
          <p:cNvSpPr>
            <a:spLocks noGrp="1"/>
          </p:cNvSpPr>
          <p:nvPr>
            <p:ph type="title"/>
          </p:nvPr>
        </p:nvSpPr>
        <p:spPr>
          <a:xfrm>
            <a:off x="913795" y="609600"/>
            <a:ext cx="10353762" cy="970450"/>
          </a:xfrm>
        </p:spPr>
        <p:txBody>
          <a:bodyPr/>
          <a:lstStyle/>
          <a:p>
            <a:r>
              <a:rPr lang="fr-FR" dirty="0"/>
              <a:t>Visualisation des clusters</a:t>
            </a:r>
          </a:p>
        </p:txBody>
      </p:sp>
      <p:pic>
        <p:nvPicPr>
          <p:cNvPr id="2" name="Image 1">
            <a:extLst>
              <a:ext uri="{FF2B5EF4-FFF2-40B4-BE49-F238E27FC236}">
                <a16:creationId xmlns:a16="http://schemas.microsoft.com/office/drawing/2014/main" id="{DDA23D67-155C-4FFF-B9F7-7344C891AE9B}"/>
              </a:ext>
            </a:extLst>
          </p:cNvPr>
          <p:cNvPicPr>
            <a:picLocks noChangeAspect="1"/>
          </p:cNvPicPr>
          <p:nvPr/>
        </p:nvPicPr>
        <p:blipFill>
          <a:blip r:embed="rId2"/>
          <a:stretch>
            <a:fillRect/>
          </a:stretch>
        </p:blipFill>
        <p:spPr>
          <a:xfrm>
            <a:off x="1023646" y="2023941"/>
            <a:ext cx="5494573" cy="2558584"/>
          </a:xfrm>
          <a:prstGeom prst="rect">
            <a:avLst/>
          </a:prstGeom>
        </p:spPr>
      </p:pic>
      <p:sp>
        <p:nvSpPr>
          <p:cNvPr id="3" name="ZoneTexte 2">
            <a:extLst>
              <a:ext uri="{FF2B5EF4-FFF2-40B4-BE49-F238E27FC236}">
                <a16:creationId xmlns:a16="http://schemas.microsoft.com/office/drawing/2014/main" id="{5C628BB9-59CC-4F7A-822B-1E2791514946}"/>
              </a:ext>
            </a:extLst>
          </p:cNvPr>
          <p:cNvSpPr txBox="1"/>
          <p:nvPr/>
        </p:nvSpPr>
        <p:spPr>
          <a:xfrm>
            <a:off x="7976382" y="1952763"/>
            <a:ext cx="3291174" cy="2308324"/>
          </a:xfrm>
          <a:prstGeom prst="rect">
            <a:avLst/>
          </a:prstGeom>
          <a:noFill/>
        </p:spPr>
        <p:txBody>
          <a:bodyPr wrap="square" rtlCol="0">
            <a:spAutoFit/>
          </a:bodyPr>
          <a:lstStyle/>
          <a:p>
            <a:r>
              <a:rPr lang="fr-FR" dirty="0"/>
              <a:t>2ème cluster que nous pouvons appeler les clients réguliers : </a:t>
            </a:r>
          </a:p>
          <a:p>
            <a:pPr marL="285750" indent="-285750">
              <a:buFont typeface="Arial" panose="020B0604020202020204" pitchFamily="34" charset="0"/>
              <a:buChar char="•"/>
            </a:pPr>
            <a:r>
              <a:rPr lang="fr-FR" dirty="0"/>
              <a:t>Bonnes notes </a:t>
            </a:r>
          </a:p>
          <a:p>
            <a:pPr marL="285750" indent="-285750">
              <a:buFont typeface="Arial" panose="020B0604020202020204" pitchFamily="34" charset="0"/>
              <a:buChar char="•"/>
            </a:pPr>
            <a:r>
              <a:rPr lang="fr-FR" dirty="0"/>
              <a:t>Peu de commentaires</a:t>
            </a:r>
          </a:p>
          <a:p>
            <a:pPr marL="285750" indent="-285750">
              <a:buFont typeface="Arial" panose="020B0604020202020204" pitchFamily="34" charset="0"/>
              <a:buChar char="•"/>
            </a:pPr>
            <a:r>
              <a:rPr lang="fr-FR" dirty="0"/>
              <a:t>Beaucoup d’achats</a:t>
            </a:r>
          </a:p>
          <a:p>
            <a:pPr marL="285750" indent="-285750">
              <a:buFont typeface="Arial" panose="020B0604020202020204" pitchFamily="34" charset="0"/>
              <a:buChar char="•"/>
            </a:pPr>
            <a:r>
              <a:rPr lang="fr-FR" dirty="0"/>
              <a:t>Achats pas très chers </a:t>
            </a:r>
          </a:p>
          <a:p>
            <a:pPr marL="285750" indent="-285750">
              <a:buFont typeface="Arial" panose="020B0604020202020204" pitchFamily="34" charset="0"/>
              <a:buChar char="•"/>
            </a:pPr>
            <a:r>
              <a:rPr lang="fr-FR" dirty="0"/>
              <a:t>Achats le soir</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68618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24B1C81-9CE4-4CF8-9D81-35E56B82D10E}"/>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9EC087-44EA-4DBA-9B97-2CCDA122C8E9}"/>
              </a:ext>
            </a:extLst>
          </p:cNvPr>
          <p:cNvSpPr>
            <a:spLocks noGrp="1"/>
          </p:cNvSpPr>
          <p:nvPr>
            <p:ph type="sldNum" sz="quarter" idx="12"/>
          </p:nvPr>
        </p:nvSpPr>
        <p:spPr/>
        <p:txBody>
          <a:bodyPr/>
          <a:lstStyle/>
          <a:p>
            <a:fld id="{B5F6DD35-FB90-4B61-9FCD-114AE07A4CCE}" type="slidenum">
              <a:rPr lang="fr-FR" smtClean="0"/>
              <a:t>22</a:t>
            </a:fld>
            <a:endParaRPr lang="fr-FR"/>
          </a:p>
        </p:txBody>
      </p:sp>
      <p:grpSp>
        <p:nvGrpSpPr>
          <p:cNvPr id="6" name="Groupe 5">
            <a:extLst>
              <a:ext uri="{FF2B5EF4-FFF2-40B4-BE49-F238E27FC236}">
                <a16:creationId xmlns:a16="http://schemas.microsoft.com/office/drawing/2014/main" id="{EA4D5437-1963-45CA-AC95-48DCF73D8210}"/>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6320BF39-D87F-4551-AFB5-9D4CD2A37898}"/>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80BF8BFD-CB26-4A7C-9E31-8E1427FAE8D5}"/>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7D28AAD3-4E47-4DAB-B151-1B352853B968}"/>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A846734A-A3F3-41AF-8A28-DF6DFF03CB4A}"/>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5989F42F-05DC-41A4-A4F6-1E99E7843068}"/>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3E0EC2AC-4F02-450C-BE89-277EA4E918FB}"/>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787FD1FF-0CAE-49ED-A3DF-50F7B6FD9B46}"/>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0E951ACE-3474-4AC7-83FA-C5BAD8BD38F1}"/>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9E7C84FF-5425-4E83-81F1-DC604353599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B6CB9F00-244C-4BCB-B67B-45FEEF3F0109}"/>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1A927254-BD11-47B7-9668-FFDD9E6254CB}"/>
                      </a:ext>
                    </a:extLst>
                  </p:cNvPr>
                  <p:cNvSpPr txBox="1"/>
                  <p:nvPr/>
                </p:nvSpPr>
                <p:spPr>
                  <a:xfrm>
                    <a:off x="5980453" y="5603024"/>
                    <a:ext cx="1415845" cy="222555"/>
                  </a:xfrm>
                  <a:prstGeom prst="rect">
                    <a:avLst/>
                  </a:prstGeom>
                  <a:noFill/>
                </p:spPr>
                <p:txBody>
                  <a:bodyPr wrap="square" rtlCol="0">
                    <a:spAutoFit/>
                  </a:bodyPr>
                  <a:lstStyle/>
                  <a:p>
                    <a:r>
                      <a:rPr lang="fr-FR" sz="1200" b="1" dirty="0"/>
                      <a:t>Piste de modélisation</a:t>
                    </a:r>
                  </a:p>
                </p:txBody>
              </p:sp>
              <p:sp>
                <p:nvSpPr>
                  <p:cNvPr id="22" name="ZoneTexte 21">
                    <a:extLst>
                      <a:ext uri="{FF2B5EF4-FFF2-40B4-BE49-F238E27FC236}">
                        <a16:creationId xmlns:a16="http://schemas.microsoft.com/office/drawing/2014/main" id="{1C2205DF-CE79-42B9-9B95-CA5267F2A8C1}"/>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9800ECBB-8480-4DB0-9382-1BB1A155BDB6}"/>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B86E9CE3-DFE9-42F2-A9E5-ABDCAA24A946}"/>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3A77FF98-417C-417F-B3A2-E7B5FCEAF104}"/>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6A9B8C9F-401D-49F9-93D0-93BB90382354}"/>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3" name="Titre 1">
            <a:extLst>
              <a:ext uri="{FF2B5EF4-FFF2-40B4-BE49-F238E27FC236}">
                <a16:creationId xmlns:a16="http://schemas.microsoft.com/office/drawing/2014/main" id="{636F6DC8-4DB4-436F-85C2-5BB8374E1593}"/>
              </a:ext>
            </a:extLst>
          </p:cNvPr>
          <p:cNvSpPr>
            <a:spLocks noGrp="1"/>
          </p:cNvSpPr>
          <p:nvPr>
            <p:ph type="title"/>
          </p:nvPr>
        </p:nvSpPr>
        <p:spPr>
          <a:xfrm>
            <a:off x="913795" y="609600"/>
            <a:ext cx="10353762" cy="970450"/>
          </a:xfrm>
        </p:spPr>
        <p:txBody>
          <a:bodyPr/>
          <a:lstStyle/>
          <a:p>
            <a:r>
              <a:rPr lang="fr-FR" dirty="0"/>
              <a:t>Visualisation des clusters</a:t>
            </a:r>
          </a:p>
        </p:txBody>
      </p:sp>
      <p:pic>
        <p:nvPicPr>
          <p:cNvPr id="2" name="Image 1">
            <a:extLst>
              <a:ext uri="{FF2B5EF4-FFF2-40B4-BE49-F238E27FC236}">
                <a16:creationId xmlns:a16="http://schemas.microsoft.com/office/drawing/2014/main" id="{27C9BB2A-42AD-40AA-B7FF-792E0CE72295}"/>
              </a:ext>
            </a:extLst>
          </p:cNvPr>
          <p:cNvPicPr>
            <a:picLocks noChangeAspect="1"/>
          </p:cNvPicPr>
          <p:nvPr/>
        </p:nvPicPr>
        <p:blipFill>
          <a:blip r:embed="rId2"/>
          <a:stretch>
            <a:fillRect/>
          </a:stretch>
        </p:blipFill>
        <p:spPr>
          <a:xfrm>
            <a:off x="859118" y="1931906"/>
            <a:ext cx="5725242" cy="2755526"/>
          </a:xfrm>
          <a:prstGeom prst="rect">
            <a:avLst/>
          </a:prstGeom>
        </p:spPr>
      </p:pic>
      <p:sp>
        <p:nvSpPr>
          <p:cNvPr id="3" name="ZoneTexte 2">
            <a:extLst>
              <a:ext uri="{FF2B5EF4-FFF2-40B4-BE49-F238E27FC236}">
                <a16:creationId xmlns:a16="http://schemas.microsoft.com/office/drawing/2014/main" id="{05C268C6-96B2-4DAB-A9A9-509FB3DE6046}"/>
              </a:ext>
            </a:extLst>
          </p:cNvPr>
          <p:cNvSpPr txBox="1"/>
          <p:nvPr/>
        </p:nvSpPr>
        <p:spPr>
          <a:xfrm>
            <a:off x="7976382" y="1952763"/>
            <a:ext cx="3291174" cy="2308324"/>
          </a:xfrm>
          <a:prstGeom prst="rect">
            <a:avLst/>
          </a:prstGeom>
          <a:noFill/>
        </p:spPr>
        <p:txBody>
          <a:bodyPr wrap="square" rtlCol="0">
            <a:spAutoFit/>
          </a:bodyPr>
          <a:lstStyle/>
          <a:p>
            <a:r>
              <a:rPr lang="fr-FR" dirty="0"/>
              <a:t>3</a:t>
            </a:r>
            <a:r>
              <a:rPr lang="fr-FR" baseline="30000" dirty="0"/>
              <a:t>ème</a:t>
            </a:r>
            <a:r>
              <a:rPr lang="fr-FR" dirty="0"/>
              <a:t> cluster que nous pouvons appeler les clients satisfaits  : </a:t>
            </a:r>
          </a:p>
          <a:p>
            <a:pPr marL="285750" indent="-285750">
              <a:buFont typeface="Arial" panose="020B0604020202020204" pitchFamily="34" charset="0"/>
              <a:buChar char="•"/>
            </a:pPr>
            <a:r>
              <a:rPr lang="fr-FR" dirty="0"/>
              <a:t>Excellente note </a:t>
            </a:r>
          </a:p>
          <a:p>
            <a:pPr marL="285750" indent="-285750">
              <a:buFont typeface="Arial" panose="020B0604020202020204" pitchFamily="34" charset="0"/>
              <a:buChar char="•"/>
            </a:pPr>
            <a:r>
              <a:rPr lang="fr-FR" dirty="0"/>
              <a:t>Pas de commentaire</a:t>
            </a:r>
          </a:p>
          <a:p>
            <a:pPr marL="285750" indent="-285750">
              <a:buFont typeface="Arial" panose="020B0604020202020204" pitchFamily="34" charset="0"/>
              <a:buChar char="•"/>
            </a:pPr>
            <a:r>
              <a:rPr lang="fr-FR" dirty="0"/>
              <a:t>Un seul achat </a:t>
            </a:r>
          </a:p>
          <a:p>
            <a:pPr marL="285750" indent="-285750">
              <a:buFont typeface="Arial" panose="020B0604020202020204" pitchFamily="34" charset="0"/>
              <a:buChar char="•"/>
            </a:pPr>
            <a:r>
              <a:rPr lang="fr-FR" dirty="0"/>
              <a:t>Achat pas très cher </a:t>
            </a:r>
          </a:p>
          <a:p>
            <a:pPr marL="285750" indent="-285750">
              <a:buFont typeface="Arial" panose="020B0604020202020204" pitchFamily="34" charset="0"/>
              <a:buChar char="•"/>
            </a:pPr>
            <a:r>
              <a:rPr lang="fr-FR" dirty="0"/>
              <a:t>Achat le soir</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879239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24B1C81-9CE4-4CF8-9D81-35E56B82D10E}"/>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9EC087-44EA-4DBA-9B97-2CCDA122C8E9}"/>
              </a:ext>
            </a:extLst>
          </p:cNvPr>
          <p:cNvSpPr>
            <a:spLocks noGrp="1"/>
          </p:cNvSpPr>
          <p:nvPr>
            <p:ph type="sldNum" sz="quarter" idx="12"/>
          </p:nvPr>
        </p:nvSpPr>
        <p:spPr/>
        <p:txBody>
          <a:bodyPr/>
          <a:lstStyle/>
          <a:p>
            <a:fld id="{B5F6DD35-FB90-4B61-9FCD-114AE07A4CCE}" type="slidenum">
              <a:rPr lang="fr-FR" smtClean="0"/>
              <a:t>23</a:t>
            </a:fld>
            <a:endParaRPr lang="fr-FR"/>
          </a:p>
        </p:txBody>
      </p:sp>
      <p:grpSp>
        <p:nvGrpSpPr>
          <p:cNvPr id="6" name="Groupe 5">
            <a:extLst>
              <a:ext uri="{FF2B5EF4-FFF2-40B4-BE49-F238E27FC236}">
                <a16:creationId xmlns:a16="http://schemas.microsoft.com/office/drawing/2014/main" id="{EA4D5437-1963-45CA-AC95-48DCF73D8210}"/>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6320BF39-D87F-4551-AFB5-9D4CD2A37898}"/>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80BF8BFD-CB26-4A7C-9E31-8E1427FAE8D5}"/>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7D28AAD3-4E47-4DAB-B151-1B352853B968}"/>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A846734A-A3F3-41AF-8A28-DF6DFF03CB4A}"/>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5989F42F-05DC-41A4-A4F6-1E99E7843068}"/>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3E0EC2AC-4F02-450C-BE89-277EA4E918FB}"/>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787FD1FF-0CAE-49ED-A3DF-50F7B6FD9B46}"/>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0E951ACE-3474-4AC7-83FA-C5BAD8BD38F1}"/>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9E7C84FF-5425-4E83-81F1-DC604353599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B6CB9F00-244C-4BCB-B67B-45FEEF3F0109}"/>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1A927254-BD11-47B7-9668-FFDD9E6254CB}"/>
                      </a:ext>
                    </a:extLst>
                  </p:cNvPr>
                  <p:cNvSpPr txBox="1"/>
                  <p:nvPr/>
                </p:nvSpPr>
                <p:spPr>
                  <a:xfrm>
                    <a:off x="5980453" y="5603024"/>
                    <a:ext cx="1415845" cy="222555"/>
                  </a:xfrm>
                  <a:prstGeom prst="rect">
                    <a:avLst/>
                  </a:prstGeom>
                  <a:noFill/>
                </p:spPr>
                <p:txBody>
                  <a:bodyPr wrap="square" rtlCol="0">
                    <a:spAutoFit/>
                  </a:bodyPr>
                  <a:lstStyle/>
                  <a:p>
                    <a:r>
                      <a:rPr lang="fr-FR" sz="1200" b="1" dirty="0"/>
                      <a:t>Piste de modélisation</a:t>
                    </a:r>
                  </a:p>
                </p:txBody>
              </p:sp>
              <p:sp>
                <p:nvSpPr>
                  <p:cNvPr id="22" name="ZoneTexte 21">
                    <a:extLst>
                      <a:ext uri="{FF2B5EF4-FFF2-40B4-BE49-F238E27FC236}">
                        <a16:creationId xmlns:a16="http://schemas.microsoft.com/office/drawing/2014/main" id="{1C2205DF-CE79-42B9-9B95-CA5267F2A8C1}"/>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9800ECBB-8480-4DB0-9382-1BB1A155BDB6}"/>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B86E9CE3-DFE9-42F2-A9E5-ABDCAA24A946}"/>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3A77FF98-417C-417F-B3A2-E7B5FCEAF104}"/>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6A9B8C9F-401D-49F9-93D0-93BB90382354}"/>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3" name="Titre 1">
            <a:extLst>
              <a:ext uri="{FF2B5EF4-FFF2-40B4-BE49-F238E27FC236}">
                <a16:creationId xmlns:a16="http://schemas.microsoft.com/office/drawing/2014/main" id="{636F6DC8-4DB4-436F-85C2-5BB8374E1593}"/>
              </a:ext>
            </a:extLst>
          </p:cNvPr>
          <p:cNvSpPr>
            <a:spLocks noGrp="1"/>
          </p:cNvSpPr>
          <p:nvPr>
            <p:ph type="title"/>
          </p:nvPr>
        </p:nvSpPr>
        <p:spPr>
          <a:xfrm>
            <a:off x="913795" y="609600"/>
            <a:ext cx="10353762" cy="970450"/>
          </a:xfrm>
        </p:spPr>
        <p:txBody>
          <a:bodyPr/>
          <a:lstStyle/>
          <a:p>
            <a:r>
              <a:rPr lang="fr-FR" dirty="0"/>
              <a:t>Visualisation des clusters</a:t>
            </a:r>
          </a:p>
        </p:txBody>
      </p:sp>
      <p:pic>
        <p:nvPicPr>
          <p:cNvPr id="2" name="Image 1">
            <a:extLst>
              <a:ext uri="{FF2B5EF4-FFF2-40B4-BE49-F238E27FC236}">
                <a16:creationId xmlns:a16="http://schemas.microsoft.com/office/drawing/2014/main" id="{7192570F-7187-44F4-9D41-65C54D6FA3EF}"/>
              </a:ext>
            </a:extLst>
          </p:cNvPr>
          <p:cNvPicPr>
            <a:picLocks noChangeAspect="1"/>
          </p:cNvPicPr>
          <p:nvPr/>
        </p:nvPicPr>
        <p:blipFill>
          <a:blip r:embed="rId2"/>
          <a:stretch>
            <a:fillRect/>
          </a:stretch>
        </p:blipFill>
        <p:spPr>
          <a:xfrm>
            <a:off x="989199" y="1981078"/>
            <a:ext cx="5327261" cy="2644309"/>
          </a:xfrm>
          <a:prstGeom prst="rect">
            <a:avLst/>
          </a:prstGeom>
        </p:spPr>
      </p:pic>
      <p:sp>
        <p:nvSpPr>
          <p:cNvPr id="3" name="ZoneTexte 2">
            <a:extLst>
              <a:ext uri="{FF2B5EF4-FFF2-40B4-BE49-F238E27FC236}">
                <a16:creationId xmlns:a16="http://schemas.microsoft.com/office/drawing/2014/main" id="{8E2A968B-D49E-46D6-8D1F-B32BFEA4F77E}"/>
              </a:ext>
            </a:extLst>
          </p:cNvPr>
          <p:cNvSpPr txBox="1"/>
          <p:nvPr/>
        </p:nvSpPr>
        <p:spPr>
          <a:xfrm>
            <a:off x="7976382" y="1952763"/>
            <a:ext cx="3291174" cy="2031325"/>
          </a:xfrm>
          <a:prstGeom prst="rect">
            <a:avLst/>
          </a:prstGeom>
          <a:noFill/>
        </p:spPr>
        <p:txBody>
          <a:bodyPr wrap="square" rtlCol="0">
            <a:spAutoFit/>
          </a:bodyPr>
          <a:lstStyle/>
          <a:p>
            <a:r>
              <a:rPr lang="fr-FR" baseline="30000" dirty="0"/>
              <a:t> </a:t>
            </a:r>
            <a:r>
              <a:rPr lang="fr-FR" dirty="0"/>
              <a:t>4</a:t>
            </a:r>
            <a:r>
              <a:rPr lang="fr-FR" baseline="30000" dirty="0"/>
              <a:t>ème</a:t>
            </a:r>
            <a:r>
              <a:rPr lang="fr-FR" dirty="0"/>
              <a:t> cluster que nous pouvons appeler  les clients mécontents  : </a:t>
            </a:r>
          </a:p>
          <a:p>
            <a:pPr marL="285750" indent="-285750">
              <a:buFont typeface="Arial" panose="020B0604020202020204" pitchFamily="34" charset="0"/>
              <a:buChar char="•"/>
            </a:pPr>
            <a:r>
              <a:rPr lang="fr-FR" dirty="0"/>
              <a:t>Mauvaises notes </a:t>
            </a:r>
          </a:p>
          <a:p>
            <a:pPr marL="285750" indent="-285750">
              <a:buFont typeface="Arial" panose="020B0604020202020204" pitchFamily="34" charset="0"/>
              <a:buChar char="•"/>
            </a:pPr>
            <a:r>
              <a:rPr lang="fr-FR" dirty="0"/>
              <a:t>Commentaires longs</a:t>
            </a:r>
          </a:p>
          <a:p>
            <a:pPr marL="285750" indent="-285750">
              <a:buFont typeface="Arial" panose="020B0604020202020204" pitchFamily="34" charset="0"/>
              <a:buChar char="•"/>
            </a:pPr>
            <a:r>
              <a:rPr lang="fr-FR" dirty="0"/>
              <a:t>Peu  d’achats </a:t>
            </a:r>
          </a:p>
          <a:p>
            <a:pPr marL="285750" indent="-285750">
              <a:buFont typeface="Arial" panose="020B0604020202020204" pitchFamily="34" charset="0"/>
              <a:buChar char="•"/>
            </a:pPr>
            <a:r>
              <a:rPr lang="fr-FR" dirty="0"/>
              <a:t>Achats le soir</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3385952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24B1C81-9CE4-4CF8-9D81-35E56B82D10E}"/>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9EC087-44EA-4DBA-9B97-2CCDA122C8E9}"/>
              </a:ext>
            </a:extLst>
          </p:cNvPr>
          <p:cNvSpPr>
            <a:spLocks noGrp="1"/>
          </p:cNvSpPr>
          <p:nvPr>
            <p:ph type="sldNum" sz="quarter" idx="12"/>
          </p:nvPr>
        </p:nvSpPr>
        <p:spPr/>
        <p:txBody>
          <a:bodyPr/>
          <a:lstStyle/>
          <a:p>
            <a:fld id="{B5F6DD35-FB90-4B61-9FCD-114AE07A4CCE}" type="slidenum">
              <a:rPr lang="fr-FR" smtClean="0"/>
              <a:t>24</a:t>
            </a:fld>
            <a:endParaRPr lang="fr-FR"/>
          </a:p>
        </p:txBody>
      </p:sp>
      <p:grpSp>
        <p:nvGrpSpPr>
          <p:cNvPr id="6" name="Groupe 5">
            <a:extLst>
              <a:ext uri="{FF2B5EF4-FFF2-40B4-BE49-F238E27FC236}">
                <a16:creationId xmlns:a16="http://schemas.microsoft.com/office/drawing/2014/main" id="{EA4D5437-1963-45CA-AC95-48DCF73D8210}"/>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6320BF39-D87F-4551-AFB5-9D4CD2A37898}"/>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80BF8BFD-CB26-4A7C-9E31-8E1427FAE8D5}"/>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7D28AAD3-4E47-4DAB-B151-1B352853B968}"/>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A846734A-A3F3-41AF-8A28-DF6DFF03CB4A}"/>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5989F42F-05DC-41A4-A4F6-1E99E7843068}"/>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3E0EC2AC-4F02-450C-BE89-277EA4E918FB}"/>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787FD1FF-0CAE-49ED-A3DF-50F7B6FD9B46}"/>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0E951ACE-3474-4AC7-83FA-C5BAD8BD38F1}"/>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9E7C84FF-5425-4E83-81F1-DC604353599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B6CB9F00-244C-4BCB-B67B-45FEEF3F0109}"/>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1A927254-BD11-47B7-9668-FFDD9E6254CB}"/>
                      </a:ext>
                    </a:extLst>
                  </p:cNvPr>
                  <p:cNvSpPr txBox="1"/>
                  <p:nvPr/>
                </p:nvSpPr>
                <p:spPr>
                  <a:xfrm>
                    <a:off x="5980453" y="5603024"/>
                    <a:ext cx="1415845" cy="222555"/>
                  </a:xfrm>
                  <a:prstGeom prst="rect">
                    <a:avLst/>
                  </a:prstGeom>
                  <a:noFill/>
                </p:spPr>
                <p:txBody>
                  <a:bodyPr wrap="square" rtlCol="0">
                    <a:spAutoFit/>
                  </a:bodyPr>
                  <a:lstStyle/>
                  <a:p>
                    <a:r>
                      <a:rPr lang="fr-FR" sz="1200" b="1" dirty="0"/>
                      <a:t>Piste de modélisation</a:t>
                    </a:r>
                  </a:p>
                </p:txBody>
              </p:sp>
              <p:sp>
                <p:nvSpPr>
                  <p:cNvPr id="22" name="ZoneTexte 21">
                    <a:extLst>
                      <a:ext uri="{FF2B5EF4-FFF2-40B4-BE49-F238E27FC236}">
                        <a16:creationId xmlns:a16="http://schemas.microsoft.com/office/drawing/2014/main" id="{1C2205DF-CE79-42B9-9B95-CA5267F2A8C1}"/>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9800ECBB-8480-4DB0-9382-1BB1A155BDB6}"/>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B86E9CE3-DFE9-42F2-A9E5-ABDCAA24A946}"/>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3A77FF98-417C-417F-B3A2-E7B5FCEAF104}"/>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6A9B8C9F-401D-49F9-93D0-93BB90382354}"/>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3" name="Titre 1">
            <a:extLst>
              <a:ext uri="{FF2B5EF4-FFF2-40B4-BE49-F238E27FC236}">
                <a16:creationId xmlns:a16="http://schemas.microsoft.com/office/drawing/2014/main" id="{636F6DC8-4DB4-436F-85C2-5BB8374E1593}"/>
              </a:ext>
            </a:extLst>
          </p:cNvPr>
          <p:cNvSpPr>
            <a:spLocks noGrp="1"/>
          </p:cNvSpPr>
          <p:nvPr>
            <p:ph type="title"/>
          </p:nvPr>
        </p:nvSpPr>
        <p:spPr>
          <a:xfrm>
            <a:off x="913795" y="609600"/>
            <a:ext cx="10353762" cy="970450"/>
          </a:xfrm>
        </p:spPr>
        <p:txBody>
          <a:bodyPr/>
          <a:lstStyle/>
          <a:p>
            <a:r>
              <a:rPr lang="fr-FR" dirty="0"/>
              <a:t>Visualisation des clusters</a:t>
            </a:r>
          </a:p>
        </p:txBody>
      </p:sp>
      <p:pic>
        <p:nvPicPr>
          <p:cNvPr id="2" name="Image 1">
            <a:extLst>
              <a:ext uri="{FF2B5EF4-FFF2-40B4-BE49-F238E27FC236}">
                <a16:creationId xmlns:a16="http://schemas.microsoft.com/office/drawing/2014/main" id="{C5110428-FA24-4208-B527-FD639CA1C035}"/>
              </a:ext>
            </a:extLst>
          </p:cNvPr>
          <p:cNvPicPr>
            <a:picLocks noChangeAspect="1"/>
          </p:cNvPicPr>
          <p:nvPr/>
        </p:nvPicPr>
        <p:blipFill>
          <a:blip r:embed="rId2"/>
          <a:stretch>
            <a:fillRect/>
          </a:stretch>
        </p:blipFill>
        <p:spPr>
          <a:xfrm>
            <a:off x="1040466" y="1906436"/>
            <a:ext cx="5160630" cy="2558023"/>
          </a:xfrm>
          <a:prstGeom prst="rect">
            <a:avLst/>
          </a:prstGeom>
        </p:spPr>
      </p:pic>
      <p:sp>
        <p:nvSpPr>
          <p:cNvPr id="3" name="ZoneTexte 2">
            <a:extLst>
              <a:ext uri="{FF2B5EF4-FFF2-40B4-BE49-F238E27FC236}">
                <a16:creationId xmlns:a16="http://schemas.microsoft.com/office/drawing/2014/main" id="{E21F9AD9-556B-4568-8D45-DEACB7330BF2}"/>
              </a:ext>
            </a:extLst>
          </p:cNvPr>
          <p:cNvSpPr txBox="1"/>
          <p:nvPr/>
        </p:nvSpPr>
        <p:spPr>
          <a:xfrm>
            <a:off x="7976382" y="1952763"/>
            <a:ext cx="3291174" cy="2308324"/>
          </a:xfrm>
          <a:prstGeom prst="rect">
            <a:avLst/>
          </a:prstGeom>
          <a:noFill/>
        </p:spPr>
        <p:txBody>
          <a:bodyPr wrap="square" rtlCol="0">
            <a:spAutoFit/>
          </a:bodyPr>
          <a:lstStyle/>
          <a:p>
            <a:r>
              <a:rPr lang="fr-FR" baseline="30000" dirty="0"/>
              <a:t> </a:t>
            </a:r>
            <a:r>
              <a:rPr lang="fr-FR" dirty="0"/>
              <a:t>5</a:t>
            </a:r>
            <a:r>
              <a:rPr lang="fr-FR" baseline="30000" dirty="0"/>
              <a:t>ème</a:t>
            </a:r>
            <a:r>
              <a:rPr lang="fr-FR" dirty="0"/>
              <a:t> cluster que nous pouvons appeler  les client avec gros budget  : </a:t>
            </a:r>
          </a:p>
          <a:p>
            <a:pPr marL="285750" indent="-285750">
              <a:buFont typeface="Arial" panose="020B0604020202020204" pitchFamily="34" charset="0"/>
              <a:buChar char="•"/>
            </a:pPr>
            <a:r>
              <a:rPr lang="fr-FR" dirty="0"/>
              <a:t>Excellentes notes </a:t>
            </a:r>
          </a:p>
          <a:p>
            <a:pPr marL="285750" indent="-285750">
              <a:buFont typeface="Arial" panose="020B0604020202020204" pitchFamily="34" charset="0"/>
              <a:buChar char="•"/>
            </a:pPr>
            <a:r>
              <a:rPr lang="fr-FR" dirty="0"/>
              <a:t>Commentaires très courts</a:t>
            </a:r>
          </a:p>
          <a:p>
            <a:pPr marL="285750" indent="-285750">
              <a:buFont typeface="Arial" panose="020B0604020202020204" pitchFamily="34" charset="0"/>
              <a:buChar char="•"/>
            </a:pPr>
            <a:r>
              <a:rPr lang="fr-FR" dirty="0"/>
              <a:t>Achats très chers</a:t>
            </a:r>
          </a:p>
          <a:p>
            <a:pPr marL="285750" indent="-285750">
              <a:buFont typeface="Arial" panose="020B0604020202020204" pitchFamily="34" charset="0"/>
              <a:buChar char="•"/>
            </a:pPr>
            <a:r>
              <a:rPr lang="fr-FR" dirty="0"/>
              <a:t>Paiement en plusieurs fois</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1048877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24B1C81-9CE4-4CF8-9D81-35E56B82D10E}"/>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9EC087-44EA-4DBA-9B97-2CCDA122C8E9}"/>
              </a:ext>
            </a:extLst>
          </p:cNvPr>
          <p:cNvSpPr>
            <a:spLocks noGrp="1"/>
          </p:cNvSpPr>
          <p:nvPr>
            <p:ph type="sldNum" sz="quarter" idx="12"/>
          </p:nvPr>
        </p:nvSpPr>
        <p:spPr/>
        <p:txBody>
          <a:bodyPr/>
          <a:lstStyle/>
          <a:p>
            <a:fld id="{B5F6DD35-FB90-4B61-9FCD-114AE07A4CCE}" type="slidenum">
              <a:rPr lang="fr-FR" smtClean="0"/>
              <a:t>25</a:t>
            </a:fld>
            <a:endParaRPr lang="fr-FR"/>
          </a:p>
        </p:txBody>
      </p:sp>
      <p:grpSp>
        <p:nvGrpSpPr>
          <p:cNvPr id="6" name="Groupe 5">
            <a:extLst>
              <a:ext uri="{FF2B5EF4-FFF2-40B4-BE49-F238E27FC236}">
                <a16:creationId xmlns:a16="http://schemas.microsoft.com/office/drawing/2014/main" id="{EA4D5437-1963-45CA-AC95-48DCF73D8210}"/>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6320BF39-D87F-4551-AFB5-9D4CD2A37898}"/>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80BF8BFD-CB26-4A7C-9E31-8E1427FAE8D5}"/>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7D28AAD3-4E47-4DAB-B151-1B352853B968}"/>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A846734A-A3F3-41AF-8A28-DF6DFF03CB4A}"/>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5989F42F-05DC-41A4-A4F6-1E99E7843068}"/>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3E0EC2AC-4F02-450C-BE89-277EA4E918FB}"/>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787FD1FF-0CAE-49ED-A3DF-50F7B6FD9B46}"/>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0E951ACE-3474-4AC7-83FA-C5BAD8BD38F1}"/>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9E7C84FF-5425-4E83-81F1-DC604353599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B6CB9F00-244C-4BCB-B67B-45FEEF3F0109}"/>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1A927254-BD11-47B7-9668-FFDD9E6254CB}"/>
                      </a:ext>
                    </a:extLst>
                  </p:cNvPr>
                  <p:cNvSpPr txBox="1"/>
                  <p:nvPr/>
                </p:nvSpPr>
                <p:spPr>
                  <a:xfrm>
                    <a:off x="5980453" y="5603024"/>
                    <a:ext cx="1415845" cy="222555"/>
                  </a:xfrm>
                  <a:prstGeom prst="rect">
                    <a:avLst/>
                  </a:prstGeom>
                  <a:noFill/>
                </p:spPr>
                <p:txBody>
                  <a:bodyPr wrap="square" rtlCol="0">
                    <a:spAutoFit/>
                  </a:bodyPr>
                  <a:lstStyle/>
                  <a:p>
                    <a:r>
                      <a:rPr lang="fr-FR" sz="1200" b="1" dirty="0"/>
                      <a:t>Piste de modélisation</a:t>
                    </a:r>
                  </a:p>
                </p:txBody>
              </p:sp>
              <p:sp>
                <p:nvSpPr>
                  <p:cNvPr id="22" name="ZoneTexte 21">
                    <a:extLst>
                      <a:ext uri="{FF2B5EF4-FFF2-40B4-BE49-F238E27FC236}">
                        <a16:creationId xmlns:a16="http://schemas.microsoft.com/office/drawing/2014/main" id="{1C2205DF-CE79-42B9-9B95-CA5267F2A8C1}"/>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9800ECBB-8480-4DB0-9382-1BB1A155BDB6}"/>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B86E9CE3-DFE9-42F2-A9E5-ABDCAA24A946}"/>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3A77FF98-417C-417F-B3A2-E7B5FCEAF104}"/>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6A9B8C9F-401D-49F9-93D0-93BB90382354}"/>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3" name="Titre 1">
            <a:extLst>
              <a:ext uri="{FF2B5EF4-FFF2-40B4-BE49-F238E27FC236}">
                <a16:creationId xmlns:a16="http://schemas.microsoft.com/office/drawing/2014/main" id="{331C832B-EA2E-47AA-A91A-E8D721219E5D}"/>
              </a:ext>
            </a:extLst>
          </p:cNvPr>
          <p:cNvSpPr>
            <a:spLocks noGrp="1"/>
          </p:cNvSpPr>
          <p:nvPr>
            <p:ph type="title"/>
          </p:nvPr>
        </p:nvSpPr>
        <p:spPr>
          <a:xfrm>
            <a:off x="913795" y="609600"/>
            <a:ext cx="10353762" cy="970450"/>
          </a:xfrm>
        </p:spPr>
        <p:txBody>
          <a:bodyPr/>
          <a:lstStyle/>
          <a:p>
            <a:r>
              <a:rPr lang="fr-FR" dirty="0"/>
              <a:t>Visualisation des clusters</a:t>
            </a:r>
          </a:p>
        </p:txBody>
      </p:sp>
      <p:pic>
        <p:nvPicPr>
          <p:cNvPr id="2" name="Image 1">
            <a:extLst>
              <a:ext uri="{FF2B5EF4-FFF2-40B4-BE49-F238E27FC236}">
                <a16:creationId xmlns:a16="http://schemas.microsoft.com/office/drawing/2014/main" id="{5314442D-5705-4D97-82CC-ADC7F31E2C5E}"/>
              </a:ext>
            </a:extLst>
          </p:cNvPr>
          <p:cNvPicPr>
            <a:picLocks noChangeAspect="1"/>
          </p:cNvPicPr>
          <p:nvPr/>
        </p:nvPicPr>
        <p:blipFill>
          <a:blip r:embed="rId2"/>
          <a:stretch>
            <a:fillRect/>
          </a:stretch>
        </p:blipFill>
        <p:spPr>
          <a:xfrm>
            <a:off x="2566458" y="1733939"/>
            <a:ext cx="6628533" cy="3173506"/>
          </a:xfrm>
          <a:prstGeom prst="rect">
            <a:avLst/>
          </a:prstGeom>
        </p:spPr>
      </p:pic>
    </p:spTree>
    <p:extLst>
      <p:ext uri="{BB962C8B-B14F-4D97-AF65-F5344CB8AC3E}">
        <p14:creationId xmlns:p14="http://schemas.microsoft.com/office/powerpoint/2010/main" val="351090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C9E9FAF7-BAAC-4915-B7FC-C7B5C507FB19}"/>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ABF420BF-C7CD-4778-9EBF-9B5F4D6176BF}"/>
              </a:ext>
            </a:extLst>
          </p:cNvPr>
          <p:cNvSpPr>
            <a:spLocks noGrp="1"/>
          </p:cNvSpPr>
          <p:nvPr>
            <p:ph type="sldNum" sz="quarter" idx="12"/>
          </p:nvPr>
        </p:nvSpPr>
        <p:spPr/>
        <p:txBody>
          <a:bodyPr/>
          <a:lstStyle/>
          <a:p>
            <a:fld id="{B5F6DD35-FB90-4B61-9FCD-114AE07A4CCE}" type="slidenum">
              <a:rPr lang="fr-FR" smtClean="0"/>
              <a:t>26</a:t>
            </a:fld>
            <a:endParaRPr lang="fr-FR"/>
          </a:p>
        </p:txBody>
      </p:sp>
      <p:sp>
        <p:nvSpPr>
          <p:cNvPr id="6" name="ZoneTexte 5">
            <a:extLst>
              <a:ext uri="{FF2B5EF4-FFF2-40B4-BE49-F238E27FC236}">
                <a16:creationId xmlns:a16="http://schemas.microsoft.com/office/drawing/2014/main" id="{C94FE186-7E1F-4554-A7B1-92FF5760400D}"/>
              </a:ext>
            </a:extLst>
          </p:cNvPr>
          <p:cNvSpPr txBox="1"/>
          <p:nvPr/>
        </p:nvSpPr>
        <p:spPr>
          <a:xfrm>
            <a:off x="1838982" y="2222695"/>
            <a:ext cx="9087730" cy="1015663"/>
          </a:xfrm>
          <a:prstGeom prst="rect">
            <a:avLst/>
          </a:prstGeom>
          <a:noFill/>
        </p:spPr>
        <p:txBody>
          <a:bodyPr wrap="square" rtlCol="0">
            <a:spAutoFit/>
          </a:bodyPr>
          <a:lstStyle/>
          <a:p>
            <a:pPr algn="ctr"/>
            <a:r>
              <a:rPr lang="fr-FR" sz="6000" dirty="0"/>
              <a:t>Comparaison de modèles</a:t>
            </a:r>
          </a:p>
        </p:txBody>
      </p:sp>
      <p:grpSp>
        <p:nvGrpSpPr>
          <p:cNvPr id="7" name="Groupe 6">
            <a:extLst>
              <a:ext uri="{FF2B5EF4-FFF2-40B4-BE49-F238E27FC236}">
                <a16:creationId xmlns:a16="http://schemas.microsoft.com/office/drawing/2014/main" id="{F5C1D72F-02BE-4F8E-8BC1-2BDAC74CD156}"/>
              </a:ext>
            </a:extLst>
          </p:cNvPr>
          <p:cNvGrpSpPr/>
          <p:nvPr/>
        </p:nvGrpSpPr>
        <p:grpSpPr>
          <a:xfrm>
            <a:off x="3015116" y="5454845"/>
            <a:ext cx="8096417" cy="856859"/>
            <a:chOff x="3042010" y="5447814"/>
            <a:chExt cx="8096417" cy="856859"/>
          </a:xfrm>
        </p:grpSpPr>
        <p:grpSp>
          <p:nvGrpSpPr>
            <p:cNvPr id="8" name="Groupe 7">
              <a:extLst>
                <a:ext uri="{FF2B5EF4-FFF2-40B4-BE49-F238E27FC236}">
                  <a16:creationId xmlns:a16="http://schemas.microsoft.com/office/drawing/2014/main" id="{052468C6-C9EE-4463-A5EB-3CCE75469A2B}"/>
                </a:ext>
              </a:extLst>
            </p:cNvPr>
            <p:cNvGrpSpPr/>
            <p:nvPr/>
          </p:nvGrpSpPr>
          <p:grpSpPr>
            <a:xfrm>
              <a:off x="3042010" y="5447814"/>
              <a:ext cx="8096417" cy="856859"/>
              <a:chOff x="3042010" y="5447814"/>
              <a:chExt cx="8096417" cy="856859"/>
            </a:xfrm>
          </p:grpSpPr>
          <p:sp>
            <p:nvSpPr>
              <p:cNvPr id="11" name="ZoneTexte 10">
                <a:extLst>
                  <a:ext uri="{FF2B5EF4-FFF2-40B4-BE49-F238E27FC236}">
                    <a16:creationId xmlns:a16="http://schemas.microsoft.com/office/drawing/2014/main" id="{301A344D-A5E1-4E3D-B271-8196FBCC8853}"/>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2" name="Groupe 11">
                <a:extLst>
                  <a:ext uri="{FF2B5EF4-FFF2-40B4-BE49-F238E27FC236}">
                    <a16:creationId xmlns:a16="http://schemas.microsoft.com/office/drawing/2014/main" id="{F744D5F4-A67D-4893-BF54-AB2053664E83}"/>
                  </a:ext>
                </a:extLst>
              </p:cNvPr>
              <p:cNvGrpSpPr/>
              <p:nvPr/>
            </p:nvGrpSpPr>
            <p:grpSpPr>
              <a:xfrm>
                <a:off x="3042010" y="5454250"/>
                <a:ext cx="8096417" cy="850423"/>
                <a:chOff x="3042010" y="5454250"/>
                <a:chExt cx="8096417" cy="850423"/>
              </a:xfrm>
            </p:grpSpPr>
            <p:grpSp>
              <p:nvGrpSpPr>
                <p:cNvPr id="13" name="Groupe 12">
                  <a:extLst>
                    <a:ext uri="{FF2B5EF4-FFF2-40B4-BE49-F238E27FC236}">
                      <a16:creationId xmlns:a16="http://schemas.microsoft.com/office/drawing/2014/main" id="{7AFBDE43-8CD2-411F-97F9-EDD819D35871}"/>
                    </a:ext>
                  </a:extLst>
                </p:cNvPr>
                <p:cNvGrpSpPr/>
                <p:nvPr/>
              </p:nvGrpSpPr>
              <p:grpSpPr>
                <a:xfrm>
                  <a:off x="3042010" y="5454250"/>
                  <a:ext cx="8096417" cy="850423"/>
                  <a:chOff x="3472301" y="5589512"/>
                  <a:chExt cx="7086468" cy="683272"/>
                </a:xfrm>
              </p:grpSpPr>
              <p:sp>
                <p:nvSpPr>
                  <p:cNvPr id="16" name="Flèche droite 6">
                    <a:extLst>
                      <a:ext uri="{FF2B5EF4-FFF2-40B4-BE49-F238E27FC236}">
                        <a16:creationId xmlns:a16="http://schemas.microsoft.com/office/drawing/2014/main" id="{0D8202B1-B1EF-476D-83CE-C3CF6AC7D052}"/>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Connecteur droit 16">
                    <a:extLst>
                      <a:ext uri="{FF2B5EF4-FFF2-40B4-BE49-F238E27FC236}">
                        <a16:creationId xmlns:a16="http://schemas.microsoft.com/office/drawing/2014/main" id="{FCB71D3E-8A5F-45C8-B8CF-67B0A736D7E5}"/>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E92E0802-3744-4080-A952-9D6BEE58BD37}"/>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0F5F49E0-5962-41DA-814B-8059B2D8950D}"/>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Connecteur droit 19">
                    <a:extLst>
                      <a:ext uri="{FF2B5EF4-FFF2-40B4-BE49-F238E27FC236}">
                        <a16:creationId xmlns:a16="http://schemas.microsoft.com/office/drawing/2014/main" id="{D6392B03-B0F6-4677-8C26-1EA9A713295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1" name="ZoneTexte 20">
                    <a:extLst>
                      <a:ext uri="{FF2B5EF4-FFF2-40B4-BE49-F238E27FC236}">
                        <a16:creationId xmlns:a16="http://schemas.microsoft.com/office/drawing/2014/main" id="{B23DBA63-CBE6-4312-BF34-9ED7E57B0F8B}"/>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2" name="ZoneTexte 21">
                    <a:extLst>
                      <a:ext uri="{FF2B5EF4-FFF2-40B4-BE49-F238E27FC236}">
                        <a16:creationId xmlns:a16="http://schemas.microsoft.com/office/drawing/2014/main" id="{FA176121-189C-4017-B60F-697162DEE128}"/>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3" name="ZoneTexte 22">
                    <a:extLst>
                      <a:ext uri="{FF2B5EF4-FFF2-40B4-BE49-F238E27FC236}">
                        <a16:creationId xmlns:a16="http://schemas.microsoft.com/office/drawing/2014/main" id="{5871DC75-E790-41EC-A83F-5231EE2E536A}"/>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4" name="ZoneTexte 13">
                  <a:extLst>
                    <a:ext uri="{FF2B5EF4-FFF2-40B4-BE49-F238E27FC236}">
                      <a16:creationId xmlns:a16="http://schemas.microsoft.com/office/drawing/2014/main" id="{71C1458A-D360-4B32-9885-A215107A6F46}"/>
                    </a:ext>
                  </a:extLst>
                </p:cNvPr>
                <p:cNvSpPr txBox="1"/>
                <p:nvPr/>
              </p:nvSpPr>
              <p:spPr>
                <a:xfrm>
                  <a:off x="7398649" y="5465273"/>
                  <a:ext cx="1812146" cy="276999"/>
                </a:xfrm>
                <a:prstGeom prst="rect">
                  <a:avLst/>
                </a:prstGeom>
                <a:noFill/>
              </p:spPr>
              <p:txBody>
                <a:bodyPr wrap="square" rtlCol="0">
                  <a:spAutoFit/>
                </a:bodyPr>
                <a:lstStyle/>
                <a:p>
                  <a:r>
                    <a:rPr lang="fr-FR" sz="1200" b="1" dirty="0"/>
                    <a:t>Comparaison modèles</a:t>
                  </a:r>
                </a:p>
              </p:txBody>
            </p:sp>
            <p:cxnSp>
              <p:nvCxnSpPr>
                <p:cNvPr id="15" name="Connecteur droit 14">
                  <a:extLst>
                    <a:ext uri="{FF2B5EF4-FFF2-40B4-BE49-F238E27FC236}">
                      <a16:creationId xmlns:a16="http://schemas.microsoft.com/office/drawing/2014/main" id="{8437CF55-DD8A-420F-9FD0-A312615B137C}"/>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9" name="Connecteur droit 8">
              <a:extLst>
                <a:ext uri="{FF2B5EF4-FFF2-40B4-BE49-F238E27FC236}">
                  <a16:creationId xmlns:a16="http://schemas.microsoft.com/office/drawing/2014/main" id="{89F4AD80-2562-449E-98F3-C210AEF88F80}"/>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10" name="ZoneTexte 9">
              <a:extLst>
                <a:ext uri="{FF2B5EF4-FFF2-40B4-BE49-F238E27FC236}">
                  <a16:creationId xmlns:a16="http://schemas.microsoft.com/office/drawing/2014/main" id="{73A13301-A8A6-4943-B50A-854341080582}"/>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Tree>
    <p:extLst>
      <p:ext uri="{BB962C8B-B14F-4D97-AF65-F5344CB8AC3E}">
        <p14:creationId xmlns:p14="http://schemas.microsoft.com/office/powerpoint/2010/main" val="2308730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C9E9FAF7-BAAC-4915-B7FC-C7B5C507FB19}"/>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ABF420BF-C7CD-4778-9EBF-9B5F4D6176BF}"/>
              </a:ext>
            </a:extLst>
          </p:cNvPr>
          <p:cNvSpPr>
            <a:spLocks noGrp="1"/>
          </p:cNvSpPr>
          <p:nvPr>
            <p:ph type="sldNum" sz="quarter" idx="12"/>
          </p:nvPr>
        </p:nvSpPr>
        <p:spPr/>
        <p:txBody>
          <a:bodyPr/>
          <a:lstStyle/>
          <a:p>
            <a:fld id="{B5F6DD35-FB90-4B61-9FCD-114AE07A4CCE}" type="slidenum">
              <a:rPr lang="fr-FR" smtClean="0"/>
              <a:t>27</a:t>
            </a:fld>
            <a:endParaRPr lang="fr-FR"/>
          </a:p>
        </p:txBody>
      </p:sp>
      <p:grpSp>
        <p:nvGrpSpPr>
          <p:cNvPr id="7" name="Groupe 6">
            <a:extLst>
              <a:ext uri="{FF2B5EF4-FFF2-40B4-BE49-F238E27FC236}">
                <a16:creationId xmlns:a16="http://schemas.microsoft.com/office/drawing/2014/main" id="{F5C1D72F-02BE-4F8E-8BC1-2BDAC74CD156}"/>
              </a:ext>
            </a:extLst>
          </p:cNvPr>
          <p:cNvGrpSpPr/>
          <p:nvPr/>
        </p:nvGrpSpPr>
        <p:grpSpPr>
          <a:xfrm>
            <a:off x="3015116" y="5454845"/>
            <a:ext cx="8096417" cy="856859"/>
            <a:chOff x="3042010" y="5447814"/>
            <a:chExt cx="8096417" cy="856859"/>
          </a:xfrm>
        </p:grpSpPr>
        <p:grpSp>
          <p:nvGrpSpPr>
            <p:cNvPr id="8" name="Groupe 7">
              <a:extLst>
                <a:ext uri="{FF2B5EF4-FFF2-40B4-BE49-F238E27FC236}">
                  <a16:creationId xmlns:a16="http://schemas.microsoft.com/office/drawing/2014/main" id="{052468C6-C9EE-4463-A5EB-3CCE75469A2B}"/>
                </a:ext>
              </a:extLst>
            </p:cNvPr>
            <p:cNvGrpSpPr/>
            <p:nvPr/>
          </p:nvGrpSpPr>
          <p:grpSpPr>
            <a:xfrm>
              <a:off x="3042010" y="5447814"/>
              <a:ext cx="8096417" cy="856859"/>
              <a:chOff x="3042010" y="5447814"/>
              <a:chExt cx="8096417" cy="856859"/>
            </a:xfrm>
          </p:grpSpPr>
          <p:sp>
            <p:nvSpPr>
              <p:cNvPr id="11" name="ZoneTexte 10">
                <a:extLst>
                  <a:ext uri="{FF2B5EF4-FFF2-40B4-BE49-F238E27FC236}">
                    <a16:creationId xmlns:a16="http://schemas.microsoft.com/office/drawing/2014/main" id="{301A344D-A5E1-4E3D-B271-8196FBCC8853}"/>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2" name="Groupe 11">
                <a:extLst>
                  <a:ext uri="{FF2B5EF4-FFF2-40B4-BE49-F238E27FC236}">
                    <a16:creationId xmlns:a16="http://schemas.microsoft.com/office/drawing/2014/main" id="{F744D5F4-A67D-4893-BF54-AB2053664E83}"/>
                  </a:ext>
                </a:extLst>
              </p:cNvPr>
              <p:cNvGrpSpPr/>
              <p:nvPr/>
            </p:nvGrpSpPr>
            <p:grpSpPr>
              <a:xfrm>
                <a:off x="3042010" y="5454250"/>
                <a:ext cx="8096417" cy="850423"/>
                <a:chOff x="3042010" y="5454250"/>
                <a:chExt cx="8096417" cy="850423"/>
              </a:xfrm>
            </p:grpSpPr>
            <p:grpSp>
              <p:nvGrpSpPr>
                <p:cNvPr id="13" name="Groupe 12">
                  <a:extLst>
                    <a:ext uri="{FF2B5EF4-FFF2-40B4-BE49-F238E27FC236}">
                      <a16:creationId xmlns:a16="http://schemas.microsoft.com/office/drawing/2014/main" id="{7AFBDE43-8CD2-411F-97F9-EDD819D35871}"/>
                    </a:ext>
                  </a:extLst>
                </p:cNvPr>
                <p:cNvGrpSpPr/>
                <p:nvPr/>
              </p:nvGrpSpPr>
              <p:grpSpPr>
                <a:xfrm>
                  <a:off x="3042010" y="5454250"/>
                  <a:ext cx="8096417" cy="850423"/>
                  <a:chOff x="3472301" y="5589512"/>
                  <a:chExt cx="7086468" cy="683272"/>
                </a:xfrm>
              </p:grpSpPr>
              <p:sp>
                <p:nvSpPr>
                  <p:cNvPr id="16" name="Flèche droite 6">
                    <a:extLst>
                      <a:ext uri="{FF2B5EF4-FFF2-40B4-BE49-F238E27FC236}">
                        <a16:creationId xmlns:a16="http://schemas.microsoft.com/office/drawing/2014/main" id="{0D8202B1-B1EF-476D-83CE-C3CF6AC7D052}"/>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Connecteur droit 16">
                    <a:extLst>
                      <a:ext uri="{FF2B5EF4-FFF2-40B4-BE49-F238E27FC236}">
                        <a16:creationId xmlns:a16="http://schemas.microsoft.com/office/drawing/2014/main" id="{FCB71D3E-8A5F-45C8-B8CF-67B0A736D7E5}"/>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E92E0802-3744-4080-A952-9D6BEE58BD37}"/>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0F5F49E0-5962-41DA-814B-8059B2D8950D}"/>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Connecteur droit 19">
                    <a:extLst>
                      <a:ext uri="{FF2B5EF4-FFF2-40B4-BE49-F238E27FC236}">
                        <a16:creationId xmlns:a16="http://schemas.microsoft.com/office/drawing/2014/main" id="{D6392B03-B0F6-4677-8C26-1EA9A713295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1" name="ZoneTexte 20">
                    <a:extLst>
                      <a:ext uri="{FF2B5EF4-FFF2-40B4-BE49-F238E27FC236}">
                        <a16:creationId xmlns:a16="http://schemas.microsoft.com/office/drawing/2014/main" id="{B23DBA63-CBE6-4312-BF34-9ED7E57B0F8B}"/>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2" name="ZoneTexte 21">
                    <a:extLst>
                      <a:ext uri="{FF2B5EF4-FFF2-40B4-BE49-F238E27FC236}">
                        <a16:creationId xmlns:a16="http://schemas.microsoft.com/office/drawing/2014/main" id="{FA176121-189C-4017-B60F-697162DEE128}"/>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3" name="ZoneTexte 22">
                    <a:extLst>
                      <a:ext uri="{FF2B5EF4-FFF2-40B4-BE49-F238E27FC236}">
                        <a16:creationId xmlns:a16="http://schemas.microsoft.com/office/drawing/2014/main" id="{5871DC75-E790-41EC-A83F-5231EE2E536A}"/>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4" name="ZoneTexte 13">
                  <a:extLst>
                    <a:ext uri="{FF2B5EF4-FFF2-40B4-BE49-F238E27FC236}">
                      <a16:creationId xmlns:a16="http://schemas.microsoft.com/office/drawing/2014/main" id="{71C1458A-D360-4B32-9885-A215107A6F46}"/>
                    </a:ext>
                  </a:extLst>
                </p:cNvPr>
                <p:cNvSpPr txBox="1"/>
                <p:nvPr/>
              </p:nvSpPr>
              <p:spPr>
                <a:xfrm>
                  <a:off x="7398649" y="5465273"/>
                  <a:ext cx="1812146" cy="276999"/>
                </a:xfrm>
                <a:prstGeom prst="rect">
                  <a:avLst/>
                </a:prstGeom>
                <a:noFill/>
              </p:spPr>
              <p:txBody>
                <a:bodyPr wrap="square" rtlCol="0">
                  <a:spAutoFit/>
                </a:bodyPr>
                <a:lstStyle/>
                <a:p>
                  <a:r>
                    <a:rPr lang="fr-FR" sz="1200" b="1" dirty="0"/>
                    <a:t>Comparaison modèles</a:t>
                  </a:r>
                </a:p>
              </p:txBody>
            </p:sp>
            <p:cxnSp>
              <p:nvCxnSpPr>
                <p:cNvPr id="15" name="Connecteur droit 14">
                  <a:extLst>
                    <a:ext uri="{FF2B5EF4-FFF2-40B4-BE49-F238E27FC236}">
                      <a16:creationId xmlns:a16="http://schemas.microsoft.com/office/drawing/2014/main" id="{8437CF55-DD8A-420F-9FD0-A312615B137C}"/>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9" name="Connecteur droit 8">
              <a:extLst>
                <a:ext uri="{FF2B5EF4-FFF2-40B4-BE49-F238E27FC236}">
                  <a16:creationId xmlns:a16="http://schemas.microsoft.com/office/drawing/2014/main" id="{89F4AD80-2562-449E-98F3-C210AEF88F80}"/>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10" name="ZoneTexte 9">
              <a:extLst>
                <a:ext uri="{FF2B5EF4-FFF2-40B4-BE49-F238E27FC236}">
                  <a16:creationId xmlns:a16="http://schemas.microsoft.com/office/drawing/2014/main" id="{73A13301-A8A6-4943-B50A-854341080582}"/>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 name="ZoneTexte 1">
            <a:extLst>
              <a:ext uri="{FF2B5EF4-FFF2-40B4-BE49-F238E27FC236}">
                <a16:creationId xmlns:a16="http://schemas.microsoft.com/office/drawing/2014/main" id="{A7A51177-B216-4C34-93B0-A9D24C2EA5A6}"/>
              </a:ext>
            </a:extLst>
          </p:cNvPr>
          <p:cNvSpPr txBox="1"/>
          <p:nvPr/>
        </p:nvSpPr>
        <p:spPr>
          <a:xfrm>
            <a:off x="2301412" y="2328572"/>
            <a:ext cx="8175812" cy="1200329"/>
          </a:xfrm>
          <a:prstGeom prst="rect">
            <a:avLst/>
          </a:prstGeom>
          <a:noFill/>
        </p:spPr>
        <p:txBody>
          <a:bodyPr wrap="square" rtlCol="0">
            <a:spAutoFit/>
          </a:bodyPr>
          <a:lstStyle/>
          <a:p>
            <a:endParaRPr lang="fr-FR" dirty="0"/>
          </a:p>
          <a:p>
            <a:r>
              <a:rPr lang="fr-FR" dirty="0"/>
              <a:t>Un modèle de mélange gaussien est un modèle probabiliste qui suppose que tous les points de données sont générés à partir d’un mélange d’un nombre fini de distributions gaussiennes avec des paramètres inconnus.</a:t>
            </a:r>
          </a:p>
        </p:txBody>
      </p:sp>
      <p:sp>
        <p:nvSpPr>
          <p:cNvPr id="24" name="Titre 1">
            <a:extLst>
              <a:ext uri="{FF2B5EF4-FFF2-40B4-BE49-F238E27FC236}">
                <a16:creationId xmlns:a16="http://schemas.microsoft.com/office/drawing/2014/main" id="{61CB8304-F333-498A-A962-63C9C96717FC}"/>
              </a:ext>
            </a:extLst>
          </p:cNvPr>
          <p:cNvSpPr>
            <a:spLocks noGrp="1"/>
          </p:cNvSpPr>
          <p:nvPr>
            <p:ph type="title"/>
          </p:nvPr>
        </p:nvSpPr>
        <p:spPr>
          <a:xfrm>
            <a:off x="913795" y="609600"/>
            <a:ext cx="10353762" cy="970450"/>
          </a:xfrm>
        </p:spPr>
        <p:txBody>
          <a:bodyPr/>
          <a:lstStyle/>
          <a:p>
            <a:r>
              <a:rPr lang="fr-FR" dirty="0"/>
              <a:t> GMM</a:t>
            </a:r>
          </a:p>
        </p:txBody>
      </p:sp>
    </p:spTree>
    <p:extLst>
      <p:ext uri="{BB962C8B-B14F-4D97-AF65-F5344CB8AC3E}">
        <p14:creationId xmlns:p14="http://schemas.microsoft.com/office/powerpoint/2010/main" val="2243249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F58FC87-0065-4B91-BE18-E9D88DA65B6F}"/>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2004DD-7F6A-4154-A246-1E4C43CFDE46}"/>
              </a:ext>
            </a:extLst>
          </p:cNvPr>
          <p:cNvSpPr>
            <a:spLocks noGrp="1"/>
          </p:cNvSpPr>
          <p:nvPr>
            <p:ph type="sldNum" sz="quarter" idx="12"/>
          </p:nvPr>
        </p:nvSpPr>
        <p:spPr/>
        <p:txBody>
          <a:bodyPr/>
          <a:lstStyle/>
          <a:p>
            <a:fld id="{B5F6DD35-FB90-4B61-9FCD-114AE07A4CCE}" type="slidenum">
              <a:rPr lang="fr-FR" smtClean="0"/>
              <a:t>28</a:t>
            </a:fld>
            <a:endParaRPr lang="fr-FR"/>
          </a:p>
        </p:txBody>
      </p:sp>
      <p:grpSp>
        <p:nvGrpSpPr>
          <p:cNvPr id="6" name="Groupe 5">
            <a:extLst>
              <a:ext uri="{FF2B5EF4-FFF2-40B4-BE49-F238E27FC236}">
                <a16:creationId xmlns:a16="http://schemas.microsoft.com/office/drawing/2014/main" id="{EFE3F034-15A6-450D-9814-5F3FE26DAFE4}"/>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65FC8623-134A-4D4E-956C-4292E4328C4B}"/>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BB9228F6-1D61-4283-91F0-17B0CE86A2C6}"/>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76CF9CDA-DAFE-40E7-9698-D14962EF8238}"/>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E8CD4274-D82C-437F-9AFA-E3AB4FA81C5A}"/>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C5DDCFCD-A321-439C-837A-40B8619357F6}"/>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4BE8EBC6-031F-4F56-A021-C99B56030DD4}"/>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598492ED-9D65-46AA-ABBE-46622F31BCD4}"/>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50C2733A-D635-4737-8B10-5E03EAE1DAD6}"/>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92B75DD8-4E17-4EB5-BC68-1B02D8C5097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4AC411B6-4B1D-4197-92E7-97BBC5BA5166}"/>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DEC585D1-8BDC-4E28-A0E7-EC4572B9A463}"/>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2" name="ZoneTexte 21">
                    <a:extLst>
                      <a:ext uri="{FF2B5EF4-FFF2-40B4-BE49-F238E27FC236}">
                        <a16:creationId xmlns:a16="http://schemas.microsoft.com/office/drawing/2014/main" id="{B61A8EDC-6277-404B-B39B-F40A05C5D754}"/>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578D97AB-254D-48AA-A509-B61DE15B33CD}"/>
                    </a:ext>
                  </a:extLst>
                </p:cNvPr>
                <p:cNvSpPr txBox="1"/>
                <p:nvPr/>
              </p:nvSpPr>
              <p:spPr>
                <a:xfrm>
                  <a:off x="7398649" y="5465273"/>
                  <a:ext cx="1812146" cy="276999"/>
                </a:xfrm>
                <a:prstGeom prst="rect">
                  <a:avLst/>
                </a:prstGeom>
                <a:noFill/>
              </p:spPr>
              <p:txBody>
                <a:bodyPr wrap="square" rtlCol="0">
                  <a:spAutoFit/>
                </a:bodyPr>
                <a:lstStyle/>
                <a:p>
                  <a:r>
                    <a:rPr lang="fr-FR" sz="1200" b="1" dirty="0"/>
                    <a:t>Comparaison modèles</a:t>
                  </a:r>
                </a:p>
              </p:txBody>
            </p:sp>
            <p:cxnSp>
              <p:nvCxnSpPr>
                <p:cNvPr id="14" name="Connecteur droit 13">
                  <a:extLst>
                    <a:ext uri="{FF2B5EF4-FFF2-40B4-BE49-F238E27FC236}">
                      <a16:creationId xmlns:a16="http://schemas.microsoft.com/office/drawing/2014/main" id="{2215A135-77F1-4DCE-9D96-EB4E998F9101}"/>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541BC1BF-5E5A-41A4-9FDA-DE9085E2B32C}"/>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381037BF-64F7-4CBE-9CAB-9EDBE98D5B7B}"/>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pic>
        <p:nvPicPr>
          <p:cNvPr id="1026" name="Picture 2">
            <a:extLst>
              <a:ext uri="{FF2B5EF4-FFF2-40B4-BE49-F238E27FC236}">
                <a16:creationId xmlns:a16="http://schemas.microsoft.com/office/drawing/2014/main" id="{B67CA0B0-98EE-434E-8B94-194C2A29A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74" y="2239495"/>
            <a:ext cx="5157851" cy="23790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53E0441-0AB6-4FD7-8BC0-0FAD8521D3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4360" y="2223170"/>
            <a:ext cx="5157851" cy="2379009"/>
          </a:xfrm>
          <a:prstGeom prst="rect">
            <a:avLst/>
          </a:prstGeom>
          <a:noFill/>
          <a:extLst>
            <a:ext uri="{909E8E84-426E-40DD-AFC4-6F175D3DCCD1}">
              <a14:hiddenFill xmlns:a14="http://schemas.microsoft.com/office/drawing/2010/main">
                <a:solidFill>
                  <a:srgbClr val="FFFFFF"/>
                </a:solidFill>
              </a14:hiddenFill>
            </a:ext>
          </a:extLst>
        </p:spPr>
      </p:pic>
      <p:sp>
        <p:nvSpPr>
          <p:cNvPr id="23" name="Titre 1">
            <a:extLst>
              <a:ext uri="{FF2B5EF4-FFF2-40B4-BE49-F238E27FC236}">
                <a16:creationId xmlns:a16="http://schemas.microsoft.com/office/drawing/2014/main" id="{B11010CC-D8C6-4A01-8E0C-6FD6FB759D63}"/>
              </a:ext>
            </a:extLst>
          </p:cNvPr>
          <p:cNvSpPr>
            <a:spLocks noGrp="1"/>
          </p:cNvSpPr>
          <p:nvPr>
            <p:ph type="title"/>
          </p:nvPr>
        </p:nvSpPr>
        <p:spPr>
          <a:xfrm>
            <a:off x="913795" y="609600"/>
            <a:ext cx="10353762" cy="970450"/>
          </a:xfrm>
        </p:spPr>
        <p:txBody>
          <a:bodyPr/>
          <a:lstStyle/>
          <a:p>
            <a:r>
              <a:rPr lang="fr-FR" dirty="0"/>
              <a:t>Comparaison entre </a:t>
            </a:r>
            <a:r>
              <a:rPr lang="fr-FR" dirty="0" err="1"/>
              <a:t>KMeans</a:t>
            </a:r>
            <a:r>
              <a:rPr lang="fr-FR" dirty="0"/>
              <a:t> et GMM</a:t>
            </a:r>
          </a:p>
        </p:txBody>
      </p:sp>
    </p:spTree>
    <p:extLst>
      <p:ext uri="{BB962C8B-B14F-4D97-AF65-F5344CB8AC3E}">
        <p14:creationId xmlns:p14="http://schemas.microsoft.com/office/powerpoint/2010/main" val="3697863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F58FC87-0065-4B91-BE18-E9D88DA65B6F}"/>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2004DD-7F6A-4154-A246-1E4C43CFDE46}"/>
              </a:ext>
            </a:extLst>
          </p:cNvPr>
          <p:cNvSpPr>
            <a:spLocks noGrp="1"/>
          </p:cNvSpPr>
          <p:nvPr>
            <p:ph type="sldNum" sz="quarter" idx="12"/>
          </p:nvPr>
        </p:nvSpPr>
        <p:spPr/>
        <p:txBody>
          <a:bodyPr/>
          <a:lstStyle/>
          <a:p>
            <a:fld id="{B5F6DD35-FB90-4B61-9FCD-114AE07A4CCE}" type="slidenum">
              <a:rPr lang="fr-FR" smtClean="0"/>
              <a:t>29</a:t>
            </a:fld>
            <a:endParaRPr lang="fr-FR"/>
          </a:p>
        </p:txBody>
      </p:sp>
      <p:grpSp>
        <p:nvGrpSpPr>
          <p:cNvPr id="6" name="Groupe 5">
            <a:extLst>
              <a:ext uri="{FF2B5EF4-FFF2-40B4-BE49-F238E27FC236}">
                <a16:creationId xmlns:a16="http://schemas.microsoft.com/office/drawing/2014/main" id="{EFE3F034-15A6-450D-9814-5F3FE26DAFE4}"/>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65FC8623-134A-4D4E-956C-4292E4328C4B}"/>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BB9228F6-1D61-4283-91F0-17B0CE86A2C6}"/>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76CF9CDA-DAFE-40E7-9698-D14962EF8238}"/>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E8CD4274-D82C-437F-9AFA-E3AB4FA81C5A}"/>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C5DDCFCD-A321-439C-837A-40B8619357F6}"/>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4BE8EBC6-031F-4F56-A021-C99B56030DD4}"/>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598492ED-9D65-46AA-ABBE-46622F31BCD4}"/>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50C2733A-D635-4737-8B10-5E03EAE1DAD6}"/>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92B75DD8-4E17-4EB5-BC68-1B02D8C5097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4AC411B6-4B1D-4197-92E7-97BBC5BA5166}"/>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DEC585D1-8BDC-4E28-A0E7-EC4572B9A463}"/>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2" name="ZoneTexte 21">
                    <a:extLst>
                      <a:ext uri="{FF2B5EF4-FFF2-40B4-BE49-F238E27FC236}">
                        <a16:creationId xmlns:a16="http://schemas.microsoft.com/office/drawing/2014/main" id="{B61A8EDC-6277-404B-B39B-F40A05C5D754}"/>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578D97AB-254D-48AA-A509-B61DE15B33CD}"/>
                    </a:ext>
                  </a:extLst>
                </p:cNvPr>
                <p:cNvSpPr txBox="1"/>
                <p:nvPr/>
              </p:nvSpPr>
              <p:spPr>
                <a:xfrm>
                  <a:off x="7398649" y="5465273"/>
                  <a:ext cx="1812146" cy="276999"/>
                </a:xfrm>
                <a:prstGeom prst="rect">
                  <a:avLst/>
                </a:prstGeom>
                <a:noFill/>
              </p:spPr>
              <p:txBody>
                <a:bodyPr wrap="square" rtlCol="0">
                  <a:spAutoFit/>
                </a:bodyPr>
                <a:lstStyle/>
                <a:p>
                  <a:r>
                    <a:rPr lang="fr-FR" sz="1200" b="1" dirty="0"/>
                    <a:t>Comparaison modèles</a:t>
                  </a:r>
                </a:p>
              </p:txBody>
            </p:sp>
            <p:cxnSp>
              <p:nvCxnSpPr>
                <p:cNvPr id="14" name="Connecteur droit 13">
                  <a:extLst>
                    <a:ext uri="{FF2B5EF4-FFF2-40B4-BE49-F238E27FC236}">
                      <a16:creationId xmlns:a16="http://schemas.microsoft.com/office/drawing/2014/main" id="{2215A135-77F1-4DCE-9D96-EB4E998F9101}"/>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541BC1BF-5E5A-41A4-9FDA-DE9085E2B32C}"/>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381037BF-64F7-4CBE-9CAB-9EDBE98D5B7B}"/>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 name="ZoneTexte 1">
            <a:extLst>
              <a:ext uri="{FF2B5EF4-FFF2-40B4-BE49-F238E27FC236}">
                <a16:creationId xmlns:a16="http://schemas.microsoft.com/office/drawing/2014/main" id="{093627C9-7D39-4E21-9A7F-87EF1997A58D}"/>
              </a:ext>
            </a:extLst>
          </p:cNvPr>
          <p:cNvSpPr txBox="1"/>
          <p:nvPr/>
        </p:nvSpPr>
        <p:spPr>
          <a:xfrm>
            <a:off x="2465294" y="2205318"/>
            <a:ext cx="8011930" cy="1754326"/>
          </a:xfrm>
          <a:prstGeom prst="rect">
            <a:avLst/>
          </a:prstGeom>
          <a:noFill/>
        </p:spPr>
        <p:txBody>
          <a:bodyPr wrap="square" rtlCol="0">
            <a:spAutoFit/>
          </a:bodyPr>
          <a:lstStyle/>
          <a:p>
            <a:r>
              <a:rPr lang="fr-FR" dirty="0"/>
              <a:t>Comparaison avec un ARI : elle permet de mesurer la similarité entre deux regroupements en prenant en compte toutes les paires d’échantillons et en comptant les paires qui sont attribuées dans le même cluster ou dans des clusters différents dans les regroupements prévus et vrais.</a:t>
            </a:r>
          </a:p>
          <a:p>
            <a:endParaRPr lang="fr-FR" dirty="0"/>
          </a:p>
          <a:p>
            <a:r>
              <a:rPr lang="fr-FR" dirty="0"/>
              <a:t>ARI  entre </a:t>
            </a:r>
            <a:r>
              <a:rPr lang="fr-FR" dirty="0" err="1"/>
              <a:t>Kmeans</a:t>
            </a:r>
            <a:r>
              <a:rPr lang="fr-FR" dirty="0"/>
              <a:t> et GMM = 0,62 </a:t>
            </a:r>
          </a:p>
        </p:txBody>
      </p:sp>
      <p:sp>
        <p:nvSpPr>
          <p:cNvPr id="25" name="Titre 1">
            <a:extLst>
              <a:ext uri="{FF2B5EF4-FFF2-40B4-BE49-F238E27FC236}">
                <a16:creationId xmlns:a16="http://schemas.microsoft.com/office/drawing/2014/main" id="{C0BA6724-D5D7-4601-A3EE-687C1812C760}"/>
              </a:ext>
            </a:extLst>
          </p:cNvPr>
          <p:cNvSpPr>
            <a:spLocks noGrp="1"/>
          </p:cNvSpPr>
          <p:nvPr>
            <p:ph type="title"/>
          </p:nvPr>
        </p:nvSpPr>
        <p:spPr>
          <a:xfrm>
            <a:off x="913795" y="609600"/>
            <a:ext cx="10353762" cy="970450"/>
          </a:xfrm>
        </p:spPr>
        <p:txBody>
          <a:bodyPr/>
          <a:lstStyle/>
          <a:p>
            <a:r>
              <a:rPr lang="fr-FR" dirty="0"/>
              <a:t>Comparaison entre </a:t>
            </a:r>
            <a:r>
              <a:rPr lang="fr-FR" dirty="0" err="1"/>
              <a:t>KMeans</a:t>
            </a:r>
            <a:r>
              <a:rPr lang="fr-FR" dirty="0"/>
              <a:t> et GMM</a:t>
            </a:r>
          </a:p>
        </p:txBody>
      </p:sp>
    </p:spTree>
    <p:extLst>
      <p:ext uri="{BB962C8B-B14F-4D97-AF65-F5344CB8AC3E}">
        <p14:creationId xmlns:p14="http://schemas.microsoft.com/office/powerpoint/2010/main" val="1043936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5D5FAC-9E3F-4A5B-8CF8-DFDF47668A21}"/>
              </a:ext>
            </a:extLst>
          </p:cNvPr>
          <p:cNvSpPr>
            <a:spLocks noGrp="1"/>
          </p:cNvSpPr>
          <p:nvPr>
            <p:ph type="title"/>
          </p:nvPr>
        </p:nvSpPr>
        <p:spPr/>
        <p:txBody>
          <a:bodyPr/>
          <a:lstStyle/>
          <a:p>
            <a:r>
              <a:rPr lang="fr-FR" dirty="0"/>
              <a:t>Les Objectifs : </a:t>
            </a:r>
          </a:p>
        </p:txBody>
      </p:sp>
      <p:sp>
        <p:nvSpPr>
          <p:cNvPr id="3" name="Espace réservé du contenu 2">
            <a:extLst>
              <a:ext uri="{FF2B5EF4-FFF2-40B4-BE49-F238E27FC236}">
                <a16:creationId xmlns:a16="http://schemas.microsoft.com/office/drawing/2014/main" id="{29E9E29E-6130-40AB-AF9E-2B2A04903B16}"/>
              </a:ext>
            </a:extLst>
          </p:cNvPr>
          <p:cNvSpPr>
            <a:spLocks noGrp="1"/>
          </p:cNvSpPr>
          <p:nvPr>
            <p:ph idx="1"/>
          </p:nvPr>
        </p:nvSpPr>
        <p:spPr>
          <a:xfrm>
            <a:off x="1844418" y="2201525"/>
            <a:ext cx="8669593" cy="2655483"/>
          </a:xfrm>
        </p:spPr>
        <p:txBody>
          <a:bodyPr>
            <a:normAutofit/>
          </a:bodyPr>
          <a:lstStyle/>
          <a:p>
            <a:r>
              <a:rPr lang="fr-FR" dirty="0">
                <a:effectLst/>
              </a:rPr>
              <a:t>La segmentation proposée va être exploitable et facile d’utilisation pour l’équipe marketing.</a:t>
            </a:r>
          </a:p>
          <a:p>
            <a:r>
              <a:rPr lang="fr-FR" dirty="0">
                <a:effectLst/>
              </a:rPr>
              <a:t>J’ai également évalué la fréquence à laquelle la segmentation doit être mise à jour, et effectuer un devis de contrat de maintenance.</a:t>
            </a:r>
          </a:p>
          <a:p>
            <a:pPr marL="36900" indent="0" algn="ctr">
              <a:buNone/>
            </a:pPr>
            <a:endParaRPr lang="fr-FR" sz="2800" dirty="0"/>
          </a:p>
        </p:txBody>
      </p:sp>
      <p:sp>
        <p:nvSpPr>
          <p:cNvPr id="4" name="Espace réservé du pied de page 3">
            <a:extLst>
              <a:ext uri="{FF2B5EF4-FFF2-40B4-BE49-F238E27FC236}">
                <a16:creationId xmlns:a16="http://schemas.microsoft.com/office/drawing/2014/main" id="{07AE0B02-4E1D-4365-B0F5-A8DCC1C8ED56}"/>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8F3EC9AA-7C8D-45B0-A0D8-D57327FAEFB2}"/>
              </a:ext>
            </a:extLst>
          </p:cNvPr>
          <p:cNvSpPr>
            <a:spLocks noGrp="1"/>
          </p:cNvSpPr>
          <p:nvPr>
            <p:ph type="sldNum" sz="quarter" idx="12"/>
          </p:nvPr>
        </p:nvSpPr>
        <p:spPr/>
        <p:txBody>
          <a:bodyPr/>
          <a:lstStyle/>
          <a:p>
            <a:fld id="{B5F6DD35-FB90-4B61-9FCD-114AE07A4CCE}" type="slidenum">
              <a:rPr lang="fr-FR" smtClean="0"/>
              <a:t>3</a:t>
            </a:fld>
            <a:endParaRPr lang="fr-FR"/>
          </a:p>
        </p:txBody>
      </p:sp>
    </p:spTree>
    <p:extLst>
      <p:ext uri="{BB962C8B-B14F-4D97-AF65-F5344CB8AC3E}">
        <p14:creationId xmlns:p14="http://schemas.microsoft.com/office/powerpoint/2010/main" val="1678259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F58FC87-0065-4B91-BE18-E9D88DA65B6F}"/>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2004DD-7F6A-4154-A246-1E4C43CFDE46}"/>
              </a:ext>
            </a:extLst>
          </p:cNvPr>
          <p:cNvSpPr>
            <a:spLocks noGrp="1"/>
          </p:cNvSpPr>
          <p:nvPr>
            <p:ph type="sldNum" sz="quarter" idx="12"/>
          </p:nvPr>
        </p:nvSpPr>
        <p:spPr/>
        <p:txBody>
          <a:bodyPr/>
          <a:lstStyle/>
          <a:p>
            <a:fld id="{B5F6DD35-FB90-4B61-9FCD-114AE07A4CCE}" type="slidenum">
              <a:rPr lang="fr-FR" smtClean="0"/>
              <a:t>30</a:t>
            </a:fld>
            <a:endParaRPr lang="fr-FR"/>
          </a:p>
        </p:txBody>
      </p:sp>
      <p:grpSp>
        <p:nvGrpSpPr>
          <p:cNvPr id="6" name="Groupe 5">
            <a:extLst>
              <a:ext uri="{FF2B5EF4-FFF2-40B4-BE49-F238E27FC236}">
                <a16:creationId xmlns:a16="http://schemas.microsoft.com/office/drawing/2014/main" id="{EFE3F034-15A6-450D-9814-5F3FE26DAFE4}"/>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65FC8623-134A-4D4E-956C-4292E4328C4B}"/>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BB9228F6-1D61-4283-91F0-17B0CE86A2C6}"/>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76CF9CDA-DAFE-40E7-9698-D14962EF8238}"/>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E8CD4274-D82C-437F-9AFA-E3AB4FA81C5A}"/>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C5DDCFCD-A321-439C-837A-40B8619357F6}"/>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4BE8EBC6-031F-4F56-A021-C99B56030DD4}"/>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598492ED-9D65-46AA-ABBE-46622F31BCD4}"/>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50C2733A-D635-4737-8B10-5E03EAE1DAD6}"/>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92B75DD8-4E17-4EB5-BC68-1B02D8C5097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4AC411B6-4B1D-4197-92E7-97BBC5BA5166}"/>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DEC585D1-8BDC-4E28-A0E7-EC4572B9A463}"/>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2" name="ZoneTexte 21">
                    <a:extLst>
                      <a:ext uri="{FF2B5EF4-FFF2-40B4-BE49-F238E27FC236}">
                        <a16:creationId xmlns:a16="http://schemas.microsoft.com/office/drawing/2014/main" id="{B61A8EDC-6277-404B-B39B-F40A05C5D754}"/>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578D97AB-254D-48AA-A509-B61DE15B33CD}"/>
                    </a:ext>
                  </a:extLst>
                </p:cNvPr>
                <p:cNvSpPr txBox="1"/>
                <p:nvPr/>
              </p:nvSpPr>
              <p:spPr>
                <a:xfrm>
                  <a:off x="7398649" y="5465273"/>
                  <a:ext cx="1812146" cy="276999"/>
                </a:xfrm>
                <a:prstGeom prst="rect">
                  <a:avLst/>
                </a:prstGeom>
                <a:noFill/>
              </p:spPr>
              <p:txBody>
                <a:bodyPr wrap="square" rtlCol="0">
                  <a:spAutoFit/>
                </a:bodyPr>
                <a:lstStyle/>
                <a:p>
                  <a:r>
                    <a:rPr lang="fr-FR" sz="1200" b="1" dirty="0"/>
                    <a:t>Comparaison modèles</a:t>
                  </a:r>
                </a:p>
              </p:txBody>
            </p:sp>
            <p:cxnSp>
              <p:nvCxnSpPr>
                <p:cNvPr id="14" name="Connecteur droit 13">
                  <a:extLst>
                    <a:ext uri="{FF2B5EF4-FFF2-40B4-BE49-F238E27FC236}">
                      <a16:creationId xmlns:a16="http://schemas.microsoft.com/office/drawing/2014/main" id="{2215A135-77F1-4DCE-9D96-EB4E998F9101}"/>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541BC1BF-5E5A-41A4-9FDA-DE9085E2B32C}"/>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381037BF-64F7-4CBE-9CAB-9EDBE98D5B7B}"/>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5" name="Titre 1">
            <a:extLst>
              <a:ext uri="{FF2B5EF4-FFF2-40B4-BE49-F238E27FC236}">
                <a16:creationId xmlns:a16="http://schemas.microsoft.com/office/drawing/2014/main" id="{E8BF3CFE-5B05-40D5-9273-7BA3A739F514}"/>
              </a:ext>
            </a:extLst>
          </p:cNvPr>
          <p:cNvSpPr>
            <a:spLocks noGrp="1"/>
          </p:cNvSpPr>
          <p:nvPr>
            <p:ph type="title"/>
          </p:nvPr>
        </p:nvSpPr>
        <p:spPr>
          <a:xfrm>
            <a:off x="913795" y="609600"/>
            <a:ext cx="10353762" cy="970450"/>
          </a:xfrm>
        </p:spPr>
        <p:txBody>
          <a:bodyPr/>
          <a:lstStyle/>
          <a:p>
            <a:r>
              <a:rPr lang="fr-FR" dirty="0"/>
              <a:t>Stabilité à l’initialisation (</a:t>
            </a:r>
            <a:r>
              <a:rPr lang="fr-FR" dirty="0" err="1"/>
              <a:t>KMeans</a:t>
            </a:r>
            <a:r>
              <a:rPr lang="fr-FR" dirty="0"/>
              <a:t>/ARI)</a:t>
            </a:r>
          </a:p>
        </p:txBody>
      </p:sp>
      <p:pic>
        <p:nvPicPr>
          <p:cNvPr id="2052" name="Picture 4">
            <a:extLst>
              <a:ext uri="{FF2B5EF4-FFF2-40B4-BE49-F238E27FC236}">
                <a16:creationId xmlns:a16="http://schemas.microsoft.com/office/drawing/2014/main" id="{0CCA9373-C433-4172-B59B-A225994F0E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2202" y="1644292"/>
            <a:ext cx="6781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091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F58FC87-0065-4B91-BE18-E9D88DA65B6F}"/>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2004DD-7F6A-4154-A246-1E4C43CFDE46}"/>
              </a:ext>
            </a:extLst>
          </p:cNvPr>
          <p:cNvSpPr>
            <a:spLocks noGrp="1"/>
          </p:cNvSpPr>
          <p:nvPr>
            <p:ph type="sldNum" sz="quarter" idx="12"/>
          </p:nvPr>
        </p:nvSpPr>
        <p:spPr/>
        <p:txBody>
          <a:bodyPr/>
          <a:lstStyle/>
          <a:p>
            <a:fld id="{B5F6DD35-FB90-4B61-9FCD-114AE07A4CCE}" type="slidenum">
              <a:rPr lang="fr-FR" smtClean="0"/>
              <a:t>31</a:t>
            </a:fld>
            <a:endParaRPr lang="fr-FR"/>
          </a:p>
        </p:txBody>
      </p:sp>
      <p:grpSp>
        <p:nvGrpSpPr>
          <p:cNvPr id="6" name="Groupe 5">
            <a:extLst>
              <a:ext uri="{FF2B5EF4-FFF2-40B4-BE49-F238E27FC236}">
                <a16:creationId xmlns:a16="http://schemas.microsoft.com/office/drawing/2014/main" id="{EFE3F034-15A6-450D-9814-5F3FE26DAFE4}"/>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65FC8623-134A-4D4E-956C-4292E4328C4B}"/>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BB9228F6-1D61-4283-91F0-17B0CE86A2C6}"/>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76CF9CDA-DAFE-40E7-9698-D14962EF8238}"/>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E8CD4274-D82C-437F-9AFA-E3AB4FA81C5A}"/>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C5DDCFCD-A321-439C-837A-40B8619357F6}"/>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4BE8EBC6-031F-4F56-A021-C99B56030DD4}"/>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598492ED-9D65-46AA-ABBE-46622F31BCD4}"/>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50C2733A-D635-4737-8B10-5E03EAE1DAD6}"/>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92B75DD8-4E17-4EB5-BC68-1B02D8C5097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4AC411B6-4B1D-4197-92E7-97BBC5BA5166}"/>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DEC585D1-8BDC-4E28-A0E7-EC4572B9A463}"/>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2" name="ZoneTexte 21">
                    <a:extLst>
                      <a:ext uri="{FF2B5EF4-FFF2-40B4-BE49-F238E27FC236}">
                        <a16:creationId xmlns:a16="http://schemas.microsoft.com/office/drawing/2014/main" id="{B61A8EDC-6277-404B-B39B-F40A05C5D754}"/>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578D97AB-254D-48AA-A509-B61DE15B33CD}"/>
                    </a:ext>
                  </a:extLst>
                </p:cNvPr>
                <p:cNvSpPr txBox="1"/>
                <p:nvPr/>
              </p:nvSpPr>
              <p:spPr>
                <a:xfrm>
                  <a:off x="7398649" y="5465273"/>
                  <a:ext cx="1812146" cy="276999"/>
                </a:xfrm>
                <a:prstGeom prst="rect">
                  <a:avLst/>
                </a:prstGeom>
                <a:noFill/>
              </p:spPr>
              <p:txBody>
                <a:bodyPr wrap="square" rtlCol="0">
                  <a:spAutoFit/>
                </a:bodyPr>
                <a:lstStyle/>
                <a:p>
                  <a:r>
                    <a:rPr lang="fr-FR" sz="1200" b="1" dirty="0"/>
                    <a:t>Comparaison modèles</a:t>
                  </a:r>
                </a:p>
              </p:txBody>
            </p:sp>
            <p:cxnSp>
              <p:nvCxnSpPr>
                <p:cNvPr id="14" name="Connecteur droit 13">
                  <a:extLst>
                    <a:ext uri="{FF2B5EF4-FFF2-40B4-BE49-F238E27FC236}">
                      <a16:creationId xmlns:a16="http://schemas.microsoft.com/office/drawing/2014/main" id="{2215A135-77F1-4DCE-9D96-EB4E998F9101}"/>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541BC1BF-5E5A-41A4-9FDA-DE9085E2B32C}"/>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381037BF-64F7-4CBE-9CAB-9EDBE98D5B7B}"/>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pic>
        <p:nvPicPr>
          <p:cNvPr id="4098" name="Picture 2">
            <a:extLst>
              <a:ext uri="{FF2B5EF4-FFF2-40B4-BE49-F238E27FC236}">
                <a16:creationId xmlns:a16="http://schemas.microsoft.com/office/drawing/2014/main" id="{5D54B4CA-4601-40D6-A3F2-5A2CD3A68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101" y="1668678"/>
            <a:ext cx="6781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27" name="Titre 1">
            <a:extLst>
              <a:ext uri="{FF2B5EF4-FFF2-40B4-BE49-F238E27FC236}">
                <a16:creationId xmlns:a16="http://schemas.microsoft.com/office/drawing/2014/main" id="{1B287A35-F589-4030-892E-67BB4A601A68}"/>
              </a:ext>
            </a:extLst>
          </p:cNvPr>
          <p:cNvSpPr>
            <a:spLocks noGrp="1"/>
          </p:cNvSpPr>
          <p:nvPr>
            <p:ph type="title"/>
          </p:nvPr>
        </p:nvSpPr>
        <p:spPr>
          <a:xfrm>
            <a:off x="913795" y="609600"/>
            <a:ext cx="10353762" cy="970450"/>
          </a:xfrm>
        </p:spPr>
        <p:txBody>
          <a:bodyPr/>
          <a:lstStyle/>
          <a:p>
            <a:r>
              <a:rPr lang="fr-FR" dirty="0"/>
              <a:t>Stabilité à l’initialisation (GMM/ARI)</a:t>
            </a:r>
          </a:p>
        </p:txBody>
      </p:sp>
    </p:spTree>
    <p:extLst>
      <p:ext uri="{BB962C8B-B14F-4D97-AF65-F5344CB8AC3E}">
        <p14:creationId xmlns:p14="http://schemas.microsoft.com/office/powerpoint/2010/main" val="751648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F58FC87-0065-4B91-BE18-E9D88DA65B6F}"/>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2004DD-7F6A-4154-A246-1E4C43CFDE46}"/>
              </a:ext>
            </a:extLst>
          </p:cNvPr>
          <p:cNvSpPr>
            <a:spLocks noGrp="1"/>
          </p:cNvSpPr>
          <p:nvPr>
            <p:ph type="sldNum" sz="quarter" idx="12"/>
          </p:nvPr>
        </p:nvSpPr>
        <p:spPr/>
        <p:txBody>
          <a:bodyPr/>
          <a:lstStyle/>
          <a:p>
            <a:fld id="{B5F6DD35-FB90-4B61-9FCD-114AE07A4CCE}" type="slidenum">
              <a:rPr lang="fr-FR" smtClean="0"/>
              <a:t>32</a:t>
            </a:fld>
            <a:endParaRPr lang="fr-FR"/>
          </a:p>
        </p:txBody>
      </p:sp>
      <p:grpSp>
        <p:nvGrpSpPr>
          <p:cNvPr id="6" name="Groupe 5">
            <a:extLst>
              <a:ext uri="{FF2B5EF4-FFF2-40B4-BE49-F238E27FC236}">
                <a16:creationId xmlns:a16="http://schemas.microsoft.com/office/drawing/2014/main" id="{EFE3F034-15A6-450D-9814-5F3FE26DAFE4}"/>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65FC8623-134A-4D4E-956C-4292E4328C4B}"/>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BB9228F6-1D61-4283-91F0-17B0CE86A2C6}"/>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76CF9CDA-DAFE-40E7-9698-D14962EF8238}"/>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E8CD4274-D82C-437F-9AFA-E3AB4FA81C5A}"/>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C5DDCFCD-A321-439C-837A-40B8619357F6}"/>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4BE8EBC6-031F-4F56-A021-C99B56030DD4}"/>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598492ED-9D65-46AA-ABBE-46622F31BCD4}"/>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50C2733A-D635-4737-8B10-5E03EAE1DAD6}"/>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92B75DD8-4E17-4EB5-BC68-1B02D8C5097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4AC411B6-4B1D-4197-92E7-97BBC5BA5166}"/>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DEC585D1-8BDC-4E28-A0E7-EC4572B9A463}"/>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2" name="ZoneTexte 21">
                    <a:extLst>
                      <a:ext uri="{FF2B5EF4-FFF2-40B4-BE49-F238E27FC236}">
                        <a16:creationId xmlns:a16="http://schemas.microsoft.com/office/drawing/2014/main" id="{B61A8EDC-6277-404B-B39B-F40A05C5D754}"/>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578D97AB-254D-48AA-A509-B61DE15B33CD}"/>
                    </a:ext>
                  </a:extLst>
                </p:cNvPr>
                <p:cNvSpPr txBox="1"/>
                <p:nvPr/>
              </p:nvSpPr>
              <p:spPr>
                <a:xfrm>
                  <a:off x="7398649" y="5465273"/>
                  <a:ext cx="1812146" cy="276999"/>
                </a:xfrm>
                <a:prstGeom prst="rect">
                  <a:avLst/>
                </a:prstGeom>
                <a:noFill/>
              </p:spPr>
              <p:txBody>
                <a:bodyPr wrap="square" rtlCol="0">
                  <a:spAutoFit/>
                </a:bodyPr>
                <a:lstStyle/>
                <a:p>
                  <a:r>
                    <a:rPr lang="fr-FR" sz="1200" b="1" dirty="0"/>
                    <a:t>Comparaison modèles</a:t>
                  </a:r>
                </a:p>
              </p:txBody>
            </p:sp>
            <p:cxnSp>
              <p:nvCxnSpPr>
                <p:cNvPr id="14" name="Connecteur droit 13">
                  <a:extLst>
                    <a:ext uri="{FF2B5EF4-FFF2-40B4-BE49-F238E27FC236}">
                      <a16:creationId xmlns:a16="http://schemas.microsoft.com/office/drawing/2014/main" id="{2215A135-77F1-4DCE-9D96-EB4E998F9101}"/>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541BC1BF-5E5A-41A4-9FDA-DE9085E2B32C}"/>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381037BF-64F7-4CBE-9CAB-9EDBE98D5B7B}"/>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pic>
        <p:nvPicPr>
          <p:cNvPr id="5122" name="Picture 2">
            <a:extLst>
              <a:ext uri="{FF2B5EF4-FFF2-40B4-BE49-F238E27FC236}">
                <a16:creationId xmlns:a16="http://schemas.microsoft.com/office/drawing/2014/main" id="{CCAA4CB3-BEA1-4F98-B2A4-877EEA7D6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260" y="1725045"/>
            <a:ext cx="6781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25" name="Titre 1">
            <a:extLst>
              <a:ext uri="{FF2B5EF4-FFF2-40B4-BE49-F238E27FC236}">
                <a16:creationId xmlns:a16="http://schemas.microsoft.com/office/drawing/2014/main" id="{69C4FBE0-701A-4756-8FD3-032987794051}"/>
              </a:ext>
            </a:extLst>
          </p:cNvPr>
          <p:cNvSpPr>
            <a:spLocks noGrp="1"/>
          </p:cNvSpPr>
          <p:nvPr>
            <p:ph type="title"/>
          </p:nvPr>
        </p:nvSpPr>
        <p:spPr>
          <a:xfrm>
            <a:off x="913795" y="609600"/>
            <a:ext cx="10353762" cy="970450"/>
          </a:xfrm>
        </p:spPr>
        <p:txBody>
          <a:bodyPr/>
          <a:lstStyle/>
          <a:p>
            <a:r>
              <a:rPr lang="fr-FR" dirty="0"/>
              <a:t>Stabilité à l’initialisation (</a:t>
            </a:r>
            <a:r>
              <a:rPr lang="fr-FR" dirty="0" err="1"/>
              <a:t>KMeans</a:t>
            </a:r>
            <a:r>
              <a:rPr lang="fr-FR" dirty="0"/>
              <a:t>)</a:t>
            </a:r>
          </a:p>
        </p:txBody>
      </p:sp>
    </p:spTree>
    <p:extLst>
      <p:ext uri="{BB962C8B-B14F-4D97-AF65-F5344CB8AC3E}">
        <p14:creationId xmlns:p14="http://schemas.microsoft.com/office/powerpoint/2010/main" val="1777651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F58FC87-0065-4B91-BE18-E9D88DA65B6F}"/>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2004DD-7F6A-4154-A246-1E4C43CFDE46}"/>
              </a:ext>
            </a:extLst>
          </p:cNvPr>
          <p:cNvSpPr>
            <a:spLocks noGrp="1"/>
          </p:cNvSpPr>
          <p:nvPr>
            <p:ph type="sldNum" sz="quarter" idx="12"/>
          </p:nvPr>
        </p:nvSpPr>
        <p:spPr/>
        <p:txBody>
          <a:bodyPr/>
          <a:lstStyle/>
          <a:p>
            <a:fld id="{B5F6DD35-FB90-4B61-9FCD-114AE07A4CCE}" type="slidenum">
              <a:rPr lang="fr-FR" smtClean="0"/>
              <a:t>33</a:t>
            </a:fld>
            <a:endParaRPr lang="fr-FR"/>
          </a:p>
        </p:txBody>
      </p:sp>
      <p:grpSp>
        <p:nvGrpSpPr>
          <p:cNvPr id="6" name="Groupe 5">
            <a:extLst>
              <a:ext uri="{FF2B5EF4-FFF2-40B4-BE49-F238E27FC236}">
                <a16:creationId xmlns:a16="http://schemas.microsoft.com/office/drawing/2014/main" id="{EFE3F034-15A6-450D-9814-5F3FE26DAFE4}"/>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65FC8623-134A-4D4E-956C-4292E4328C4B}"/>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BB9228F6-1D61-4283-91F0-17B0CE86A2C6}"/>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76CF9CDA-DAFE-40E7-9698-D14962EF8238}"/>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E8CD4274-D82C-437F-9AFA-E3AB4FA81C5A}"/>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C5DDCFCD-A321-439C-837A-40B8619357F6}"/>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4BE8EBC6-031F-4F56-A021-C99B56030DD4}"/>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598492ED-9D65-46AA-ABBE-46622F31BCD4}"/>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50C2733A-D635-4737-8B10-5E03EAE1DAD6}"/>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92B75DD8-4E17-4EB5-BC68-1B02D8C5097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4AC411B6-4B1D-4197-92E7-97BBC5BA5166}"/>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DEC585D1-8BDC-4E28-A0E7-EC4572B9A463}"/>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2" name="ZoneTexte 21">
                    <a:extLst>
                      <a:ext uri="{FF2B5EF4-FFF2-40B4-BE49-F238E27FC236}">
                        <a16:creationId xmlns:a16="http://schemas.microsoft.com/office/drawing/2014/main" id="{B61A8EDC-6277-404B-B39B-F40A05C5D754}"/>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578D97AB-254D-48AA-A509-B61DE15B33CD}"/>
                    </a:ext>
                  </a:extLst>
                </p:cNvPr>
                <p:cNvSpPr txBox="1"/>
                <p:nvPr/>
              </p:nvSpPr>
              <p:spPr>
                <a:xfrm>
                  <a:off x="7398649" y="5465273"/>
                  <a:ext cx="1812146" cy="276999"/>
                </a:xfrm>
                <a:prstGeom prst="rect">
                  <a:avLst/>
                </a:prstGeom>
                <a:noFill/>
              </p:spPr>
              <p:txBody>
                <a:bodyPr wrap="square" rtlCol="0">
                  <a:spAutoFit/>
                </a:bodyPr>
                <a:lstStyle/>
                <a:p>
                  <a:r>
                    <a:rPr lang="fr-FR" sz="1200" b="1" dirty="0"/>
                    <a:t>Comparaison modèles</a:t>
                  </a:r>
                </a:p>
              </p:txBody>
            </p:sp>
            <p:cxnSp>
              <p:nvCxnSpPr>
                <p:cNvPr id="14" name="Connecteur droit 13">
                  <a:extLst>
                    <a:ext uri="{FF2B5EF4-FFF2-40B4-BE49-F238E27FC236}">
                      <a16:creationId xmlns:a16="http://schemas.microsoft.com/office/drawing/2014/main" id="{2215A135-77F1-4DCE-9D96-EB4E998F9101}"/>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541BC1BF-5E5A-41A4-9FDA-DE9085E2B32C}"/>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381037BF-64F7-4CBE-9CAB-9EDBE98D5B7B}"/>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pic>
        <p:nvPicPr>
          <p:cNvPr id="8194" name="Picture 2">
            <a:extLst>
              <a:ext uri="{FF2B5EF4-FFF2-40B4-BE49-F238E27FC236}">
                <a16:creationId xmlns:a16="http://schemas.microsoft.com/office/drawing/2014/main" id="{B3EDF0F6-7FBF-4355-B0F3-D58A93AF4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3206" y="1764531"/>
            <a:ext cx="6781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a:extLst>
              <a:ext uri="{FF2B5EF4-FFF2-40B4-BE49-F238E27FC236}">
                <a16:creationId xmlns:a16="http://schemas.microsoft.com/office/drawing/2014/main" id="{7759C621-7AD3-4474-8554-D886154A7C2B}"/>
              </a:ext>
            </a:extLst>
          </p:cNvPr>
          <p:cNvSpPr>
            <a:spLocks noGrp="1"/>
          </p:cNvSpPr>
          <p:nvPr>
            <p:ph type="title"/>
          </p:nvPr>
        </p:nvSpPr>
        <p:spPr>
          <a:xfrm>
            <a:off x="913795" y="609600"/>
            <a:ext cx="10353762" cy="970450"/>
          </a:xfrm>
        </p:spPr>
        <p:txBody>
          <a:bodyPr/>
          <a:lstStyle/>
          <a:p>
            <a:r>
              <a:rPr lang="fr-FR" dirty="0"/>
              <a:t>Stabilité à l’initialisation (</a:t>
            </a:r>
            <a:r>
              <a:rPr lang="fr-FR" dirty="0" err="1"/>
              <a:t>KMeans</a:t>
            </a:r>
            <a:r>
              <a:rPr lang="fr-FR" dirty="0"/>
              <a:t>/temps)</a:t>
            </a:r>
          </a:p>
        </p:txBody>
      </p:sp>
    </p:spTree>
    <p:extLst>
      <p:ext uri="{BB962C8B-B14F-4D97-AF65-F5344CB8AC3E}">
        <p14:creationId xmlns:p14="http://schemas.microsoft.com/office/powerpoint/2010/main" val="3518809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F58FC87-0065-4B91-BE18-E9D88DA65B6F}"/>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2004DD-7F6A-4154-A246-1E4C43CFDE46}"/>
              </a:ext>
            </a:extLst>
          </p:cNvPr>
          <p:cNvSpPr>
            <a:spLocks noGrp="1"/>
          </p:cNvSpPr>
          <p:nvPr>
            <p:ph type="sldNum" sz="quarter" idx="12"/>
          </p:nvPr>
        </p:nvSpPr>
        <p:spPr/>
        <p:txBody>
          <a:bodyPr/>
          <a:lstStyle/>
          <a:p>
            <a:fld id="{B5F6DD35-FB90-4B61-9FCD-114AE07A4CCE}" type="slidenum">
              <a:rPr lang="fr-FR" smtClean="0"/>
              <a:t>34</a:t>
            </a:fld>
            <a:endParaRPr lang="fr-FR"/>
          </a:p>
        </p:txBody>
      </p:sp>
      <p:grpSp>
        <p:nvGrpSpPr>
          <p:cNvPr id="6" name="Groupe 5">
            <a:extLst>
              <a:ext uri="{FF2B5EF4-FFF2-40B4-BE49-F238E27FC236}">
                <a16:creationId xmlns:a16="http://schemas.microsoft.com/office/drawing/2014/main" id="{EFE3F034-15A6-450D-9814-5F3FE26DAFE4}"/>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65FC8623-134A-4D4E-956C-4292E4328C4B}"/>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BB9228F6-1D61-4283-91F0-17B0CE86A2C6}"/>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76CF9CDA-DAFE-40E7-9698-D14962EF8238}"/>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E8CD4274-D82C-437F-9AFA-E3AB4FA81C5A}"/>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C5DDCFCD-A321-439C-837A-40B8619357F6}"/>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4BE8EBC6-031F-4F56-A021-C99B56030DD4}"/>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598492ED-9D65-46AA-ABBE-46622F31BCD4}"/>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50C2733A-D635-4737-8B10-5E03EAE1DAD6}"/>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92B75DD8-4E17-4EB5-BC68-1B02D8C5097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4AC411B6-4B1D-4197-92E7-97BBC5BA5166}"/>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DEC585D1-8BDC-4E28-A0E7-EC4572B9A463}"/>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2" name="ZoneTexte 21">
                    <a:extLst>
                      <a:ext uri="{FF2B5EF4-FFF2-40B4-BE49-F238E27FC236}">
                        <a16:creationId xmlns:a16="http://schemas.microsoft.com/office/drawing/2014/main" id="{B61A8EDC-6277-404B-B39B-F40A05C5D754}"/>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578D97AB-254D-48AA-A509-B61DE15B33CD}"/>
                    </a:ext>
                  </a:extLst>
                </p:cNvPr>
                <p:cNvSpPr txBox="1"/>
                <p:nvPr/>
              </p:nvSpPr>
              <p:spPr>
                <a:xfrm>
                  <a:off x="7398649" y="5465273"/>
                  <a:ext cx="1812146" cy="276999"/>
                </a:xfrm>
                <a:prstGeom prst="rect">
                  <a:avLst/>
                </a:prstGeom>
                <a:noFill/>
              </p:spPr>
              <p:txBody>
                <a:bodyPr wrap="square" rtlCol="0">
                  <a:spAutoFit/>
                </a:bodyPr>
                <a:lstStyle/>
                <a:p>
                  <a:r>
                    <a:rPr lang="fr-FR" sz="1200" b="1" dirty="0"/>
                    <a:t>Comparaison modèles</a:t>
                  </a:r>
                </a:p>
              </p:txBody>
            </p:sp>
            <p:cxnSp>
              <p:nvCxnSpPr>
                <p:cNvPr id="14" name="Connecteur droit 13">
                  <a:extLst>
                    <a:ext uri="{FF2B5EF4-FFF2-40B4-BE49-F238E27FC236}">
                      <a16:creationId xmlns:a16="http://schemas.microsoft.com/office/drawing/2014/main" id="{2215A135-77F1-4DCE-9D96-EB4E998F9101}"/>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541BC1BF-5E5A-41A4-9FDA-DE9085E2B32C}"/>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381037BF-64F7-4CBE-9CAB-9EDBE98D5B7B}"/>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pic>
        <p:nvPicPr>
          <p:cNvPr id="7172" name="Picture 4">
            <a:extLst>
              <a:ext uri="{FF2B5EF4-FFF2-40B4-BE49-F238E27FC236}">
                <a16:creationId xmlns:a16="http://schemas.microsoft.com/office/drawing/2014/main" id="{AA6B07ED-06D5-4696-A297-AA8AD3DA2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732" y="1597855"/>
            <a:ext cx="6781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a:extLst>
              <a:ext uri="{FF2B5EF4-FFF2-40B4-BE49-F238E27FC236}">
                <a16:creationId xmlns:a16="http://schemas.microsoft.com/office/drawing/2014/main" id="{794E33CD-DFD0-4704-A07F-DDE8B1BC43D3}"/>
              </a:ext>
            </a:extLst>
          </p:cNvPr>
          <p:cNvSpPr>
            <a:spLocks noGrp="1"/>
          </p:cNvSpPr>
          <p:nvPr>
            <p:ph type="title"/>
          </p:nvPr>
        </p:nvSpPr>
        <p:spPr>
          <a:xfrm>
            <a:off x="913795" y="609600"/>
            <a:ext cx="10353762" cy="970450"/>
          </a:xfrm>
        </p:spPr>
        <p:txBody>
          <a:bodyPr/>
          <a:lstStyle/>
          <a:p>
            <a:r>
              <a:rPr lang="fr-FR" dirty="0"/>
              <a:t>Stabilité à l’initialisation (GMM/temps)</a:t>
            </a:r>
          </a:p>
        </p:txBody>
      </p:sp>
    </p:spTree>
    <p:extLst>
      <p:ext uri="{BB962C8B-B14F-4D97-AF65-F5344CB8AC3E}">
        <p14:creationId xmlns:p14="http://schemas.microsoft.com/office/powerpoint/2010/main" val="3585492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F58FC87-0065-4B91-BE18-E9D88DA65B6F}"/>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2004DD-7F6A-4154-A246-1E4C43CFDE46}"/>
              </a:ext>
            </a:extLst>
          </p:cNvPr>
          <p:cNvSpPr>
            <a:spLocks noGrp="1"/>
          </p:cNvSpPr>
          <p:nvPr>
            <p:ph type="sldNum" sz="quarter" idx="12"/>
          </p:nvPr>
        </p:nvSpPr>
        <p:spPr/>
        <p:txBody>
          <a:bodyPr/>
          <a:lstStyle/>
          <a:p>
            <a:fld id="{B5F6DD35-FB90-4B61-9FCD-114AE07A4CCE}" type="slidenum">
              <a:rPr lang="fr-FR" smtClean="0"/>
              <a:t>35</a:t>
            </a:fld>
            <a:endParaRPr lang="fr-FR"/>
          </a:p>
        </p:txBody>
      </p:sp>
      <p:grpSp>
        <p:nvGrpSpPr>
          <p:cNvPr id="6" name="Groupe 5">
            <a:extLst>
              <a:ext uri="{FF2B5EF4-FFF2-40B4-BE49-F238E27FC236}">
                <a16:creationId xmlns:a16="http://schemas.microsoft.com/office/drawing/2014/main" id="{EFE3F034-15A6-450D-9814-5F3FE26DAFE4}"/>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65FC8623-134A-4D4E-956C-4292E4328C4B}"/>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BB9228F6-1D61-4283-91F0-17B0CE86A2C6}"/>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76CF9CDA-DAFE-40E7-9698-D14962EF8238}"/>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E8CD4274-D82C-437F-9AFA-E3AB4FA81C5A}"/>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C5DDCFCD-A321-439C-837A-40B8619357F6}"/>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4BE8EBC6-031F-4F56-A021-C99B56030DD4}"/>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598492ED-9D65-46AA-ABBE-46622F31BCD4}"/>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50C2733A-D635-4737-8B10-5E03EAE1DAD6}"/>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92B75DD8-4E17-4EB5-BC68-1B02D8C5097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4AC411B6-4B1D-4197-92E7-97BBC5BA5166}"/>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DEC585D1-8BDC-4E28-A0E7-EC4572B9A463}"/>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2" name="ZoneTexte 21">
                    <a:extLst>
                      <a:ext uri="{FF2B5EF4-FFF2-40B4-BE49-F238E27FC236}">
                        <a16:creationId xmlns:a16="http://schemas.microsoft.com/office/drawing/2014/main" id="{B61A8EDC-6277-404B-B39B-F40A05C5D754}"/>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578D97AB-254D-48AA-A509-B61DE15B33CD}"/>
                    </a:ext>
                  </a:extLst>
                </p:cNvPr>
                <p:cNvSpPr txBox="1"/>
                <p:nvPr/>
              </p:nvSpPr>
              <p:spPr>
                <a:xfrm>
                  <a:off x="7398649" y="5465273"/>
                  <a:ext cx="1812146" cy="276999"/>
                </a:xfrm>
                <a:prstGeom prst="rect">
                  <a:avLst/>
                </a:prstGeom>
                <a:noFill/>
              </p:spPr>
              <p:txBody>
                <a:bodyPr wrap="square" rtlCol="0">
                  <a:spAutoFit/>
                </a:bodyPr>
                <a:lstStyle/>
                <a:p>
                  <a:r>
                    <a:rPr lang="fr-FR" sz="1200" b="1" dirty="0"/>
                    <a:t>Comparaison modèles</a:t>
                  </a:r>
                </a:p>
              </p:txBody>
            </p:sp>
            <p:cxnSp>
              <p:nvCxnSpPr>
                <p:cNvPr id="14" name="Connecteur droit 13">
                  <a:extLst>
                    <a:ext uri="{FF2B5EF4-FFF2-40B4-BE49-F238E27FC236}">
                      <a16:creationId xmlns:a16="http://schemas.microsoft.com/office/drawing/2014/main" id="{2215A135-77F1-4DCE-9D96-EB4E998F9101}"/>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541BC1BF-5E5A-41A4-9FDA-DE9085E2B32C}"/>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381037BF-64F7-4CBE-9CAB-9EDBE98D5B7B}"/>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3" name="Titre 1">
            <a:extLst>
              <a:ext uri="{FF2B5EF4-FFF2-40B4-BE49-F238E27FC236}">
                <a16:creationId xmlns:a16="http://schemas.microsoft.com/office/drawing/2014/main" id="{9CF9B12C-BA31-4236-B6EC-D9ABD68574A9}"/>
              </a:ext>
            </a:extLst>
          </p:cNvPr>
          <p:cNvSpPr>
            <a:spLocks noGrp="1"/>
          </p:cNvSpPr>
          <p:nvPr>
            <p:ph type="title"/>
          </p:nvPr>
        </p:nvSpPr>
        <p:spPr>
          <a:xfrm>
            <a:off x="913795" y="609600"/>
            <a:ext cx="10353762" cy="970450"/>
          </a:xfrm>
        </p:spPr>
        <p:txBody>
          <a:bodyPr/>
          <a:lstStyle/>
          <a:p>
            <a:r>
              <a:rPr lang="fr-FR" dirty="0"/>
              <a:t>Comparaison entre </a:t>
            </a:r>
            <a:r>
              <a:rPr lang="fr-FR" dirty="0" err="1"/>
              <a:t>KMeans</a:t>
            </a:r>
            <a:r>
              <a:rPr lang="fr-FR" dirty="0"/>
              <a:t> et GMM</a:t>
            </a:r>
          </a:p>
        </p:txBody>
      </p:sp>
      <p:pic>
        <p:nvPicPr>
          <p:cNvPr id="24" name="Picture 2">
            <a:extLst>
              <a:ext uri="{FF2B5EF4-FFF2-40B4-BE49-F238E27FC236}">
                <a16:creationId xmlns:a16="http://schemas.microsoft.com/office/drawing/2014/main" id="{43E58FB4-BCA0-4247-B11C-7DE34D2B3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76" y="1825414"/>
            <a:ext cx="6781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864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F58FC87-0065-4B91-BE18-E9D88DA65B6F}"/>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2004DD-7F6A-4154-A246-1E4C43CFDE46}"/>
              </a:ext>
            </a:extLst>
          </p:cNvPr>
          <p:cNvSpPr>
            <a:spLocks noGrp="1"/>
          </p:cNvSpPr>
          <p:nvPr>
            <p:ph type="sldNum" sz="quarter" idx="12"/>
          </p:nvPr>
        </p:nvSpPr>
        <p:spPr/>
        <p:txBody>
          <a:bodyPr/>
          <a:lstStyle/>
          <a:p>
            <a:fld id="{B5F6DD35-FB90-4B61-9FCD-114AE07A4CCE}" type="slidenum">
              <a:rPr lang="fr-FR" smtClean="0"/>
              <a:t>36</a:t>
            </a:fld>
            <a:endParaRPr lang="fr-FR"/>
          </a:p>
        </p:txBody>
      </p:sp>
      <p:grpSp>
        <p:nvGrpSpPr>
          <p:cNvPr id="6" name="Groupe 5">
            <a:extLst>
              <a:ext uri="{FF2B5EF4-FFF2-40B4-BE49-F238E27FC236}">
                <a16:creationId xmlns:a16="http://schemas.microsoft.com/office/drawing/2014/main" id="{EFE3F034-15A6-450D-9814-5F3FE26DAFE4}"/>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65FC8623-134A-4D4E-956C-4292E4328C4B}"/>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BB9228F6-1D61-4283-91F0-17B0CE86A2C6}"/>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76CF9CDA-DAFE-40E7-9698-D14962EF8238}"/>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E8CD4274-D82C-437F-9AFA-E3AB4FA81C5A}"/>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C5DDCFCD-A321-439C-837A-40B8619357F6}"/>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4BE8EBC6-031F-4F56-A021-C99B56030DD4}"/>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598492ED-9D65-46AA-ABBE-46622F31BCD4}"/>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50C2733A-D635-4737-8B10-5E03EAE1DAD6}"/>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92B75DD8-4E17-4EB5-BC68-1B02D8C5097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4AC411B6-4B1D-4197-92E7-97BBC5BA5166}"/>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DEC585D1-8BDC-4E28-A0E7-EC4572B9A463}"/>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2" name="ZoneTexte 21">
                    <a:extLst>
                      <a:ext uri="{FF2B5EF4-FFF2-40B4-BE49-F238E27FC236}">
                        <a16:creationId xmlns:a16="http://schemas.microsoft.com/office/drawing/2014/main" id="{B61A8EDC-6277-404B-B39B-F40A05C5D754}"/>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578D97AB-254D-48AA-A509-B61DE15B33CD}"/>
                    </a:ext>
                  </a:extLst>
                </p:cNvPr>
                <p:cNvSpPr txBox="1"/>
                <p:nvPr/>
              </p:nvSpPr>
              <p:spPr>
                <a:xfrm>
                  <a:off x="7398649" y="5465273"/>
                  <a:ext cx="1812146" cy="276999"/>
                </a:xfrm>
                <a:prstGeom prst="rect">
                  <a:avLst/>
                </a:prstGeom>
                <a:noFill/>
              </p:spPr>
              <p:txBody>
                <a:bodyPr wrap="square" rtlCol="0">
                  <a:spAutoFit/>
                </a:bodyPr>
                <a:lstStyle/>
                <a:p>
                  <a:r>
                    <a:rPr lang="fr-FR" sz="1200" b="1" dirty="0"/>
                    <a:t>Comparaison modèles</a:t>
                  </a:r>
                </a:p>
              </p:txBody>
            </p:sp>
            <p:cxnSp>
              <p:nvCxnSpPr>
                <p:cNvPr id="14" name="Connecteur droit 13">
                  <a:extLst>
                    <a:ext uri="{FF2B5EF4-FFF2-40B4-BE49-F238E27FC236}">
                      <a16:creationId xmlns:a16="http://schemas.microsoft.com/office/drawing/2014/main" id="{2215A135-77F1-4DCE-9D96-EB4E998F9101}"/>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541BC1BF-5E5A-41A4-9FDA-DE9085E2B32C}"/>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381037BF-64F7-4CBE-9CAB-9EDBE98D5B7B}"/>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pic>
        <p:nvPicPr>
          <p:cNvPr id="10242" name="Picture 2">
            <a:extLst>
              <a:ext uri="{FF2B5EF4-FFF2-40B4-BE49-F238E27FC236}">
                <a16:creationId xmlns:a16="http://schemas.microsoft.com/office/drawing/2014/main" id="{64183F55-DF05-41EE-BF66-B348EBE97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825" y="1814391"/>
            <a:ext cx="6781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25" name="Titre 1">
            <a:extLst>
              <a:ext uri="{FF2B5EF4-FFF2-40B4-BE49-F238E27FC236}">
                <a16:creationId xmlns:a16="http://schemas.microsoft.com/office/drawing/2014/main" id="{F65B5583-D16C-4300-9DBC-7A0D35B372BE}"/>
              </a:ext>
            </a:extLst>
          </p:cNvPr>
          <p:cNvSpPr>
            <a:spLocks noGrp="1"/>
          </p:cNvSpPr>
          <p:nvPr>
            <p:ph type="title"/>
          </p:nvPr>
        </p:nvSpPr>
        <p:spPr>
          <a:xfrm>
            <a:off x="913795" y="609600"/>
            <a:ext cx="10353762" cy="970450"/>
          </a:xfrm>
        </p:spPr>
        <p:txBody>
          <a:bodyPr/>
          <a:lstStyle/>
          <a:p>
            <a:r>
              <a:rPr lang="fr-FR" dirty="0"/>
              <a:t>Stabilité à l’initialisation (ARI)</a:t>
            </a:r>
          </a:p>
        </p:txBody>
      </p:sp>
    </p:spTree>
    <p:extLst>
      <p:ext uri="{BB962C8B-B14F-4D97-AF65-F5344CB8AC3E}">
        <p14:creationId xmlns:p14="http://schemas.microsoft.com/office/powerpoint/2010/main" val="915404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F58FC87-0065-4B91-BE18-E9D88DA65B6F}"/>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2004DD-7F6A-4154-A246-1E4C43CFDE46}"/>
              </a:ext>
            </a:extLst>
          </p:cNvPr>
          <p:cNvSpPr>
            <a:spLocks noGrp="1"/>
          </p:cNvSpPr>
          <p:nvPr>
            <p:ph type="sldNum" sz="quarter" idx="12"/>
          </p:nvPr>
        </p:nvSpPr>
        <p:spPr/>
        <p:txBody>
          <a:bodyPr/>
          <a:lstStyle/>
          <a:p>
            <a:fld id="{B5F6DD35-FB90-4B61-9FCD-114AE07A4CCE}" type="slidenum">
              <a:rPr lang="fr-FR" smtClean="0"/>
              <a:t>37</a:t>
            </a:fld>
            <a:endParaRPr lang="fr-FR"/>
          </a:p>
        </p:txBody>
      </p:sp>
      <p:grpSp>
        <p:nvGrpSpPr>
          <p:cNvPr id="6" name="Groupe 5">
            <a:extLst>
              <a:ext uri="{FF2B5EF4-FFF2-40B4-BE49-F238E27FC236}">
                <a16:creationId xmlns:a16="http://schemas.microsoft.com/office/drawing/2014/main" id="{EFE3F034-15A6-450D-9814-5F3FE26DAFE4}"/>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65FC8623-134A-4D4E-956C-4292E4328C4B}"/>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BB9228F6-1D61-4283-91F0-17B0CE86A2C6}"/>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76CF9CDA-DAFE-40E7-9698-D14962EF8238}"/>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E8CD4274-D82C-437F-9AFA-E3AB4FA81C5A}"/>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C5DDCFCD-A321-439C-837A-40B8619357F6}"/>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4BE8EBC6-031F-4F56-A021-C99B56030DD4}"/>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598492ED-9D65-46AA-ABBE-46622F31BCD4}"/>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50C2733A-D635-4737-8B10-5E03EAE1DAD6}"/>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92B75DD8-4E17-4EB5-BC68-1B02D8C50973}"/>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4AC411B6-4B1D-4197-92E7-97BBC5BA5166}"/>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DEC585D1-8BDC-4E28-A0E7-EC4572B9A463}"/>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2" name="ZoneTexte 21">
                    <a:extLst>
                      <a:ext uri="{FF2B5EF4-FFF2-40B4-BE49-F238E27FC236}">
                        <a16:creationId xmlns:a16="http://schemas.microsoft.com/office/drawing/2014/main" id="{B61A8EDC-6277-404B-B39B-F40A05C5D754}"/>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578D97AB-254D-48AA-A509-B61DE15B33CD}"/>
                    </a:ext>
                  </a:extLst>
                </p:cNvPr>
                <p:cNvSpPr txBox="1"/>
                <p:nvPr/>
              </p:nvSpPr>
              <p:spPr>
                <a:xfrm>
                  <a:off x="7398649" y="5465273"/>
                  <a:ext cx="1812146" cy="276999"/>
                </a:xfrm>
                <a:prstGeom prst="rect">
                  <a:avLst/>
                </a:prstGeom>
                <a:noFill/>
              </p:spPr>
              <p:txBody>
                <a:bodyPr wrap="square" rtlCol="0">
                  <a:spAutoFit/>
                </a:bodyPr>
                <a:lstStyle/>
                <a:p>
                  <a:r>
                    <a:rPr lang="fr-FR" sz="1200" b="1" dirty="0"/>
                    <a:t>Comparaison modèles</a:t>
                  </a:r>
                </a:p>
              </p:txBody>
            </p:sp>
            <p:cxnSp>
              <p:nvCxnSpPr>
                <p:cNvPr id="14" name="Connecteur droit 13">
                  <a:extLst>
                    <a:ext uri="{FF2B5EF4-FFF2-40B4-BE49-F238E27FC236}">
                      <a16:creationId xmlns:a16="http://schemas.microsoft.com/office/drawing/2014/main" id="{2215A135-77F1-4DCE-9D96-EB4E998F9101}"/>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541BC1BF-5E5A-41A4-9FDA-DE9085E2B32C}"/>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381037BF-64F7-4CBE-9CAB-9EDBE98D5B7B}"/>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pic>
        <p:nvPicPr>
          <p:cNvPr id="9218" name="Picture 2">
            <a:extLst>
              <a:ext uri="{FF2B5EF4-FFF2-40B4-BE49-F238E27FC236}">
                <a16:creationId xmlns:a16="http://schemas.microsoft.com/office/drawing/2014/main" id="{313E91B1-A897-4634-8533-496AAF398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76" y="1852501"/>
            <a:ext cx="6781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25" name="Titre 1">
            <a:extLst>
              <a:ext uri="{FF2B5EF4-FFF2-40B4-BE49-F238E27FC236}">
                <a16:creationId xmlns:a16="http://schemas.microsoft.com/office/drawing/2014/main" id="{A173BFC7-E741-4B31-A4D5-6AF407DEBEB2}"/>
              </a:ext>
            </a:extLst>
          </p:cNvPr>
          <p:cNvSpPr>
            <a:spLocks noGrp="1"/>
          </p:cNvSpPr>
          <p:nvPr>
            <p:ph type="title"/>
          </p:nvPr>
        </p:nvSpPr>
        <p:spPr>
          <a:xfrm>
            <a:off x="913795" y="609600"/>
            <a:ext cx="10353762" cy="970450"/>
          </a:xfrm>
        </p:spPr>
        <p:txBody>
          <a:bodyPr/>
          <a:lstStyle/>
          <a:p>
            <a:r>
              <a:rPr lang="fr-FR" dirty="0"/>
              <a:t>Stabilité à l’initialisation (temps)</a:t>
            </a:r>
          </a:p>
        </p:txBody>
      </p:sp>
    </p:spTree>
    <p:extLst>
      <p:ext uri="{BB962C8B-B14F-4D97-AF65-F5344CB8AC3E}">
        <p14:creationId xmlns:p14="http://schemas.microsoft.com/office/powerpoint/2010/main" val="12301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DEFF655-37AD-439E-8647-8D754F5AF09F}"/>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D6C9C8EA-01C8-4250-A8D6-1103DE6A5112}"/>
              </a:ext>
            </a:extLst>
          </p:cNvPr>
          <p:cNvSpPr>
            <a:spLocks noGrp="1"/>
          </p:cNvSpPr>
          <p:nvPr>
            <p:ph type="sldNum" sz="quarter" idx="12"/>
          </p:nvPr>
        </p:nvSpPr>
        <p:spPr/>
        <p:txBody>
          <a:bodyPr/>
          <a:lstStyle/>
          <a:p>
            <a:fld id="{B5F6DD35-FB90-4B61-9FCD-114AE07A4CCE}" type="slidenum">
              <a:rPr lang="fr-FR" smtClean="0"/>
              <a:t>38</a:t>
            </a:fld>
            <a:endParaRPr lang="fr-FR"/>
          </a:p>
        </p:txBody>
      </p:sp>
      <p:sp>
        <p:nvSpPr>
          <p:cNvPr id="6" name="ZoneTexte 5">
            <a:extLst>
              <a:ext uri="{FF2B5EF4-FFF2-40B4-BE49-F238E27FC236}">
                <a16:creationId xmlns:a16="http://schemas.microsoft.com/office/drawing/2014/main" id="{B71D4324-8A04-4085-885A-A4329308375D}"/>
              </a:ext>
            </a:extLst>
          </p:cNvPr>
          <p:cNvSpPr txBox="1"/>
          <p:nvPr/>
        </p:nvSpPr>
        <p:spPr>
          <a:xfrm>
            <a:off x="1838982" y="2222695"/>
            <a:ext cx="9087730" cy="1015663"/>
          </a:xfrm>
          <a:prstGeom prst="rect">
            <a:avLst/>
          </a:prstGeom>
          <a:noFill/>
        </p:spPr>
        <p:txBody>
          <a:bodyPr wrap="square" rtlCol="0">
            <a:spAutoFit/>
          </a:bodyPr>
          <a:lstStyle/>
          <a:p>
            <a:pPr algn="ctr"/>
            <a:r>
              <a:rPr lang="fr-FR" sz="6000" dirty="0"/>
              <a:t>Contrat de Maintenance</a:t>
            </a:r>
          </a:p>
        </p:txBody>
      </p:sp>
      <p:grpSp>
        <p:nvGrpSpPr>
          <p:cNvPr id="7" name="Groupe 6">
            <a:extLst>
              <a:ext uri="{FF2B5EF4-FFF2-40B4-BE49-F238E27FC236}">
                <a16:creationId xmlns:a16="http://schemas.microsoft.com/office/drawing/2014/main" id="{8431E73F-E23C-4D58-8A57-7B26F6B3448B}"/>
              </a:ext>
            </a:extLst>
          </p:cNvPr>
          <p:cNvGrpSpPr/>
          <p:nvPr/>
        </p:nvGrpSpPr>
        <p:grpSpPr>
          <a:xfrm>
            <a:off x="3015116" y="5454845"/>
            <a:ext cx="8096417" cy="856859"/>
            <a:chOff x="3042010" y="5447814"/>
            <a:chExt cx="8096417" cy="856859"/>
          </a:xfrm>
        </p:grpSpPr>
        <p:grpSp>
          <p:nvGrpSpPr>
            <p:cNvPr id="8" name="Groupe 7">
              <a:extLst>
                <a:ext uri="{FF2B5EF4-FFF2-40B4-BE49-F238E27FC236}">
                  <a16:creationId xmlns:a16="http://schemas.microsoft.com/office/drawing/2014/main" id="{6C6079EE-A83E-4F64-988E-9302B30C13F5}"/>
                </a:ext>
              </a:extLst>
            </p:cNvPr>
            <p:cNvGrpSpPr/>
            <p:nvPr/>
          </p:nvGrpSpPr>
          <p:grpSpPr>
            <a:xfrm>
              <a:off x="3042010" y="5447814"/>
              <a:ext cx="8096417" cy="856859"/>
              <a:chOff x="3042010" y="5447814"/>
              <a:chExt cx="8096417" cy="856859"/>
            </a:xfrm>
          </p:grpSpPr>
          <p:sp>
            <p:nvSpPr>
              <p:cNvPr id="11" name="ZoneTexte 10">
                <a:extLst>
                  <a:ext uri="{FF2B5EF4-FFF2-40B4-BE49-F238E27FC236}">
                    <a16:creationId xmlns:a16="http://schemas.microsoft.com/office/drawing/2014/main" id="{DE025273-C2AF-426D-BCC7-BDA92B2F76D4}"/>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2" name="Groupe 11">
                <a:extLst>
                  <a:ext uri="{FF2B5EF4-FFF2-40B4-BE49-F238E27FC236}">
                    <a16:creationId xmlns:a16="http://schemas.microsoft.com/office/drawing/2014/main" id="{3F3D1B40-06E3-4D83-88E4-1EAB8FF27631}"/>
                  </a:ext>
                </a:extLst>
              </p:cNvPr>
              <p:cNvGrpSpPr/>
              <p:nvPr/>
            </p:nvGrpSpPr>
            <p:grpSpPr>
              <a:xfrm>
                <a:off x="3042010" y="5454250"/>
                <a:ext cx="8096417" cy="850423"/>
                <a:chOff x="3042010" y="5454250"/>
                <a:chExt cx="8096417" cy="850423"/>
              </a:xfrm>
            </p:grpSpPr>
            <p:grpSp>
              <p:nvGrpSpPr>
                <p:cNvPr id="13" name="Groupe 12">
                  <a:extLst>
                    <a:ext uri="{FF2B5EF4-FFF2-40B4-BE49-F238E27FC236}">
                      <a16:creationId xmlns:a16="http://schemas.microsoft.com/office/drawing/2014/main" id="{98E4EDE1-37B0-438D-9E43-FA63C93C6912}"/>
                    </a:ext>
                  </a:extLst>
                </p:cNvPr>
                <p:cNvGrpSpPr/>
                <p:nvPr/>
              </p:nvGrpSpPr>
              <p:grpSpPr>
                <a:xfrm>
                  <a:off x="3042010" y="5454250"/>
                  <a:ext cx="8096417" cy="850423"/>
                  <a:chOff x="3472301" y="5589512"/>
                  <a:chExt cx="7086468" cy="683272"/>
                </a:xfrm>
              </p:grpSpPr>
              <p:sp>
                <p:nvSpPr>
                  <p:cNvPr id="16" name="Flèche droite 6">
                    <a:extLst>
                      <a:ext uri="{FF2B5EF4-FFF2-40B4-BE49-F238E27FC236}">
                        <a16:creationId xmlns:a16="http://schemas.microsoft.com/office/drawing/2014/main" id="{93F057A5-09B0-4DCE-BEA1-20D5181AC3BA}"/>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Connecteur droit 16">
                    <a:extLst>
                      <a:ext uri="{FF2B5EF4-FFF2-40B4-BE49-F238E27FC236}">
                        <a16:creationId xmlns:a16="http://schemas.microsoft.com/office/drawing/2014/main" id="{84811A32-46A1-4277-AB30-0090A93026D8}"/>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125F6F19-B481-4B27-9A44-DC1563DE3EB2}"/>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A8568FF2-96B3-4ACF-BC73-C611D9AD7D02}"/>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Connecteur droit 19">
                    <a:extLst>
                      <a:ext uri="{FF2B5EF4-FFF2-40B4-BE49-F238E27FC236}">
                        <a16:creationId xmlns:a16="http://schemas.microsoft.com/office/drawing/2014/main" id="{5063EDF0-1635-4103-BDCF-E3419F281C6C}"/>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1" name="ZoneTexte 20">
                    <a:extLst>
                      <a:ext uri="{FF2B5EF4-FFF2-40B4-BE49-F238E27FC236}">
                        <a16:creationId xmlns:a16="http://schemas.microsoft.com/office/drawing/2014/main" id="{F4BFA8DC-A551-4D5D-887E-8ACD3C576407}"/>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2" name="ZoneTexte 21">
                    <a:extLst>
                      <a:ext uri="{FF2B5EF4-FFF2-40B4-BE49-F238E27FC236}">
                        <a16:creationId xmlns:a16="http://schemas.microsoft.com/office/drawing/2014/main" id="{1ECF78E4-2C13-44A0-92E2-90F157C1A3D2}"/>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3" name="ZoneTexte 22">
                    <a:extLst>
                      <a:ext uri="{FF2B5EF4-FFF2-40B4-BE49-F238E27FC236}">
                        <a16:creationId xmlns:a16="http://schemas.microsoft.com/office/drawing/2014/main" id="{CF4A84EA-03BD-4BFA-B7BC-6167DF588E86}"/>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4" name="ZoneTexte 13">
                  <a:extLst>
                    <a:ext uri="{FF2B5EF4-FFF2-40B4-BE49-F238E27FC236}">
                      <a16:creationId xmlns:a16="http://schemas.microsoft.com/office/drawing/2014/main" id="{EB8F74D8-6FB3-4A74-A341-652FBAA20089}"/>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5" name="Connecteur droit 14">
                  <a:extLst>
                    <a:ext uri="{FF2B5EF4-FFF2-40B4-BE49-F238E27FC236}">
                      <a16:creationId xmlns:a16="http://schemas.microsoft.com/office/drawing/2014/main" id="{9C5AD051-C6BD-42A6-9D4D-066A346E337F}"/>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9" name="Connecteur droit 8">
              <a:extLst>
                <a:ext uri="{FF2B5EF4-FFF2-40B4-BE49-F238E27FC236}">
                  <a16:creationId xmlns:a16="http://schemas.microsoft.com/office/drawing/2014/main" id="{6E1DC49D-5E8E-4EF0-B963-EE2910E785B0}"/>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10" name="ZoneTexte 9">
              <a:extLst>
                <a:ext uri="{FF2B5EF4-FFF2-40B4-BE49-F238E27FC236}">
                  <a16:creationId xmlns:a16="http://schemas.microsoft.com/office/drawing/2014/main" id="{FBD916FF-ADD0-43CF-9B1B-4A7125CC09E1}"/>
                </a:ext>
              </a:extLst>
            </p:cNvPr>
            <p:cNvSpPr txBox="1"/>
            <p:nvPr/>
          </p:nvSpPr>
          <p:spPr>
            <a:xfrm>
              <a:off x="9008199" y="5470894"/>
              <a:ext cx="1107402" cy="276999"/>
            </a:xfrm>
            <a:prstGeom prst="rect">
              <a:avLst/>
            </a:prstGeom>
            <a:noFill/>
          </p:spPr>
          <p:txBody>
            <a:bodyPr wrap="square" rtlCol="0">
              <a:spAutoFit/>
            </a:bodyPr>
            <a:lstStyle/>
            <a:p>
              <a:r>
                <a:rPr lang="fr-FR" sz="1200" b="1" dirty="0"/>
                <a:t>Maintenance</a:t>
              </a:r>
            </a:p>
          </p:txBody>
        </p:sp>
      </p:grpSp>
    </p:spTree>
    <p:extLst>
      <p:ext uri="{BB962C8B-B14F-4D97-AF65-F5344CB8AC3E}">
        <p14:creationId xmlns:p14="http://schemas.microsoft.com/office/powerpoint/2010/main" val="3403746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DEFF655-37AD-439E-8647-8D754F5AF09F}"/>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D6C9C8EA-01C8-4250-A8D6-1103DE6A5112}"/>
              </a:ext>
            </a:extLst>
          </p:cNvPr>
          <p:cNvSpPr>
            <a:spLocks noGrp="1"/>
          </p:cNvSpPr>
          <p:nvPr>
            <p:ph type="sldNum" sz="quarter" idx="12"/>
          </p:nvPr>
        </p:nvSpPr>
        <p:spPr/>
        <p:txBody>
          <a:bodyPr/>
          <a:lstStyle/>
          <a:p>
            <a:fld id="{B5F6DD35-FB90-4B61-9FCD-114AE07A4CCE}" type="slidenum">
              <a:rPr lang="fr-FR" smtClean="0"/>
              <a:t>39</a:t>
            </a:fld>
            <a:endParaRPr lang="fr-FR"/>
          </a:p>
        </p:txBody>
      </p:sp>
      <p:grpSp>
        <p:nvGrpSpPr>
          <p:cNvPr id="7" name="Groupe 6">
            <a:extLst>
              <a:ext uri="{FF2B5EF4-FFF2-40B4-BE49-F238E27FC236}">
                <a16:creationId xmlns:a16="http://schemas.microsoft.com/office/drawing/2014/main" id="{8431E73F-E23C-4D58-8A57-7B26F6B3448B}"/>
              </a:ext>
            </a:extLst>
          </p:cNvPr>
          <p:cNvGrpSpPr/>
          <p:nvPr/>
        </p:nvGrpSpPr>
        <p:grpSpPr>
          <a:xfrm>
            <a:off x="3015116" y="5454845"/>
            <a:ext cx="8096417" cy="856859"/>
            <a:chOff x="3042010" y="5447814"/>
            <a:chExt cx="8096417" cy="856859"/>
          </a:xfrm>
        </p:grpSpPr>
        <p:grpSp>
          <p:nvGrpSpPr>
            <p:cNvPr id="8" name="Groupe 7">
              <a:extLst>
                <a:ext uri="{FF2B5EF4-FFF2-40B4-BE49-F238E27FC236}">
                  <a16:creationId xmlns:a16="http://schemas.microsoft.com/office/drawing/2014/main" id="{6C6079EE-A83E-4F64-988E-9302B30C13F5}"/>
                </a:ext>
              </a:extLst>
            </p:cNvPr>
            <p:cNvGrpSpPr/>
            <p:nvPr/>
          </p:nvGrpSpPr>
          <p:grpSpPr>
            <a:xfrm>
              <a:off x="3042010" y="5447814"/>
              <a:ext cx="8096417" cy="856859"/>
              <a:chOff x="3042010" y="5447814"/>
              <a:chExt cx="8096417" cy="856859"/>
            </a:xfrm>
          </p:grpSpPr>
          <p:sp>
            <p:nvSpPr>
              <p:cNvPr id="11" name="ZoneTexte 10">
                <a:extLst>
                  <a:ext uri="{FF2B5EF4-FFF2-40B4-BE49-F238E27FC236}">
                    <a16:creationId xmlns:a16="http://schemas.microsoft.com/office/drawing/2014/main" id="{DE025273-C2AF-426D-BCC7-BDA92B2F76D4}"/>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2" name="Groupe 11">
                <a:extLst>
                  <a:ext uri="{FF2B5EF4-FFF2-40B4-BE49-F238E27FC236}">
                    <a16:creationId xmlns:a16="http://schemas.microsoft.com/office/drawing/2014/main" id="{3F3D1B40-06E3-4D83-88E4-1EAB8FF27631}"/>
                  </a:ext>
                </a:extLst>
              </p:cNvPr>
              <p:cNvGrpSpPr/>
              <p:nvPr/>
            </p:nvGrpSpPr>
            <p:grpSpPr>
              <a:xfrm>
                <a:off x="3042010" y="5454250"/>
                <a:ext cx="8096417" cy="850423"/>
                <a:chOff x="3042010" y="5454250"/>
                <a:chExt cx="8096417" cy="850423"/>
              </a:xfrm>
            </p:grpSpPr>
            <p:grpSp>
              <p:nvGrpSpPr>
                <p:cNvPr id="13" name="Groupe 12">
                  <a:extLst>
                    <a:ext uri="{FF2B5EF4-FFF2-40B4-BE49-F238E27FC236}">
                      <a16:creationId xmlns:a16="http://schemas.microsoft.com/office/drawing/2014/main" id="{98E4EDE1-37B0-438D-9E43-FA63C93C6912}"/>
                    </a:ext>
                  </a:extLst>
                </p:cNvPr>
                <p:cNvGrpSpPr/>
                <p:nvPr/>
              </p:nvGrpSpPr>
              <p:grpSpPr>
                <a:xfrm>
                  <a:off x="3042010" y="5454250"/>
                  <a:ext cx="8096417" cy="850423"/>
                  <a:chOff x="3472301" y="5589512"/>
                  <a:chExt cx="7086468" cy="683272"/>
                </a:xfrm>
              </p:grpSpPr>
              <p:sp>
                <p:nvSpPr>
                  <p:cNvPr id="16" name="Flèche droite 6">
                    <a:extLst>
                      <a:ext uri="{FF2B5EF4-FFF2-40B4-BE49-F238E27FC236}">
                        <a16:creationId xmlns:a16="http://schemas.microsoft.com/office/drawing/2014/main" id="{93F057A5-09B0-4DCE-BEA1-20D5181AC3BA}"/>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Connecteur droit 16">
                    <a:extLst>
                      <a:ext uri="{FF2B5EF4-FFF2-40B4-BE49-F238E27FC236}">
                        <a16:creationId xmlns:a16="http://schemas.microsoft.com/office/drawing/2014/main" id="{84811A32-46A1-4277-AB30-0090A93026D8}"/>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125F6F19-B481-4B27-9A44-DC1563DE3EB2}"/>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A8568FF2-96B3-4ACF-BC73-C611D9AD7D02}"/>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Connecteur droit 19">
                    <a:extLst>
                      <a:ext uri="{FF2B5EF4-FFF2-40B4-BE49-F238E27FC236}">
                        <a16:creationId xmlns:a16="http://schemas.microsoft.com/office/drawing/2014/main" id="{5063EDF0-1635-4103-BDCF-E3419F281C6C}"/>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1" name="ZoneTexte 20">
                    <a:extLst>
                      <a:ext uri="{FF2B5EF4-FFF2-40B4-BE49-F238E27FC236}">
                        <a16:creationId xmlns:a16="http://schemas.microsoft.com/office/drawing/2014/main" id="{F4BFA8DC-A551-4D5D-887E-8ACD3C576407}"/>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2" name="ZoneTexte 21">
                    <a:extLst>
                      <a:ext uri="{FF2B5EF4-FFF2-40B4-BE49-F238E27FC236}">
                        <a16:creationId xmlns:a16="http://schemas.microsoft.com/office/drawing/2014/main" id="{1ECF78E4-2C13-44A0-92E2-90F157C1A3D2}"/>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3" name="ZoneTexte 22">
                    <a:extLst>
                      <a:ext uri="{FF2B5EF4-FFF2-40B4-BE49-F238E27FC236}">
                        <a16:creationId xmlns:a16="http://schemas.microsoft.com/office/drawing/2014/main" id="{CF4A84EA-03BD-4BFA-B7BC-6167DF588E86}"/>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4" name="ZoneTexte 13">
                  <a:extLst>
                    <a:ext uri="{FF2B5EF4-FFF2-40B4-BE49-F238E27FC236}">
                      <a16:creationId xmlns:a16="http://schemas.microsoft.com/office/drawing/2014/main" id="{EB8F74D8-6FB3-4A74-A341-652FBAA20089}"/>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5" name="Connecteur droit 14">
                  <a:extLst>
                    <a:ext uri="{FF2B5EF4-FFF2-40B4-BE49-F238E27FC236}">
                      <a16:creationId xmlns:a16="http://schemas.microsoft.com/office/drawing/2014/main" id="{9C5AD051-C6BD-42A6-9D4D-066A346E337F}"/>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9" name="Connecteur droit 8">
              <a:extLst>
                <a:ext uri="{FF2B5EF4-FFF2-40B4-BE49-F238E27FC236}">
                  <a16:creationId xmlns:a16="http://schemas.microsoft.com/office/drawing/2014/main" id="{6E1DC49D-5E8E-4EF0-B963-EE2910E785B0}"/>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10" name="ZoneTexte 9">
              <a:extLst>
                <a:ext uri="{FF2B5EF4-FFF2-40B4-BE49-F238E27FC236}">
                  <a16:creationId xmlns:a16="http://schemas.microsoft.com/office/drawing/2014/main" id="{FBD916FF-ADD0-43CF-9B1B-4A7125CC09E1}"/>
                </a:ext>
              </a:extLst>
            </p:cNvPr>
            <p:cNvSpPr txBox="1"/>
            <p:nvPr/>
          </p:nvSpPr>
          <p:spPr>
            <a:xfrm>
              <a:off x="9008199" y="5470894"/>
              <a:ext cx="1107402" cy="276999"/>
            </a:xfrm>
            <a:prstGeom prst="rect">
              <a:avLst/>
            </a:prstGeom>
            <a:noFill/>
          </p:spPr>
          <p:txBody>
            <a:bodyPr wrap="square" rtlCol="0">
              <a:spAutoFit/>
            </a:bodyPr>
            <a:lstStyle/>
            <a:p>
              <a:r>
                <a:rPr lang="fr-FR" sz="1200" b="1" dirty="0"/>
                <a:t>Maintenance</a:t>
              </a:r>
            </a:p>
          </p:txBody>
        </p:sp>
      </p:grpSp>
      <p:pic>
        <p:nvPicPr>
          <p:cNvPr id="24" name="Picture 2">
            <a:extLst>
              <a:ext uri="{FF2B5EF4-FFF2-40B4-BE49-F238E27FC236}">
                <a16:creationId xmlns:a16="http://schemas.microsoft.com/office/drawing/2014/main" id="{86F415A0-76DB-46CD-98CD-723D2A8BD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659" y="1119067"/>
            <a:ext cx="5890241" cy="4257454"/>
          </a:xfrm>
          <a:prstGeom prst="rect">
            <a:avLst/>
          </a:prstGeom>
          <a:noFill/>
          <a:extLst>
            <a:ext uri="{909E8E84-426E-40DD-AFC4-6F175D3DCCD1}">
              <a14:hiddenFill xmlns:a14="http://schemas.microsoft.com/office/drawing/2010/main">
                <a:solidFill>
                  <a:srgbClr val="FFFFFF"/>
                </a:solidFill>
              </a14:hiddenFill>
            </a:ext>
          </a:extLst>
        </p:spPr>
      </p:pic>
      <p:sp>
        <p:nvSpPr>
          <p:cNvPr id="25" name="Titre 1">
            <a:extLst>
              <a:ext uri="{FF2B5EF4-FFF2-40B4-BE49-F238E27FC236}">
                <a16:creationId xmlns:a16="http://schemas.microsoft.com/office/drawing/2014/main" id="{7CC37EC5-B611-417F-B8BD-3CD206BDEC6A}"/>
              </a:ext>
            </a:extLst>
          </p:cNvPr>
          <p:cNvSpPr>
            <a:spLocks noGrp="1"/>
          </p:cNvSpPr>
          <p:nvPr>
            <p:ph type="title"/>
          </p:nvPr>
        </p:nvSpPr>
        <p:spPr>
          <a:xfrm>
            <a:off x="928543" y="132205"/>
            <a:ext cx="10353762" cy="970450"/>
          </a:xfrm>
        </p:spPr>
        <p:txBody>
          <a:bodyPr/>
          <a:lstStyle/>
          <a:p>
            <a:r>
              <a:rPr lang="fr-FR" dirty="0"/>
              <a:t>Stabilisation (</a:t>
            </a:r>
            <a:r>
              <a:rPr lang="fr-FR" dirty="0" err="1"/>
              <a:t>KMeans</a:t>
            </a:r>
            <a:r>
              <a:rPr lang="fr-FR" dirty="0"/>
              <a:t>)</a:t>
            </a:r>
          </a:p>
        </p:txBody>
      </p:sp>
    </p:spTree>
    <p:extLst>
      <p:ext uri="{BB962C8B-B14F-4D97-AF65-F5344CB8AC3E}">
        <p14:creationId xmlns:p14="http://schemas.microsoft.com/office/powerpoint/2010/main" val="56694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3E12361-2411-436B-8B2F-3EEB98F7598F}"/>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DCED9A6-2F64-423A-A589-242910266003}"/>
              </a:ext>
            </a:extLst>
          </p:cNvPr>
          <p:cNvSpPr>
            <a:spLocks noGrp="1"/>
          </p:cNvSpPr>
          <p:nvPr>
            <p:ph type="sldNum" sz="quarter" idx="12"/>
          </p:nvPr>
        </p:nvSpPr>
        <p:spPr/>
        <p:txBody>
          <a:bodyPr/>
          <a:lstStyle/>
          <a:p>
            <a:fld id="{B5F6DD35-FB90-4B61-9FCD-114AE07A4CCE}" type="slidenum">
              <a:rPr lang="fr-FR" smtClean="0"/>
              <a:t>4</a:t>
            </a:fld>
            <a:endParaRPr lang="fr-FR"/>
          </a:p>
        </p:txBody>
      </p:sp>
      <p:sp>
        <p:nvSpPr>
          <p:cNvPr id="16" name="ZoneTexte 15">
            <a:extLst>
              <a:ext uri="{FF2B5EF4-FFF2-40B4-BE49-F238E27FC236}">
                <a16:creationId xmlns:a16="http://schemas.microsoft.com/office/drawing/2014/main" id="{9B71386E-CC72-4203-A7A7-5A73DE926659}"/>
              </a:ext>
            </a:extLst>
          </p:cNvPr>
          <p:cNvSpPr txBox="1"/>
          <p:nvPr/>
        </p:nvSpPr>
        <p:spPr>
          <a:xfrm>
            <a:off x="1838982" y="2222695"/>
            <a:ext cx="9087730" cy="1015663"/>
          </a:xfrm>
          <a:prstGeom prst="rect">
            <a:avLst/>
          </a:prstGeom>
          <a:noFill/>
        </p:spPr>
        <p:txBody>
          <a:bodyPr wrap="square" rtlCol="0">
            <a:spAutoFit/>
          </a:bodyPr>
          <a:lstStyle/>
          <a:p>
            <a:pPr algn="ctr"/>
            <a:r>
              <a:rPr lang="fr-FR" sz="6000" dirty="0" err="1"/>
              <a:t>Dataset</a:t>
            </a:r>
            <a:endParaRPr lang="fr-FR" sz="6000" dirty="0"/>
          </a:p>
        </p:txBody>
      </p:sp>
      <p:grpSp>
        <p:nvGrpSpPr>
          <p:cNvPr id="12" name="Groupe 11">
            <a:extLst>
              <a:ext uri="{FF2B5EF4-FFF2-40B4-BE49-F238E27FC236}">
                <a16:creationId xmlns:a16="http://schemas.microsoft.com/office/drawing/2014/main" id="{95C12838-A4B7-4F48-9C38-BBB67A8793F4}"/>
              </a:ext>
            </a:extLst>
          </p:cNvPr>
          <p:cNvGrpSpPr/>
          <p:nvPr/>
        </p:nvGrpSpPr>
        <p:grpSpPr>
          <a:xfrm>
            <a:off x="3417306" y="5454766"/>
            <a:ext cx="7694227" cy="856936"/>
            <a:chOff x="3444200" y="5447735"/>
            <a:chExt cx="7694227" cy="856936"/>
          </a:xfrm>
        </p:grpSpPr>
        <p:grpSp>
          <p:nvGrpSpPr>
            <p:cNvPr id="3" name="Groupe 2">
              <a:extLst>
                <a:ext uri="{FF2B5EF4-FFF2-40B4-BE49-F238E27FC236}">
                  <a16:creationId xmlns:a16="http://schemas.microsoft.com/office/drawing/2014/main" id="{0B8438E8-4911-4CA4-ADFD-FF5A24EC0185}"/>
                </a:ext>
              </a:extLst>
            </p:cNvPr>
            <p:cNvGrpSpPr/>
            <p:nvPr/>
          </p:nvGrpSpPr>
          <p:grpSpPr>
            <a:xfrm>
              <a:off x="3444200" y="5447735"/>
              <a:ext cx="7694227" cy="856936"/>
              <a:chOff x="3444200" y="5447735"/>
              <a:chExt cx="7694227" cy="856936"/>
            </a:xfrm>
          </p:grpSpPr>
          <p:sp>
            <p:nvSpPr>
              <p:cNvPr id="17" name="ZoneTexte 16">
                <a:extLst>
                  <a:ext uri="{FF2B5EF4-FFF2-40B4-BE49-F238E27FC236}">
                    <a16:creationId xmlns:a16="http://schemas.microsoft.com/office/drawing/2014/main" id="{0BAD9C5F-8E7B-49C1-89D1-72B74218A077}"/>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2" name="Groupe 1">
                <a:extLst>
                  <a:ext uri="{FF2B5EF4-FFF2-40B4-BE49-F238E27FC236}">
                    <a16:creationId xmlns:a16="http://schemas.microsoft.com/office/drawing/2014/main" id="{3FFE0A35-9A39-491C-A540-736A266793FE}"/>
                  </a:ext>
                </a:extLst>
              </p:cNvPr>
              <p:cNvGrpSpPr/>
              <p:nvPr/>
            </p:nvGrpSpPr>
            <p:grpSpPr>
              <a:xfrm>
                <a:off x="3444200" y="5447735"/>
                <a:ext cx="7694227" cy="856936"/>
                <a:chOff x="3444200" y="5447735"/>
                <a:chExt cx="7694227" cy="856936"/>
              </a:xfrm>
            </p:grpSpPr>
            <p:grpSp>
              <p:nvGrpSpPr>
                <p:cNvPr id="6" name="Groupe 5">
                  <a:extLst>
                    <a:ext uri="{FF2B5EF4-FFF2-40B4-BE49-F238E27FC236}">
                      <a16:creationId xmlns:a16="http://schemas.microsoft.com/office/drawing/2014/main" id="{EB245042-CE6B-47D0-94AC-87129746078A}"/>
                    </a:ext>
                  </a:extLst>
                </p:cNvPr>
                <p:cNvGrpSpPr/>
                <p:nvPr/>
              </p:nvGrpSpPr>
              <p:grpSpPr>
                <a:xfrm>
                  <a:off x="3444200" y="5447735"/>
                  <a:ext cx="7694227" cy="856936"/>
                  <a:chOff x="3824322" y="5584279"/>
                  <a:chExt cx="6734447" cy="688505"/>
                </a:xfrm>
              </p:grpSpPr>
              <p:sp>
                <p:nvSpPr>
                  <p:cNvPr id="7" name="Flèche droite 6">
                    <a:extLst>
                      <a:ext uri="{FF2B5EF4-FFF2-40B4-BE49-F238E27FC236}">
                        <a16:creationId xmlns:a16="http://schemas.microsoft.com/office/drawing/2014/main" id="{230D7FDF-CE7D-4DCF-BE6E-D47BE867D7B0}"/>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7">
                    <a:extLst>
                      <a:ext uri="{FF2B5EF4-FFF2-40B4-BE49-F238E27FC236}">
                        <a16:creationId xmlns:a16="http://schemas.microsoft.com/office/drawing/2014/main" id="{CE8189EB-C806-4600-9A42-0666A4CD978F}"/>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Connecteur droit 8">
                    <a:extLst>
                      <a:ext uri="{FF2B5EF4-FFF2-40B4-BE49-F238E27FC236}">
                        <a16:creationId xmlns:a16="http://schemas.microsoft.com/office/drawing/2014/main" id="{F24B9CC9-7E7A-4AA3-A8ED-DC4CB6D25CB7}"/>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Connecteur droit 9">
                    <a:extLst>
                      <a:ext uri="{FF2B5EF4-FFF2-40B4-BE49-F238E27FC236}">
                        <a16:creationId xmlns:a16="http://schemas.microsoft.com/office/drawing/2014/main" id="{A997117B-F993-4EDE-A4BC-22F2BCC98DDF}"/>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Connecteur droit 10">
                    <a:extLst>
                      <a:ext uri="{FF2B5EF4-FFF2-40B4-BE49-F238E27FC236}">
                        <a16:creationId xmlns:a16="http://schemas.microsoft.com/office/drawing/2014/main" id="{AE07FE93-A5D7-47CE-98A9-99A7B12F1B6A}"/>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13" name="ZoneTexte 12">
                    <a:extLst>
                      <a:ext uri="{FF2B5EF4-FFF2-40B4-BE49-F238E27FC236}">
                        <a16:creationId xmlns:a16="http://schemas.microsoft.com/office/drawing/2014/main" id="{B06008EE-8FEC-46B2-B890-94938F2BDA62}"/>
                      </a:ext>
                    </a:extLst>
                  </p:cNvPr>
                  <p:cNvSpPr txBox="1"/>
                  <p:nvPr/>
                </p:nvSpPr>
                <p:spPr>
                  <a:xfrm>
                    <a:off x="3824322" y="5584279"/>
                    <a:ext cx="661535" cy="222555"/>
                  </a:xfrm>
                  <a:prstGeom prst="rect">
                    <a:avLst/>
                  </a:prstGeom>
                  <a:noFill/>
                </p:spPr>
                <p:txBody>
                  <a:bodyPr wrap="square" rtlCol="0">
                    <a:spAutoFit/>
                  </a:bodyPr>
                  <a:lstStyle/>
                  <a:p>
                    <a:r>
                      <a:rPr lang="fr-FR" sz="1200" b="1" dirty="0" err="1"/>
                      <a:t>Dataset</a:t>
                    </a:r>
                    <a:endParaRPr lang="fr-FR" sz="1200" b="1" dirty="0"/>
                  </a:p>
                </p:txBody>
              </p:sp>
              <p:sp>
                <p:nvSpPr>
                  <p:cNvPr id="14" name="ZoneTexte 13">
                    <a:extLst>
                      <a:ext uri="{FF2B5EF4-FFF2-40B4-BE49-F238E27FC236}">
                        <a16:creationId xmlns:a16="http://schemas.microsoft.com/office/drawing/2014/main" id="{07261C4B-A20B-4A64-BD65-7000CFFDF2BA}"/>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15" name="ZoneTexte 14">
                    <a:extLst>
                      <a:ext uri="{FF2B5EF4-FFF2-40B4-BE49-F238E27FC236}">
                        <a16:creationId xmlns:a16="http://schemas.microsoft.com/office/drawing/2014/main" id="{87D78C74-DB8F-4D64-9F83-436A0436F945}"/>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8" name="ZoneTexte 17">
                  <a:extLst>
                    <a:ext uri="{FF2B5EF4-FFF2-40B4-BE49-F238E27FC236}">
                      <a16:creationId xmlns:a16="http://schemas.microsoft.com/office/drawing/2014/main" id="{80B91F9E-4BD6-4532-944E-1A630B10E130}"/>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9" name="Connecteur droit 18">
                  <a:extLst>
                    <a:ext uri="{FF2B5EF4-FFF2-40B4-BE49-F238E27FC236}">
                      <a16:creationId xmlns:a16="http://schemas.microsoft.com/office/drawing/2014/main" id="{7970C71E-5351-4518-A2C6-8E258BEDA43B}"/>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20" name="Connecteur droit 19">
              <a:extLst>
                <a:ext uri="{FF2B5EF4-FFF2-40B4-BE49-F238E27FC236}">
                  <a16:creationId xmlns:a16="http://schemas.microsoft.com/office/drawing/2014/main" id="{10521CB4-578A-4759-BF74-D83F458B9AA6}"/>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1" name="ZoneTexte 20">
              <a:extLst>
                <a:ext uri="{FF2B5EF4-FFF2-40B4-BE49-F238E27FC236}">
                  <a16:creationId xmlns:a16="http://schemas.microsoft.com/office/drawing/2014/main" id="{A24FA630-A611-4DDF-B6E3-CB344D74702D}"/>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Tree>
    <p:extLst>
      <p:ext uri="{BB962C8B-B14F-4D97-AF65-F5344CB8AC3E}">
        <p14:creationId xmlns:p14="http://schemas.microsoft.com/office/powerpoint/2010/main" val="2165179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E0B0377-4745-455F-AEBE-10E2321A3724}"/>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17893590-A072-4FB5-A390-15FE3355EC59}"/>
              </a:ext>
            </a:extLst>
          </p:cNvPr>
          <p:cNvSpPr>
            <a:spLocks noGrp="1"/>
          </p:cNvSpPr>
          <p:nvPr>
            <p:ph type="sldNum" sz="quarter" idx="12"/>
          </p:nvPr>
        </p:nvSpPr>
        <p:spPr/>
        <p:txBody>
          <a:bodyPr/>
          <a:lstStyle/>
          <a:p>
            <a:fld id="{B5F6DD35-FB90-4B61-9FCD-114AE07A4CCE}" type="slidenum">
              <a:rPr lang="fr-FR" smtClean="0"/>
              <a:t>40</a:t>
            </a:fld>
            <a:endParaRPr lang="fr-FR"/>
          </a:p>
        </p:txBody>
      </p:sp>
      <p:grpSp>
        <p:nvGrpSpPr>
          <p:cNvPr id="6" name="Groupe 5">
            <a:extLst>
              <a:ext uri="{FF2B5EF4-FFF2-40B4-BE49-F238E27FC236}">
                <a16:creationId xmlns:a16="http://schemas.microsoft.com/office/drawing/2014/main" id="{E4C1DC67-0585-4F84-A21A-72D32BB5A8C3}"/>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B5629293-9FC5-41B0-8ED5-BE792A300C84}"/>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8ABC08AE-73ED-4170-A72C-BE7030CA8200}"/>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D0F2151D-387E-404C-A396-0FAF154E8BE0}"/>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573828FE-D30D-4342-A0E4-FA2B039D89A7}"/>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AD1D7B36-1FB9-41FD-BC55-9A396E55EE09}"/>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20FEC367-EB6E-4EF9-A5FB-13DC02E04596}"/>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332CA3CE-D755-4635-9B8D-C3C6E0E0067D}"/>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D13C9424-BCC5-4198-8393-520D6F08C713}"/>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91F5F102-2793-4275-8D15-E98AD6725D50}"/>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8072EF65-BB53-4FD8-8663-B84DB62F7209}"/>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2BCFA58B-89AA-44D7-86EA-2E7D7E2FA4FA}"/>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2" name="ZoneTexte 21">
                    <a:extLst>
                      <a:ext uri="{FF2B5EF4-FFF2-40B4-BE49-F238E27FC236}">
                        <a16:creationId xmlns:a16="http://schemas.microsoft.com/office/drawing/2014/main" id="{61AFD56C-A923-4CC6-AB5B-138241FCD282}"/>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140F8CBE-41E5-4055-ABDF-FD34E02A585D}"/>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2D11222D-8B43-42C5-9A88-CB914D1F0EFC}"/>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8451FD55-0E95-4ADD-98B3-D8A83288F30D}"/>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1F305B45-473F-46A0-B380-0631721949A1}"/>
                </a:ext>
              </a:extLst>
            </p:cNvPr>
            <p:cNvSpPr txBox="1"/>
            <p:nvPr/>
          </p:nvSpPr>
          <p:spPr>
            <a:xfrm>
              <a:off x="9008199" y="5470894"/>
              <a:ext cx="1107402" cy="276999"/>
            </a:xfrm>
            <a:prstGeom prst="rect">
              <a:avLst/>
            </a:prstGeom>
            <a:noFill/>
          </p:spPr>
          <p:txBody>
            <a:bodyPr wrap="square" rtlCol="0">
              <a:spAutoFit/>
            </a:bodyPr>
            <a:lstStyle/>
            <a:p>
              <a:r>
                <a:rPr lang="fr-FR" sz="1200" b="1" dirty="0"/>
                <a:t>Maintenance</a:t>
              </a:r>
            </a:p>
          </p:txBody>
        </p:sp>
      </p:grpSp>
      <p:sp>
        <p:nvSpPr>
          <p:cNvPr id="23" name="Titre 1">
            <a:extLst>
              <a:ext uri="{FF2B5EF4-FFF2-40B4-BE49-F238E27FC236}">
                <a16:creationId xmlns:a16="http://schemas.microsoft.com/office/drawing/2014/main" id="{EBFD20EE-0C3D-49EC-8E1E-AB0E4EE4E2B4}"/>
              </a:ext>
            </a:extLst>
          </p:cNvPr>
          <p:cNvSpPr>
            <a:spLocks noGrp="1"/>
          </p:cNvSpPr>
          <p:nvPr>
            <p:ph type="title"/>
          </p:nvPr>
        </p:nvSpPr>
        <p:spPr>
          <a:xfrm>
            <a:off x="928543" y="132205"/>
            <a:ext cx="10353762" cy="970450"/>
          </a:xfrm>
        </p:spPr>
        <p:txBody>
          <a:bodyPr/>
          <a:lstStyle/>
          <a:p>
            <a:r>
              <a:rPr lang="fr-FR" dirty="0"/>
              <a:t>Stabilisation (GMM)</a:t>
            </a:r>
          </a:p>
        </p:txBody>
      </p:sp>
      <p:pic>
        <p:nvPicPr>
          <p:cNvPr id="1026" name="Picture 2">
            <a:extLst>
              <a:ext uri="{FF2B5EF4-FFF2-40B4-BE49-F238E27FC236}">
                <a16:creationId xmlns:a16="http://schemas.microsoft.com/office/drawing/2014/main" id="{E5742C26-98BA-4084-9208-BE7CB7F96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477" y="1172323"/>
            <a:ext cx="5822342" cy="4143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074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9F44250E-BE1B-449D-B142-7D7F911ED0A7}"/>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8B38DD65-2320-4B31-A568-16D902912763}"/>
              </a:ext>
            </a:extLst>
          </p:cNvPr>
          <p:cNvSpPr>
            <a:spLocks noGrp="1"/>
          </p:cNvSpPr>
          <p:nvPr>
            <p:ph type="sldNum" sz="quarter" idx="12"/>
          </p:nvPr>
        </p:nvSpPr>
        <p:spPr/>
        <p:txBody>
          <a:bodyPr/>
          <a:lstStyle/>
          <a:p>
            <a:fld id="{B5F6DD35-FB90-4B61-9FCD-114AE07A4CCE}" type="slidenum">
              <a:rPr lang="fr-FR" smtClean="0"/>
              <a:t>41</a:t>
            </a:fld>
            <a:endParaRPr lang="fr-FR"/>
          </a:p>
        </p:txBody>
      </p:sp>
      <p:sp>
        <p:nvSpPr>
          <p:cNvPr id="6" name="ZoneTexte 5">
            <a:extLst>
              <a:ext uri="{FF2B5EF4-FFF2-40B4-BE49-F238E27FC236}">
                <a16:creationId xmlns:a16="http://schemas.microsoft.com/office/drawing/2014/main" id="{FD03DB81-C144-415E-8878-B0401239C4BD}"/>
              </a:ext>
            </a:extLst>
          </p:cNvPr>
          <p:cNvSpPr txBox="1"/>
          <p:nvPr/>
        </p:nvSpPr>
        <p:spPr>
          <a:xfrm>
            <a:off x="1838982" y="2222695"/>
            <a:ext cx="9087730" cy="1015663"/>
          </a:xfrm>
          <a:prstGeom prst="rect">
            <a:avLst/>
          </a:prstGeom>
          <a:noFill/>
        </p:spPr>
        <p:txBody>
          <a:bodyPr wrap="square" rtlCol="0">
            <a:spAutoFit/>
          </a:bodyPr>
          <a:lstStyle/>
          <a:p>
            <a:pPr algn="ctr"/>
            <a:r>
              <a:rPr lang="fr-FR" sz="6000" dirty="0"/>
              <a:t>Conclusion</a:t>
            </a:r>
          </a:p>
        </p:txBody>
      </p:sp>
      <p:grpSp>
        <p:nvGrpSpPr>
          <p:cNvPr id="7" name="Groupe 6">
            <a:extLst>
              <a:ext uri="{FF2B5EF4-FFF2-40B4-BE49-F238E27FC236}">
                <a16:creationId xmlns:a16="http://schemas.microsoft.com/office/drawing/2014/main" id="{F3592195-CB5C-427C-B419-D190880D4B22}"/>
              </a:ext>
            </a:extLst>
          </p:cNvPr>
          <p:cNvGrpSpPr/>
          <p:nvPr/>
        </p:nvGrpSpPr>
        <p:grpSpPr>
          <a:xfrm>
            <a:off x="3015116" y="5454845"/>
            <a:ext cx="8096417" cy="856859"/>
            <a:chOff x="3042010" y="5447814"/>
            <a:chExt cx="8096417" cy="856859"/>
          </a:xfrm>
        </p:grpSpPr>
        <p:grpSp>
          <p:nvGrpSpPr>
            <p:cNvPr id="8" name="Groupe 7">
              <a:extLst>
                <a:ext uri="{FF2B5EF4-FFF2-40B4-BE49-F238E27FC236}">
                  <a16:creationId xmlns:a16="http://schemas.microsoft.com/office/drawing/2014/main" id="{D960510E-39D6-4269-A790-012B311A64FC}"/>
                </a:ext>
              </a:extLst>
            </p:cNvPr>
            <p:cNvGrpSpPr/>
            <p:nvPr/>
          </p:nvGrpSpPr>
          <p:grpSpPr>
            <a:xfrm>
              <a:off x="3042010" y="5447814"/>
              <a:ext cx="8096417" cy="856859"/>
              <a:chOff x="3042010" y="5447814"/>
              <a:chExt cx="8096417" cy="856859"/>
            </a:xfrm>
          </p:grpSpPr>
          <p:sp>
            <p:nvSpPr>
              <p:cNvPr id="11" name="ZoneTexte 10">
                <a:extLst>
                  <a:ext uri="{FF2B5EF4-FFF2-40B4-BE49-F238E27FC236}">
                    <a16:creationId xmlns:a16="http://schemas.microsoft.com/office/drawing/2014/main" id="{5E46CCDB-8479-4445-91CD-0575B2F06E00}"/>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2" name="Groupe 11">
                <a:extLst>
                  <a:ext uri="{FF2B5EF4-FFF2-40B4-BE49-F238E27FC236}">
                    <a16:creationId xmlns:a16="http://schemas.microsoft.com/office/drawing/2014/main" id="{CC434AC8-DEBD-4E11-85AB-D46BBFC3EB69}"/>
                  </a:ext>
                </a:extLst>
              </p:cNvPr>
              <p:cNvGrpSpPr/>
              <p:nvPr/>
            </p:nvGrpSpPr>
            <p:grpSpPr>
              <a:xfrm>
                <a:off x="3042010" y="5454250"/>
                <a:ext cx="8096417" cy="850423"/>
                <a:chOff x="3042010" y="5454250"/>
                <a:chExt cx="8096417" cy="850423"/>
              </a:xfrm>
            </p:grpSpPr>
            <p:grpSp>
              <p:nvGrpSpPr>
                <p:cNvPr id="13" name="Groupe 12">
                  <a:extLst>
                    <a:ext uri="{FF2B5EF4-FFF2-40B4-BE49-F238E27FC236}">
                      <a16:creationId xmlns:a16="http://schemas.microsoft.com/office/drawing/2014/main" id="{C12827B4-5E3A-4D9D-A2E5-FB4D3E026593}"/>
                    </a:ext>
                  </a:extLst>
                </p:cNvPr>
                <p:cNvGrpSpPr/>
                <p:nvPr/>
              </p:nvGrpSpPr>
              <p:grpSpPr>
                <a:xfrm>
                  <a:off x="3042010" y="5454250"/>
                  <a:ext cx="8096417" cy="850423"/>
                  <a:chOff x="3472301" y="5589512"/>
                  <a:chExt cx="7086468" cy="683272"/>
                </a:xfrm>
              </p:grpSpPr>
              <p:sp>
                <p:nvSpPr>
                  <p:cNvPr id="16" name="Flèche droite 6">
                    <a:extLst>
                      <a:ext uri="{FF2B5EF4-FFF2-40B4-BE49-F238E27FC236}">
                        <a16:creationId xmlns:a16="http://schemas.microsoft.com/office/drawing/2014/main" id="{EAAF23B7-136A-4A52-A5B9-4FE7A49D2040}"/>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Connecteur droit 16">
                    <a:extLst>
                      <a:ext uri="{FF2B5EF4-FFF2-40B4-BE49-F238E27FC236}">
                        <a16:creationId xmlns:a16="http://schemas.microsoft.com/office/drawing/2014/main" id="{C5D922FC-5BE6-4DDC-8E5E-2AE9B63DF6D7}"/>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2528516B-0551-4908-97E1-E44820F0A2BB}"/>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B0C9216C-17A4-42A2-BBB1-A7D44092BB95}"/>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Connecteur droit 19">
                    <a:extLst>
                      <a:ext uri="{FF2B5EF4-FFF2-40B4-BE49-F238E27FC236}">
                        <a16:creationId xmlns:a16="http://schemas.microsoft.com/office/drawing/2014/main" id="{B07FFABD-5576-4490-B010-0EA4E94BC546}"/>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1" name="ZoneTexte 20">
                    <a:extLst>
                      <a:ext uri="{FF2B5EF4-FFF2-40B4-BE49-F238E27FC236}">
                        <a16:creationId xmlns:a16="http://schemas.microsoft.com/office/drawing/2014/main" id="{CDAD29C4-140A-43A1-82B5-EE6078ED7DAC}"/>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2" name="ZoneTexte 21">
                    <a:extLst>
                      <a:ext uri="{FF2B5EF4-FFF2-40B4-BE49-F238E27FC236}">
                        <a16:creationId xmlns:a16="http://schemas.microsoft.com/office/drawing/2014/main" id="{B498AF9B-3899-456D-8834-8448DE268CB3}"/>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3" name="ZoneTexte 22">
                    <a:extLst>
                      <a:ext uri="{FF2B5EF4-FFF2-40B4-BE49-F238E27FC236}">
                        <a16:creationId xmlns:a16="http://schemas.microsoft.com/office/drawing/2014/main" id="{57C7E7AE-5710-44DA-AEED-4A04D18E52AE}"/>
                      </a:ext>
                    </a:extLst>
                  </p:cNvPr>
                  <p:cNvSpPr txBox="1"/>
                  <p:nvPr/>
                </p:nvSpPr>
                <p:spPr>
                  <a:xfrm>
                    <a:off x="9589505" y="5611736"/>
                    <a:ext cx="969264" cy="222555"/>
                  </a:xfrm>
                  <a:prstGeom prst="rect">
                    <a:avLst/>
                  </a:prstGeom>
                  <a:noFill/>
                </p:spPr>
                <p:txBody>
                  <a:bodyPr wrap="square" rtlCol="0">
                    <a:spAutoFit/>
                  </a:bodyPr>
                  <a:lstStyle/>
                  <a:p>
                    <a:r>
                      <a:rPr lang="fr-FR" sz="1200" b="1" dirty="0"/>
                      <a:t>Conclusion</a:t>
                    </a:r>
                  </a:p>
                </p:txBody>
              </p:sp>
            </p:grpSp>
            <p:sp>
              <p:nvSpPr>
                <p:cNvPr id="14" name="ZoneTexte 13">
                  <a:extLst>
                    <a:ext uri="{FF2B5EF4-FFF2-40B4-BE49-F238E27FC236}">
                      <a16:creationId xmlns:a16="http://schemas.microsoft.com/office/drawing/2014/main" id="{036B3F19-387D-466A-8960-2C4C93F1ABAA}"/>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5" name="Connecteur droit 14">
                  <a:extLst>
                    <a:ext uri="{FF2B5EF4-FFF2-40B4-BE49-F238E27FC236}">
                      <a16:creationId xmlns:a16="http://schemas.microsoft.com/office/drawing/2014/main" id="{A002BAD0-81B0-4F41-896F-E220535AFF1C}"/>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9" name="Connecteur droit 8">
              <a:extLst>
                <a:ext uri="{FF2B5EF4-FFF2-40B4-BE49-F238E27FC236}">
                  <a16:creationId xmlns:a16="http://schemas.microsoft.com/office/drawing/2014/main" id="{5885335D-FD55-4DC0-855C-5ECA396E1372}"/>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10" name="ZoneTexte 9">
              <a:extLst>
                <a:ext uri="{FF2B5EF4-FFF2-40B4-BE49-F238E27FC236}">
                  <a16:creationId xmlns:a16="http://schemas.microsoft.com/office/drawing/2014/main" id="{E6FD1459-DCA4-4DED-AFFF-1C0A04808740}"/>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Tree>
    <p:extLst>
      <p:ext uri="{BB962C8B-B14F-4D97-AF65-F5344CB8AC3E}">
        <p14:creationId xmlns:p14="http://schemas.microsoft.com/office/powerpoint/2010/main" val="15731860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F58FC87-0065-4B91-BE18-E9D88DA65B6F}"/>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2004DD-7F6A-4154-A246-1E4C43CFDE46}"/>
              </a:ext>
            </a:extLst>
          </p:cNvPr>
          <p:cNvSpPr>
            <a:spLocks noGrp="1"/>
          </p:cNvSpPr>
          <p:nvPr>
            <p:ph type="sldNum" sz="quarter" idx="12"/>
          </p:nvPr>
        </p:nvSpPr>
        <p:spPr/>
        <p:txBody>
          <a:bodyPr/>
          <a:lstStyle/>
          <a:p>
            <a:fld id="{B5F6DD35-FB90-4B61-9FCD-114AE07A4CCE}" type="slidenum">
              <a:rPr lang="fr-FR" smtClean="0"/>
              <a:t>42</a:t>
            </a:fld>
            <a:endParaRPr lang="fr-FR"/>
          </a:p>
        </p:txBody>
      </p:sp>
      <p:grpSp>
        <p:nvGrpSpPr>
          <p:cNvPr id="6" name="Groupe 5">
            <a:extLst>
              <a:ext uri="{FF2B5EF4-FFF2-40B4-BE49-F238E27FC236}">
                <a16:creationId xmlns:a16="http://schemas.microsoft.com/office/drawing/2014/main" id="{B3FE459A-E06D-4F8A-B89A-3A3D5E047FA7}"/>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5C20A415-7395-4269-A07E-20A9F25D169E}"/>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ADE6663A-B508-4DDD-97CD-622E190EE126}"/>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4AC7AAF7-E832-40B3-8C96-15B46E9A3554}"/>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77052F45-0691-48CF-A4C7-B498EF9589BA}"/>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6D8734C6-ADD9-4EAC-BB00-61B25E9DAFBA}"/>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4333C65D-45C4-4791-AF48-22B5A0F2F19D}"/>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38365444-19E8-46E5-BE87-CEF2595CDDCE}"/>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A68CF257-F16B-401F-A31C-DD185FB8EE3C}"/>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1FD0D443-D743-42E8-865D-7409280A9C6A}"/>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3BA71EDF-75AF-4371-9207-1F07F1DA1BBB}"/>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E27156C6-8747-4B48-8EA2-0E39105880CF}"/>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2" name="ZoneTexte 21">
                    <a:extLst>
                      <a:ext uri="{FF2B5EF4-FFF2-40B4-BE49-F238E27FC236}">
                        <a16:creationId xmlns:a16="http://schemas.microsoft.com/office/drawing/2014/main" id="{82DBCB21-F406-4419-BE42-B537C349C644}"/>
                      </a:ext>
                    </a:extLst>
                  </p:cNvPr>
                  <p:cNvSpPr txBox="1"/>
                  <p:nvPr/>
                </p:nvSpPr>
                <p:spPr>
                  <a:xfrm>
                    <a:off x="9589505" y="5611736"/>
                    <a:ext cx="969264" cy="222555"/>
                  </a:xfrm>
                  <a:prstGeom prst="rect">
                    <a:avLst/>
                  </a:prstGeom>
                  <a:noFill/>
                </p:spPr>
                <p:txBody>
                  <a:bodyPr wrap="square" rtlCol="0">
                    <a:spAutoFit/>
                  </a:bodyPr>
                  <a:lstStyle/>
                  <a:p>
                    <a:r>
                      <a:rPr lang="fr-FR" sz="1200" b="1" dirty="0"/>
                      <a:t>Conclusion</a:t>
                    </a:r>
                  </a:p>
                </p:txBody>
              </p:sp>
            </p:grpSp>
            <p:sp>
              <p:nvSpPr>
                <p:cNvPr id="13" name="ZoneTexte 12">
                  <a:extLst>
                    <a:ext uri="{FF2B5EF4-FFF2-40B4-BE49-F238E27FC236}">
                      <a16:creationId xmlns:a16="http://schemas.microsoft.com/office/drawing/2014/main" id="{A1E045DD-0891-4AED-8C75-EFAE002715AF}"/>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03178F8D-B2B3-4697-A6F7-94B288EC1878}"/>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F50229EE-09CB-46CD-8DF0-E530215494AD}"/>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89BE8BEA-7F1B-4F7E-B13D-2CA8E2D36989}"/>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 name="ZoneTexte 1">
            <a:extLst>
              <a:ext uri="{FF2B5EF4-FFF2-40B4-BE49-F238E27FC236}">
                <a16:creationId xmlns:a16="http://schemas.microsoft.com/office/drawing/2014/main" id="{09CA7E7F-7CC7-4AB6-AD87-031ABAB5B0B1}"/>
              </a:ext>
            </a:extLst>
          </p:cNvPr>
          <p:cNvSpPr txBox="1"/>
          <p:nvPr/>
        </p:nvSpPr>
        <p:spPr>
          <a:xfrm>
            <a:off x="2501153" y="1703294"/>
            <a:ext cx="7691718" cy="3139321"/>
          </a:xfrm>
          <a:prstGeom prst="rect">
            <a:avLst/>
          </a:prstGeom>
          <a:noFill/>
        </p:spPr>
        <p:txBody>
          <a:bodyPr wrap="square" rtlCol="0">
            <a:spAutoFit/>
          </a:bodyPr>
          <a:lstStyle/>
          <a:p>
            <a:r>
              <a:rPr lang="fr-FR" dirty="0"/>
              <a:t>5 segmentations de clients :</a:t>
            </a:r>
          </a:p>
          <a:p>
            <a:endParaRPr lang="fr-FR" dirty="0"/>
          </a:p>
          <a:p>
            <a:pPr marL="285750" indent="-285750">
              <a:buFont typeface="Arial" panose="020B0604020202020204" pitchFamily="34" charset="0"/>
              <a:buChar char="•"/>
            </a:pPr>
            <a:r>
              <a:rPr lang="fr-FR" dirty="0"/>
              <a:t>Les clients qui achètent le dimanche </a:t>
            </a:r>
          </a:p>
          <a:p>
            <a:pPr marL="285750" indent="-285750">
              <a:buFont typeface="Arial" panose="020B0604020202020204" pitchFamily="34" charset="0"/>
              <a:buChar char="•"/>
            </a:pPr>
            <a:r>
              <a:rPr lang="fr-FR" dirty="0"/>
              <a:t>Les clients mécontents</a:t>
            </a:r>
          </a:p>
          <a:p>
            <a:pPr marL="285750" indent="-285750">
              <a:buFont typeface="Arial" panose="020B0604020202020204" pitchFamily="34" charset="0"/>
              <a:buChar char="•"/>
            </a:pPr>
            <a:r>
              <a:rPr lang="fr-FR" dirty="0"/>
              <a:t>Les clients avec un gros budget </a:t>
            </a:r>
          </a:p>
          <a:p>
            <a:pPr marL="285750" indent="-285750">
              <a:buFont typeface="Arial" panose="020B0604020202020204" pitchFamily="34" charset="0"/>
              <a:buChar char="•"/>
            </a:pPr>
            <a:r>
              <a:rPr lang="fr-FR" dirty="0"/>
              <a:t>Les clients réguliers</a:t>
            </a:r>
          </a:p>
          <a:p>
            <a:pPr marL="285750" indent="-285750">
              <a:buFont typeface="Arial" panose="020B0604020202020204" pitchFamily="34" charset="0"/>
              <a:buChar char="•"/>
            </a:pPr>
            <a:r>
              <a:rPr lang="fr-FR" dirty="0"/>
              <a:t>Les clients d’appoint </a:t>
            </a:r>
          </a:p>
          <a:p>
            <a:endParaRPr lang="fr-FR" dirty="0"/>
          </a:p>
          <a:p>
            <a:r>
              <a:rPr lang="fr-FR" dirty="0"/>
              <a:t>Pour le contrat de maintenance, après analyse de l’ARI, sur les deux ans de données que nous avons, nous pouvons voir qu’il doit avoir une mise à jour tous les 4 mois environ.</a:t>
            </a:r>
          </a:p>
        </p:txBody>
      </p:sp>
      <p:sp>
        <p:nvSpPr>
          <p:cNvPr id="23" name="Titre 1">
            <a:extLst>
              <a:ext uri="{FF2B5EF4-FFF2-40B4-BE49-F238E27FC236}">
                <a16:creationId xmlns:a16="http://schemas.microsoft.com/office/drawing/2014/main" id="{66F79663-F8A6-4F5D-B99B-1CBC76E4A8FA}"/>
              </a:ext>
            </a:extLst>
          </p:cNvPr>
          <p:cNvSpPr>
            <a:spLocks noGrp="1"/>
          </p:cNvSpPr>
          <p:nvPr>
            <p:ph type="title"/>
          </p:nvPr>
        </p:nvSpPr>
        <p:spPr>
          <a:xfrm>
            <a:off x="928543" y="132205"/>
            <a:ext cx="10353762" cy="970450"/>
          </a:xfrm>
        </p:spPr>
        <p:txBody>
          <a:bodyPr/>
          <a:lstStyle/>
          <a:p>
            <a:r>
              <a:rPr lang="fr-FR" dirty="0"/>
              <a:t>Conclusion</a:t>
            </a:r>
          </a:p>
        </p:txBody>
      </p:sp>
    </p:spTree>
    <p:extLst>
      <p:ext uri="{BB962C8B-B14F-4D97-AF65-F5344CB8AC3E}">
        <p14:creationId xmlns:p14="http://schemas.microsoft.com/office/powerpoint/2010/main" val="1622955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2FCD72B-3E22-454E-950D-4E49C93217B1}"/>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BF6973FA-A2EB-4ACA-8709-74937F47DBD7}"/>
              </a:ext>
            </a:extLst>
          </p:cNvPr>
          <p:cNvSpPr>
            <a:spLocks noGrp="1"/>
          </p:cNvSpPr>
          <p:nvPr>
            <p:ph type="sldNum" sz="quarter" idx="12"/>
          </p:nvPr>
        </p:nvSpPr>
        <p:spPr/>
        <p:txBody>
          <a:bodyPr/>
          <a:lstStyle/>
          <a:p>
            <a:fld id="{B5F6DD35-FB90-4B61-9FCD-114AE07A4CCE}" type="slidenum">
              <a:rPr lang="fr-FR" smtClean="0"/>
              <a:t>43</a:t>
            </a:fld>
            <a:endParaRPr lang="fr-FR"/>
          </a:p>
        </p:txBody>
      </p:sp>
      <p:grpSp>
        <p:nvGrpSpPr>
          <p:cNvPr id="6" name="Groupe 5">
            <a:extLst>
              <a:ext uri="{FF2B5EF4-FFF2-40B4-BE49-F238E27FC236}">
                <a16:creationId xmlns:a16="http://schemas.microsoft.com/office/drawing/2014/main" id="{1272AB81-ACAD-4428-8A0B-DBB654D904EA}"/>
              </a:ext>
            </a:extLst>
          </p:cNvPr>
          <p:cNvGrpSpPr/>
          <p:nvPr/>
        </p:nvGrpSpPr>
        <p:grpSpPr>
          <a:xfrm>
            <a:off x="3015116" y="5454845"/>
            <a:ext cx="8096417" cy="856859"/>
            <a:chOff x="3042010" y="5447814"/>
            <a:chExt cx="8096417" cy="856859"/>
          </a:xfrm>
        </p:grpSpPr>
        <p:grpSp>
          <p:nvGrpSpPr>
            <p:cNvPr id="7" name="Groupe 6">
              <a:extLst>
                <a:ext uri="{FF2B5EF4-FFF2-40B4-BE49-F238E27FC236}">
                  <a16:creationId xmlns:a16="http://schemas.microsoft.com/office/drawing/2014/main" id="{2AA4A00F-F304-4B03-BDEC-B5D290DE1709}"/>
                </a:ext>
              </a:extLst>
            </p:cNvPr>
            <p:cNvGrpSpPr/>
            <p:nvPr/>
          </p:nvGrpSpPr>
          <p:grpSpPr>
            <a:xfrm>
              <a:off x="3042010" y="5447814"/>
              <a:ext cx="8096417" cy="856859"/>
              <a:chOff x="3042010" y="5447814"/>
              <a:chExt cx="8096417" cy="856859"/>
            </a:xfrm>
          </p:grpSpPr>
          <p:sp>
            <p:nvSpPr>
              <p:cNvPr id="10" name="ZoneTexte 9">
                <a:extLst>
                  <a:ext uri="{FF2B5EF4-FFF2-40B4-BE49-F238E27FC236}">
                    <a16:creationId xmlns:a16="http://schemas.microsoft.com/office/drawing/2014/main" id="{DC4AE349-D75A-4470-8033-7E116C54B5E5}"/>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86AF2FB0-1487-4B98-AF94-F8D8E7A4DFC4}"/>
                  </a:ext>
                </a:extLst>
              </p:cNvPr>
              <p:cNvGrpSpPr/>
              <p:nvPr/>
            </p:nvGrpSpPr>
            <p:grpSpPr>
              <a:xfrm>
                <a:off x="3042010" y="5454250"/>
                <a:ext cx="8096417" cy="850423"/>
                <a:chOff x="3042010" y="5454250"/>
                <a:chExt cx="8096417" cy="850423"/>
              </a:xfrm>
            </p:grpSpPr>
            <p:grpSp>
              <p:nvGrpSpPr>
                <p:cNvPr id="12" name="Groupe 11">
                  <a:extLst>
                    <a:ext uri="{FF2B5EF4-FFF2-40B4-BE49-F238E27FC236}">
                      <a16:creationId xmlns:a16="http://schemas.microsoft.com/office/drawing/2014/main" id="{1C3B85E9-2368-4DEB-9FBA-B8E45FFD3E54}"/>
                    </a:ext>
                  </a:extLst>
                </p:cNvPr>
                <p:cNvGrpSpPr/>
                <p:nvPr/>
              </p:nvGrpSpPr>
              <p:grpSpPr>
                <a:xfrm>
                  <a:off x="3042010" y="5454250"/>
                  <a:ext cx="8096417" cy="850423"/>
                  <a:chOff x="3472301" y="5589512"/>
                  <a:chExt cx="7086468" cy="683272"/>
                </a:xfrm>
              </p:grpSpPr>
              <p:sp>
                <p:nvSpPr>
                  <p:cNvPr id="15" name="Flèche droite 6">
                    <a:extLst>
                      <a:ext uri="{FF2B5EF4-FFF2-40B4-BE49-F238E27FC236}">
                        <a16:creationId xmlns:a16="http://schemas.microsoft.com/office/drawing/2014/main" id="{32944E31-6C27-48D6-84CF-015E9CDFCB26}"/>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1F3DA434-951F-4C4B-A05B-941A4E5BD0BA}"/>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52FE62D4-A746-4F25-AB74-4501E7A683A9}"/>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2A3D6EAD-E2F7-47AB-A21D-BA26C132BF53}"/>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B72AC7F1-2913-4EA9-A19B-44984B87CC85}"/>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21E6EC0B-BE4F-48B0-9E34-64D0EF579ED7}"/>
                      </a:ext>
                    </a:extLst>
                  </p:cNvPr>
                  <p:cNvSpPr txBox="1"/>
                  <p:nvPr/>
                </p:nvSpPr>
                <p:spPr>
                  <a:xfrm>
                    <a:off x="3472301" y="5589512"/>
                    <a:ext cx="1415846" cy="222555"/>
                  </a:xfrm>
                  <a:prstGeom prst="rect">
                    <a:avLst/>
                  </a:prstGeom>
                  <a:noFill/>
                </p:spPr>
                <p:txBody>
                  <a:bodyPr wrap="square" rtlCol="0">
                    <a:spAutoFit/>
                  </a:bodyPr>
                  <a:lstStyle/>
                  <a:p>
                    <a:r>
                      <a:rPr lang="fr-FR" sz="1200" dirty="0"/>
                      <a:t>Nettoyage effectué</a:t>
                    </a:r>
                  </a:p>
                </p:txBody>
              </p:sp>
              <p:sp>
                <p:nvSpPr>
                  <p:cNvPr id="21" name="ZoneTexte 20">
                    <a:extLst>
                      <a:ext uri="{FF2B5EF4-FFF2-40B4-BE49-F238E27FC236}">
                        <a16:creationId xmlns:a16="http://schemas.microsoft.com/office/drawing/2014/main" id="{774A41E0-A4C7-4D19-9278-5D09C680AD84}"/>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2" name="ZoneTexte 21">
                    <a:extLst>
                      <a:ext uri="{FF2B5EF4-FFF2-40B4-BE49-F238E27FC236}">
                        <a16:creationId xmlns:a16="http://schemas.microsoft.com/office/drawing/2014/main" id="{2874247E-24B4-4611-9119-139682CB756E}"/>
                      </a:ext>
                    </a:extLst>
                  </p:cNvPr>
                  <p:cNvSpPr txBox="1"/>
                  <p:nvPr/>
                </p:nvSpPr>
                <p:spPr>
                  <a:xfrm>
                    <a:off x="9589505" y="5611736"/>
                    <a:ext cx="969264" cy="222555"/>
                  </a:xfrm>
                  <a:prstGeom prst="rect">
                    <a:avLst/>
                  </a:prstGeom>
                  <a:noFill/>
                </p:spPr>
                <p:txBody>
                  <a:bodyPr wrap="square" rtlCol="0">
                    <a:spAutoFit/>
                  </a:bodyPr>
                  <a:lstStyle/>
                  <a:p>
                    <a:r>
                      <a:rPr lang="fr-FR" sz="1200" b="1" dirty="0"/>
                      <a:t>Conclusion</a:t>
                    </a:r>
                  </a:p>
                </p:txBody>
              </p:sp>
            </p:grpSp>
            <p:sp>
              <p:nvSpPr>
                <p:cNvPr id="13" name="ZoneTexte 12">
                  <a:extLst>
                    <a:ext uri="{FF2B5EF4-FFF2-40B4-BE49-F238E27FC236}">
                      <a16:creationId xmlns:a16="http://schemas.microsoft.com/office/drawing/2014/main" id="{17FC016A-2BE7-45F7-A54D-DC137C726C82}"/>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D62955A1-7874-4C6E-A9F6-CAF5BA71C95A}"/>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CB5FA988-C9A3-4585-94EE-3DBB86689A5B}"/>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91B18706-B3BC-4D03-A973-616F5B2B5C38}"/>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3" name="Titre 1">
            <a:extLst>
              <a:ext uri="{FF2B5EF4-FFF2-40B4-BE49-F238E27FC236}">
                <a16:creationId xmlns:a16="http://schemas.microsoft.com/office/drawing/2014/main" id="{BC97746C-55C7-4CE5-8B65-572E9066BB73}"/>
              </a:ext>
            </a:extLst>
          </p:cNvPr>
          <p:cNvSpPr>
            <a:spLocks noGrp="1"/>
          </p:cNvSpPr>
          <p:nvPr>
            <p:ph type="title"/>
          </p:nvPr>
        </p:nvSpPr>
        <p:spPr>
          <a:xfrm>
            <a:off x="928543" y="132205"/>
            <a:ext cx="10353762" cy="970450"/>
          </a:xfrm>
        </p:spPr>
        <p:txBody>
          <a:bodyPr/>
          <a:lstStyle/>
          <a:p>
            <a:r>
              <a:rPr lang="fr-FR" dirty="0"/>
              <a:t>Perspectives</a:t>
            </a:r>
          </a:p>
        </p:txBody>
      </p:sp>
      <p:sp>
        <p:nvSpPr>
          <p:cNvPr id="25" name="ZoneTexte 24">
            <a:extLst>
              <a:ext uri="{FF2B5EF4-FFF2-40B4-BE49-F238E27FC236}">
                <a16:creationId xmlns:a16="http://schemas.microsoft.com/office/drawing/2014/main" id="{F0AB2EF7-92D1-403B-B477-7601C6A22636}"/>
              </a:ext>
            </a:extLst>
          </p:cNvPr>
          <p:cNvSpPr txBox="1"/>
          <p:nvPr/>
        </p:nvSpPr>
        <p:spPr>
          <a:xfrm>
            <a:off x="2474651" y="2210023"/>
            <a:ext cx="7614056" cy="1200329"/>
          </a:xfrm>
          <a:prstGeom prst="rect">
            <a:avLst/>
          </a:prstGeom>
          <a:noFill/>
        </p:spPr>
        <p:txBody>
          <a:bodyPr wrap="square">
            <a:spAutoFit/>
          </a:bodyPr>
          <a:lstStyle/>
          <a:p>
            <a:pPr marL="285750" indent="-285750">
              <a:buFont typeface="Arial" panose="020B0604020202020204" pitchFamily="34" charset="0"/>
              <a:buChar char="•"/>
            </a:pPr>
            <a:r>
              <a:rPr lang="fr-FR" sz="2400" dirty="0"/>
              <a:t>Création d’autres </a:t>
            </a:r>
            <a:r>
              <a:rPr lang="fr-FR" sz="2400" dirty="0" err="1"/>
              <a:t>features</a:t>
            </a:r>
            <a:r>
              <a:rPr lang="fr-FR" sz="2400" dirty="0"/>
              <a:t> </a:t>
            </a:r>
          </a:p>
          <a:p>
            <a:pPr marL="285750" indent="-285750">
              <a:buFont typeface="Arial" panose="020B0604020202020204" pitchFamily="34" charset="0"/>
              <a:buChar char="•"/>
            </a:pPr>
            <a:r>
              <a:rPr lang="fr-FR" sz="2400" dirty="0"/>
              <a:t>Clustering plus ciblé avec certains groupes de variables </a:t>
            </a:r>
          </a:p>
          <a:p>
            <a:pPr marL="285750" indent="-285750">
              <a:buFont typeface="Arial" panose="020B0604020202020204" pitchFamily="34" charset="0"/>
              <a:buChar char="•"/>
            </a:pPr>
            <a:r>
              <a:rPr lang="fr-FR" sz="2400" dirty="0"/>
              <a:t>Observer d’autre modèle</a:t>
            </a:r>
          </a:p>
        </p:txBody>
      </p:sp>
    </p:spTree>
    <p:extLst>
      <p:ext uri="{BB962C8B-B14F-4D97-AF65-F5344CB8AC3E}">
        <p14:creationId xmlns:p14="http://schemas.microsoft.com/office/powerpoint/2010/main" val="236479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F58FC87-0065-4B91-BE18-E9D88DA65B6F}"/>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2004DD-7F6A-4154-A246-1E4C43CFDE46}"/>
              </a:ext>
            </a:extLst>
          </p:cNvPr>
          <p:cNvSpPr>
            <a:spLocks noGrp="1"/>
          </p:cNvSpPr>
          <p:nvPr>
            <p:ph type="sldNum" sz="quarter" idx="12"/>
          </p:nvPr>
        </p:nvSpPr>
        <p:spPr/>
        <p:txBody>
          <a:bodyPr/>
          <a:lstStyle/>
          <a:p>
            <a:fld id="{B5F6DD35-FB90-4B61-9FCD-114AE07A4CCE}" type="slidenum">
              <a:rPr lang="fr-FR" smtClean="0"/>
              <a:t>5</a:t>
            </a:fld>
            <a:endParaRPr lang="fr-FR"/>
          </a:p>
        </p:txBody>
      </p:sp>
      <p:grpSp>
        <p:nvGrpSpPr>
          <p:cNvPr id="6" name="Groupe 5">
            <a:extLst>
              <a:ext uri="{FF2B5EF4-FFF2-40B4-BE49-F238E27FC236}">
                <a16:creationId xmlns:a16="http://schemas.microsoft.com/office/drawing/2014/main" id="{C8A30528-8026-4E3B-8A7B-4F4BC37232C5}"/>
              </a:ext>
            </a:extLst>
          </p:cNvPr>
          <p:cNvGrpSpPr/>
          <p:nvPr/>
        </p:nvGrpSpPr>
        <p:grpSpPr>
          <a:xfrm>
            <a:off x="3540239" y="5454845"/>
            <a:ext cx="7571294" cy="856864"/>
            <a:chOff x="3567133" y="5447814"/>
            <a:chExt cx="7571294" cy="856864"/>
          </a:xfrm>
        </p:grpSpPr>
        <p:grpSp>
          <p:nvGrpSpPr>
            <p:cNvPr id="7" name="Groupe 6">
              <a:extLst>
                <a:ext uri="{FF2B5EF4-FFF2-40B4-BE49-F238E27FC236}">
                  <a16:creationId xmlns:a16="http://schemas.microsoft.com/office/drawing/2014/main" id="{FBB39B6D-00A2-44F2-A600-802A916A66FC}"/>
                </a:ext>
              </a:extLst>
            </p:cNvPr>
            <p:cNvGrpSpPr/>
            <p:nvPr/>
          </p:nvGrpSpPr>
          <p:grpSpPr>
            <a:xfrm>
              <a:off x="3567133" y="5447814"/>
              <a:ext cx="7571294" cy="856864"/>
              <a:chOff x="3567133" y="5447814"/>
              <a:chExt cx="7571294" cy="856864"/>
            </a:xfrm>
          </p:grpSpPr>
          <p:sp>
            <p:nvSpPr>
              <p:cNvPr id="10" name="ZoneTexte 9">
                <a:extLst>
                  <a:ext uri="{FF2B5EF4-FFF2-40B4-BE49-F238E27FC236}">
                    <a16:creationId xmlns:a16="http://schemas.microsoft.com/office/drawing/2014/main" id="{7C3947AA-365C-4DDA-85DA-EBC162841F8D}"/>
                  </a:ext>
                </a:extLst>
              </p:cNvPr>
              <p:cNvSpPr txBox="1"/>
              <p:nvPr/>
            </p:nvSpPr>
            <p:spPr>
              <a:xfrm>
                <a:off x="4452365" y="5447814"/>
                <a:ext cx="1617631" cy="276999"/>
              </a:xfrm>
              <a:prstGeom prst="rect">
                <a:avLst/>
              </a:prstGeom>
              <a:noFill/>
            </p:spPr>
            <p:txBody>
              <a:bodyPr wrap="square" rtlCol="0">
                <a:spAutoFit/>
              </a:bodyPr>
              <a:lstStyle/>
              <a:p>
                <a:r>
                  <a:rPr lang="fr-FR" sz="1200" dirty="0" err="1"/>
                  <a:t>Feature</a:t>
                </a:r>
                <a:r>
                  <a:rPr lang="fr-FR" sz="1200" dirty="0"/>
                  <a:t> engineering</a:t>
                </a:r>
              </a:p>
            </p:txBody>
          </p:sp>
          <p:grpSp>
            <p:nvGrpSpPr>
              <p:cNvPr id="11" name="Groupe 10">
                <a:extLst>
                  <a:ext uri="{FF2B5EF4-FFF2-40B4-BE49-F238E27FC236}">
                    <a16:creationId xmlns:a16="http://schemas.microsoft.com/office/drawing/2014/main" id="{BA2950F0-39E5-49DB-A570-B193D2B652CB}"/>
                  </a:ext>
                </a:extLst>
              </p:cNvPr>
              <p:cNvGrpSpPr/>
              <p:nvPr/>
            </p:nvGrpSpPr>
            <p:grpSpPr>
              <a:xfrm>
                <a:off x="3567133" y="5465273"/>
                <a:ext cx="7571294" cy="839405"/>
                <a:chOff x="3567133" y="5465273"/>
                <a:chExt cx="7571294" cy="839405"/>
              </a:xfrm>
            </p:grpSpPr>
            <p:grpSp>
              <p:nvGrpSpPr>
                <p:cNvPr id="12" name="Groupe 11">
                  <a:extLst>
                    <a:ext uri="{FF2B5EF4-FFF2-40B4-BE49-F238E27FC236}">
                      <a16:creationId xmlns:a16="http://schemas.microsoft.com/office/drawing/2014/main" id="{ADBFDEAE-F943-4E2E-AFAD-4870F8EC9DE2}"/>
                    </a:ext>
                  </a:extLst>
                </p:cNvPr>
                <p:cNvGrpSpPr/>
                <p:nvPr/>
              </p:nvGrpSpPr>
              <p:grpSpPr>
                <a:xfrm>
                  <a:off x="3567133" y="5471072"/>
                  <a:ext cx="7571294" cy="833606"/>
                  <a:chOff x="3931920" y="5603024"/>
                  <a:chExt cx="6626849" cy="669760"/>
                </a:xfrm>
              </p:grpSpPr>
              <p:sp>
                <p:nvSpPr>
                  <p:cNvPr id="15" name="Flèche droite 6">
                    <a:extLst>
                      <a:ext uri="{FF2B5EF4-FFF2-40B4-BE49-F238E27FC236}">
                        <a16:creationId xmlns:a16="http://schemas.microsoft.com/office/drawing/2014/main" id="{50E33040-DB74-43F6-8DC6-EF179391E04A}"/>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A6412E3B-9417-4E20-B97C-3568442F0CF5}"/>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AF18DB32-5541-4CA5-AE4C-7A19DE3736CF}"/>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8F4F4FE6-F7FF-4739-9E2B-417FC0F9DC60}"/>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17C6E350-90C6-4833-9E0A-2BA6A2D73704}"/>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1" name="ZoneTexte 20">
                    <a:extLst>
                      <a:ext uri="{FF2B5EF4-FFF2-40B4-BE49-F238E27FC236}">
                        <a16:creationId xmlns:a16="http://schemas.microsoft.com/office/drawing/2014/main" id="{E6DE0D3A-AC76-436C-A4DD-45D388F8528B}"/>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2" name="ZoneTexte 21">
                    <a:extLst>
                      <a:ext uri="{FF2B5EF4-FFF2-40B4-BE49-F238E27FC236}">
                        <a16:creationId xmlns:a16="http://schemas.microsoft.com/office/drawing/2014/main" id="{74A2B93F-C6C3-4D2F-B1F4-6893174E9A03}"/>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E157EA61-D16C-4EF5-AFED-985AC54B6BA1}"/>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727DAAB3-4708-4989-9122-77DBFE708CEA}"/>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663AAC89-CBD9-4733-936B-5D4504C605F2}"/>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BF23360C-9D3E-4272-896A-125CA9B1F97E}"/>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3" name="ZoneTexte 22">
            <a:extLst>
              <a:ext uri="{FF2B5EF4-FFF2-40B4-BE49-F238E27FC236}">
                <a16:creationId xmlns:a16="http://schemas.microsoft.com/office/drawing/2014/main" id="{DE658DCC-A94D-4785-9B45-BCAE72C3E03A}"/>
              </a:ext>
            </a:extLst>
          </p:cNvPr>
          <p:cNvSpPr txBox="1"/>
          <p:nvPr/>
        </p:nvSpPr>
        <p:spPr>
          <a:xfrm>
            <a:off x="3417306" y="5454766"/>
            <a:ext cx="755816" cy="276999"/>
          </a:xfrm>
          <a:prstGeom prst="rect">
            <a:avLst/>
          </a:prstGeom>
          <a:noFill/>
        </p:spPr>
        <p:txBody>
          <a:bodyPr wrap="square" rtlCol="0">
            <a:spAutoFit/>
          </a:bodyPr>
          <a:lstStyle/>
          <a:p>
            <a:r>
              <a:rPr lang="fr-FR" sz="1200" b="1" dirty="0" err="1"/>
              <a:t>Dataset</a:t>
            </a:r>
            <a:endParaRPr lang="fr-FR" sz="1200" b="1" dirty="0"/>
          </a:p>
        </p:txBody>
      </p:sp>
      <p:sp>
        <p:nvSpPr>
          <p:cNvPr id="2" name="ZoneTexte 1">
            <a:extLst>
              <a:ext uri="{FF2B5EF4-FFF2-40B4-BE49-F238E27FC236}">
                <a16:creationId xmlns:a16="http://schemas.microsoft.com/office/drawing/2014/main" id="{967DE667-A9CF-415B-85F7-6216F0C64685}"/>
              </a:ext>
            </a:extLst>
          </p:cNvPr>
          <p:cNvSpPr txBox="1"/>
          <p:nvPr/>
        </p:nvSpPr>
        <p:spPr>
          <a:xfrm>
            <a:off x="4173121" y="1276989"/>
            <a:ext cx="5316207" cy="3139321"/>
          </a:xfrm>
          <a:prstGeom prst="rect">
            <a:avLst/>
          </a:prstGeom>
          <a:noFill/>
        </p:spPr>
        <p:txBody>
          <a:bodyPr wrap="square" rtlCol="0">
            <a:spAutoFit/>
          </a:bodyPr>
          <a:lstStyle/>
          <a:p>
            <a:pPr marL="285750" indent="-285750">
              <a:buFont typeface="Arial" panose="020B0604020202020204" pitchFamily="34" charset="0"/>
              <a:buChar char="•"/>
            </a:pPr>
            <a:r>
              <a:rPr lang="fr-FR" dirty="0"/>
              <a:t>9 CSV</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Clients (</a:t>
            </a:r>
            <a:r>
              <a:rPr lang="fr-FR" dirty="0" err="1"/>
              <a:t>customer_id</a:t>
            </a:r>
            <a:r>
              <a:rPr lang="fr-FR" dirty="0"/>
              <a:t>, </a:t>
            </a:r>
            <a:r>
              <a:rPr lang="fr-FR" dirty="0" err="1"/>
              <a:t>customer_unique_id</a:t>
            </a:r>
            <a:r>
              <a:rPr lang="fr-FR" dirty="0"/>
              <a: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Géolocalisation (lieu de la commande)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Commandes (paiement info commande)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Produits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247499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9889E953-0717-4D17-A3F6-884A6D415C56}"/>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B2FEA8DB-E659-42A2-859B-9B5260806F71}"/>
              </a:ext>
            </a:extLst>
          </p:cNvPr>
          <p:cNvSpPr>
            <a:spLocks noGrp="1"/>
          </p:cNvSpPr>
          <p:nvPr>
            <p:ph type="sldNum" sz="quarter" idx="12"/>
          </p:nvPr>
        </p:nvSpPr>
        <p:spPr/>
        <p:txBody>
          <a:bodyPr/>
          <a:lstStyle/>
          <a:p>
            <a:fld id="{B5F6DD35-FB90-4B61-9FCD-114AE07A4CCE}" type="slidenum">
              <a:rPr lang="fr-FR" smtClean="0"/>
              <a:t>6</a:t>
            </a:fld>
            <a:endParaRPr lang="fr-FR"/>
          </a:p>
        </p:txBody>
      </p:sp>
      <p:grpSp>
        <p:nvGrpSpPr>
          <p:cNvPr id="6" name="Groupe 5">
            <a:extLst>
              <a:ext uri="{FF2B5EF4-FFF2-40B4-BE49-F238E27FC236}">
                <a16:creationId xmlns:a16="http://schemas.microsoft.com/office/drawing/2014/main" id="{2F1B98F1-994E-4F67-9D71-9BE6F076A491}"/>
              </a:ext>
            </a:extLst>
          </p:cNvPr>
          <p:cNvGrpSpPr/>
          <p:nvPr/>
        </p:nvGrpSpPr>
        <p:grpSpPr>
          <a:xfrm>
            <a:off x="3426005" y="5454845"/>
            <a:ext cx="7685528" cy="856863"/>
            <a:chOff x="3452899" y="5447814"/>
            <a:chExt cx="7685528" cy="856863"/>
          </a:xfrm>
        </p:grpSpPr>
        <p:grpSp>
          <p:nvGrpSpPr>
            <p:cNvPr id="7" name="Groupe 6">
              <a:extLst>
                <a:ext uri="{FF2B5EF4-FFF2-40B4-BE49-F238E27FC236}">
                  <a16:creationId xmlns:a16="http://schemas.microsoft.com/office/drawing/2014/main" id="{CDE44BE2-EE80-4D59-B2D0-848823B76510}"/>
                </a:ext>
              </a:extLst>
            </p:cNvPr>
            <p:cNvGrpSpPr/>
            <p:nvPr/>
          </p:nvGrpSpPr>
          <p:grpSpPr>
            <a:xfrm>
              <a:off x="3452899" y="5447814"/>
              <a:ext cx="7685528" cy="856863"/>
              <a:chOff x="3452899" y="5447814"/>
              <a:chExt cx="7685528" cy="856863"/>
            </a:xfrm>
          </p:grpSpPr>
          <p:sp>
            <p:nvSpPr>
              <p:cNvPr id="10" name="ZoneTexte 9">
                <a:extLst>
                  <a:ext uri="{FF2B5EF4-FFF2-40B4-BE49-F238E27FC236}">
                    <a16:creationId xmlns:a16="http://schemas.microsoft.com/office/drawing/2014/main" id="{85FF5DCF-9490-422E-8172-C67E0E1EEF29}"/>
                  </a:ext>
                </a:extLst>
              </p:cNvPr>
              <p:cNvSpPr txBox="1"/>
              <p:nvPr/>
            </p:nvSpPr>
            <p:spPr>
              <a:xfrm>
                <a:off x="4452365" y="5447814"/>
                <a:ext cx="1617631" cy="276999"/>
              </a:xfrm>
              <a:prstGeom prst="rect">
                <a:avLst/>
              </a:prstGeom>
              <a:noFill/>
            </p:spPr>
            <p:txBody>
              <a:bodyPr wrap="square" rtlCol="0">
                <a:spAutoFit/>
              </a:bodyPr>
              <a:lstStyle/>
              <a:p>
                <a:r>
                  <a:rPr lang="fr-FR" sz="1200" b="1" dirty="0" err="1"/>
                  <a:t>Feature</a:t>
                </a:r>
                <a:r>
                  <a:rPr lang="fr-FR" sz="1200" b="1" dirty="0"/>
                  <a:t> engineering</a:t>
                </a:r>
              </a:p>
            </p:txBody>
          </p:sp>
          <p:grpSp>
            <p:nvGrpSpPr>
              <p:cNvPr id="11" name="Groupe 10">
                <a:extLst>
                  <a:ext uri="{FF2B5EF4-FFF2-40B4-BE49-F238E27FC236}">
                    <a16:creationId xmlns:a16="http://schemas.microsoft.com/office/drawing/2014/main" id="{4D2F64FC-9829-49A0-888B-F62E9CDF12CB}"/>
                  </a:ext>
                </a:extLst>
              </p:cNvPr>
              <p:cNvGrpSpPr/>
              <p:nvPr/>
            </p:nvGrpSpPr>
            <p:grpSpPr>
              <a:xfrm>
                <a:off x="3452899" y="5465273"/>
                <a:ext cx="7685528" cy="839404"/>
                <a:chOff x="3452899" y="5465273"/>
                <a:chExt cx="7685528" cy="839404"/>
              </a:xfrm>
            </p:grpSpPr>
            <p:grpSp>
              <p:nvGrpSpPr>
                <p:cNvPr id="12" name="Groupe 11">
                  <a:extLst>
                    <a:ext uri="{FF2B5EF4-FFF2-40B4-BE49-F238E27FC236}">
                      <a16:creationId xmlns:a16="http://schemas.microsoft.com/office/drawing/2014/main" id="{ACE9DAD1-37C6-41F9-A930-B57BD83EB351}"/>
                    </a:ext>
                  </a:extLst>
                </p:cNvPr>
                <p:cNvGrpSpPr/>
                <p:nvPr/>
              </p:nvGrpSpPr>
              <p:grpSpPr>
                <a:xfrm>
                  <a:off x="3452899" y="5469580"/>
                  <a:ext cx="7685528" cy="835097"/>
                  <a:chOff x="3831936" y="5601826"/>
                  <a:chExt cx="6726833" cy="670958"/>
                </a:xfrm>
              </p:grpSpPr>
              <p:sp>
                <p:nvSpPr>
                  <p:cNvPr id="15" name="Flèche droite 6">
                    <a:extLst>
                      <a:ext uri="{FF2B5EF4-FFF2-40B4-BE49-F238E27FC236}">
                        <a16:creationId xmlns:a16="http://schemas.microsoft.com/office/drawing/2014/main" id="{B5BD915B-261A-48DB-8259-592012C04521}"/>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589F3CCA-0828-41EF-8DDF-E4B30D15B10D}"/>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43108BB3-6126-460B-8C82-47D9DE2DE5D6}"/>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4E69CD40-3A80-4721-9D1E-374C1EDFAE8A}"/>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40C817DC-2637-42C4-8541-5D82EDF362AE}"/>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381B8CB0-73F0-44DA-BF10-9B3E93E15CFD}"/>
                      </a:ext>
                    </a:extLst>
                  </p:cNvPr>
                  <p:cNvSpPr txBox="1"/>
                  <p:nvPr/>
                </p:nvSpPr>
                <p:spPr>
                  <a:xfrm>
                    <a:off x="3831936" y="5601826"/>
                    <a:ext cx="719269" cy="222555"/>
                  </a:xfrm>
                  <a:prstGeom prst="rect">
                    <a:avLst/>
                  </a:prstGeom>
                  <a:noFill/>
                </p:spPr>
                <p:txBody>
                  <a:bodyPr wrap="square" rtlCol="0">
                    <a:spAutoFit/>
                  </a:bodyPr>
                  <a:lstStyle/>
                  <a:p>
                    <a:r>
                      <a:rPr lang="fr-FR" sz="1200" dirty="0" err="1"/>
                      <a:t>dataset</a:t>
                    </a:r>
                    <a:endParaRPr lang="fr-FR" sz="1200" dirty="0"/>
                  </a:p>
                </p:txBody>
              </p:sp>
              <p:sp>
                <p:nvSpPr>
                  <p:cNvPr id="21" name="ZoneTexte 20">
                    <a:extLst>
                      <a:ext uri="{FF2B5EF4-FFF2-40B4-BE49-F238E27FC236}">
                        <a16:creationId xmlns:a16="http://schemas.microsoft.com/office/drawing/2014/main" id="{9DCA60FB-FD7F-41AB-8E8E-807A77A6140B}"/>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2" name="ZoneTexte 21">
                    <a:extLst>
                      <a:ext uri="{FF2B5EF4-FFF2-40B4-BE49-F238E27FC236}">
                        <a16:creationId xmlns:a16="http://schemas.microsoft.com/office/drawing/2014/main" id="{D04806DD-D60B-446D-AF70-5DBC29868512}"/>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4B8A20FF-F688-4D86-A554-B44BFDBF8605}"/>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9F95A5E4-A27A-417A-8CEE-DA377608318A}"/>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8FCBBB4D-30C6-4295-A7DC-38E50070E204}"/>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ADD43D34-1461-4E23-B3EF-FDEFE592CB8C}"/>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3" name="ZoneTexte 22">
            <a:extLst>
              <a:ext uri="{FF2B5EF4-FFF2-40B4-BE49-F238E27FC236}">
                <a16:creationId xmlns:a16="http://schemas.microsoft.com/office/drawing/2014/main" id="{71D46AEC-8DDE-4518-BE00-C40997AB3BB1}"/>
              </a:ext>
            </a:extLst>
          </p:cNvPr>
          <p:cNvSpPr txBox="1"/>
          <p:nvPr/>
        </p:nvSpPr>
        <p:spPr>
          <a:xfrm>
            <a:off x="1838982" y="2222695"/>
            <a:ext cx="9087730" cy="1015663"/>
          </a:xfrm>
          <a:prstGeom prst="rect">
            <a:avLst/>
          </a:prstGeom>
          <a:noFill/>
        </p:spPr>
        <p:txBody>
          <a:bodyPr wrap="square" rtlCol="0">
            <a:spAutoFit/>
          </a:bodyPr>
          <a:lstStyle/>
          <a:p>
            <a:pPr algn="ctr"/>
            <a:r>
              <a:rPr lang="fr-FR" sz="6000" dirty="0" err="1"/>
              <a:t>Feature</a:t>
            </a:r>
            <a:r>
              <a:rPr lang="fr-FR" sz="6000" dirty="0"/>
              <a:t> engineering</a:t>
            </a:r>
          </a:p>
        </p:txBody>
      </p:sp>
    </p:spTree>
    <p:extLst>
      <p:ext uri="{BB962C8B-B14F-4D97-AF65-F5344CB8AC3E}">
        <p14:creationId xmlns:p14="http://schemas.microsoft.com/office/powerpoint/2010/main" val="404967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F58FC87-0065-4B91-BE18-E9D88DA65B6F}"/>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2004DD-7F6A-4154-A246-1E4C43CFDE46}"/>
              </a:ext>
            </a:extLst>
          </p:cNvPr>
          <p:cNvSpPr>
            <a:spLocks noGrp="1"/>
          </p:cNvSpPr>
          <p:nvPr>
            <p:ph type="sldNum" sz="quarter" idx="12"/>
          </p:nvPr>
        </p:nvSpPr>
        <p:spPr/>
        <p:txBody>
          <a:bodyPr/>
          <a:lstStyle/>
          <a:p>
            <a:fld id="{B5F6DD35-FB90-4B61-9FCD-114AE07A4CCE}" type="slidenum">
              <a:rPr lang="fr-FR" smtClean="0"/>
              <a:t>7</a:t>
            </a:fld>
            <a:endParaRPr lang="fr-FR" dirty="0"/>
          </a:p>
        </p:txBody>
      </p:sp>
      <p:grpSp>
        <p:nvGrpSpPr>
          <p:cNvPr id="6" name="Groupe 5">
            <a:extLst>
              <a:ext uri="{FF2B5EF4-FFF2-40B4-BE49-F238E27FC236}">
                <a16:creationId xmlns:a16="http://schemas.microsoft.com/office/drawing/2014/main" id="{727E74BA-70FB-4F48-9A5C-589C2CA26670}"/>
              </a:ext>
            </a:extLst>
          </p:cNvPr>
          <p:cNvGrpSpPr/>
          <p:nvPr/>
        </p:nvGrpSpPr>
        <p:grpSpPr>
          <a:xfrm>
            <a:off x="3447997" y="5454843"/>
            <a:ext cx="7670201" cy="856863"/>
            <a:chOff x="3468227" y="5447814"/>
            <a:chExt cx="7670201" cy="856863"/>
          </a:xfrm>
        </p:grpSpPr>
        <p:grpSp>
          <p:nvGrpSpPr>
            <p:cNvPr id="7" name="Groupe 6">
              <a:extLst>
                <a:ext uri="{FF2B5EF4-FFF2-40B4-BE49-F238E27FC236}">
                  <a16:creationId xmlns:a16="http://schemas.microsoft.com/office/drawing/2014/main" id="{869AD41E-7A6F-4200-99BB-201C0A61A3EE}"/>
                </a:ext>
              </a:extLst>
            </p:cNvPr>
            <p:cNvGrpSpPr/>
            <p:nvPr/>
          </p:nvGrpSpPr>
          <p:grpSpPr>
            <a:xfrm>
              <a:off x="3468227" y="5447814"/>
              <a:ext cx="7670201" cy="856863"/>
              <a:chOff x="3468227" y="5447814"/>
              <a:chExt cx="7670201" cy="856863"/>
            </a:xfrm>
          </p:grpSpPr>
          <p:sp>
            <p:nvSpPr>
              <p:cNvPr id="10" name="ZoneTexte 9">
                <a:extLst>
                  <a:ext uri="{FF2B5EF4-FFF2-40B4-BE49-F238E27FC236}">
                    <a16:creationId xmlns:a16="http://schemas.microsoft.com/office/drawing/2014/main" id="{6CFC7A39-48EA-4CF2-921B-1739D3C3755B}"/>
                  </a:ext>
                </a:extLst>
              </p:cNvPr>
              <p:cNvSpPr txBox="1"/>
              <p:nvPr/>
            </p:nvSpPr>
            <p:spPr>
              <a:xfrm>
                <a:off x="4452365" y="5447814"/>
                <a:ext cx="1617631" cy="276999"/>
              </a:xfrm>
              <a:prstGeom prst="rect">
                <a:avLst/>
              </a:prstGeom>
              <a:noFill/>
            </p:spPr>
            <p:txBody>
              <a:bodyPr wrap="square" rtlCol="0">
                <a:spAutoFit/>
              </a:bodyPr>
              <a:lstStyle/>
              <a:p>
                <a:r>
                  <a:rPr lang="fr-FR" sz="1200" b="1" dirty="0" err="1"/>
                  <a:t>Feature</a:t>
                </a:r>
                <a:r>
                  <a:rPr lang="fr-FR" sz="1200" b="1" dirty="0"/>
                  <a:t> engineering</a:t>
                </a:r>
              </a:p>
            </p:txBody>
          </p:sp>
          <p:grpSp>
            <p:nvGrpSpPr>
              <p:cNvPr id="11" name="Groupe 10">
                <a:extLst>
                  <a:ext uri="{FF2B5EF4-FFF2-40B4-BE49-F238E27FC236}">
                    <a16:creationId xmlns:a16="http://schemas.microsoft.com/office/drawing/2014/main" id="{353A816A-2E9E-46D6-B3CD-C3FBF52D869E}"/>
                  </a:ext>
                </a:extLst>
              </p:cNvPr>
              <p:cNvGrpSpPr/>
              <p:nvPr/>
            </p:nvGrpSpPr>
            <p:grpSpPr>
              <a:xfrm>
                <a:off x="3468227" y="5465273"/>
                <a:ext cx="7670201" cy="839404"/>
                <a:chOff x="3468227" y="5465273"/>
                <a:chExt cx="7670201" cy="839404"/>
              </a:xfrm>
            </p:grpSpPr>
            <p:grpSp>
              <p:nvGrpSpPr>
                <p:cNvPr id="12" name="Groupe 11">
                  <a:extLst>
                    <a:ext uri="{FF2B5EF4-FFF2-40B4-BE49-F238E27FC236}">
                      <a16:creationId xmlns:a16="http://schemas.microsoft.com/office/drawing/2014/main" id="{0E5C4CAC-EC79-4917-94FD-C7538D31C141}"/>
                    </a:ext>
                  </a:extLst>
                </p:cNvPr>
                <p:cNvGrpSpPr/>
                <p:nvPr/>
              </p:nvGrpSpPr>
              <p:grpSpPr>
                <a:xfrm>
                  <a:off x="3468227" y="5465276"/>
                  <a:ext cx="7670201" cy="839401"/>
                  <a:chOff x="3845351" y="5598368"/>
                  <a:chExt cx="6713418" cy="674416"/>
                </a:xfrm>
              </p:grpSpPr>
              <p:sp>
                <p:nvSpPr>
                  <p:cNvPr id="15" name="Flèche droite 6">
                    <a:extLst>
                      <a:ext uri="{FF2B5EF4-FFF2-40B4-BE49-F238E27FC236}">
                        <a16:creationId xmlns:a16="http://schemas.microsoft.com/office/drawing/2014/main" id="{A8FF74AE-09E3-47AF-BB67-C03CFD92EE40}"/>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4C0DBFFC-EA3C-445F-B1FF-8515C730F83A}"/>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3EA1A216-E9E3-43B8-8E42-4569D3A1C31C}"/>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9077D879-4F05-414E-9F5B-0C5712C185B1}"/>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C02E9F3E-4DAA-4FBE-B8A3-917F2D3B5CA8}"/>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58A819E7-CEC4-4ECF-96C6-516D0D222EF1}"/>
                      </a:ext>
                    </a:extLst>
                  </p:cNvPr>
                  <p:cNvSpPr txBox="1"/>
                  <p:nvPr/>
                </p:nvSpPr>
                <p:spPr>
                  <a:xfrm>
                    <a:off x="3845351" y="5598368"/>
                    <a:ext cx="593726" cy="222555"/>
                  </a:xfrm>
                  <a:prstGeom prst="rect">
                    <a:avLst/>
                  </a:prstGeom>
                  <a:noFill/>
                </p:spPr>
                <p:txBody>
                  <a:bodyPr wrap="square" rtlCol="0">
                    <a:spAutoFit/>
                  </a:bodyPr>
                  <a:lstStyle/>
                  <a:p>
                    <a:r>
                      <a:rPr lang="fr-FR" sz="1200" dirty="0" err="1"/>
                      <a:t>dataset</a:t>
                    </a:r>
                    <a:endParaRPr lang="fr-FR" sz="1200" dirty="0"/>
                  </a:p>
                </p:txBody>
              </p:sp>
              <p:sp>
                <p:nvSpPr>
                  <p:cNvPr id="21" name="ZoneTexte 20">
                    <a:extLst>
                      <a:ext uri="{FF2B5EF4-FFF2-40B4-BE49-F238E27FC236}">
                        <a16:creationId xmlns:a16="http://schemas.microsoft.com/office/drawing/2014/main" id="{B4D6BB98-A981-4A63-9362-095C71ED3C37}"/>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2" name="ZoneTexte 21">
                    <a:extLst>
                      <a:ext uri="{FF2B5EF4-FFF2-40B4-BE49-F238E27FC236}">
                        <a16:creationId xmlns:a16="http://schemas.microsoft.com/office/drawing/2014/main" id="{AB30E608-6FE7-4912-9F2B-776D4BCA0DC7}"/>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818C0E7F-D8A8-42A2-9C2E-1C41DC8C6D93}"/>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A3C040A9-EB16-4009-9F51-E560E22AD43A}"/>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228B5877-9175-40B9-A438-92889EA2D4EC}"/>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1D7F1AAB-E6C2-4AAC-BB27-17293D712BE6}"/>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 name="ZoneTexte 1">
            <a:extLst>
              <a:ext uri="{FF2B5EF4-FFF2-40B4-BE49-F238E27FC236}">
                <a16:creationId xmlns:a16="http://schemas.microsoft.com/office/drawing/2014/main" id="{7C5F898A-8807-4AC6-8C24-731B2AF34853}"/>
              </a:ext>
            </a:extLst>
          </p:cNvPr>
          <p:cNvSpPr txBox="1"/>
          <p:nvPr/>
        </p:nvSpPr>
        <p:spPr>
          <a:xfrm>
            <a:off x="2330824" y="1048871"/>
            <a:ext cx="8417858" cy="5355312"/>
          </a:xfrm>
          <a:prstGeom prst="rect">
            <a:avLst/>
          </a:prstGeom>
          <a:noFill/>
        </p:spPr>
        <p:txBody>
          <a:bodyPr wrap="square" rtlCol="0">
            <a:spAutoFit/>
          </a:bodyPr>
          <a:lstStyle/>
          <a:p>
            <a:r>
              <a:rPr lang="fr-FR" dirty="0"/>
              <a:t>L’objectif : créer des « </a:t>
            </a:r>
            <a:r>
              <a:rPr lang="fr-FR" dirty="0" err="1"/>
              <a:t>feature</a:t>
            </a:r>
            <a:r>
              <a:rPr lang="fr-FR" dirty="0"/>
              <a:t> engineering » pour segmenter les clients. </a:t>
            </a:r>
          </a:p>
          <a:p>
            <a:endParaRPr lang="fr-FR" dirty="0"/>
          </a:p>
          <a:p>
            <a:pPr marL="285750" indent="-285750">
              <a:buFont typeface="Arial" panose="020B0604020202020204" pitchFamily="34" charset="0"/>
              <a:buChar char="•"/>
            </a:pPr>
            <a:r>
              <a:rPr lang="fr-FR" dirty="0"/>
              <a:t>Les achats moyens par client (en prix)</a:t>
            </a:r>
          </a:p>
          <a:p>
            <a:pPr marL="285750" indent="-285750">
              <a:buFont typeface="Arial" panose="020B0604020202020204" pitchFamily="34" charset="0"/>
              <a:buChar char="•"/>
            </a:pPr>
            <a:r>
              <a:rPr lang="fr-FR" dirty="0"/>
              <a:t>Le nombre d’achats que le client a réalisé dans toutes ses commandes</a:t>
            </a:r>
          </a:p>
          <a:p>
            <a:pPr marL="285750" indent="-285750">
              <a:buFont typeface="Arial" panose="020B0604020202020204" pitchFamily="34" charset="0"/>
              <a:buChar char="•"/>
            </a:pPr>
            <a:r>
              <a:rPr lang="fr-FR" dirty="0"/>
              <a:t>La note moyenne que le client a donné</a:t>
            </a:r>
          </a:p>
          <a:p>
            <a:pPr marL="285750" indent="-285750">
              <a:buFont typeface="Arial" panose="020B0604020202020204" pitchFamily="34" charset="0"/>
              <a:buChar char="•"/>
            </a:pPr>
            <a:r>
              <a:rPr lang="fr-FR" dirty="0"/>
              <a:t>Le type de paiement le plus utilisé</a:t>
            </a:r>
          </a:p>
          <a:p>
            <a:pPr marL="285750" indent="-285750">
              <a:buFont typeface="Arial" panose="020B0604020202020204" pitchFamily="34" charset="0"/>
              <a:buChar char="•"/>
            </a:pPr>
            <a:r>
              <a:rPr lang="fr-FR" dirty="0"/>
              <a:t>La moyenne du nombre de paiement pour une commande (si la commande coute 30 euros, le client peut décider de payer en 2 fois 15 euros) </a:t>
            </a:r>
          </a:p>
          <a:p>
            <a:pPr marL="285750" indent="-285750">
              <a:buFont typeface="Arial" panose="020B0604020202020204" pitchFamily="34" charset="0"/>
              <a:buChar char="•"/>
            </a:pPr>
            <a:r>
              <a:rPr lang="fr-FR" dirty="0"/>
              <a:t>La ville d’achat </a:t>
            </a:r>
          </a:p>
          <a:p>
            <a:pPr marL="285750" indent="-285750">
              <a:buFont typeface="Arial" panose="020B0604020202020204" pitchFamily="34" charset="0"/>
              <a:buChar char="•"/>
            </a:pPr>
            <a:r>
              <a:rPr lang="fr-FR" dirty="0"/>
              <a:t>L’état de l’achat </a:t>
            </a:r>
          </a:p>
          <a:p>
            <a:pPr marL="285750" indent="-285750">
              <a:buFont typeface="Arial" panose="020B0604020202020204" pitchFamily="34" charset="0"/>
              <a:buChar char="•"/>
            </a:pPr>
            <a:r>
              <a:rPr lang="fr-FR" dirty="0"/>
              <a:t>Le délai de la commande </a:t>
            </a:r>
          </a:p>
          <a:p>
            <a:pPr marL="285750" indent="-285750">
              <a:buFont typeface="Arial" panose="020B0604020202020204" pitchFamily="34" charset="0"/>
              <a:buChar char="•"/>
            </a:pPr>
            <a:r>
              <a:rPr lang="fr-FR" dirty="0"/>
              <a:t>Le jour de la semaine </a:t>
            </a:r>
          </a:p>
          <a:p>
            <a:pPr marL="285750" indent="-285750">
              <a:buFont typeface="Arial" panose="020B0604020202020204" pitchFamily="34" charset="0"/>
              <a:buChar char="•"/>
            </a:pPr>
            <a:r>
              <a:rPr lang="fr-FR" dirty="0"/>
              <a:t>L’heure </a:t>
            </a:r>
          </a:p>
          <a:p>
            <a:pPr marL="285750" indent="-285750">
              <a:buFont typeface="Arial" panose="020B0604020202020204" pitchFamily="34" charset="0"/>
              <a:buChar char="•"/>
            </a:pPr>
            <a:r>
              <a:rPr lang="fr-FR" dirty="0"/>
              <a:t>La taille du commentaire </a:t>
            </a:r>
          </a:p>
          <a:p>
            <a:pPr marL="285750" indent="-285750">
              <a:buFont typeface="Arial" panose="020B0604020202020204" pitchFamily="34" charset="0"/>
              <a:buChar char="•"/>
            </a:pPr>
            <a:r>
              <a:rPr lang="fr-FR" dirty="0"/>
              <a:t>Le produit le plus acheté</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379251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F58FC87-0065-4B91-BE18-E9D88DA65B6F}"/>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222004DD-7F6A-4154-A246-1E4C43CFDE46}"/>
              </a:ext>
            </a:extLst>
          </p:cNvPr>
          <p:cNvSpPr>
            <a:spLocks noGrp="1"/>
          </p:cNvSpPr>
          <p:nvPr>
            <p:ph type="sldNum" sz="quarter" idx="12"/>
          </p:nvPr>
        </p:nvSpPr>
        <p:spPr/>
        <p:txBody>
          <a:bodyPr/>
          <a:lstStyle/>
          <a:p>
            <a:fld id="{B5F6DD35-FB90-4B61-9FCD-114AE07A4CCE}" type="slidenum">
              <a:rPr lang="fr-FR" smtClean="0"/>
              <a:t>8</a:t>
            </a:fld>
            <a:endParaRPr lang="fr-FR"/>
          </a:p>
        </p:txBody>
      </p:sp>
      <p:grpSp>
        <p:nvGrpSpPr>
          <p:cNvPr id="6" name="Groupe 5">
            <a:extLst>
              <a:ext uri="{FF2B5EF4-FFF2-40B4-BE49-F238E27FC236}">
                <a16:creationId xmlns:a16="http://schemas.microsoft.com/office/drawing/2014/main" id="{727E74BA-70FB-4F48-9A5C-589C2CA26670}"/>
              </a:ext>
            </a:extLst>
          </p:cNvPr>
          <p:cNvGrpSpPr/>
          <p:nvPr/>
        </p:nvGrpSpPr>
        <p:grpSpPr>
          <a:xfrm>
            <a:off x="3441333" y="5454845"/>
            <a:ext cx="7670201" cy="856863"/>
            <a:chOff x="3468227" y="5447814"/>
            <a:chExt cx="7670201" cy="856863"/>
          </a:xfrm>
        </p:grpSpPr>
        <p:grpSp>
          <p:nvGrpSpPr>
            <p:cNvPr id="7" name="Groupe 6">
              <a:extLst>
                <a:ext uri="{FF2B5EF4-FFF2-40B4-BE49-F238E27FC236}">
                  <a16:creationId xmlns:a16="http://schemas.microsoft.com/office/drawing/2014/main" id="{869AD41E-7A6F-4200-99BB-201C0A61A3EE}"/>
                </a:ext>
              </a:extLst>
            </p:cNvPr>
            <p:cNvGrpSpPr/>
            <p:nvPr/>
          </p:nvGrpSpPr>
          <p:grpSpPr>
            <a:xfrm>
              <a:off x="3468227" y="5447814"/>
              <a:ext cx="7670201" cy="856863"/>
              <a:chOff x="3468227" y="5447814"/>
              <a:chExt cx="7670201" cy="856863"/>
            </a:xfrm>
          </p:grpSpPr>
          <p:sp>
            <p:nvSpPr>
              <p:cNvPr id="10" name="ZoneTexte 9">
                <a:extLst>
                  <a:ext uri="{FF2B5EF4-FFF2-40B4-BE49-F238E27FC236}">
                    <a16:creationId xmlns:a16="http://schemas.microsoft.com/office/drawing/2014/main" id="{6CFC7A39-48EA-4CF2-921B-1739D3C3755B}"/>
                  </a:ext>
                </a:extLst>
              </p:cNvPr>
              <p:cNvSpPr txBox="1"/>
              <p:nvPr/>
            </p:nvSpPr>
            <p:spPr>
              <a:xfrm>
                <a:off x="4452365" y="5447814"/>
                <a:ext cx="1617631" cy="276999"/>
              </a:xfrm>
              <a:prstGeom prst="rect">
                <a:avLst/>
              </a:prstGeom>
              <a:noFill/>
            </p:spPr>
            <p:txBody>
              <a:bodyPr wrap="square" rtlCol="0">
                <a:spAutoFit/>
              </a:bodyPr>
              <a:lstStyle/>
              <a:p>
                <a:r>
                  <a:rPr lang="fr-FR" sz="1200" b="1" dirty="0" err="1"/>
                  <a:t>Feature</a:t>
                </a:r>
                <a:r>
                  <a:rPr lang="fr-FR" sz="1200" b="1" dirty="0"/>
                  <a:t> engineering</a:t>
                </a:r>
              </a:p>
            </p:txBody>
          </p:sp>
          <p:grpSp>
            <p:nvGrpSpPr>
              <p:cNvPr id="11" name="Groupe 10">
                <a:extLst>
                  <a:ext uri="{FF2B5EF4-FFF2-40B4-BE49-F238E27FC236}">
                    <a16:creationId xmlns:a16="http://schemas.microsoft.com/office/drawing/2014/main" id="{353A816A-2E9E-46D6-B3CD-C3FBF52D869E}"/>
                  </a:ext>
                </a:extLst>
              </p:cNvPr>
              <p:cNvGrpSpPr/>
              <p:nvPr/>
            </p:nvGrpSpPr>
            <p:grpSpPr>
              <a:xfrm>
                <a:off x="3468227" y="5465273"/>
                <a:ext cx="7670201" cy="839404"/>
                <a:chOff x="3468227" y="5465273"/>
                <a:chExt cx="7670201" cy="839404"/>
              </a:xfrm>
            </p:grpSpPr>
            <p:grpSp>
              <p:nvGrpSpPr>
                <p:cNvPr id="12" name="Groupe 11">
                  <a:extLst>
                    <a:ext uri="{FF2B5EF4-FFF2-40B4-BE49-F238E27FC236}">
                      <a16:creationId xmlns:a16="http://schemas.microsoft.com/office/drawing/2014/main" id="{0E5C4CAC-EC79-4917-94FD-C7538D31C141}"/>
                    </a:ext>
                  </a:extLst>
                </p:cNvPr>
                <p:cNvGrpSpPr/>
                <p:nvPr/>
              </p:nvGrpSpPr>
              <p:grpSpPr>
                <a:xfrm>
                  <a:off x="3468227" y="5465276"/>
                  <a:ext cx="7670201" cy="839401"/>
                  <a:chOff x="3845351" y="5598368"/>
                  <a:chExt cx="6713418" cy="674416"/>
                </a:xfrm>
              </p:grpSpPr>
              <p:sp>
                <p:nvSpPr>
                  <p:cNvPr id="15" name="Flèche droite 6">
                    <a:extLst>
                      <a:ext uri="{FF2B5EF4-FFF2-40B4-BE49-F238E27FC236}">
                        <a16:creationId xmlns:a16="http://schemas.microsoft.com/office/drawing/2014/main" id="{A8FF74AE-09E3-47AF-BB67-C03CFD92EE40}"/>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4C0DBFFC-EA3C-445F-B1FF-8515C730F83A}"/>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3EA1A216-E9E3-43B8-8E42-4569D3A1C31C}"/>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9077D879-4F05-414E-9F5B-0C5712C185B1}"/>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C02E9F3E-4DAA-4FBE-B8A3-917F2D3B5CA8}"/>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58A819E7-CEC4-4ECF-96C6-516D0D222EF1}"/>
                      </a:ext>
                    </a:extLst>
                  </p:cNvPr>
                  <p:cNvSpPr txBox="1"/>
                  <p:nvPr/>
                </p:nvSpPr>
                <p:spPr>
                  <a:xfrm>
                    <a:off x="3845351" y="5598368"/>
                    <a:ext cx="593726" cy="222555"/>
                  </a:xfrm>
                  <a:prstGeom prst="rect">
                    <a:avLst/>
                  </a:prstGeom>
                  <a:noFill/>
                </p:spPr>
                <p:txBody>
                  <a:bodyPr wrap="square" rtlCol="0">
                    <a:spAutoFit/>
                  </a:bodyPr>
                  <a:lstStyle/>
                  <a:p>
                    <a:r>
                      <a:rPr lang="fr-FR" sz="1200" dirty="0" err="1"/>
                      <a:t>dataset</a:t>
                    </a:r>
                    <a:endParaRPr lang="fr-FR" sz="1200" dirty="0"/>
                  </a:p>
                </p:txBody>
              </p:sp>
              <p:sp>
                <p:nvSpPr>
                  <p:cNvPr id="21" name="ZoneTexte 20">
                    <a:extLst>
                      <a:ext uri="{FF2B5EF4-FFF2-40B4-BE49-F238E27FC236}">
                        <a16:creationId xmlns:a16="http://schemas.microsoft.com/office/drawing/2014/main" id="{B4D6BB98-A981-4A63-9362-095C71ED3C37}"/>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2" name="ZoneTexte 21">
                    <a:extLst>
                      <a:ext uri="{FF2B5EF4-FFF2-40B4-BE49-F238E27FC236}">
                        <a16:creationId xmlns:a16="http://schemas.microsoft.com/office/drawing/2014/main" id="{AB30E608-6FE7-4912-9F2B-776D4BCA0DC7}"/>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818C0E7F-D8A8-42A2-9C2E-1C41DC8C6D93}"/>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A3C040A9-EB16-4009-9F51-E560E22AD43A}"/>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228B5877-9175-40B9-A438-92889EA2D4EC}"/>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1D7F1AAB-E6C2-4AAC-BB27-17293D712BE6}"/>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sp>
        <p:nvSpPr>
          <p:cNvPr id="23" name="ZoneTexte 22">
            <a:extLst>
              <a:ext uri="{FF2B5EF4-FFF2-40B4-BE49-F238E27FC236}">
                <a16:creationId xmlns:a16="http://schemas.microsoft.com/office/drawing/2014/main" id="{36BAFABF-ADBD-43E7-959F-B2197D5BD392}"/>
              </a:ext>
            </a:extLst>
          </p:cNvPr>
          <p:cNvSpPr txBox="1"/>
          <p:nvPr/>
        </p:nvSpPr>
        <p:spPr>
          <a:xfrm>
            <a:off x="2492187" y="1398494"/>
            <a:ext cx="6920753" cy="646331"/>
          </a:xfrm>
          <a:prstGeom prst="rect">
            <a:avLst/>
          </a:prstGeom>
          <a:noFill/>
        </p:spPr>
        <p:txBody>
          <a:bodyPr wrap="square" rtlCol="0">
            <a:spAutoFit/>
          </a:bodyPr>
          <a:lstStyle/>
          <a:p>
            <a:r>
              <a:rPr lang="fr-FR" dirty="0"/>
              <a:t>Je vais me retrouver avec un </a:t>
            </a:r>
            <a:r>
              <a:rPr lang="fr-FR" dirty="0" err="1"/>
              <a:t>dataset</a:t>
            </a:r>
            <a:r>
              <a:rPr lang="fr-FR" dirty="0"/>
              <a:t> de 92081 lignes (soit une ligne par client) et 12 colonnes de </a:t>
            </a:r>
            <a:r>
              <a:rPr lang="fr-FR" dirty="0" err="1"/>
              <a:t>feature</a:t>
            </a:r>
            <a:r>
              <a:rPr lang="fr-FR" dirty="0"/>
              <a:t> engineering.</a:t>
            </a:r>
          </a:p>
        </p:txBody>
      </p:sp>
      <p:pic>
        <p:nvPicPr>
          <p:cNvPr id="24" name="Image 23">
            <a:extLst>
              <a:ext uri="{FF2B5EF4-FFF2-40B4-BE49-F238E27FC236}">
                <a16:creationId xmlns:a16="http://schemas.microsoft.com/office/drawing/2014/main" id="{2E38F3CD-3FAF-4FAF-BC5B-67F3B34C5BC0}"/>
              </a:ext>
            </a:extLst>
          </p:cNvPr>
          <p:cNvPicPr>
            <a:picLocks noChangeAspect="1"/>
          </p:cNvPicPr>
          <p:nvPr/>
        </p:nvPicPr>
        <p:blipFill>
          <a:blip r:embed="rId2"/>
          <a:stretch>
            <a:fillRect/>
          </a:stretch>
        </p:blipFill>
        <p:spPr>
          <a:xfrm>
            <a:off x="1290637" y="2647950"/>
            <a:ext cx="9610725" cy="1562100"/>
          </a:xfrm>
          <a:prstGeom prst="rect">
            <a:avLst/>
          </a:prstGeom>
        </p:spPr>
      </p:pic>
    </p:spTree>
    <p:extLst>
      <p:ext uri="{BB962C8B-B14F-4D97-AF65-F5344CB8AC3E}">
        <p14:creationId xmlns:p14="http://schemas.microsoft.com/office/powerpoint/2010/main" val="2855982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67C8B6-C41C-4AB9-8D1C-3E4A4AF57AAF}"/>
              </a:ext>
            </a:extLst>
          </p:cNvPr>
          <p:cNvSpPr>
            <a:spLocks noGrp="1"/>
          </p:cNvSpPr>
          <p:nvPr>
            <p:ph type="title"/>
          </p:nvPr>
        </p:nvSpPr>
        <p:spPr/>
        <p:txBody>
          <a:bodyPr/>
          <a:lstStyle/>
          <a:p>
            <a:r>
              <a:rPr lang="fr-FR" dirty="0"/>
              <a:t>Visualisation des </a:t>
            </a:r>
            <a:r>
              <a:rPr lang="fr-FR" dirty="0" err="1"/>
              <a:t>features</a:t>
            </a:r>
            <a:endParaRPr lang="fr-FR" dirty="0"/>
          </a:p>
        </p:txBody>
      </p:sp>
      <p:sp>
        <p:nvSpPr>
          <p:cNvPr id="4" name="Espace réservé du pied de page 3">
            <a:extLst>
              <a:ext uri="{FF2B5EF4-FFF2-40B4-BE49-F238E27FC236}">
                <a16:creationId xmlns:a16="http://schemas.microsoft.com/office/drawing/2014/main" id="{4672B341-564F-4502-B564-BDCC30BA8ED8}"/>
              </a:ext>
            </a:extLst>
          </p:cNvPr>
          <p:cNvSpPr>
            <a:spLocks noGrp="1"/>
          </p:cNvSpPr>
          <p:nvPr>
            <p:ph type="ftr" sz="quarter" idx="11"/>
          </p:nvPr>
        </p:nvSpPr>
        <p:spPr/>
        <p:txBody>
          <a:bodyPr/>
          <a:lstStyle/>
          <a:p>
            <a:r>
              <a:rPr lang="fr-FR"/>
              <a:t>Matthieu Cazier (Projet 5 / Data scientist)</a:t>
            </a:r>
          </a:p>
        </p:txBody>
      </p:sp>
      <p:sp>
        <p:nvSpPr>
          <p:cNvPr id="5" name="Espace réservé du numéro de diapositive 4">
            <a:extLst>
              <a:ext uri="{FF2B5EF4-FFF2-40B4-BE49-F238E27FC236}">
                <a16:creationId xmlns:a16="http://schemas.microsoft.com/office/drawing/2014/main" id="{593A58AF-AEF7-4D57-9105-C2AAF712A4E8}"/>
              </a:ext>
            </a:extLst>
          </p:cNvPr>
          <p:cNvSpPr>
            <a:spLocks noGrp="1"/>
          </p:cNvSpPr>
          <p:nvPr>
            <p:ph type="sldNum" sz="quarter" idx="12"/>
          </p:nvPr>
        </p:nvSpPr>
        <p:spPr/>
        <p:txBody>
          <a:bodyPr/>
          <a:lstStyle/>
          <a:p>
            <a:fld id="{B5F6DD35-FB90-4B61-9FCD-114AE07A4CCE}" type="slidenum">
              <a:rPr lang="fr-FR" smtClean="0"/>
              <a:t>9</a:t>
            </a:fld>
            <a:endParaRPr lang="fr-FR"/>
          </a:p>
        </p:txBody>
      </p:sp>
      <p:grpSp>
        <p:nvGrpSpPr>
          <p:cNvPr id="6" name="Groupe 5">
            <a:extLst>
              <a:ext uri="{FF2B5EF4-FFF2-40B4-BE49-F238E27FC236}">
                <a16:creationId xmlns:a16="http://schemas.microsoft.com/office/drawing/2014/main" id="{DF3E84CB-74C7-4375-A896-8834462BDD87}"/>
              </a:ext>
            </a:extLst>
          </p:cNvPr>
          <p:cNvGrpSpPr/>
          <p:nvPr/>
        </p:nvGrpSpPr>
        <p:grpSpPr>
          <a:xfrm>
            <a:off x="3441333" y="5454845"/>
            <a:ext cx="7670201" cy="856863"/>
            <a:chOff x="3468227" y="5447814"/>
            <a:chExt cx="7670201" cy="856863"/>
          </a:xfrm>
        </p:grpSpPr>
        <p:grpSp>
          <p:nvGrpSpPr>
            <p:cNvPr id="7" name="Groupe 6">
              <a:extLst>
                <a:ext uri="{FF2B5EF4-FFF2-40B4-BE49-F238E27FC236}">
                  <a16:creationId xmlns:a16="http://schemas.microsoft.com/office/drawing/2014/main" id="{F04A34DE-D1F1-4D69-B6FA-C6482D30227F}"/>
                </a:ext>
              </a:extLst>
            </p:cNvPr>
            <p:cNvGrpSpPr/>
            <p:nvPr/>
          </p:nvGrpSpPr>
          <p:grpSpPr>
            <a:xfrm>
              <a:off x="3468227" y="5447814"/>
              <a:ext cx="7670201" cy="856863"/>
              <a:chOff x="3468227" y="5447814"/>
              <a:chExt cx="7670201" cy="856863"/>
            </a:xfrm>
          </p:grpSpPr>
          <p:sp>
            <p:nvSpPr>
              <p:cNvPr id="10" name="ZoneTexte 9">
                <a:extLst>
                  <a:ext uri="{FF2B5EF4-FFF2-40B4-BE49-F238E27FC236}">
                    <a16:creationId xmlns:a16="http://schemas.microsoft.com/office/drawing/2014/main" id="{B246789E-1327-4C0D-9927-30BBF072CC6C}"/>
                  </a:ext>
                </a:extLst>
              </p:cNvPr>
              <p:cNvSpPr txBox="1"/>
              <p:nvPr/>
            </p:nvSpPr>
            <p:spPr>
              <a:xfrm>
                <a:off x="4452365" y="5447814"/>
                <a:ext cx="1617631" cy="276999"/>
              </a:xfrm>
              <a:prstGeom prst="rect">
                <a:avLst/>
              </a:prstGeom>
              <a:noFill/>
            </p:spPr>
            <p:txBody>
              <a:bodyPr wrap="square" rtlCol="0">
                <a:spAutoFit/>
              </a:bodyPr>
              <a:lstStyle/>
              <a:p>
                <a:r>
                  <a:rPr lang="fr-FR" sz="1200" b="1" dirty="0" err="1"/>
                  <a:t>Feature</a:t>
                </a:r>
                <a:r>
                  <a:rPr lang="fr-FR" sz="1200" b="1" dirty="0"/>
                  <a:t> engineering</a:t>
                </a:r>
              </a:p>
            </p:txBody>
          </p:sp>
          <p:grpSp>
            <p:nvGrpSpPr>
              <p:cNvPr id="11" name="Groupe 10">
                <a:extLst>
                  <a:ext uri="{FF2B5EF4-FFF2-40B4-BE49-F238E27FC236}">
                    <a16:creationId xmlns:a16="http://schemas.microsoft.com/office/drawing/2014/main" id="{52F20E78-91C7-49D5-8DCC-31CE4970DF81}"/>
                  </a:ext>
                </a:extLst>
              </p:cNvPr>
              <p:cNvGrpSpPr/>
              <p:nvPr/>
            </p:nvGrpSpPr>
            <p:grpSpPr>
              <a:xfrm>
                <a:off x="3468227" y="5465273"/>
                <a:ext cx="7670201" cy="839404"/>
                <a:chOff x="3468227" y="5465273"/>
                <a:chExt cx="7670201" cy="839404"/>
              </a:xfrm>
            </p:grpSpPr>
            <p:grpSp>
              <p:nvGrpSpPr>
                <p:cNvPr id="12" name="Groupe 11">
                  <a:extLst>
                    <a:ext uri="{FF2B5EF4-FFF2-40B4-BE49-F238E27FC236}">
                      <a16:creationId xmlns:a16="http://schemas.microsoft.com/office/drawing/2014/main" id="{ABFF2C94-B368-4018-8980-CAE6D84965D6}"/>
                    </a:ext>
                  </a:extLst>
                </p:cNvPr>
                <p:cNvGrpSpPr/>
                <p:nvPr/>
              </p:nvGrpSpPr>
              <p:grpSpPr>
                <a:xfrm>
                  <a:off x="3468227" y="5465276"/>
                  <a:ext cx="7670201" cy="839401"/>
                  <a:chOff x="3845351" y="5598368"/>
                  <a:chExt cx="6713418" cy="674416"/>
                </a:xfrm>
              </p:grpSpPr>
              <p:sp>
                <p:nvSpPr>
                  <p:cNvPr id="15" name="Flèche droite 6">
                    <a:extLst>
                      <a:ext uri="{FF2B5EF4-FFF2-40B4-BE49-F238E27FC236}">
                        <a16:creationId xmlns:a16="http://schemas.microsoft.com/office/drawing/2014/main" id="{55E9B5B1-B33D-4A77-B021-7E8D1A57C010}"/>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BA958BEB-7C24-4992-93CB-659D1D5B5802}"/>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necteur droit 16">
                    <a:extLst>
                      <a:ext uri="{FF2B5EF4-FFF2-40B4-BE49-F238E27FC236}">
                        <a16:creationId xmlns:a16="http://schemas.microsoft.com/office/drawing/2014/main" id="{8CDF57D0-02BD-45F5-AD83-305C0BC2A541}"/>
                      </a:ext>
                    </a:extLst>
                  </p:cNvPr>
                  <p:cNvCxnSpPr/>
                  <p:nvPr/>
                </p:nvCxnSpPr>
                <p:spPr>
                  <a:xfrm>
                    <a:off x="6596317"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a:extLst>
                      <a:ext uri="{FF2B5EF4-FFF2-40B4-BE49-F238E27FC236}">
                        <a16:creationId xmlns:a16="http://schemas.microsoft.com/office/drawing/2014/main" id="{759353B8-A10D-4466-B816-6107079F47CF}"/>
                      </a:ext>
                    </a:extLst>
                  </p:cNvPr>
                  <p:cNvCxnSpPr/>
                  <p:nvPr/>
                </p:nvCxnSpPr>
                <p:spPr>
                  <a:xfrm>
                    <a:off x="10003584"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a:extLst>
                      <a:ext uri="{FF2B5EF4-FFF2-40B4-BE49-F238E27FC236}">
                        <a16:creationId xmlns:a16="http://schemas.microsoft.com/office/drawing/2014/main" id="{FAA633D9-B082-44A6-BE81-DDCC95236DF5}"/>
                      </a:ext>
                    </a:extLst>
                  </p:cNvPr>
                  <p:cNvCxnSpPr/>
                  <p:nvPr/>
                </p:nvCxnSpPr>
                <p:spPr>
                  <a:xfrm>
                    <a:off x="5273407"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0EC4781C-DCED-4B3B-9C89-65893317E860}"/>
                      </a:ext>
                    </a:extLst>
                  </p:cNvPr>
                  <p:cNvSpPr txBox="1"/>
                  <p:nvPr/>
                </p:nvSpPr>
                <p:spPr>
                  <a:xfrm>
                    <a:off x="3845351" y="5598368"/>
                    <a:ext cx="593726" cy="222555"/>
                  </a:xfrm>
                  <a:prstGeom prst="rect">
                    <a:avLst/>
                  </a:prstGeom>
                  <a:noFill/>
                </p:spPr>
                <p:txBody>
                  <a:bodyPr wrap="square" rtlCol="0">
                    <a:spAutoFit/>
                  </a:bodyPr>
                  <a:lstStyle/>
                  <a:p>
                    <a:r>
                      <a:rPr lang="fr-FR" sz="1200" dirty="0" err="1"/>
                      <a:t>dataset</a:t>
                    </a:r>
                    <a:endParaRPr lang="fr-FR" sz="1200" dirty="0"/>
                  </a:p>
                </p:txBody>
              </p:sp>
              <p:sp>
                <p:nvSpPr>
                  <p:cNvPr id="21" name="ZoneTexte 20">
                    <a:extLst>
                      <a:ext uri="{FF2B5EF4-FFF2-40B4-BE49-F238E27FC236}">
                        <a16:creationId xmlns:a16="http://schemas.microsoft.com/office/drawing/2014/main" id="{80D3A9E8-545D-4B11-A94E-97C325A9E285}"/>
                      </a:ext>
                    </a:extLst>
                  </p:cNvPr>
                  <p:cNvSpPr txBox="1"/>
                  <p:nvPr/>
                </p:nvSpPr>
                <p:spPr>
                  <a:xfrm>
                    <a:off x="5980453" y="5603024"/>
                    <a:ext cx="1415845" cy="222555"/>
                  </a:xfrm>
                  <a:prstGeom prst="rect">
                    <a:avLst/>
                  </a:prstGeom>
                  <a:noFill/>
                </p:spPr>
                <p:txBody>
                  <a:bodyPr wrap="square" rtlCol="0">
                    <a:spAutoFit/>
                  </a:bodyPr>
                  <a:lstStyle/>
                  <a:p>
                    <a:r>
                      <a:rPr lang="fr-FR" sz="1200" dirty="0"/>
                      <a:t>Piste de modélisation</a:t>
                    </a:r>
                  </a:p>
                </p:txBody>
              </p:sp>
              <p:sp>
                <p:nvSpPr>
                  <p:cNvPr id="22" name="ZoneTexte 21">
                    <a:extLst>
                      <a:ext uri="{FF2B5EF4-FFF2-40B4-BE49-F238E27FC236}">
                        <a16:creationId xmlns:a16="http://schemas.microsoft.com/office/drawing/2014/main" id="{A46708A1-A0BB-488B-80BB-2FC41C0BA8C2}"/>
                      </a:ext>
                    </a:extLst>
                  </p:cNvPr>
                  <p:cNvSpPr txBox="1"/>
                  <p:nvPr/>
                </p:nvSpPr>
                <p:spPr>
                  <a:xfrm>
                    <a:off x="9589505" y="5611736"/>
                    <a:ext cx="969264" cy="276999"/>
                  </a:xfrm>
                  <a:prstGeom prst="rect">
                    <a:avLst/>
                  </a:prstGeom>
                  <a:noFill/>
                </p:spPr>
                <p:txBody>
                  <a:bodyPr wrap="square" rtlCol="0">
                    <a:spAutoFit/>
                  </a:bodyPr>
                  <a:lstStyle/>
                  <a:p>
                    <a:r>
                      <a:rPr lang="fr-FR" sz="1200" dirty="0"/>
                      <a:t>Conclusion</a:t>
                    </a:r>
                  </a:p>
                </p:txBody>
              </p:sp>
            </p:grpSp>
            <p:sp>
              <p:nvSpPr>
                <p:cNvPr id="13" name="ZoneTexte 12">
                  <a:extLst>
                    <a:ext uri="{FF2B5EF4-FFF2-40B4-BE49-F238E27FC236}">
                      <a16:creationId xmlns:a16="http://schemas.microsoft.com/office/drawing/2014/main" id="{4250CCA6-4684-422C-9D1D-4D9A08124F49}"/>
                    </a:ext>
                  </a:extLst>
                </p:cNvPr>
                <p:cNvSpPr txBox="1"/>
                <p:nvPr/>
              </p:nvSpPr>
              <p:spPr>
                <a:xfrm>
                  <a:off x="7398649" y="5465273"/>
                  <a:ext cx="1812146" cy="276999"/>
                </a:xfrm>
                <a:prstGeom prst="rect">
                  <a:avLst/>
                </a:prstGeom>
                <a:noFill/>
              </p:spPr>
              <p:txBody>
                <a:bodyPr wrap="square" rtlCol="0">
                  <a:spAutoFit/>
                </a:bodyPr>
                <a:lstStyle/>
                <a:p>
                  <a:r>
                    <a:rPr lang="fr-FR" sz="1200" dirty="0"/>
                    <a:t>Comparaison modèles</a:t>
                  </a:r>
                </a:p>
              </p:txBody>
            </p:sp>
            <p:cxnSp>
              <p:nvCxnSpPr>
                <p:cNvPr id="14" name="Connecteur droit 13">
                  <a:extLst>
                    <a:ext uri="{FF2B5EF4-FFF2-40B4-BE49-F238E27FC236}">
                      <a16:creationId xmlns:a16="http://schemas.microsoft.com/office/drawing/2014/main" id="{BBC82B09-9801-44A0-8750-CE23D6DF43EE}"/>
                    </a:ext>
                  </a:extLst>
                </p:cNvPr>
                <p:cNvCxnSpPr/>
                <p:nvPr/>
              </p:nvCxnSpPr>
              <p:spPr>
                <a:xfrm>
                  <a:off x="8162550" y="5835172"/>
                  <a:ext cx="0" cy="131987"/>
                </a:xfrm>
                <a:prstGeom prst="line">
                  <a:avLst/>
                </a:prstGeom>
              </p:spPr>
              <p:style>
                <a:lnRef idx="3">
                  <a:schemeClr val="accent1"/>
                </a:lnRef>
                <a:fillRef idx="0">
                  <a:schemeClr val="accent1"/>
                </a:fillRef>
                <a:effectRef idx="2">
                  <a:schemeClr val="accent1"/>
                </a:effectRef>
                <a:fontRef idx="minor">
                  <a:schemeClr val="tx1"/>
                </a:fontRef>
              </p:style>
            </p:cxnSp>
          </p:grpSp>
        </p:grpSp>
        <p:cxnSp>
          <p:nvCxnSpPr>
            <p:cNvPr id="8" name="Connecteur droit 7">
              <a:extLst>
                <a:ext uri="{FF2B5EF4-FFF2-40B4-BE49-F238E27FC236}">
                  <a16:creationId xmlns:a16="http://schemas.microsoft.com/office/drawing/2014/main" id="{92BA0033-7A3F-4AA7-B4F0-310D7D28D3C8}"/>
                </a:ext>
              </a:extLst>
            </p:cNvPr>
            <p:cNvCxnSpPr/>
            <p:nvPr/>
          </p:nvCxnSpPr>
          <p:spPr>
            <a:xfrm>
              <a:off x="9516223"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9" name="ZoneTexte 8">
              <a:extLst>
                <a:ext uri="{FF2B5EF4-FFF2-40B4-BE49-F238E27FC236}">
                  <a16:creationId xmlns:a16="http://schemas.microsoft.com/office/drawing/2014/main" id="{A79DB474-C33A-4039-8DDE-933BECAF18B3}"/>
                </a:ext>
              </a:extLst>
            </p:cNvPr>
            <p:cNvSpPr txBox="1"/>
            <p:nvPr/>
          </p:nvSpPr>
          <p:spPr>
            <a:xfrm>
              <a:off x="9008199" y="5470894"/>
              <a:ext cx="1107402" cy="276999"/>
            </a:xfrm>
            <a:prstGeom prst="rect">
              <a:avLst/>
            </a:prstGeom>
            <a:noFill/>
          </p:spPr>
          <p:txBody>
            <a:bodyPr wrap="square" rtlCol="0">
              <a:spAutoFit/>
            </a:bodyPr>
            <a:lstStyle/>
            <a:p>
              <a:r>
                <a:rPr lang="fr-FR" sz="1200" dirty="0"/>
                <a:t>Maintenance</a:t>
              </a:r>
            </a:p>
          </p:txBody>
        </p:sp>
      </p:grpSp>
      <p:pic>
        <p:nvPicPr>
          <p:cNvPr id="1026" name="Picture 2">
            <a:extLst>
              <a:ext uri="{FF2B5EF4-FFF2-40B4-BE49-F238E27FC236}">
                <a16:creationId xmlns:a16="http://schemas.microsoft.com/office/drawing/2014/main" id="{90F01CFC-135B-4613-AF26-50404766E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9533" y="1618235"/>
            <a:ext cx="581025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696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Vert">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Ardoise</Template>
  <TotalTime>13955</TotalTime>
  <Words>1778</Words>
  <Application>Microsoft Office PowerPoint</Application>
  <PresentationFormat>Grand écran</PresentationFormat>
  <Paragraphs>454</Paragraphs>
  <Slides>43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43</vt:i4>
      </vt:variant>
    </vt:vector>
  </HeadingPairs>
  <TitlesOfParts>
    <vt:vector size="48" baseType="lpstr">
      <vt:lpstr>Arial</vt:lpstr>
      <vt:lpstr>Calibri</vt:lpstr>
      <vt:lpstr>Calisto MT</vt:lpstr>
      <vt:lpstr>Wingdings 2</vt:lpstr>
      <vt:lpstr>Ardoise</vt:lpstr>
      <vt:lpstr>Projet 5</vt:lpstr>
      <vt:lpstr>Introduction</vt:lpstr>
      <vt:lpstr>Les Objectifs : </vt:lpstr>
      <vt:lpstr>Présentation PowerPoint</vt:lpstr>
      <vt:lpstr>Présentation PowerPoint</vt:lpstr>
      <vt:lpstr>Présentation PowerPoint</vt:lpstr>
      <vt:lpstr>Présentation PowerPoint</vt:lpstr>
      <vt:lpstr>Présentation PowerPoint</vt:lpstr>
      <vt:lpstr>Visualisation des features</vt:lpstr>
      <vt:lpstr>Visualisation des features</vt:lpstr>
      <vt:lpstr>Visualisation des features</vt:lpstr>
      <vt:lpstr>Présentation PowerPoint</vt:lpstr>
      <vt:lpstr>Présentation PowerPoint</vt:lpstr>
      <vt:lpstr>ACP</vt:lpstr>
      <vt:lpstr>Projection ACP (2D)</vt:lpstr>
      <vt:lpstr>Projection ACP (corrélation)</vt:lpstr>
      <vt:lpstr>KMeans</vt:lpstr>
      <vt:lpstr>KMeans</vt:lpstr>
      <vt:lpstr>KMeans</vt:lpstr>
      <vt:lpstr>Visualisation des clusters</vt:lpstr>
      <vt:lpstr>Visualisation des clusters</vt:lpstr>
      <vt:lpstr>Visualisation des clusters</vt:lpstr>
      <vt:lpstr>Visualisation des clusters</vt:lpstr>
      <vt:lpstr>Visualisation des clusters</vt:lpstr>
      <vt:lpstr>Visualisation des clusters</vt:lpstr>
      <vt:lpstr>Présentation PowerPoint</vt:lpstr>
      <vt:lpstr> GMM</vt:lpstr>
      <vt:lpstr>Comparaison entre KMeans et GMM</vt:lpstr>
      <vt:lpstr>Comparaison entre KMeans et GMM</vt:lpstr>
      <vt:lpstr>Stabilité à l’initialisation (KMeans/ARI)</vt:lpstr>
      <vt:lpstr>Stabilité à l’initialisation (GMM/ARI)</vt:lpstr>
      <vt:lpstr>Stabilité à l’initialisation (KMeans)</vt:lpstr>
      <vt:lpstr>Stabilité à l’initialisation (KMeans/temps)</vt:lpstr>
      <vt:lpstr>Stabilité à l’initialisation (GMM/temps)</vt:lpstr>
      <vt:lpstr>Comparaison entre KMeans et GMM</vt:lpstr>
      <vt:lpstr>Stabilité à l’initialisation (ARI)</vt:lpstr>
      <vt:lpstr>Stabilité à l’initialisation (temps)</vt:lpstr>
      <vt:lpstr>Présentation PowerPoint</vt:lpstr>
      <vt:lpstr>Stabilisation (KMeans)</vt:lpstr>
      <vt:lpstr>Stabilisation (GMM)</vt:lpstr>
      <vt:lpstr>Présentation PowerPoint</vt:lpstr>
      <vt:lpstr>Conclusion</vt:lpstr>
      <vt:lpstr>Perspectives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Matthieu Cazier</dc:creator>
  <cp:lastModifiedBy>Matthieu Cazier</cp:lastModifiedBy>
  <cp:revision>110</cp:revision>
  <dcterms:created xsi:type="dcterms:W3CDTF">2020-07-07T08:49:37Z</dcterms:created>
  <dcterms:modified xsi:type="dcterms:W3CDTF">2020-10-16T22:29:34Z</dcterms:modified>
</cp:coreProperties>
</file>