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5"/>
  </p:notesMasterIdLst>
  <p:sldIdLst>
    <p:sldId id="256" r:id="rId2"/>
    <p:sldId id="319" r:id="rId3"/>
    <p:sldId id="377" r:id="rId4"/>
    <p:sldId id="275" r:id="rId5"/>
    <p:sldId id="258" r:id="rId6"/>
    <p:sldId id="361" r:id="rId7"/>
    <p:sldId id="375" r:id="rId8"/>
    <p:sldId id="376" r:id="rId9"/>
    <p:sldId id="320" r:id="rId10"/>
    <p:sldId id="372" r:id="rId11"/>
    <p:sldId id="362" r:id="rId12"/>
    <p:sldId id="321" r:id="rId13"/>
    <p:sldId id="373" r:id="rId14"/>
    <p:sldId id="365" r:id="rId15"/>
    <p:sldId id="371" r:id="rId16"/>
    <p:sldId id="322" r:id="rId17"/>
    <p:sldId id="374" r:id="rId18"/>
    <p:sldId id="366" r:id="rId19"/>
    <p:sldId id="360" r:id="rId20"/>
    <p:sldId id="367" r:id="rId21"/>
    <p:sldId id="323" r:id="rId22"/>
    <p:sldId id="368" r:id="rId23"/>
    <p:sldId id="3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BCB0B-58EF-4824-91A7-B318502FA17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6900-D7DC-4ABB-AAC4-D9AB7EE70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7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BA97-2506-4569-93B9-0D2B3171B698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70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9FDD-6084-448A-9536-77D7318E0B5B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82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EB9-C68C-42BE-82A8-EB2BE1AD3BA7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94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50A9-2A83-443A-821A-66D7015ABFF2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30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2CB4-2225-4D34-A07F-FA7D8F2FF128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16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DD7A-AA74-4486-9B0A-A5954AD73698}" type="datetime1">
              <a:rPr lang="fr-FR" smtClean="0"/>
              <a:t>11/01/2021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77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9C0D-CBC5-4E55-9C15-42F3B849A74A}" type="datetime1">
              <a:rPr lang="fr-FR" smtClean="0"/>
              <a:t>11/01/2021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38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FACE-C0CA-40CC-BF8B-9370905A2820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87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107-7434-47A7-9167-193B2056D45C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89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4E4E-38BA-4C28-AFFC-83A525269742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5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19EF-80CB-43CD-AF2C-F94B6394AEAA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5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745B-D321-48DB-9028-BD7F9A732F42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38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DEB0-9CE4-4B10-93A6-3044C8692157}" type="datetime1">
              <a:rPr lang="fr-FR" smtClean="0"/>
              <a:t>11/01/2021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7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E918-AAB5-4B6B-A4C8-B9289A30A30E}" type="datetime1">
              <a:rPr lang="fr-FR" smtClean="0"/>
              <a:t>11/01/2021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3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767A-2F31-4EF3-B4FC-8A96675BBBD7}" type="datetime1">
              <a:rPr lang="fr-FR" smtClean="0"/>
              <a:t>11/01/2021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05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7653-DA1F-4788-8305-E78FBEC4685D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4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C197-B9F6-4519-B426-0EE77B19C6B5}" type="datetime1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82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C72542-036A-4E95-A998-2BC0CA573901}" type="datetime1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Matthieu Cazier (Projet 7 / Data scientist)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F6DD35-FB90-4B61-9FCD-114AE07A4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821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on-app-politain.herokuapp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6D132-4789-46CC-9F80-8AC0CCA56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2488EB-377E-4F1A-B572-358CC8270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82652"/>
            <a:ext cx="9440034" cy="1049867"/>
          </a:xfrm>
        </p:spPr>
        <p:txBody>
          <a:bodyPr/>
          <a:lstStyle/>
          <a:p>
            <a:r>
              <a:rPr lang="fr-FR" dirty="0"/>
              <a:t>Implémentez un modèle de </a:t>
            </a:r>
            <a:r>
              <a:rPr lang="fr-FR" dirty="0" err="1"/>
              <a:t>scoring</a:t>
            </a:r>
            <a:r>
              <a:rPr lang="fr-FR" dirty="0"/>
              <a:t> (</a:t>
            </a:r>
            <a:r>
              <a:rPr lang="fr-FR" dirty="0" err="1"/>
              <a:t>OpenClassrooms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F1EC8D-71F4-4E79-97DF-166546F6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34BDEE-A212-4031-8AFB-00FD9CDC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82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EBD89D-28FE-4B6B-BD85-8B737B58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D0B0-E676-4452-BF61-D56FC0D7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10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707BC30-0ED5-49E3-A10F-9BC227190208}"/>
              </a:ext>
            </a:extLst>
          </p:cNvPr>
          <p:cNvGrpSpPr/>
          <p:nvPr/>
        </p:nvGrpSpPr>
        <p:grpSpPr>
          <a:xfrm>
            <a:off x="3386625" y="5407914"/>
            <a:ext cx="7598287" cy="903793"/>
            <a:chOff x="3386625" y="5407914"/>
            <a:chExt cx="7598287" cy="903793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C8C0CC21-0589-4CA2-814C-46FA891B5395}"/>
                </a:ext>
              </a:extLst>
            </p:cNvPr>
            <p:cNvGrpSpPr/>
            <p:nvPr/>
          </p:nvGrpSpPr>
          <p:grpSpPr>
            <a:xfrm>
              <a:off x="3386625" y="5407914"/>
              <a:ext cx="7598287" cy="903793"/>
              <a:chOff x="3413519" y="5400883"/>
              <a:chExt cx="7598287" cy="903793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740763FC-4DBB-4449-AA31-2AC55442A5F1}"/>
                  </a:ext>
                </a:extLst>
              </p:cNvPr>
              <p:cNvGrpSpPr/>
              <p:nvPr/>
            </p:nvGrpSpPr>
            <p:grpSpPr>
              <a:xfrm>
                <a:off x="3413519" y="5400883"/>
                <a:ext cx="7598287" cy="903793"/>
                <a:chOff x="3413519" y="5400883"/>
                <a:chExt cx="7598287" cy="903793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A92C1A2-3E45-4CD5-8507-1317C572F483}"/>
                    </a:ext>
                  </a:extLst>
                </p:cNvPr>
                <p:cNvSpPr txBox="1"/>
                <p:nvPr/>
              </p:nvSpPr>
              <p:spPr>
                <a:xfrm>
                  <a:off x="4277121" y="5400883"/>
                  <a:ext cx="17287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7B9C6312-2DF6-4DC6-9A52-5E3FCB5DDC90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25F3A2B9-3DC6-49F6-8ACE-4C0BBCFB1E5F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1DADE937-5FDA-4E4C-AC6A-C3DCE1402AA6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7A52FD0B-4828-4B32-8D7C-5A497A6964F0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53A9724A-E8D3-4712-8794-05F1D502A36C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C6502691-FDE5-413A-80F1-FC25586979D6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615B5378-4159-4294-8950-28495762FD7E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Dataset</a:t>
                    </a:r>
                    <a:endParaRPr lang="fr-FR" sz="1200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E6F35F0B-D5C0-449A-94A0-FDBA68E494E6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C27E5FF-D9B9-46BD-8712-586CD8428DBF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3C09477-0BED-4DED-93DD-02D17751DC57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B8879E4-1F56-40DF-B698-BCDBF010DC11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6134F876-21F7-49BE-9CAC-9EA5C54B93F6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E8BF595-5758-4577-AB72-5AEF744EB384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3CC1206-BC98-47B7-851F-8A9A658AB142}"/>
              </a:ext>
            </a:extLst>
          </p:cNvPr>
          <p:cNvGrpSpPr/>
          <p:nvPr/>
        </p:nvGrpSpPr>
        <p:grpSpPr>
          <a:xfrm>
            <a:off x="1254967" y="2078593"/>
            <a:ext cx="9442778" cy="2199860"/>
            <a:chOff x="661568" y="1681456"/>
            <a:chExt cx="9442778" cy="2199860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0EEB8B87-ECFF-475D-85E5-9B3CBA53093F}"/>
                </a:ext>
              </a:extLst>
            </p:cNvPr>
            <p:cNvSpPr/>
            <p:nvPr/>
          </p:nvSpPr>
          <p:spPr>
            <a:xfrm>
              <a:off x="661568" y="1681456"/>
              <a:ext cx="3684709" cy="21998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Choix des modèles :</a:t>
              </a:r>
            </a:p>
            <a:p>
              <a:pPr algn="ctr"/>
              <a:endParaRPr lang="fr-FR" b="1" dirty="0"/>
            </a:p>
            <a:p>
              <a:pPr algn="ctr"/>
              <a:r>
                <a:rPr lang="fr-FR" dirty="0" err="1"/>
                <a:t>Randomforestclassifier</a:t>
              </a:r>
              <a:endParaRPr lang="fr-FR" dirty="0"/>
            </a:p>
            <a:p>
              <a:pPr algn="ctr"/>
              <a:r>
                <a:rPr lang="fr-FR" dirty="0" err="1"/>
                <a:t>Knn</a:t>
              </a:r>
              <a:endParaRPr lang="fr-FR" dirty="0"/>
            </a:p>
            <a:p>
              <a:pPr algn="ctr"/>
              <a:r>
                <a:rPr lang="fr-FR" dirty="0" err="1"/>
                <a:t>LogiticRegressor</a:t>
              </a:r>
              <a:endParaRPr lang="fr-FR" dirty="0"/>
            </a:p>
            <a:p>
              <a:pPr algn="ctr"/>
              <a:r>
                <a:rPr lang="fr-FR" dirty="0" err="1"/>
                <a:t>LGBMClassifier</a:t>
              </a:r>
              <a:endParaRPr lang="fr-FR" dirty="0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36B767C6-0D69-4AC7-BDC2-C42A9F2EA37D}"/>
                </a:ext>
              </a:extLst>
            </p:cNvPr>
            <p:cNvSpPr/>
            <p:nvPr/>
          </p:nvSpPr>
          <p:spPr>
            <a:xfrm>
              <a:off x="6419637" y="1681456"/>
              <a:ext cx="3684709" cy="21998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Evaluation des modèles :</a:t>
              </a:r>
            </a:p>
            <a:p>
              <a:pPr algn="ctr"/>
              <a:endParaRPr lang="fr-FR" b="1" dirty="0"/>
            </a:p>
            <a:p>
              <a:pPr algn="ctr"/>
              <a:r>
                <a:rPr lang="fr-FR" dirty="0"/>
                <a:t>Cross validation</a:t>
              </a:r>
            </a:p>
            <a:p>
              <a:pPr algn="ctr"/>
              <a:r>
                <a:rPr lang="fr-FR" dirty="0" err="1"/>
                <a:t>Custom_score</a:t>
              </a:r>
              <a:endParaRPr lang="fr-FR" dirty="0"/>
            </a:p>
            <a:p>
              <a:pPr algn="ctr"/>
              <a:r>
                <a:rPr lang="fr-FR" dirty="0" err="1"/>
                <a:t>recall</a:t>
              </a:r>
              <a:endParaRPr lang="fr-FR" dirty="0"/>
            </a:p>
            <a:p>
              <a:pPr algn="ctr"/>
              <a:r>
                <a:rPr lang="fr-FR" dirty="0"/>
                <a:t>f1</a:t>
              </a:r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B79317D0-1215-451F-94C3-D6C22121F6C4}"/>
                </a:ext>
              </a:extLst>
            </p:cNvPr>
            <p:cNvSpPr/>
            <p:nvPr/>
          </p:nvSpPr>
          <p:spPr>
            <a:xfrm>
              <a:off x="4784539" y="2319130"/>
              <a:ext cx="1166627" cy="9276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38605280-7CD7-4884-BE41-E9FDD93408BD}"/>
              </a:ext>
            </a:extLst>
          </p:cNvPr>
          <p:cNvSpPr txBox="1"/>
          <p:nvPr/>
        </p:nvSpPr>
        <p:spPr>
          <a:xfrm>
            <a:off x="3386625" y="344557"/>
            <a:ext cx="509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Méthode</a:t>
            </a:r>
          </a:p>
        </p:txBody>
      </p:sp>
    </p:spTree>
    <p:extLst>
      <p:ext uri="{BB962C8B-B14F-4D97-AF65-F5344CB8AC3E}">
        <p14:creationId xmlns:p14="http://schemas.microsoft.com/office/powerpoint/2010/main" val="149707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EBD89D-28FE-4B6B-BD85-8B737B58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D0B0-E676-4452-BF61-D56FC0D7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11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707BC30-0ED5-49E3-A10F-9BC227190208}"/>
              </a:ext>
            </a:extLst>
          </p:cNvPr>
          <p:cNvGrpSpPr/>
          <p:nvPr/>
        </p:nvGrpSpPr>
        <p:grpSpPr>
          <a:xfrm>
            <a:off x="3386625" y="5407914"/>
            <a:ext cx="7598287" cy="903793"/>
            <a:chOff x="3386625" y="5407914"/>
            <a:chExt cx="7598287" cy="903793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C8C0CC21-0589-4CA2-814C-46FA891B5395}"/>
                </a:ext>
              </a:extLst>
            </p:cNvPr>
            <p:cNvGrpSpPr/>
            <p:nvPr/>
          </p:nvGrpSpPr>
          <p:grpSpPr>
            <a:xfrm>
              <a:off x="3386625" y="5407914"/>
              <a:ext cx="7598287" cy="903793"/>
              <a:chOff x="3413519" y="5400883"/>
              <a:chExt cx="7598287" cy="903793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740763FC-4DBB-4449-AA31-2AC55442A5F1}"/>
                  </a:ext>
                </a:extLst>
              </p:cNvPr>
              <p:cNvGrpSpPr/>
              <p:nvPr/>
            </p:nvGrpSpPr>
            <p:grpSpPr>
              <a:xfrm>
                <a:off x="3413519" y="5400883"/>
                <a:ext cx="7598287" cy="903793"/>
                <a:chOff x="3413519" y="5400883"/>
                <a:chExt cx="7598287" cy="903793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A92C1A2-3E45-4CD5-8507-1317C572F483}"/>
                    </a:ext>
                  </a:extLst>
                </p:cNvPr>
                <p:cNvSpPr txBox="1"/>
                <p:nvPr/>
              </p:nvSpPr>
              <p:spPr>
                <a:xfrm>
                  <a:off x="4277121" y="5400883"/>
                  <a:ext cx="17287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7B9C6312-2DF6-4DC6-9A52-5E3FCB5DDC90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25F3A2B9-3DC6-49F6-8ACE-4C0BBCFB1E5F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1DADE937-5FDA-4E4C-AC6A-C3DCE1402AA6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7A52FD0B-4828-4B32-8D7C-5A497A6964F0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53A9724A-E8D3-4712-8794-05F1D502A36C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C6502691-FDE5-413A-80F1-FC25586979D6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615B5378-4159-4294-8950-28495762FD7E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Dataset</a:t>
                    </a:r>
                    <a:endParaRPr lang="fr-FR" sz="1200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E6F35F0B-D5C0-449A-94A0-FDBA68E494E6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C27E5FF-D9B9-46BD-8712-586CD8428DBF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3C09477-0BED-4DED-93DD-02D17751DC57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B8879E4-1F56-40DF-B698-BCDBF010DC11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6134F876-21F7-49BE-9CAC-9EA5C54B93F6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E8BF595-5758-4577-AB72-5AEF744EB384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0D14ADDC-89E9-47DB-BB5C-BFCBCBA3231F}"/>
              </a:ext>
            </a:extLst>
          </p:cNvPr>
          <p:cNvSpPr txBox="1"/>
          <p:nvPr/>
        </p:nvSpPr>
        <p:spPr>
          <a:xfrm>
            <a:off x="4559272" y="2533302"/>
            <a:ext cx="249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Résultats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A9FF0E1-FEAA-44B0-A08B-D67006FCD55F}"/>
              </a:ext>
            </a:extLst>
          </p:cNvPr>
          <p:cNvGrpSpPr/>
          <p:nvPr/>
        </p:nvGrpSpPr>
        <p:grpSpPr>
          <a:xfrm>
            <a:off x="526361" y="209742"/>
            <a:ext cx="10563161" cy="5294946"/>
            <a:chOff x="583096" y="223971"/>
            <a:chExt cx="10563161" cy="529494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4DAEFC3-DEEE-4F46-88FE-04F16399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096" y="223971"/>
              <a:ext cx="3998415" cy="2638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915C6DA-889E-4CD7-9E18-B83212172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5320" y="261268"/>
              <a:ext cx="3870937" cy="2647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F14DAB38-234B-49AC-97D4-9722B72DF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4" y="2830444"/>
              <a:ext cx="3870938" cy="2647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C1AF19BF-AD1C-45B2-B589-87E006BEA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38" y="2845178"/>
              <a:ext cx="3868819" cy="267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344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9D9D06-B28A-4236-837A-0A851924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894603-B774-499B-8AF0-01DAB2F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12</a:t>
            </a:fld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9F737D0-1E37-41CE-A9F7-BFF6B3A2F760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Hyperparamètres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49DD548-C875-4D82-A570-869115F6C27D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8EE528F-2BDD-4A6B-9BD5-489D73893850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7C5C484C-D929-46A9-B76D-0325BEE4F8B4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BED3488-6E31-4FAE-B9D8-5825B9CC17E9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095929B-187D-416D-81F5-0893425A945F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B40755A6-57D0-4EE2-8EC1-09E6451C554B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239EAF7D-424B-4E61-A58A-4AD6232B8CDD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E68BAF96-5F2D-4FCA-BED5-DB0B8D223E7B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BF79424F-C73E-413F-8A0E-82F4C92D882A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29FE23B6-D094-440B-9B66-57D62FE0637D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30C76A9D-43A3-4A81-B3BD-2C1F754BB60C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Dataset</a:t>
                    </a:r>
                    <a:endParaRPr lang="fr-FR" sz="1200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47B3BBE7-2D11-4D4F-9939-ABEA71E09484}"/>
                      </a:ext>
                    </a:extLst>
                  </p:cNvPr>
                  <p:cNvSpPr txBox="1"/>
                  <p:nvPr/>
                </p:nvSpPr>
                <p:spPr>
                  <a:xfrm>
                    <a:off x="5810305" y="5555690"/>
                    <a:ext cx="1558968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9F2F3FE5-1F37-4E09-AA80-2DC428F296FE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AF773C5-C0C7-47E5-885C-5221F7AF66B3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5503A3F-12B0-4174-BB7B-8DD1C39A2AB2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F94E122-3085-4D9E-8061-43FE57803469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654CD51-9FF9-4ACF-8133-A79A40FD639F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76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9D9D06-B28A-4236-837A-0A851924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894603-B774-499B-8AF0-01DAB2F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13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49DD548-C875-4D82-A570-869115F6C27D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8EE528F-2BDD-4A6B-9BD5-489D73893850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7C5C484C-D929-46A9-B76D-0325BEE4F8B4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BED3488-6E31-4FAE-B9D8-5825B9CC17E9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095929B-187D-416D-81F5-0893425A945F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B40755A6-57D0-4EE2-8EC1-09E6451C554B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239EAF7D-424B-4E61-A58A-4AD6232B8CDD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E68BAF96-5F2D-4FCA-BED5-DB0B8D223E7B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BF79424F-C73E-413F-8A0E-82F4C92D882A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29FE23B6-D094-440B-9B66-57D62FE0637D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30C76A9D-43A3-4A81-B3BD-2C1F754BB60C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Dataset</a:t>
                    </a:r>
                    <a:endParaRPr lang="fr-FR" sz="1200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47B3BBE7-2D11-4D4F-9939-ABEA71E09484}"/>
                      </a:ext>
                    </a:extLst>
                  </p:cNvPr>
                  <p:cNvSpPr txBox="1"/>
                  <p:nvPr/>
                </p:nvSpPr>
                <p:spPr>
                  <a:xfrm>
                    <a:off x="5810305" y="5555690"/>
                    <a:ext cx="1558968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9F2F3FE5-1F37-4E09-AA80-2DC428F296FE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AF773C5-C0C7-47E5-885C-5221F7AF66B3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5503A3F-12B0-4174-BB7B-8DD1C39A2AB2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F94E122-3085-4D9E-8061-43FE57803469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654CD51-9FF9-4ACF-8133-A79A40FD639F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62EB4B1F-B7CC-4EB1-BD3A-CDBFFB48AA6D}"/>
              </a:ext>
            </a:extLst>
          </p:cNvPr>
          <p:cNvSpPr txBox="1"/>
          <p:nvPr/>
        </p:nvSpPr>
        <p:spPr>
          <a:xfrm>
            <a:off x="3386625" y="344557"/>
            <a:ext cx="509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Méthode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9D4B12CA-90FC-4B90-8ED3-CD4B17D069A3}"/>
              </a:ext>
            </a:extLst>
          </p:cNvPr>
          <p:cNvGrpSpPr/>
          <p:nvPr/>
        </p:nvGrpSpPr>
        <p:grpSpPr>
          <a:xfrm>
            <a:off x="1254967" y="2078593"/>
            <a:ext cx="9442778" cy="2199860"/>
            <a:chOff x="661568" y="1681456"/>
            <a:chExt cx="9442778" cy="2199860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15787F0F-E401-47E4-815D-5C06277A7630}"/>
                </a:ext>
              </a:extLst>
            </p:cNvPr>
            <p:cNvSpPr/>
            <p:nvPr/>
          </p:nvSpPr>
          <p:spPr>
            <a:xfrm>
              <a:off x="661568" y="1681456"/>
              <a:ext cx="3684709" cy="21998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Choix des modèles :</a:t>
              </a:r>
            </a:p>
            <a:p>
              <a:pPr algn="ctr"/>
              <a:endParaRPr lang="fr-FR" b="1" dirty="0"/>
            </a:p>
            <a:p>
              <a:pPr algn="ctr"/>
              <a:r>
                <a:rPr lang="fr-FR" dirty="0" err="1"/>
                <a:t>Randomforestclassifier</a:t>
              </a:r>
              <a:endParaRPr lang="fr-FR" dirty="0"/>
            </a:p>
            <a:p>
              <a:pPr algn="ctr"/>
              <a:r>
                <a:rPr lang="fr-FR" dirty="0" err="1"/>
                <a:t>LGBMClassifier</a:t>
              </a:r>
              <a:endParaRPr lang="fr-FR" dirty="0"/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2B66FEDE-AF1C-4B12-85E8-CF71418F194E}"/>
                </a:ext>
              </a:extLst>
            </p:cNvPr>
            <p:cNvSpPr/>
            <p:nvPr/>
          </p:nvSpPr>
          <p:spPr>
            <a:xfrm>
              <a:off x="6419637" y="1681456"/>
              <a:ext cx="3684709" cy="21998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Evaluation des modèles :</a:t>
              </a:r>
            </a:p>
            <a:p>
              <a:pPr algn="ctr"/>
              <a:endParaRPr lang="fr-FR" b="1" dirty="0"/>
            </a:p>
            <a:p>
              <a:pPr algn="ctr"/>
              <a:r>
                <a:rPr lang="fr-FR" dirty="0" err="1"/>
                <a:t>randomSearchCV</a:t>
              </a:r>
              <a:endParaRPr lang="fr-FR" dirty="0"/>
            </a:p>
            <a:p>
              <a:pPr algn="ctr"/>
              <a:r>
                <a:rPr lang="fr-FR" dirty="0"/>
                <a:t>CV</a:t>
              </a:r>
            </a:p>
            <a:p>
              <a:pPr algn="ctr"/>
              <a:r>
                <a:rPr lang="fr-FR" dirty="0" err="1"/>
                <a:t>N_iter</a:t>
              </a:r>
              <a:endParaRPr lang="fr-FR" dirty="0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8C70D0D0-FC91-432A-AA0F-CE90235472ED}"/>
                </a:ext>
              </a:extLst>
            </p:cNvPr>
            <p:cNvSpPr/>
            <p:nvPr/>
          </p:nvSpPr>
          <p:spPr>
            <a:xfrm>
              <a:off x="4784539" y="2319130"/>
              <a:ext cx="1166627" cy="9276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2616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9D9D06-B28A-4236-837A-0A851924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894603-B774-499B-8AF0-01DAB2F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14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49DD548-C875-4D82-A570-869115F6C27D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8EE528F-2BDD-4A6B-9BD5-489D73893850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7C5C484C-D929-46A9-B76D-0325BEE4F8B4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BED3488-6E31-4FAE-B9D8-5825B9CC17E9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095929B-187D-416D-81F5-0893425A945F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B40755A6-57D0-4EE2-8EC1-09E6451C554B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239EAF7D-424B-4E61-A58A-4AD6232B8CDD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E68BAF96-5F2D-4FCA-BED5-DB0B8D223E7B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BF79424F-C73E-413F-8A0E-82F4C92D882A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29FE23B6-D094-440B-9B66-57D62FE0637D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30C76A9D-43A3-4A81-B3BD-2C1F754BB60C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Dataset</a:t>
                    </a:r>
                    <a:endParaRPr lang="fr-FR" sz="1200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47B3BBE7-2D11-4D4F-9939-ABEA71E09484}"/>
                      </a:ext>
                    </a:extLst>
                  </p:cNvPr>
                  <p:cNvSpPr txBox="1"/>
                  <p:nvPr/>
                </p:nvSpPr>
                <p:spPr>
                  <a:xfrm>
                    <a:off x="5810305" y="5555690"/>
                    <a:ext cx="1558968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9F2F3FE5-1F37-4E09-AA80-2DC428F296FE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AF773C5-C0C7-47E5-885C-5221F7AF66B3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5503A3F-12B0-4174-BB7B-8DD1C39A2AB2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F94E122-3085-4D9E-8061-43FE57803469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654CD51-9FF9-4ACF-8133-A79A40FD639F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329A4D2-D36B-4809-9151-302377F418A3}"/>
              </a:ext>
            </a:extLst>
          </p:cNvPr>
          <p:cNvGrpSpPr/>
          <p:nvPr/>
        </p:nvGrpSpPr>
        <p:grpSpPr>
          <a:xfrm>
            <a:off x="112949" y="2054046"/>
            <a:ext cx="11753850" cy="3048000"/>
            <a:chOff x="73193" y="1905000"/>
            <a:chExt cx="11753850" cy="304800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2308C3F1-58F1-4BEA-9281-6EE971841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93" y="1905000"/>
              <a:ext cx="5876925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A78499C5-A563-4754-B193-5CD4DF5F4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118" y="1905000"/>
              <a:ext cx="5876925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CC36C36E-F5D3-4BDF-A167-BE4BF4A0FFC8}"/>
              </a:ext>
            </a:extLst>
          </p:cNvPr>
          <p:cNvSpPr txBox="1"/>
          <p:nvPr/>
        </p:nvSpPr>
        <p:spPr>
          <a:xfrm>
            <a:off x="3386625" y="317212"/>
            <a:ext cx="5095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Résultats (comparaison avant/après)</a:t>
            </a:r>
          </a:p>
        </p:txBody>
      </p:sp>
    </p:spTree>
    <p:extLst>
      <p:ext uri="{BB962C8B-B14F-4D97-AF65-F5344CB8AC3E}">
        <p14:creationId xmlns:p14="http://schemas.microsoft.com/office/powerpoint/2010/main" val="406720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9D9D06-B28A-4236-837A-0A851924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894603-B774-499B-8AF0-01DAB2F6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15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49DD548-C875-4D82-A570-869115F6C27D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8EE528F-2BDD-4A6B-9BD5-489D73893850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7C5C484C-D929-46A9-B76D-0325BEE4F8B4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BED3488-6E31-4FAE-B9D8-5825B9CC17E9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9095929B-187D-416D-81F5-0893425A945F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B40755A6-57D0-4EE2-8EC1-09E6451C554B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239EAF7D-424B-4E61-A58A-4AD6232B8CDD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E68BAF96-5F2D-4FCA-BED5-DB0B8D223E7B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BF79424F-C73E-413F-8A0E-82F4C92D882A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29FE23B6-D094-440B-9B66-57D62FE0637D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30C76A9D-43A3-4A81-B3BD-2C1F754BB60C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Dataset</a:t>
                    </a:r>
                    <a:endParaRPr lang="fr-FR" sz="1200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47B3BBE7-2D11-4D4F-9939-ABEA71E09484}"/>
                      </a:ext>
                    </a:extLst>
                  </p:cNvPr>
                  <p:cNvSpPr txBox="1"/>
                  <p:nvPr/>
                </p:nvSpPr>
                <p:spPr>
                  <a:xfrm>
                    <a:off x="5810305" y="5555690"/>
                    <a:ext cx="1558968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9F2F3FE5-1F37-4E09-AA80-2DC428F296FE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AF773C5-C0C7-47E5-885C-5221F7AF66B3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5503A3F-12B0-4174-BB7B-8DD1C39A2AB2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F94E122-3085-4D9E-8061-43FE57803469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654CD51-9FF9-4ACF-8133-A79A40FD639F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F389A9C6-6602-42FE-9FB7-D94373EB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77" y="1164630"/>
            <a:ext cx="7502900" cy="389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BE550FAC-A626-4730-B588-FC51FE8BC29A}"/>
              </a:ext>
            </a:extLst>
          </p:cNvPr>
          <p:cNvSpPr txBox="1"/>
          <p:nvPr/>
        </p:nvSpPr>
        <p:spPr>
          <a:xfrm>
            <a:off x="3386625" y="317212"/>
            <a:ext cx="509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2268909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0ED25D-9519-4324-AD89-1A2C7081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702F53-4005-4B95-8A16-ECD5BB1A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16</a:t>
            </a:fld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4B0574-4581-4D02-8336-1B204EAEA964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Interprétation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E4EFA8D-42C3-460B-BA2D-361576805D3E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B28ED133-DACB-4B2C-BD8D-F74E3BC70A15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5C9A3D6A-B4B5-48A7-8221-9220A0A831FB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DD7A620-15F8-4B9B-8658-8B9BE8224258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815B3B22-1E72-42DB-BA30-7B1ACEADFAF0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F32C1E4F-778D-41A9-9806-506DB0A16E7B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444B6AD1-17F1-403C-A445-9296A25C6C81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81C7750F-5EA8-42B2-8EF6-E153527D2776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A828B772-7852-4A21-856A-4EA378C2BFC7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2852009F-82F9-45C6-8C05-E97DEFFB7855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58A2F95D-886D-4241-A884-E41908BA356A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</a:t>
                    </a:r>
                    <a:r>
                      <a:rPr lang="fr-FR" sz="1600" b="1" dirty="0" err="1"/>
                      <a:t>t</a:t>
                    </a:r>
                    <a:endParaRPr lang="fr-FR" sz="1600" b="1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4CBD912D-E9A8-41A0-80C5-E5F317900256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F3F946F-43A2-4024-A877-BA3A8C1DD228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72C86177-8B7A-4060-BFD2-D9A1EDF0579E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5738C3F-92F4-421D-83D4-98F2FBAA86F7}"/>
                  </a:ext>
                </a:extLst>
              </p:cNvPr>
              <p:cNvSpPr txBox="1"/>
              <p:nvPr/>
            </p:nvSpPr>
            <p:spPr>
              <a:xfrm>
                <a:off x="7249161" y="5430932"/>
                <a:ext cx="1491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0DD2591-FC62-4F4A-A75A-FC154AEA08B0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32BB6E0-2150-4651-80DA-896BC6195694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468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0ED25D-9519-4324-AD89-1A2C7081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702F53-4005-4B95-8A16-ECD5BB1A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17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E4EFA8D-42C3-460B-BA2D-361576805D3E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B28ED133-DACB-4B2C-BD8D-F74E3BC70A15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5C9A3D6A-B4B5-48A7-8221-9220A0A831FB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DD7A620-15F8-4B9B-8658-8B9BE8224258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815B3B22-1E72-42DB-BA30-7B1ACEADFAF0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F32C1E4F-778D-41A9-9806-506DB0A16E7B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444B6AD1-17F1-403C-A445-9296A25C6C81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81C7750F-5EA8-42B2-8EF6-E153527D2776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A828B772-7852-4A21-856A-4EA378C2BFC7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2852009F-82F9-45C6-8C05-E97DEFFB7855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58A2F95D-886D-4241-A884-E41908BA356A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</a:t>
                    </a:r>
                    <a:r>
                      <a:rPr lang="fr-FR" sz="1600" b="1" dirty="0" err="1"/>
                      <a:t>t</a:t>
                    </a:r>
                    <a:endParaRPr lang="fr-FR" sz="1600" b="1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4CBD912D-E9A8-41A0-80C5-E5F317900256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F3F946F-43A2-4024-A877-BA3A8C1DD228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72C86177-8B7A-4060-BFD2-D9A1EDF0579E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5738C3F-92F4-421D-83D4-98F2FBAA86F7}"/>
                  </a:ext>
                </a:extLst>
              </p:cNvPr>
              <p:cNvSpPr txBox="1"/>
              <p:nvPr/>
            </p:nvSpPr>
            <p:spPr>
              <a:xfrm>
                <a:off x="7249161" y="5430932"/>
                <a:ext cx="1491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0DD2591-FC62-4F4A-A75A-FC154AEA08B0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32BB6E0-2150-4651-80DA-896BC6195694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9585D60-5996-49A6-A899-CF2F0B20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7" y="1618742"/>
            <a:ext cx="4823540" cy="350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754FA7D-C27B-4859-805C-52062D050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43" y="1445167"/>
            <a:ext cx="5723224" cy="370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D56894E6-5086-48EE-A51F-AC39B023DF1F}"/>
              </a:ext>
            </a:extLst>
          </p:cNvPr>
          <p:cNvSpPr txBox="1"/>
          <p:nvPr/>
        </p:nvSpPr>
        <p:spPr>
          <a:xfrm>
            <a:off x="3386625" y="317212"/>
            <a:ext cx="509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Les </a:t>
            </a:r>
            <a:r>
              <a:rPr lang="fr-FR" sz="3200" dirty="0" err="1"/>
              <a:t>features</a:t>
            </a:r>
            <a:r>
              <a:rPr lang="fr-FR" sz="3200" dirty="0"/>
              <a:t> importantes </a:t>
            </a:r>
          </a:p>
        </p:txBody>
      </p:sp>
    </p:spTree>
    <p:extLst>
      <p:ext uri="{BB962C8B-B14F-4D97-AF65-F5344CB8AC3E}">
        <p14:creationId xmlns:p14="http://schemas.microsoft.com/office/powerpoint/2010/main" val="272141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0ED25D-9519-4324-AD89-1A2C7081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702F53-4005-4B95-8A16-ECD5BB1A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18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E4EFA8D-42C3-460B-BA2D-361576805D3E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B28ED133-DACB-4B2C-BD8D-F74E3BC70A15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5C9A3D6A-B4B5-48A7-8221-9220A0A831FB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DD7A620-15F8-4B9B-8658-8B9BE8224258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815B3B22-1E72-42DB-BA30-7B1ACEADFAF0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F32C1E4F-778D-41A9-9806-506DB0A16E7B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444B6AD1-17F1-403C-A445-9296A25C6C81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81C7750F-5EA8-42B2-8EF6-E153527D2776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A828B772-7852-4A21-856A-4EA378C2BFC7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2852009F-82F9-45C6-8C05-E97DEFFB7855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58A2F95D-886D-4241-A884-E41908BA356A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</a:t>
                    </a:r>
                    <a:r>
                      <a:rPr lang="fr-FR" sz="1600" b="1" dirty="0" err="1"/>
                      <a:t>t</a:t>
                    </a:r>
                    <a:endParaRPr lang="fr-FR" sz="1600" b="1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4CBD912D-E9A8-41A0-80C5-E5F317900256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F3F946F-43A2-4024-A877-BA3A8C1DD228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72C86177-8B7A-4060-BFD2-D9A1EDF0579E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5738C3F-92F4-421D-83D4-98F2FBAA86F7}"/>
                  </a:ext>
                </a:extLst>
              </p:cNvPr>
              <p:cNvSpPr txBox="1"/>
              <p:nvPr/>
            </p:nvSpPr>
            <p:spPr>
              <a:xfrm>
                <a:off x="7249161" y="5430932"/>
                <a:ext cx="14911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0DD2591-FC62-4F4A-A75A-FC154AEA08B0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32BB6E0-2150-4651-80DA-896BC6195694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A165B93E-C9A1-49D0-A4CA-6C4FAA8E0CAA}"/>
              </a:ext>
            </a:extLst>
          </p:cNvPr>
          <p:cNvSpPr txBox="1"/>
          <p:nvPr/>
        </p:nvSpPr>
        <p:spPr>
          <a:xfrm>
            <a:off x="3386625" y="317212"/>
            <a:ext cx="509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Explication des sorties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572930-0638-4A1B-B6F3-08CD52D3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304182"/>
            <a:ext cx="9115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0ED25D-9519-4324-AD89-1A2C7081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702F53-4005-4B95-8A16-ECD5BB1A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19</a:t>
            </a:fld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4B0574-4581-4D02-8336-1B204EAEA964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Dashboard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E4EFA8D-42C3-460B-BA2D-361576805D3E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B28ED133-DACB-4B2C-BD8D-F74E3BC70A15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5C9A3D6A-B4B5-48A7-8221-9220A0A831FB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DD7A620-15F8-4B9B-8658-8B9BE8224258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815B3B22-1E72-42DB-BA30-7B1ACEADFAF0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F32C1E4F-778D-41A9-9806-506DB0A16E7B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444B6AD1-17F1-403C-A445-9296A25C6C81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81C7750F-5EA8-42B2-8EF6-E153527D2776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A828B772-7852-4A21-856A-4EA378C2BFC7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2852009F-82F9-45C6-8C05-E97DEFFB7855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58A2F95D-886D-4241-A884-E41908BA356A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</a:t>
                    </a:r>
                    <a:r>
                      <a:rPr lang="fr-FR" sz="1200" b="1" dirty="0" err="1"/>
                      <a:t>t</a:t>
                    </a:r>
                    <a:endParaRPr lang="fr-FR" sz="1600" b="1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4CBD912D-E9A8-41A0-80C5-E5F317900256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F3F946F-43A2-4024-A877-BA3A8C1DD228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72C86177-8B7A-4060-BFD2-D9A1EDF0579E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5738C3F-92F4-421D-83D4-98F2FBAA86F7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0DD2591-FC62-4F4A-A75A-FC154AEA08B0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32BB6E0-2150-4651-80DA-896BC6195694}"/>
                </a:ext>
              </a:extLst>
            </p:cNvPr>
            <p:cNvSpPr txBox="1"/>
            <p:nvPr/>
          </p:nvSpPr>
          <p:spPr>
            <a:xfrm>
              <a:off x="8657087" y="5416372"/>
              <a:ext cx="1220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39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BEC32-5C6E-474F-B3B3-CA58DF5D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8760C-A34F-4DC6-B7C7-0819731A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effectLst/>
            </a:endParaRPr>
          </a:p>
          <a:p>
            <a:pPr algn="ctr"/>
            <a:r>
              <a:rPr lang="fr-FR" dirty="0">
                <a:effectLst/>
              </a:rPr>
              <a:t>Je suis data </a:t>
            </a:r>
            <a:r>
              <a:rPr lang="fr-FR" dirty="0" err="1">
                <a:effectLst/>
              </a:rPr>
              <a:t>scientist</a:t>
            </a:r>
            <a:r>
              <a:rPr lang="fr-FR" dirty="0">
                <a:effectLst/>
              </a:rPr>
              <a:t> au sein de l’entreprise « Prêt à dépenser » qui est une entreprise financière qui propose des crédits à la consommation pour des personnes ayant peu ou pas du tout d’historique de prêt. 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3BDA09-138C-48D4-B80F-73F9938C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E36C3C-86D8-4EAE-A551-44EA6EE4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838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0ED25D-9519-4324-AD89-1A2C7081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702F53-4005-4B95-8A16-ECD5BB1A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20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E4EFA8D-42C3-460B-BA2D-361576805D3E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B28ED133-DACB-4B2C-BD8D-F74E3BC70A15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5C9A3D6A-B4B5-48A7-8221-9220A0A831FB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DD7A620-15F8-4B9B-8658-8B9BE8224258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815B3B22-1E72-42DB-BA30-7B1ACEADFAF0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F32C1E4F-778D-41A9-9806-506DB0A16E7B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444B6AD1-17F1-403C-A445-9296A25C6C81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81C7750F-5EA8-42B2-8EF6-E153527D2776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A828B772-7852-4A21-856A-4EA378C2BFC7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2852009F-82F9-45C6-8C05-E97DEFFB7855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58A2F95D-886D-4241-A884-E41908BA356A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</a:t>
                    </a:r>
                    <a:r>
                      <a:rPr lang="fr-FR" sz="1200" b="1" dirty="0" err="1"/>
                      <a:t>t</a:t>
                    </a:r>
                    <a:endParaRPr lang="fr-FR" sz="1600" b="1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4CBD912D-E9A8-41A0-80C5-E5F317900256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F3F946F-43A2-4024-A877-BA3A8C1DD228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72C86177-8B7A-4060-BFD2-D9A1EDF0579E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5738C3F-92F4-421D-83D4-98F2FBAA86F7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0DD2591-FC62-4F4A-A75A-FC154AEA08B0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32BB6E0-2150-4651-80DA-896BC6195694}"/>
                </a:ext>
              </a:extLst>
            </p:cNvPr>
            <p:cNvSpPr txBox="1"/>
            <p:nvPr/>
          </p:nvSpPr>
          <p:spPr>
            <a:xfrm>
              <a:off x="8657087" y="5416372"/>
              <a:ext cx="1220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Dashboard</a:t>
              </a:r>
            </a:p>
          </p:txBody>
        </p:sp>
      </p:grpSp>
      <p:sp>
        <p:nvSpPr>
          <p:cNvPr id="38" name="ZoneTexte 37">
            <a:hlinkClick r:id="rId2"/>
            <a:extLst>
              <a:ext uri="{FF2B5EF4-FFF2-40B4-BE49-F238E27FC236}">
                <a16:creationId xmlns:a16="http://schemas.microsoft.com/office/drawing/2014/main" id="{8C81E656-7666-40D5-A1D8-D0FE21381745}"/>
              </a:ext>
            </a:extLst>
          </p:cNvPr>
          <p:cNvSpPr txBox="1"/>
          <p:nvPr/>
        </p:nvSpPr>
        <p:spPr>
          <a:xfrm>
            <a:off x="4046862" y="2160969"/>
            <a:ext cx="50746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/>
              <a:t>Mon application </a:t>
            </a:r>
          </a:p>
        </p:txBody>
      </p:sp>
    </p:spTree>
    <p:extLst>
      <p:ext uri="{BB962C8B-B14F-4D97-AF65-F5344CB8AC3E}">
        <p14:creationId xmlns:p14="http://schemas.microsoft.com/office/powerpoint/2010/main" val="169829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1D36B8-0790-4351-AA00-40E9393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9FF440-1EF4-403B-AA44-DBDB1464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21</a:t>
            </a:fld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D708EC8-6A99-4214-8514-8C19C96C0710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Conclusion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31A7D84-80D2-41E8-AA8A-6B935B1CD511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417B675A-65D6-49CE-A8BA-51475A60CDEB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EDD5DE1A-DA6F-44E6-98AA-07E55C1FBF4F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9B065154-B6E6-4084-AC2B-250F3AFD48CE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5D4802AC-0336-4420-8BCB-6EFB1F58F39E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E7D67602-7F50-4F33-89D7-39EAC7FA7405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13465365-F379-4497-8DD1-2F5098CF2875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DF93AD57-C85B-4E53-B697-34F566FBBB4A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29C78EC7-22F9-418F-A379-B8C2AAD8827B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D949846C-DED7-4FA4-8E52-841F07AC0ED1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61BD7BD2-84BA-4145-86F9-9A490031CB69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Dataset</a:t>
                    </a:r>
                    <a:endParaRPr lang="fr-FR" sz="1200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7080FECD-25A8-472D-84F4-6C6F20EFAD9A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BCA30579-7C76-4118-A1B0-7324400CFE4A}"/>
                      </a:ext>
                    </a:extLst>
                  </p:cNvPr>
                  <p:cNvSpPr txBox="1"/>
                  <p:nvPr/>
                </p:nvSpPr>
                <p:spPr>
                  <a:xfrm>
                    <a:off x="9350161" y="5553428"/>
                    <a:ext cx="1097782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6F870E5F-68AA-4FFC-86EB-18DBE41D8CA2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9030646-8799-4CA3-97D8-D922256ADA0B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080E11A-2F6D-4039-B952-494385B7B8C1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761E480-CD06-42F1-B2A3-D10467AEEF4B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94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1D36B8-0790-4351-AA00-40E9393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9FF440-1EF4-403B-AA44-DBDB1464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22</a:t>
            </a:fld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31A7D84-80D2-41E8-AA8A-6B935B1CD511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417B675A-65D6-49CE-A8BA-51475A60CDEB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EDD5DE1A-DA6F-44E6-98AA-07E55C1FBF4F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9B065154-B6E6-4084-AC2B-250F3AFD48CE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5D4802AC-0336-4420-8BCB-6EFB1F58F39E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E7D67602-7F50-4F33-89D7-39EAC7FA7405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13465365-F379-4497-8DD1-2F5098CF2875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DF93AD57-C85B-4E53-B697-34F566FBBB4A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29C78EC7-22F9-418F-A379-B8C2AAD8827B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D949846C-DED7-4FA4-8E52-841F07AC0ED1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61BD7BD2-84BA-4145-86F9-9A490031CB69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Dataset</a:t>
                    </a:r>
                    <a:endParaRPr lang="fr-FR" sz="1200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7080FECD-25A8-472D-84F4-6C6F20EFAD9A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BCA30579-7C76-4118-A1B0-7324400CFE4A}"/>
                      </a:ext>
                    </a:extLst>
                  </p:cNvPr>
                  <p:cNvSpPr txBox="1"/>
                  <p:nvPr/>
                </p:nvSpPr>
                <p:spPr>
                  <a:xfrm>
                    <a:off x="9350161" y="5553428"/>
                    <a:ext cx="1097782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6F870E5F-68AA-4FFC-86EB-18DBE41D8CA2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9030646-8799-4CA3-97D8-D922256ADA0B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080E11A-2F6D-4039-B952-494385B7B8C1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761E480-CD06-42F1-B2A3-D10467AEEF4B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3B29B2D-5443-4FEF-8AC4-363574653FA9}"/>
              </a:ext>
            </a:extLst>
          </p:cNvPr>
          <p:cNvSpPr txBox="1"/>
          <p:nvPr/>
        </p:nvSpPr>
        <p:spPr>
          <a:xfrm>
            <a:off x="2604052" y="1519953"/>
            <a:ext cx="6983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Mise en place de l’évaluation de modèles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Evaluation des modèles avec une métrique métier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Amélioration des hyperparamètres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Mise en ligne des mes codes sur </a:t>
            </a:r>
            <a:r>
              <a:rPr lang="fr-FR" sz="2400" dirty="0" err="1"/>
              <a:t>github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Interprétation grâce à la bibliothèque SHAP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Mise en place d’un Dashboard interactif grâce à </a:t>
            </a:r>
            <a:r>
              <a:rPr lang="fr-FR" sz="2400" dirty="0" err="1"/>
              <a:t>Streamlit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2127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C6B6D9-42BC-4F97-AB8A-90C80C8F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0E7512-E2C7-44F9-8601-96FF9A31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23</a:t>
            </a:fld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82635B2-7F29-427D-AA8B-607620F91984}"/>
              </a:ext>
            </a:extLst>
          </p:cNvPr>
          <p:cNvSpPr txBox="1"/>
          <p:nvPr/>
        </p:nvSpPr>
        <p:spPr>
          <a:xfrm>
            <a:off x="2595237" y="342476"/>
            <a:ext cx="679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Perspectives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A7D595-5B40-4E61-BC81-1DF6E75EB7B0}"/>
              </a:ext>
            </a:extLst>
          </p:cNvPr>
          <p:cNvSpPr txBox="1"/>
          <p:nvPr/>
        </p:nvSpPr>
        <p:spPr>
          <a:xfrm>
            <a:off x="2595236" y="1762539"/>
            <a:ext cx="760893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Tester plus de modèles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Parler à l’entreprise directement pour en savoir plus sur la métrique métier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Changer d’autres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Changer de bibliothèque d’interprétation pour comparer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Augmenter le nombre de </a:t>
            </a:r>
            <a:r>
              <a:rPr lang="fr-FR" sz="2400" dirty="0" err="1"/>
              <a:t>feature</a:t>
            </a:r>
            <a:r>
              <a:rPr lang="fr-FR" sz="2400" dirty="0"/>
              <a:t>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4B749B4-EE80-451E-8926-C47A8C026F63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19A18A14-D822-4D25-AE10-A3EF0725659A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B13B84DF-4F07-4577-8942-55182678F353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4EC7D949-ECAB-4ADE-9AFE-505144E3C40E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BE8037C7-E203-4762-837B-4B61C1FD5D44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43" name="Flèche droite 6">
                    <a:extLst>
                      <a:ext uri="{FF2B5EF4-FFF2-40B4-BE49-F238E27FC236}">
                        <a16:creationId xmlns:a16="http://schemas.microsoft.com/office/drawing/2014/main" id="{1595993F-303A-4D11-A4E3-4E68E9ACFCC2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16339568-C719-4AA3-9C79-477C9ABAD260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41652D1F-CB46-4882-911B-BCFEB90151A0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0AFFE8A3-5D55-41AD-AE55-377B59EFFB05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46">
                    <a:extLst>
                      <a:ext uri="{FF2B5EF4-FFF2-40B4-BE49-F238E27FC236}">
                        <a16:creationId xmlns:a16="http://schemas.microsoft.com/office/drawing/2014/main" id="{DDAA8567-C244-4FBD-A30A-1BB0153D36B3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66E16B89-7F23-4059-B3FC-78DC70533351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Dataset</a:t>
                    </a:r>
                    <a:endParaRPr lang="fr-FR" sz="1200" dirty="0"/>
                  </a:p>
                </p:txBody>
              </p:sp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B6091804-290E-4ACB-88C7-95C3167FA3F7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EDAF5800-9A7E-4DCA-AADF-936E1955239D}"/>
                      </a:ext>
                    </a:extLst>
                  </p:cNvPr>
                  <p:cNvSpPr txBox="1"/>
                  <p:nvPr/>
                </p:nvSpPr>
                <p:spPr>
                  <a:xfrm>
                    <a:off x="9350161" y="5553428"/>
                    <a:ext cx="1097782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/>
                      <a:t>Conclusion</a:t>
                    </a:r>
                  </a:p>
                </p:txBody>
              </p:sp>
            </p:grpSp>
          </p:grp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B6BC0337-A0B4-4F53-8459-82E650549429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8BD65D36-B907-4B77-BE0F-717BEDF3B822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F86EA80C-C308-41ED-A311-BEE7144CF76C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C00A7A4-DF0D-4CD5-BFE2-E02F2E38AE81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8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D5FAC-9E3F-4A5B-8CF8-DFDF476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Objectifs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9E29E-6130-40AB-AF9E-2B2A0490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418" y="2201525"/>
            <a:ext cx="8669593" cy="2655483"/>
          </a:xfrm>
        </p:spPr>
        <p:txBody>
          <a:bodyPr>
            <a:normAutofit fontScale="92500" lnSpcReduction="10000"/>
          </a:bodyPr>
          <a:lstStyle/>
          <a:p>
            <a:endParaRPr lang="fr-FR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Présenter son travail de modélisation à l’oral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Déployer un modèle via une API dans le web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Rédiger une note méthodologique afin de communiquer sa démarche de modélisation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Réaliser un Dashboard pour présenter son travail de modélisation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Utiliser un logiciel de version de code pour assurer l’intégration du modèle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AE0B02-4E1D-4365-B0F5-A8DCC1C8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C9AA-7C8D-45B0-A0D8-D57327FA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98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D5FAC-9E3F-4A5B-8CF8-DFDF476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Objectifs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9E29E-6130-40AB-AF9E-2B2A0490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418" y="2201525"/>
            <a:ext cx="8669593" cy="2655483"/>
          </a:xfrm>
        </p:spPr>
        <p:txBody>
          <a:bodyPr>
            <a:normAutofit/>
          </a:bodyPr>
          <a:lstStyle/>
          <a:p>
            <a:endParaRPr lang="fr-FR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Permettre de visualiser le score et l’interprétation de ce score pour chaque client de façon intelligible pour une personne non experte en data science.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Permettre de visualiser des informations descriptives relatives à un client (via un système de filtres).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Permettre de comparer les informations descriptives relatives à un client à l’ensemble des clients ou à un groupe de clients similaires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AE0B02-4E1D-4365-B0F5-A8DCC1C8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C9AA-7C8D-45B0-A0D8-D57327FA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25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E12361-2411-436B-8B2F-3EEB98F7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CED9A6-2F64-423A-A589-24291026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5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71386E-CC72-4203-A7A7-5A73DE926659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err="1"/>
              <a:t>Dataset</a:t>
            </a:r>
            <a:endParaRPr lang="fr-FR" sz="6000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1ED81CB-502A-49D9-932E-CAF1B118D7C4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5C12838-A4B7-4F48-9C38-BBB67A8793F4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3" name="Groupe 2">
                <a:extLst>
                  <a:ext uri="{FF2B5EF4-FFF2-40B4-BE49-F238E27FC236}">
                    <a16:creationId xmlns:a16="http://schemas.microsoft.com/office/drawing/2014/main" id="{0B8438E8-4911-4CA4-ADFD-FF5A24EC0185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BAD9C5F-8E7B-49C1-89D1-72B74218A077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6" name="Groupe 5">
                  <a:extLst>
                    <a:ext uri="{FF2B5EF4-FFF2-40B4-BE49-F238E27FC236}">
                      <a16:creationId xmlns:a16="http://schemas.microsoft.com/office/drawing/2014/main" id="{EB245042-CE6B-47D0-94AC-87129746078A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7" name="Flèche droite 6">
                    <a:extLst>
                      <a:ext uri="{FF2B5EF4-FFF2-40B4-BE49-F238E27FC236}">
                        <a16:creationId xmlns:a16="http://schemas.microsoft.com/office/drawing/2014/main" id="{230D7FDF-CE7D-4DCF-BE6E-D47BE867D7B0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CE8189EB-C806-4600-9A42-0666A4CD978F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F24B9CC9-7E7A-4AA3-A8ED-DC4CB6D25CB7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necteur droit 9">
                    <a:extLst>
                      <a:ext uri="{FF2B5EF4-FFF2-40B4-BE49-F238E27FC236}">
                        <a16:creationId xmlns:a16="http://schemas.microsoft.com/office/drawing/2014/main" id="{A997117B-F993-4EDE-A4BC-22F2BCC98DDF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10">
                    <a:extLst>
                      <a:ext uri="{FF2B5EF4-FFF2-40B4-BE49-F238E27FC236}">
                        <a16:creationId xmlns:a16="http://schemas.microsoft.com/office/drawing/2014/main" id="{AE07FE93-A5D7-47CE-98A9-99A7B12F1B6A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B06008EE-8FEC-46B2-B890-94938F2BDA6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 err="1"/>
                      <a:t>Dataset</a:t>
                    </a:r>
                    <a:endParaRPr lang="fr-FR" sz="1600" b="1" dirty="0"/>
                  </a:p>
                </p:txBody>
              </p:sp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07261C4B-A20B-4A64-BD65-7000CFFDF2BA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87D78C74-DB8F-4D64-9F83-436A0436F945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10521CB4-578A-4759-BF74-D83F458B9AA6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24FA630-A611-4DDF-B6E3-CB344D74702D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95063AE-DD21-4356-8C47-EF720F88F9B9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0105B26-D94D-44FC-9A47-D0EA506E3931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17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E12361-2411-436B-8B2F-3EEB98F7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CED9A6-2F64-423A-A589-24291026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6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1ED81CB-502A-49D9-932E-CAF1B118D7C4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5C12838-A4B7-4F48-9C38-BBB67A8793F4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3" name="Groupe 2">
                <a:extLst>
                  <a:ext uri="{FF2B5EF4-FFF2-40B4-BE49-F238E27FC236}">
                    <a16:creationId xmlns:a16="http://schemas.microsoft.com/office/drawing/2014/main" id="{0B8438E8-4911-4CA4-ADFD-FF5A24EC0185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BAD9C5F-8E7B-49C1-89D1-72B74218A077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6" name="Groupe 5">
                  <a:extLst>
                    <a:ext uri="{FF2B5EF4-FFF2-40B4-BE49-F238E27FC236}">
                      <a16:creationId xmlns:a16="http://schemas.microsoft.com/office/drawing/2014/main" id="{EB245042-CE6B-47D0-94AC-87129746078A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7" name="Flèche droite 6">
                    <a:extLst>
                      <a:ext uri="{FF2B5EF4-FFF2-40B4-BE49-F238E27FC236}">
                        <a16:creationId xmlns:a16="http://schemas.microsoft.com/office/drawing/2014/main" id="{230D7FDF-CE7D-4DCF-BE6E-D47BE867D7B0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CE8189EB-C806-4600-9A42-0666A4CD978F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F24B9CC9-7E7A-4AA3-A8ED-DC4CB6D25CB7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necteur droit 9">
                    <a:extLst>
                      <a:ext uri="{FF2B5EF4-FFF2-40B4-BE49-F238E27FC236}">
                        <a16:creationId xmlns:a16="http://schemas.microsoft.com/office/drawing/2014/main" id="{A997117B-F993-4EDE-A4BC-22F2BCC98DDF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10">
                    <a:extLst>
                      <a:ext uri="{FF2B5EF4-FFF2-40B4-BE49-F238E27FC236}">
                        <a16:creationId xmlns:a16="http://schemas.microsoft.com/office/drawing/2014/main" id="{AE07FE93-A5D7-47CE-98A9-99A7B12F1B6A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B06008EE-8FEC-46B2-B890-94938F2BDA6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 err="1"/>
                      <a:t>Dataset</a:t>
                    </a:r>
                    <a:endParaRPr lang="fr-FR" sz="1600" b="1" dirty="0"/>
                  </a:p>
                </p:txBody>
              </p:sp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07261C4B-A20B-4A64-BD65-7000CFFDF2BA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87D78C74-DB8F-4D64-9F83-436A0436F945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10521CB4-578A-4759-BF74-D83F458B9AA6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24FA630-A611-4DDF-B6E3-CB344D74702D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95063AE-DD21-4356-8C47-EF720F88F9B9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0105B26-D94D-44FC-9A47-D0EA506E3931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63779EC-2188-42DF-B22E-A2AA27D09D07}"/>
              </a:ext>
            </a:extLst>
          </p:cNvPr>
          <p:cNvSpPr/>
          <p:nvPr/>
        </p:nvSpPr>
        <p:spPr>
          <a:xfrm>
            <a:off x="1187904" y="2396091"/>
            <a:ext cx="3299792" cy="1603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307511 lignes</a:t>
            </a:r>
          </a:p>
          <a:p>
            <a:pPr algn="ctr"/>
            <a:r>
              <a:rPr lang="fr-FR" dirty="0"/>
              <a:t> 334 colonnes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DC87631-80D2-41AD-B2EC-F0540E7D3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19" y="1771249"/>
            <a:ext cx="5299664" cy="33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32A33F8C-B977-4F9C-B241-8F510C9F01FF}"/>
              </a:ext>
            </a:extLst>
          </p:cNvPr>
          <p:cNvSpPr txBox="1"/>
          <p:nvPr/>
        </p:nvSpPr>
        <p:spPr>
          <a:xfrm>
            <a:off x="3386625" y="344557"/>
            <a:ext cx="509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Kaggle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9482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E12361-2411-436B-8B2F-3EEB98F7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CED9A6-2F64-423A-A589-24291026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7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1ED81CB-502A-49D9-932E-CAF1B118D7C4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5C12838-A4B7-4F48-9C38-BBB67A8793F4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3" name="Groupe 2">
                <a:extLst>
                  <a:ext uri="{FF2B5EF4-FFF2-40B4-BE49-F238E27FC236}">
                    <a16:creationId xmlns:a16="http://schemas.microsoft.com/office/drawing/2014/main" id="{0B8438E8-4911-4CA4-ADFD-FF5A24EC0185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BAD9C5F-8E7B-49C1-89D1-72B74218A077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6" name="Groupe 5">
                  <a:extLst>
                    <a:ext uri="{FF2B5EF4-FFF2-40B4-BE49-F238E27FC236}">
                      <a16:creationId xmlns:a16="http://schemas.microsoft.com/office/drawing/2014/main" id="{EB245042-CE6B-47D0-94AC-87129746078A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7" name="Flèche droite 6">
                    <a:extLst>
                      <a:ext uri="{FF2B5EF4-FFF2-40B4-BE49-F238E27FC236}">
                        <a16:creationId xmlns:a16="http://schemas.microsoft.com/office/drawing/2014/main" id="{230D7FDF-CE7D-4DCF-BE6E-D47BE867D7B0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CE8189EB-C806-4600-9A42-0666A4CD978F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F24B9CC9-7E7A-4AA3-A8ED-DC4CB6D25CB7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necteur droit 9">
                    <a:extLst>
                      <a:ext uri="{FF2B5EF4-FFF2-40B4-BE49-F238E27FC236}">
                        <a16:creationId xmlns:a16="http://schemas.microsoft.com/office/drawing/2014/main" id="{A997117B-F993-4EDE-A4BC-22F2BCC98DDF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10">
                    <a:extLst>
                      <a:ext uri="{FF2B5EF4-FFF2-40B4-BE49-F238E27FC236}">
                        <a16:creationId xmlns:a16="http://schemas.microsoft.com/office/drawing/2014/main" id="{AE07FE93-A5D7-47CE-98A9-99A7B12F1B6A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B06008EE-8FEC-46B2-B890-94938F2BDA6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 err="1"/>
                      <a:t>Dataset</a:t>
                    </a:r>
                    <a:endParaRPr lang="fr-FR" sz="1600" b="1" dirty="0"/>
                  </a:p>
                </p:txBody>
              </p:sp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07261C4B-A20B-4A64-BD65-7000CFFDF2BA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87D78C74-DB8F-4D64-9F83-436A0436F945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10521CB4-578A-4759-BF74-D83F458B9AA6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24FA630-A611-4DDF-B6E3-CB344D74702D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95063AE-DD21-4356-8C47-EF720F88F9B9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0105B26-D94D-44FC-9A47-D0EA506E3931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32A33F8C-B977-4F9C-B241-8F510C9F01FF}"/>
              </a:ext>
            </a:extLst>
          </p:cNvPr>
          <p:cNvSpPr txBox="1"/>
          <p:nvPr/>
        </p:nvSpPr>
        <p:spPr>
          <a:xfrm>
            <a:off x="3386625" y="344557"/>
            <a:ext cx="5095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Problématique de l’entreprise</a:t>
            </a: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7FBC1C1B-C5CC-4863-835E-4BFF6835C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8961"/>
              </p:ext>
            </p:extLst>
          </p:nvPr>
        </p:nvGraphicFramePr>
        <p:xfrm>
          <a:off x="2622981" y="2277016"/>
          <a:ext cx="6512517" cy="1808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05">
                  <a:extLst>
                    <a:ext uri="{9D8B030D-6E8A-4147-A177-3AD203B41FA5}">
                      <a16:colId xmlns:a16="http://schemas.microsoft.com/office/drawing/2014/main" val="3569655179"/>
                    </a:ext>
                  </a:extLst>
                </a:gridCol>
                <a:gridCol w="1642294">
                  <a:extLst>
                    <a:ext uri="{9D8B030D-6E8A-4147-A177-3AD203B41FA5}">
                      <a16:colId xmlns:a16="http://schemas.microsoft.com/office/drawing/2014/main" val="3683293849"/>
                    </a:ext>
                  </a:extLst>
                </a:gridCol>
                <a:gridCol w="1643059">
                  <a:extLst>
                    <a:ext uri="{9D8B030D-6E8A-4147-A177-3AD203B41FA5}">
                      <a16:colId xmlns:a16="http://schemas.microsoft.com/office/drawing/2014/main" val="1556122122"/>
                    </a:ext>
                  </a:extLst>
                </a:gridCol>
                <a:gridCol w="1643059">
                  <a:extLst>
                    <a:ext uri="{9D8B030D-6E8A-4147-A177-3AD203B41FA5}">
                      <a16:colId xmlns:a16="http://schemas.microsoft.com/office/drawing/2014/main" val="546086319"/>
                    </a:ext>
                  </a:extLst>
                </a:gridCol>
              </a:tblGrid>
              <a:tr h="561411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= client régulier</a:t>
                      </a: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= client avec défaut de paiement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Prédiction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69375"/>
                  </a:ext>
                </a:extLst>
              </a:tr>
              <a:tr h="415760">
                <a:tc gridSpan="2"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129609"/>
                  </a:ext>
                </a:extLst>
              </a:tr>
              <a:tr h="415760">
                <a:tc rowSpan="2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Réalité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Vrai positif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Faux négatif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552560"/>
                  </a:ext>
                </a:extLst>
              </a:tr>
              <a:tr h="4157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Faux positif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Vrai négatif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34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6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E12361-2411-436B-8B2F-3EEB98F7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CED9A6-2F64-423A-A589-24291026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8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1ED81CB-502A-49D9-932E-CAF1B118D7C4}"/>
              </a:ext>
            </a:extLst>
          </p:cNvPr>
          <p:cNvGrpSpPr/>
          <p:nvPr/>
        </p:nvGrpSpPr>
        <p:grpSpPr>
          <a:xfrm>
            <a:off x="3386625" y="5416371"/>
            <a:ext cx="7598287" cy="895336"/>
            <a:chOff x="3386625" y="5416371"/>
            <a:chExt cx="7598287" cy="895336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5C12838-A4B7-4F48-9C38-BBB67A8793F4}"/>
                </a:ext>
              </a:extLst>
            </p:cNvPr>
            <p:cNvGrpSpPr/>
            <p:nvPr/>
          </p:nvGrpSpPr>
          <p:grpSpPr>
            <a:xfrm>
              <a:off x="3386625" y="5416371"/>
              <a:ext cx="7598287" cy="895336"/>
              <a:chOff x="3413519" y="5409340"/>
              <a:chExt cx="7598287" cy="895336"/>
            </a:xfrm>
          </p:grpSpPr>
          <p:grpSp>
            <p:nvGrpSpPr>
              <p:cNvPr id="3" name="Groupe 2">
                <a:extLst>
                  <a:ext uri="{FF2B5EF4-FFF2-40B4-BE49-F238E27FC236}">
                    <a16:creationId xmlns:a16="http://schemas.microsoft.com/office/drawing/2014/main" id="{0B8438E8-4911-4CA4-ADFD-FF5A24EC0185}"/>
                  </a:ext>
                </a:extLst>
              </p:cNvPr>
              <p:cNvGrpSpPr/>
              <p:nvPr/>
            </p:nvGrpSpPr>
            <p:grpSpPr>
              <a:xfrm>
                <a:off x="3413519" y="5409340"/>
                <a:ext cx="7598287" cy="895336"/>
                <a:chOff x="3413519" y="5409340"/>
                <a:chExt cx="7598287" cy="895336"/>
              </a:xfrm>
            </p:grpSpPr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BAD9C5F-8E7B-49C1-89D1-72B74218A077}"/>
                    </a:ext>
                  </a:extLst>
                </p:cNvPr>
                <p:cNvSpPr txBox="1"/>
                <p:nvPr/>
              </p:nvSpPr>
              <p:spPr>
                <a:xfrm>
                  <a:off x="4483373" y="5442934"/>
                  <a:ext cx="1670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Choix du modèle</a:t>
                  </a:r>
                </a:p>
              </p:txBody>
            </p:sp>
            <p:grpSp>
              <p:nvGrpSpPr>
                <p:cNvPr id="6" name="Groupe 5">
                  <a:extLst>
                    <a:ext uri="{FF2B5EF4-FFF2-40B4-BE49-F238E27FC236}">
                      <a16:creationId xmlns:a16="http://schemas.microsoft.com/office/drawing/2014/main" id="{EB245042-CE6B-47D0-94AC-87129746078A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7" name="Flèche droite 6">
                    <a:extLst>
                      <a:ext uri="{FF2B5EF4-FFF2-40B4-BE49-F238E27FC236}">
                        <a16:creationId xmlns:a16="http://schemas.microsoft.com/office/drawing/2014/main" id="{230D7FDF-CE7D-4DCF-BE6E-D47BE867D7B0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8" name="Connecteur droit 7">
                    <a:extLst>
                      <a:ext uri="{FF2B5EF4-FFF2-40B4-BE49-F238E27FC236}">
                        <a16:creationId xmlns:a16="http://schemas.microsoft.com/office/drawing/2014/main" id="{CE8189EB-C806-4600-9A42-0666A4CD978F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F24B9CC9-7E7A-4AA3-A8ED-DC4CB6D25CB7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necteur droit 9">
                    <a:extLst>
                      <a:ext uri="{FF2B5EF4-FFF2-40B4-BE49-F238E27FC236}">
                        <a16:creationId xmlns:a16="http://schemas.microsoft.com/office/drawing/2014/main" id="{A997117B-F993-4EDE-A4BC-22F2BCC98DDF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10">
                    <a:extLst>
                      <a:ext uri="{FF2B5EF4-FFF2-40B4-BE49-F238E27FC236}">
                        <a16:creationId xmlns:a16="http://schemas.microsoft.com/office/drawing/2014/main" id="{AE07FE93-A5D7-47CE-98A9-99A7B12F1B6A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B06008EE-8FEC-46B2-B890-94938F2BDA6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72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 err="1"/>
                      <a:t>Dataset</a:t>
                    </a:r>
                    <a:endParaRPr lang="fr-FR" sz="1600" b="1" dirty="0"/>
                  </a:p>
                </p:txBody>
              </p:sp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07261C4B-A20B-4A64-BD65-7000CFFDF2BA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87D78C74-DB8F-4D64-9F83-436A0436F945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10521CB4-578A-4759-BF74-D83F458B9AA6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24FA630-A611-4DDF-B6E3-CB344D74702D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95063AE-DD21-4356-8C47-EF720F88F9B9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0105B26-D94D-44FC-9A47-D0EA506E3931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32A33F8C-B977-4F9C-B241-8F510C9F01FF}"/>
              </a:ext>
            </a:extLst>
          </p:cNvPr>
          <p:cNvSpPr txBox="1"/>
          <p:nvPr/>
        </p:nvSpPr>
        <p:spPr>
          <a:xfrm>
            <a:off x="3386625" y="344557"/>
            <a:ext cx="509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Création d’une métrique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24EC72D-F7D5-4044-93A3-44A9A35319A3}"/>
              </a:ext>
            </a:extLst>
          </p:cNvPr>
          <p:cNvGrpSpPr/>
          <p:nvPr/>
        </p:nvGrpSpPr>
        <p:grpSpPr>
          <a:xfrm>
            <a:off x="1619424" y="1131036"/>
            <a:ext cx="8894587" cy="4228764"/>
            <a:chOff x="1619424" y="1131036"/>
            <a:chExt cx="8894587" cy="4228764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61AE90F6-B383-4D37-A118-5CCF87C57E97}"/>
                </a:ext>
              </a:extLst>
            </p:cNvPr>
            <p:cNvSpPr/>
            <p:nvPr/>
          </p:nvSpPr>
          <p:spPr>
            <a:xfrm>
              <a:off x="1619424" y="1131036"/>
              <a:ext cx="3644348" cy="1630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Faux négatif = 5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10E4D7D6-AF97-48BC-A86E-C89A2F59BACB}"/>
                </a:ext>
              </a:extLst>
            </p:cNvPr>
            <p:cNvSpPr/>
            <p:nvPr/>
          </p:nvSpPr>
          <p:spPr>
            <a:xfrm>
              <a:off x="6869663" y="1131036"/>
              <a:ext cx="3644348" cy="1630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Faux positif = 1</a:t>
              </a:r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9066D67-7A39-45D1-9286-02FC4B6F10B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187" y="2761054"/>
              <a:ext cx="2145622" cy="940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A423E9DA-0838-45E1-AB03-3A1BD6464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4539" y="2741912"/>
              <a:ext cx="2506512" cy="959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FA7F9F68-4B26-47BE-B441-4955964735FE}"/>
                </a:ext>
              </a:extLst>
            </p:cNvPr>
            <p:cNvSpPr/>
            <p:nvPr/>
          </p:nvSpPr>
          <p:spPr>
            <a:xfrm>
              <a:off x="4199120" y="3729782"/>
              <a:ext cx="3644348" cy="16300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Somme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21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EBD89D-28FE-4B6B-BD85-8B737B58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Matthieu Cazier (Projet 7 / Data scientist)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D0B0-E676-4452-BF61-D56FC0D7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DD35-FB90-4B61-9FCD-114AE07A4CCE}" type="slidenum">
              <a:rPr lang="fr-FR" smtClean="0"/>
              <a:t>9</a:t>
            </a:fld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2CED525-403B-493E-B12D-638F4AC4B446}"/>
              </a:ext>
            </a:extLst>
          </p:cNvPr>
          <p:cNvSpPr txBox="1"/>
          <p:nvPr/>
        </p:nvSpPr>
        <p:spPr>
          <a:xfrm>
            <a:off x="1838982" y="2222695"/>
            <a:ext cx="9087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Choix du modèle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707BC30-0ED5-49E3-A10F-9BC227190208}"/>
              </a:ext>
            </a:extLst>
          </p:cNvPr>
          <p:cNvGrpSpPr/>
          <p:nvPr/>
        </p:nvGrpSpPr>
        <p:grpSpPr>
          <a:xfrm>
            <a:off x="3386625" y="5407914"/>
            <a:ext cx="7598287" cy="903793"/>
            <a:chOff x="3386625" y="5407914"/>
            <a:chExt cx="7598287" cy="903793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C8C0CC21-0589-4CA2-814C-46FA891B5395}"/>
                </a:ext>
              </a:extLst>
            </p:cNvPr>
            <p:cNvGrpSpPr/>
            <p:nvPr/>
          </p:nvGrpSpPr>
          <p:grpSpPr>
            <a:xfrm>
              <a:off x="3386625" y="5407914"/>
              <a:ext cx="7598287" cy="903793"/>
              <a:chOff x="3413519" y="5400883"/>
              <a:chExt cx="7598287" cy="903793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740763FC-4DBB-4449-AA31-2AC55442A5F1}"/>
                  </a:ext>
                </a:extLst>
              </p:cNvPr>
              <p:cNvGrpSpPr/>
              <p:nvPr/>
            </p:nvGrpSpPr>
            <p:grpSpPr>
              <a:xfrm>
                <a:off x="3413519" y="5400883"/>
                <a:ext cx="7598287" cy="903793"/>
                <a:chOff x="3413519" y="5400883"/>
                <a:chExt cx="7598287" cy="903793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A92C1A2-3E45-4CD5-8507-1317C572F483}"/>
                    </a:ext>
                  </a:extLst>
                </p:cNvPr>
                <p:cNvSpPr txBox="1"/>
                <p:nvPr/>
              </p:nvSpPr>
              <p:spPr>
                <a:xfrm>
                  <a:off x="4277121" y="5400883"/>
                  <a:ext cx="17287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/>
                    <a:t>Choix du modèle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7B9C6312-2DF6-4DC6-9A52-5E3FCB5DDC90}"/>
                    </a:ext>
                  </a:extLst>
                </p:cNvPr>
                <p:cNvGrpSpPr/>
                <p:nvPr/>
              </p:nvGrpSpPr>
              <p:grpSpPr>
                <a:xfrm>
                  <a:off x="3413519" y="5409340"/>
                  <a:ext cx="7598287" cy="895336"/>
                  <a:chOff x="3797468" y="5553427"/>
                  <a:chExt cx="6650475" cy="719357"/>
                </a:xfrm>
              </p:grpSpPr>
              <p:sp>
                <p:nvSpPr>
                  <p:cNvPr id="30" name="Flèche droite 6">
                    <a:extLst>
                      <a:ext uri="{FF2B5EF4-FFF2-40B4-BE49-F238E27FC236}">
                        <a16:creationId xmlns:a16="http://schemas.microsoft.com/office/drawing/2014/main" id="{25F3A2B9-3DC6-49F6-8ACE-4C0BBCFB1E5F}"/>
                      </a:ext>
                    </a:extLst>
                  </p:cNvPr>
                  <p:cNvSpPr/>
                  <p:nvPr/>
                </p:nvSpPr>
                <p:spPr>
                  <a:xfrm>
                    <a:off x="3931920" y="5897880"/>
                    <a:ext cx="6444931" cy="374904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1DADE937-5FDA-4E4C-AC6A-C3DCE1402AA6}"/>
                      </a:ext>
                    </a:extLst>
                  </p:cNvPr>
                  <p:cNvCxnSpPr/>
                  <p:nvPr/>
                </p:nvCxnSpPr>
                <p:spPr>
                  <a:xfrm>
                    <a:off x="4133837" y="5883275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7A52FD0B-4828-4B32-8D7C-5A497A6964F0}"/>
                      </a:ext>
                    </a:extLst>
                  </p:cNvPr>
                  <p:cNvCxnSpPr/>
                  <p:nvPr/>
                </p:nvCxnSpPr>
                <p:spPr>
                  <a:xfrm>
                    <a:off x="6565455" y="5879591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53A9724A-E8D3-4712-8794-05F1D502A36C}"/>
                      </a:ext>
                    </a:extLst>
                  </p:cNvPr>
                  <p:cNvCxnSpPr/>
                  <p:nvPr/>
                </p:nvCxnSpPr>
                <p:spPr>
                  <a:xfrm>
                    <a:off x="9892765" y="5879590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C6502691-FDE5-413A-80F1-FC25586979D6}"/>
                      </a:ext>
                    </a:extLst>
                  </p:cNvPr>
                  <p:cNvCxnSpPr/>
                  <p:nvPr/>
                </p:nvCxnSpPr>
                <p:spPr>
                  <a:xfrm>
                    <a:off x="5285723" y="5879592"/>
                    <a:ext cx="0" cy="106045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615B5378-4159-4294-8950-28495762FD7E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468" y="5553427"/>
                    <a:ext cx="791878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 err="1"/>
                      <a:t>Dataset</a:t>
                    </a:r>
                    <a:endParaRPr lang="fr-FR" sz="1200" dirty="0"/>
                  </a:p>
                </p:txBody>
              </p:sp>
              <p:sp>
                <p:nvSpPr>
                  <p:cNvPr id="36" name="ZoneTexte 35">
                    <a:extLst>
                      <a:ext uri="{FF2B5EF4-FFF2-40B4-BE49-F238E27FC236}">
                        <a16:creationId xmlns:a16="http://schemas.microsoft.com/office/drawing/2014/main" id="{E6F35F0B-D5C0-449A-94A0-FDBA68E494E6}"/>
                      </a:ext>
                    </a:extLst>
                  </p:cNvPr>
                  <p:cNvSpPr txBox="1"/>
                  <p:nvPr/>
                </p:nvSpPr>
                <p:spPr>
                  <a:xfrm>
                    <a:off x="6064155" y="5580418"/>
                    <a:ext cx="1415845" cy="222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Hyperparamètres</a:t>
                    </a:r>
                  </a:p>
                </p:txBody>
              </p:sp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C27E5FF-D9B9-46BD-8712-586CD8428DBF}"/>
                      </a:ext>
                    </a:extLst>
                  </p:cNvPr>
                  <p:cNvSpPr txBox="1"/>
                  <p:nvPr/>
                </p:nvSpPr>
                <p:spPr>
                  <a:xfrm>
                    <a:off x="9478679" y="5611736"/>
                    <a:ext cx="9692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/>
                      <a:t>Conclusion</a:t>
                    </a:r>
                  </a:p>
                </p:txBody>
              </p:sp>
            </p:grpSp>
          </p:grp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3C09477-0BED-4DED-93DD-02D17751DC57}"/>
                  </a:ext>
                </a:extLst>
              </p:cNvPr>
              <p:cNvCxnSpPr/>
              <p:nvPr/>
            </p:nvCxnSpPr>
            <p:spPr>
              <a:xfrm>
                <a:off x="7883557" y="5835173"/>
                <a:ext cx="0" cy="131987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B8879E4-1F56-40DF-B698-BCDBF010DC11}"/>
                  </a:ext>
                </a:extLst>
              </p:cNvPr>
              <p:cNvSpPr txBox="1"/>
              <p:nvPr/>
            </p:nvSpPr>
            <p:spPr>
              <a:xfrm>
                <a:off x="7402035" y="5470894"/>
                <a:ext cx="110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Interprétation</a:t>
                </a:r>
              </a:p>
            </p:txBody>
          </p:sp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6134F876-21F7-49BE-9CAC-9EA5C54B93F6}"/>
                </a:ext>
              </a:extLst>
            </p:cNvPr>
            <p:cNvCxnSpPr/>
            <p:nvPr/>
          </p:nvCxnSpPr>
          <p:spPr>
            <a:xfrm>
              <a:off x="9135498" y="5835580"/>
              <a:ext cx="0" cy="1319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E8BF595-5758-4577-AB72-5AEF744EB384}"/>
                </a:ext>
              </a:extLst>
            </p:cNvPr>
            <p:cNvSpPr txBox="1"/>
            <p:nvPr/>
          </p:nvSpPr>
          <p:spPr>
            <a:xfrm>
              <a:off x="8657088" y="5499518"/>
              <a:ext cx="1107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246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25504</TotalTime>
  <Words>727</Words>
  <Application>Microsoft Office PowerPoint</Application>
  <PresentationFormat>Grand écran</PresentationFormat>
  <Paragraphs>244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Calisto MT</vt:lpstr>
      <vt:lpstr>Wingdings 2</vt:lpstr>
      <vt:lpstr>Ardoise</vt:lpstr>
      <vt:lpstr>Projet 7</vt:lpstr>
      <vt:lpstr>Introduction</vt:lpstr>
      <vt:lpstr>Les Objectifs : </vt:lpstr>
      <vt:lpstr>Les Objectifs 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Cazier</dc:creator>
  <cp:lastModifiedBy>Matthieu Cazier</cp:lastModifiedBy>
  <cp:revision>173</cp:revision>
  <dcterms:created xsi:type="dcterms:W3CDTF">2020-07-07T08:49:37Z</dcterms:created>
  <dcterms:modified xsi:type="dcterms:W3CDTF">2021-01-11T17:43:34Z</dcterms:modified>
</cp:coreProperties>
</file>