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783" r:id="rId3"/>
    <p:sldId id="784" r:id="rId4"/>
    <p:sldId id="785" r:id="rId5"/>
    <p:sldId id="650" r:id="rId6"/>
    <p:sldId id="387" r:id="rId7"/>
    <p:sldId id="761" r:id="rId8"/>
    <p:sldId id="762" r:id="rId9"/>
    <p:sldId id="763" r:id="rId10"/>
    <p:sldId id="764" r:id="rId11"/>
    <p:sldId id="388" r:id="rId12"/>
    <p:sldId id="765" r:id="rId13"/>
    <p:sldId id="389" r:id="rId14"/>
    <p:sldId id="766" r:id="rId15"/>
    <p:sldId id="767" r:id="rId16"/>
    <p:sldId id="768" r:id="rId17"/>
    <p:sldId id="390" r:id="rId18"/>
    <p:sldId id="770" r:id="rId19"/>
    <p:sldId id="771" r:id="rId20"/>
    <p:sldId id="769" r:id="rId21"/>
    <p:sldId id="772" r:id="rId22"/>
    <p:sldId id="773" r:id="rId23"/>
    <p:sldId id="774" r:id="rId24"/>
    <p:sldId id="391" r:id="rId25"/>
    <p:sldId id="775" r:id="rId26"/>
    <p:sldId id="776" r:id="rId27"/>
    <p:sldId id="777" r:id="rId28"/>
    <p:sldId id="778" r:id="rId29"/>
    <p:sldId id="779" r:id="rId30"/>
    <p:sldId id="392" r:id="rId31"/>
    <p:sldId id="394" r:id="rId32"/>
    <p:sldId id="780" r:id="rId33"/>
    <p:sldId id="395" r:id="rId34"/>
    <p:sldId id="782" r:id="rId35"/>
    <p:sldId id="7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3BCE5D-F1D9-409A-9E6B-AD5ABB34863C}" v="14" dt="2023-02-07T02:34:13.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07/02/2023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07/02/2023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1" y="1825624"/>
                <a:ext cx="4474556" cy="5032375"/>
              </a:xfrm>
            </p:spPr>
            <p:txBody>
              <a:bodyPr>
                <a:normAutofit/>
              </a:bodyPr>
              <a:lstStyle/>
              <a:p>
                <a:r>
                  <a:rPr lang="en-GB" dirty="0"/>
                  <a:t>Recall Week 2 Notebook 8, the three layers model.</a:t>
                </a:r>
              </a:p>
              <a:p>
                <a:r>
                  <a:rPr lang="en-GB" dirty="0"/>
                  <a:t>We </a:t>
                </a:r>
                <a:r>
                  <a:rPr lang="en-GB" b="1" dirty="0"/>
                  <a:t>recognized</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p>
              <a:p>
                <a:r>
                  <a:rPr lang="en-GB" b="1" dirty="0"/>
                  <a:t>Practice: </a:t>
                </a:r>
                <a:r>
                  <a:rPr lang="en-GB" dirty="0"/>
                  <a:t>automatizing the process for </a:t>
                </a:r>
                <a14:m>
                  <m:oMath xmlns:m="http://schemas.openxmlformats.org/officeDocument/2006/math">
                    <m:r>
                      <a:rPr lang="en-GB" i="1" dirty="0" smtClean="0">
                        <a:latin typeface="Cambria Math" panose="02040503050406030204" pitchFamily="18" charset="0"/>
                      </a:rPr>
                      <m:t>𝑁</m:t>
                    </m:r>
                  </m:oMath>
                </a14:m>
                <a:r>
                  <a:rPr lang="en-GB" dirty="0"/>
                  <a:t> layers?</a:t>
                </a:r>
                <a:endParaRPr lang="en-SG" dirty="0"/>
              </a:p>
            </p:txBody>
          </p:sp>
        </mc:Choice>
        <mc:Fallback>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1" y="1825624"/>
                <a:ext cx="4474556" cy="5032375"/>
              </a:xfrm>
              <a:blipFill>
                <a:blip r:embed="rId2"/>
                <a:stretch>
                  <a:fillRect l="-2452" t="-1937" r="-40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422031" y="1825625"/>
                <a:ext cx="5189415" cy="5032376"/>
              </a:xfrm>
            </p:spPr>
            <p:txBody>
              <a:bodyPr>
                <a:normAutofit lnSpcReduction="10000"/>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422031" y="1825625"/>
                <a:ext cx="5189415" cy="5032376"/>
              </a:xfrm>
              <a:blipFill>
                <a:blip r:embed="rId2"/>
                <a:stretch>
                  <a:fillRect l="-2347" t="-2663" r="-3169"/>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lstStyle/>
          <a:p>
            <a:pPr marL="0" indent="0">
              <a:buNone/>
            </a:pPr>
            <a:r>
              <a:rPr lang="en-GB" dirty="0"/>
              <a:t>In order to train our Neural Network, we will rely on the power of the </a:t>
            </a:r>
            <a:r>
              <a:rPr lang="en-GB" dirty="0" err="1"/>
              <a:t>autograd</a:t>
            </a:r>
            <a:r>
              <a:rPr lang="en-GB" dirty="0"/>
              <a:t> to compute the gradient update for us automatically.</a:t>
            </a:r>
          </a:p>
          <a:p>
            <a:pPr marL="0" indent="0">
              <a:buNone/>
            </a:pPr>
            <a:endParaRPr lang="en-GB" dirty="0"/>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consist of several iterations of</a:t>
            </a:r>
          </a:p>
          <a:p>
            <a:pPr lvl="1"/>
            <a:r>
              <a:rPr lang="en-GB" b="1" dirty="0"/>
              <a:t>forward()</a:t>
            </a:r>
            <a:r>
              <a:rPr lang="en-GB" dirty="0"/>
              <a:t> pass and loss calculation,</a:t>
            </a:r>
          </a:p>
          <a:p>
            <a:pPr lvl="1"/>
            <a:r>
              <a:rPr lang="en-GB" dirty="0"/>
              <a:t>gradient computation with </a:t>
            </a:r>
            <a:r>
              <a:rPr lang="en-GB" b="1" dirty="0"/>
              <a:t>backward()</a:t>
            </a:r>
            <a:r>
              <a:rPr lang="en-GB" dirty="0"/>
              <a:t>, used on loss,</a:t>
            </a:r>
          </a:p>
          <a:p>
            <a:pPr lvl="1"/>
            <a:r>
              <a:rPr lang="en-GB" dirty="0"/>
              <a:t>and gradient descent updates on trainable parameters.</a:t>
            </a:r>
            <a:endParaRPr lang="en-SG" dirty="0"/>
          </a:p>
        </p:txBody>
      </p:sp>
    </p:spTree>
    <p:extLst>
      <p:ext uri="{BB962C8B-B14F-4D97-AF65-F5344CB8AC3E}">
        <p14:creationId xmlns:p14="http://schemas.microsoft.com/office/powerpoint/2010/main" val="48162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a:t>
            </a:r>
            <a:r>
              <a:rPr lang="en-GB" b="1" dirty="0"/>
              <a:t>backward()</a:t>
            </a:r>
            <a:r>
              <a:rPr lang="en-GB" dirty="0"/>
              <a:t>, used on loss,</a:t>
            </a:r>
          </a:p>
          <a:p>
            <a:r>
              <a:rPr lang="en-GB" dirty="0"/>
              <a:t>and gradient descent updates 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8876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31014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a:t>
            </a:r>
            <a:r>
              <a:rPr lang="en-GB" b="1" dirty="0" err="1"/>
              <a:t>nn.BCELoss</a:t>
            </a:r>
            <a:r>
              <a:rPr lang="en-GB" b="1" dirty="0"/>
              <a:t>() </a:t>
            </a:r>
            <a:r>
              <a:rPr lang="en-GB" dirty="0"/>
              <a:t>function and the </a:t>
            </a:r>
            <a:r>
              <a:rPr lang="en-GB" b="1" dirty="0" err="1"/>
              <a:t>BinaryAccuracy</a:t>
            </a:r>
            <a:r>
              <a:rPr lang="en-GB" b="1" dirty="0"/>
              <a:t>() </a:t>
            </a:r>
            <a:r>
              <a:rPr lang="en-GB" dirty="0"/>
              <a:t>functions from the </a:t>
            </a:r>
            <a:r>
              <a:rPr lang="en-GB" b="1" dirty="0" err="1"/>
              <a:t>PyTorch</a:t>
            </a:r>
            <a:r>
              <a:rPr lang="en-GB" dirty="0"/>
              <a:t> and </a:t>
            </a:r>
            <a:r>
              <a:rPr lang="en-GB" b="1" dirty="0" err="1"/>
              <a:t>PyTorchMetrics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also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p:txBody>
          <a:bodyPr/>
          <a:lstStyle/>
          <a:p>
            <a:pPr marL="0" indent="0">
              <a:buNone/>
            </a:pPr>
            <a:r>
              <a:rPr lang="en-GB" dirty="0"/>
              <a:t>Our next step is logically to replace our vanilla gradient descent with some more advanced optimizers, e.g. Adam, </a:t>
            </a:r>
            <a:r>
              <a:rPr lang="en-GB" dirty="0" err="1"/>
              <a:t>AdaGrad</a:t>
            </a:r>
            <a:r>
              <a:rPr lang="en-GB" dirty="0"/>
              <a:t>, </a:t>
            </a:r>
            <a:r>
              <a:rPr lang="en-GB" dirty="0" err="1"/>
              <a:t>RMSProp</a:t>
            </a:r>
            <a:r>
              <a:rPr lang="en-GB" dirty="0"/>
              <a:t>, etc.</a:t>
            </a:r>
          </a:p>
          <a:p>
            <a:pPr marL="0" indent="0">
              <a:buNone/>
            </a:pPr>
            <a:endParaRPr lang="en-GB" dirty="0"/>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optimizers, here: </a:t>
            </a:r>
            <a:r>
              <a:rPr lang="en-GB" dirty="0">
                <a:hlinkClick r:id="rId2"/>
              </a:rPr>
              <a:t>https://pytorch.org/docs/stable/optim.html</a:t>
            </a:r>
            <a:endParaRPr lang="en-GB" dirty="0"/>
          </a:p>
          <a:p>
            <a:pPr marL="0" indent="0">
              <a:buNone/>
            </a:pPr>
            <a:endParaRPr lang="en-GB" dirty="0"/>
          </a:p>
          <a:p>
            <a:pPr marL="0" indent="0">
              <a:buNone/>
            </a:pPr>
            <a:r>
              <a:rPr lang="en-GB" dirty="0"/>
              <a:t>Let us discuss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Adam instead of the Vanilla gradient descent rule.</a:t>
            </a:r>
            <a:endParaRPr lang="en-SG" dirty="0"/>
          </a:p>
          <a:p>
            <a:r>
              <a:rPr lang="en-GB" b="1" dirty="0"/>
              <a:t>Adam</a:t>
            </a:r>
            <a:r>
              <a:rPr lang="en-GB" dirty="0"/>
              <a:t> will be added as an optimizer and its parameters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This also replaces the gradient rule update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422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recognize our concepts from Week 2!</a:t>
            </a:r>
            <a:br>
              <a:rPr lang="en-GB" dirty="0"/>
            </a:br>
            <a:r>
              <a:rPr lang="en-GB" dirty="0"/>
              <a:t>These optimizers come with a few more features that might be worth exploring!</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but feel free to have a look at the code to see what it takes!</a:t>
            </a:r>
          </a:p>
          <a:p>
            <a:pPr marL="0" indent="0">
              <a:buNone/>
            </a:pP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randomly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2860430" cy="4351338"/>
          </a:xfrm>
        </p:spPr>
        <p:txBody>
          <a:bodyPr>
            <a:normAutofit lnSpcReduction="10000"/>
          </a:bodyPr>
          <a:lstStyle/>
          <a:p>
            <a:r>
              <a:rPr lang="en-GB" dirty="0"/>
              <a:t>This part is a bit tedious and relies on our own manual implementation of a random normal initializer.</a:t>
            </a:r>
          </a:p>
          <a:p>
            <a:r>
              <a:rPr lang="en-GB" b="1" dirty="0"/>
              <a:t>Need for </a:t>
            </a:r>
            <a:r>
              <a:rPr lang="en-GB" b="1" dirty="0" err="1"/>
              <a:t>PyTorch</a:t>
            </a:r>
            <a:r>
              <a:rPr lang="en-GB" b="1" dirty="0"/>
              <a:t> initializers!</a:t>
            </a:r>
            <a:endParaRPr lang="en-SG" b="1" dirty="0"/>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a:bodyPr>
          <a:lstStyle/>
          <a:p>
            <a:r>
              <a:rPr lang="en-GB" dirty="0"/>
              <a:t>Fixed!</a:t>
            </a:r>
            <a:endParaRPr lang="en-GB" b="1" dirty="0"/>
          </a:p>
          <a:p>
            <a:r>
              <a:rPr lang="en-GB" dirty="0"/>
              <a:t>Feel free to have a look at this for additional initializers in </a:t>
            </a:r>
            <a:r>
              <a:rPr lang="en-GB" dirty="0" err="1"/>
              <a:t>PyTorch</a:t>
            </a:r>
            <a:r>
              <a:rPr lang="en-GB" dirty="0"/>
              <a:t>.</a:t>
            </a: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L1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that we can add a </a:t>
            </a:r>
            <a:r>
              <a:rPr lang="en-GB" b="1" dirty="0"/>
              <a:t>regularization</a:t>
            </a:r>
            <a:r>
              <a:rPr lang="en-GB" dirty="0"/>
              <a:t> term to our loss function.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48166" y="5405394"/>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What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on Tensors</a:t>
                </a:r>
                <a:r>
                  <a:rPr lang="en-GB" dirty="0"/>
                  <a:t>.</a:t>
                </a:r>
              </a:p>
              <a:p>
                <a:r>
                  <a:rPr lang="en-GB" dirty="0"/>
                  <a:t>For instance,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automatic differentiation 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318017" y="902906"/>
            <a:ext cx="6792273" cy="5458587"/>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4900247" cy="4872160"/>
              </a:xfrm>
            </p:spPr>
            <p:txBody>
              <a:bodyPr>
                <a:normAutofit/>
              </a:bodyPr>
              <a:lstStyle/>
              <a:p>
                <a:r>
                  <a:rPr lang="en-GB" dirty="0"/>
                  <a:t>Define our function and its derivative (for reference).</a:t>
                </a:r>
              </a:p>
              <a:p>
                <a:r>
                  <a:rPr lang="en-GB" dirty="0"/>
                  <a:t>Create tensor x, scalar with value 1.</a:t>
                </a:r>
              </a:p>
              <a:p>
                <a:r>
                  <a:rPr lang="en-GB" dirty="0"/>
                  <a:t>Requires/Retain grad is set to True for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Value is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4900247" cy="4872160"/>
              </a:xfrm>
              <a:blipFill>
                <a:blip r:embed="rId3"/>
                <a:stretch>
                  <a:fillRect l="-2242" t="-2000"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107002" cy="4872160"/>
              </a:xfrm>
            </p:spPr>
            <p:txBody>
              <a:bodyPr>
                <a:normAutofit/>
              </a:bodyPr>
              <a:lstStyle/>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107002" cy="4872160"/>
              </a:xfrm>
              <a:blipFill>
                <a:blip r:embed="rId2"/>
                <a:stretch>
                  <a:fillRect l="-2151" t="-2000" r="-717"/>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r>
              <a:rPr lang="en-GB" dirty="0"/>
              <a:t>The </a:t>
            </a:r>
            <a:r>
              <a:rPr lang="en-GB" b="1" dirty="0" err="1"/>
              <a:t>autograd</a:t>
            </a:r>
            <a:r>
              <a:rPr lang="en-GB" dirty="0"/>
              <a:t> is the key component of </a:t>
            </a:r>
            <a:r>
              <a:rPr lang="en-GB" dirty="0" err="1"/>
              <a:t>PyTorch</a:t>
            </a:r>
            <a:r>
              <a:rPr lang="en-GB" dirty="0"/>
              <a:t>, and why we like it so much.</a:t>
            </a:r>
          </a:p>
          <a:p>
            <a:r>
              <a:rPr lang="en-GB" dirty="0"/>
              <a:t>This basically means that </a:t>
            </a:r>
            <a:r>
              <a:rPr lang="en-GB" b="1" dirty="0"/>
              <a:t>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this: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1900</TotalTime>
  <Words>1980</Words>
  <Application>Microsoft Office PowerPoint</Application>
  <PresentationFormat>Widescreen</PresentationFormat>
  <Paragraphs>148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50.039 Theory and Practice of Deep Learning W3-S2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vt:lpstr>
      <vt:lpstr>Trying our trainer function</vt:lpstr>
      <vt:lpstr>Trying our trainer function</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L1 regularization to our loss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2023-02-07T02:34:18Z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