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77" r:id="rId2"/>
    <p:sldId id="257" r:id="rId3"/>
    <p:sldId id="517" r:id="rId4"/>
    <p:sldId id="518" r:id="rId5"/>
    <p:sldId id="453" r:id="rId6"/>
    <p:sldId id="455"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534" r:id="rId31"/>
    <p:sldId id="479" r:id="rId32"/>
    <p:sldId id="481" r:id="rId33"/>
    <p:sldId id="480" r:id="rId34"/>
    <p:sldId id="482" r:id="rId35"/>
    <p:sldId id="483" r:id="rId36"/>
    <p:sldId id="484" r:id="rId37"/>
    <p:sldId id="485" r:id="rId38"/>
    <p:sldId id="486" r:id="rId39"/>
    <p:sldId id="487" r:id="rId40"/>
    <p:sldId id="488" r:id="rId41"/>
    <p:sldId id="489" r:id="rId42"/>
    <p:sldId id="490" r:id="rId43"/>
    <p:sldId id="491" r:id="rId44"/>
    <p:sldId id="492" r:id="rId45"/>
    <p:sldId id="493" r:id="rId46"/>
    <p:sldId id="494" r:id="rId47"/>
    <p:sldId id="411" r:id="rId48"/>
    <p:sldId id="495" r:id="rId49"/>
    <p:sldId id="496" r:id="rId50"/>
    <p:sldId id="497" r:id="rId51"/>
    <p:sldId id="498" r:id="rId52"/>
    <p:sldId id="499" r:id="rId53"/>
    <p:sldId id="500" r:id="rId54"/>
    <p:sldId id="501" r:id="rId55"/>
    <p:sldId id="502" r:id="rId56"/>
    <p:sldId id="412" r:id="rId57"/>
    <p:sldId id="508" r:id="rId58"/>
    <p:sldId id="503" r:id="rId59"/>
    <p:sldId id="507" r:id="rId60"/>
    <p:sldId id="504" r:id="rId61"/>
    <p:sldId id="506" r:id="rId62"/>
    <p:sldId id="505" r:id="rId63"/>
    <p:sldId id="54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3. Solving the linear regression problem with gradient descent" id="{3D459045-5515-4E4A-A7FB-662E43EAD6A0}">
          <p14:sldIdLst>
            <p14:sldId id="453"/>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Lst>
        </p14:section>
        <p14:section name="III.1. The polynomial regression problem" id="{4BDA5BE6-5576-43FF-9767-D2658405EACE}">
          <p14:sldIdLst>
            <p14:sldId id="474"/>
            <p14:sldId id="475"/>
            <p14:sldId id="476"/>
            <p14:sldId id="477"/>
            <p14:sldId id="478"/>
            <p14:sldId id="534"/>
            <p14:sldId id="479"/>
            <p14:sldId id="481"/>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01"/>
            <p14:sldId id="502"/>
          </p14:sldIdLst>
        </p14:section>
        <p14:section name="III.4. The Ridge regression and its effect on Overfitting" id="{4843ECD2-5AC4-41CC-8394-8DBC4B386E8D}">
          <p14:sldIdLst>
            <p14:sldId id="412"/>
            <p14:sldId id="508"/>
            <p14:sldId id="503"/>
            <p14:sldId id="507"/>
            <p14:sldId id="504"/>
            <p14:sldId id="506"/>
            <p14:sldId id="505"/>
            <p14:sldId id="54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74F24-0842-4510-AB61-4E12E986D5CF}" v="4770" dt="2023-01-25T07:5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1-25T08:03:37.658" v="20" actId="4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25/01/2023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25/01/2023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25/01/2023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0C19-90C2-8B32-3357-7B5D99021CCF}"/>
              </a:ext>
            </a:extLst>
          </p:cNvPr>
          <p:cNvSpPr>
            <a:spLocks noGrp="1"/>
          </p:cNvSpPr>
          <p:nvPr>
            <p:ph type="title"/>
          </p:nvPr>
        </p:nvSpPr>
        <p:spPr/>
        <p:txBody>
          <a:bodyPr/>
          <a:lstStyle/>
          <a:p>
            <a:r>
              <a:rPr lang="en-GB" dirty="0"/>
              <a:t>GD in Linear Regression</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FC8E3E-422C-DDA8-8AEA-BAC629653399}"/>
                  </a:ext>
                </a:extLst>
              </p:cNvPr>
              <p:cNvSpPr>
                <a:spLocks noGrp="1"/>
              </p:cNvSpPr>
              <p:nvPr>
                <p:ph idx="1"/>
              </p:nvPr>
            </p:nvSpPr>
            <p:spPr>
              <a:xfrm>
                <a:off x="838200" y="1825624"/>
                <a:ext cx="10515600" cy="5032375"/>
              </a:xfrm>
            </p:spPr>
            <p:txBody>
              <a:bodyPr>
                <a:normAutofit/>
              </a:bodyPr>
              <a:lstStyle/>
              <a:p>
                <a:pPr marL="0" indent="0">
                  <a:buNone/>
                </a:pPr>
                <a:r>
                  <a:rPr lang="en-GB" dirty="0"/>
                  <a:t>The gradient descent </a:t>
                </a:r>
                <a:r>
                  <a:rPr lang="en-GB" b="1" dirty="0"/>
                  <a:t>update</a:t>
                </a:r>
                <a:r>
                  <a:rPr lang="en-GB" dirty="0"/>
                  <a:t> </a:t>
                </a:r>
                <a:r>
                  <a:rPr lang="en-GB" b="1" dirty="0"/>
                  <a:t>rules</a:t>
                </a:r>
                <a:r>
                  <a:rPr lang="en-GB" dirty="0"/>
                  <a:t> are therefore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𝑎</m:t>
                      </m:r>
                      <m:r>
                        <a:rPr lang="en-GB" b="0" i="1" smtClean="0">
                          <a:latin typeface="Cambria Math" panose="02040503050406030204" pitchFamily="18" charset="0"/>
                        </a:rPr>
                        <m:t> −</m:t>
                      </m:r>
                      <m:r>
                        <a:rPr lang="en-GB" b="0" i="1" smtClean="0">
                          <a:latin typeface="Cambria Math" panose="02040503050406030204" pitchFamily="18" charset="0"/>
                        </a:rPr>
                        <m:t>𝛼</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𝑎</m:t>
                          </m:r>
                        </m:sub>
                      </m:sSub>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𝑎</m:t>
                      </m:r>
                      <m:r>
                        <a:rPr lang="en-GB" i="1">
                          <a:latin typeface="Cambria Math" panose="02040503050406030204" pitchFamily="18" charset="0"/>
                        </a:rPr>
                        <m:t>←</m:t>
                      </m:r>
                      <m:r>
                        <a:rPr lang="en-GB" i="1">
                          <a:latin typeface="Cambria Math" panose="02040503050406030204" pitchFamily="18" charset="0"/>
                        </a:rPr>
                        <m:t>𝑎</m:t>
                      </m:r>
                      <m:r>
                        <a:rPr lang="en-GB" b="0" i="1" smtClean="0">
                          <a:latin typeface="Cambria Math" panose="02040503050406030204" pitchFamily="18" charset="0"/>
                        </a:rPr>
                        <m:t>+</m:t>
                      </m:r>
                      <m:f>
                        <m:fPr>
                          <m:ctrlPr>
                            <a:rPr lang="en-GB" b="0" i="1" dirty="0" smtClean="0">
                              <a:latin typeface="Cambria Math" panose="02040503050406030204" pitchFamily="18" charset="0"/>
                            </a:rPr>
                          </m:ctrlPr>
                        </m:fPr>
                        <m:num>
                          <m:r>
                            <a:rPr lang="en-SG" i="1" dirty="0" smtClean="0">
                              <a:latin typeface="Cambria Math" panose="02040503050406030204" pitchFamily="18" charset="0"/>
                            </a:rPr>
                            <m:t>2</m:t>
                          </m:r>
                          <m:r>
                            <a:rPr lang="en-GB" i="1">
                              <a:latin typeface="Cambria Math" panose="02040503050406030204" pitchFamily="18" charset="0"/>
                            </a:rPr>
                            <m:t>𝛼</m:t>
                          </m:r>
                        </m:num>
                        <m:den>
                          <m:r>
                            <a:rPr lang="en-GB" b="0" i="1" dirty="0" smtClean="0">
                              <a:latin typeface="Cambria Math" panose="02040503050406030204" pitchFamily="18" charset="0"/>
                            </a:rPr>
                            <m:t>𝑁</m:t>
                          </m:r>
                        </m:den>
                      </m:f>
                      <m:r>
                        <a:rPr lang="en-SG" i="1" dirty="0" smtClean="0">
                          <a:latin typeface="Cambria Math" panose="02040503050406030204" pitchFamily="18" charset="0"/>
                        </a:rPr>
                        <m:t> </m:t>
                      </m:r>
                      <m:nary>
                        <m:naryPr>
                          <m:chr m:val="∑"/>
                          <m:ctrlPr>
                            <a:rPr lang="en-SG" i="1" dirty="0" smtClean="0">
                              <a:latin typeface="Cambria Math" panose="02040503050406030204" pitchFamily="18" charset="0"/>
                            </a:rPr>
                          </m:ctrlPr>
                        </m:naryPr>
                        <m:sub>
                          <m:r>
                            <a:rPr lang="en-SG" i="1" dirty="0" err="1" smtClean="0">
                              <a:latin typeface="Cambria Math" panose="02040503050406030204" pitchFamily="18" charset="0"/>
                            </a:rPr>
                            <m:t>𝑖</m:t>
                          </m:r>
                          <m:r>
                            <a:rPr lang="en-GB" b="0" i="1" dirty="0" smtClean="0">
                              <a:latin typeface="Cambria Math" panose="02040503050406030204" pitchFamily="18" charset="0"/>
                            </a:rPr>
                            <m:t>=1</m:t>
                          </m:r>
                        </m:sub>
                        <m:sup>
                          <m:r>
                            <a:rPr lang="en-SG" i="1" dirty="0" smtClean="0">
                              <a:latin typeface="Cambria Math" panose="02040503050406030204" pitchFamily="18" charset="0"/>
                            </a:rPr>
                            <m:t>𝑁</m:t>
                          </m:r>
                        </m:sup>
                        <m:e>
                          <m:sSub>
                            <m:sSubPr>
                              <m:ctrlPr>
                                <a:rPr lang="en-SG" i="1" dirty="0">
                                  <a:latin typeface="Cambria Math" panose="02040503050406030204" pitchFamily="18" charset="0"/>
                                </a:rPr>
                              </m:ctrlPr>
                            </m:sSubPr>
                            <m:e>
                              <m:r>
                                <a:rPr lang="en-SG" i="1" dirty="0">
                                  <a:latin typeface="Cambria Math" panose="02040503050406030204" pitchFamily="18" charset="0"/>
                                </a:rPr>
                                <m:t>𝑥</m:t>
                              </m:r>
                            </m:e>
                            <m:sub>
                              <m:r>
                                <a:rPr lang="en-SG" i="1" dirty="0">
                                  <a:latin typeface="Cambria Math" panose="02040503050406030204" pitchFamily="18" charset="0"/>
                                </a:rPr>
                                <m:t>𝑖</m:t>
                              </m:r>
                            </m:sub>
                          </m:sSub>
                          <m:r>
                            <a:rPr lang="en-SG" i="1" dirty="0">
                              <a:latin typeface="Cambria Math" panose="02040503050406030204" pitchFamily="18" charset="0"/>
                            </a:rPr>
                            <m:t> </m:t>
                          </m:r>
                          <m:d>
                            <m:dPr>
                              <m:ctrlPr>
                                <a:rPr lang="en-SG" i="1" dirty="0">
                                  <a:latin typeface="Cambria Math" panose="02040503050406030204" pitchFamily="18" charset="0"/>
                                </a:rPr>
                              </m:ctrlPr>
                            </m:dPr>
                            <m:e>
                              <m:sSub>
                                <m:sSubPr>
                                  <m:ctrlPr>
                                    <a:rPr lang="en-SG" i="1" dirty="0" err="1">
                                      <a:latin typeface="Cambria Math" panose="02040503050406030204" pitchFamily="18" charset="0"/>
                                    </a:rPr>
                                  </m:ctrlPr>
                                </m:sSubPr>
                                <m:e>
                                  <m:r>
                                    <a:rPr lang="en-SG" i="1" dirty="0" err="1">
                                      <a:latin typeface="Cambria Math" panose="02040503050406030204" pitchFamily="18" charset="0"/>
                                    </a:rPr>
                                    <m:t>𝑦</m:t>
                                  </m:r>
                                </m:e>
                                <m:sub>
                                  <m:r>
                                    <a:rPr lang="en-SG" i="1" dirty="0" err="1">
                                      <a:latin typeface="Cambria Math" panose="02040503050406030204" pitchFamily="18" charset="0"/>
                                    </a:rPr>
                                    <m:t>𝑖</m:t>
                                  </m:r>
                                </m:sub>
                              </m:sSub>
                              <m:r>
                                <a:rPr lang="en-SG" i="1" dirty="0">
                                  <a:latin typeface="Cambria Math" panose="02040503050406030204" pitchFamily="18" charset="0"/>
                                </a:rPr>
                                <m:t> − </m:t>
                              </m:r>
                              <m:d>
                                <m:dPr>
                                  <m:ctrlPr>
                                    <a:rPr lang="en-SG" i="1" dirty="0">
                                      <a:latin typeface="Cambria Math" panose="02040503050406030204" pitchFamily="18" charset="0"/>
                                    </a:rPr>
                                  </m:ctrlPr>
                                </m:dPr>
                                <m:e>
                                  <m:r>
                                    <a:rPr lang="en-SG" i="1" dirty="0">
                                      <a:latin typeface="Cambria Math" panose="02040503050406030204" pitchFamily="18" charset="0"/>
                                    </a:rPr>
                                    <m:t>𝑎</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𝑖</m:t>
                                      </m:r>
                                    </m:sub>
                                  </m:sSub>
                                  <m:r>
                                    <a:rPr lang="en-SG" i="1" dirty="0">
                                      <a:latin typeface="Cambria Math" panose="02040503050406030204" pitchFamily="18" charset="0"/>
                                    </a:rPr>
                                    <m:t> + </m:t>
                                  </m:r>
                                  <m:r>
                                    <a:rPr lang="en-SG" i="1" dirty="0">
                                      <a:latin typeface="Cambria Math" panose="02040503050406030204" pitchFamily="18" charset="0"/>
                                    </a:rPr>
                                    <m:t>𝑏</m:t>
                                  </m:r>
                                </m:e>
                              </m:d>
                            </m:e>
                          </m:d>
                        </m:e>
                      </m:nary>
                    </m:oMath>
                  </m:oMathPara>
                </a14:m>
                <a:endParaRPr lang="en-SG" dirty="0"/>
              </a:p>
              <a:p>
                <a:pPr marL="0" indent="0">
                  <a:buNone/>
                </a:pPr>
                <a:r>
                  <a:rPr lang="en-SG" dirty="0"/>
                  <a:t>And</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 −</m:t>
                      </m:r>
                      <m:r>
                        <a:rPr lang="en-GB" b="0" i="1" smtClean="0">
                          <a:latin typeface="Cambria Math" panose="02040503050406030204" pitchFamily="18" charset="0"/>
                        </a:rPr>
                        <m:t>𝛼</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𝑏</m:t>
                          </m:r>
                        </m:sub>
                      </m:sSub>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𝑏</m:t>
                      </m:r>
                      <m:r>
                        <a:rPr lang="en-GB" i="1">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f>
                        <m:fPr>
                          <m:ctrlPr>
                            <a:rPr lang="en-GB" b="0" i="1" dirty="0" smtClean="0">
                              <a:latin typeface="Cambria Math" panose="02040503050406030204" pitchFamily="18" charset="0"/>
                            </a:rPr>
                          </m:ctrlPr>
                        </m:fPr>
                        <m:num>
                          <m:r>
                            <a:rPr lang="en-SG" i="1" dirty="0" smtClean="0">
                              <a:latin typeface="Cambria Math" panose="02040503050406030204" pitchFamily="18" charset="0"/>
                            </a:rPr>
                            <m:t>2</m:t>
                          </m:r>
                          <m:r>
                            <a:rPr lang="en-GB" i="1">
                              <a:latin typeface="Cambria Math" panose="02040503050406030204" pitchFamily="18" charset="0"/>
                            </a:rPr>
                            <m:t>𝛼</m:t>
                          </m:r>
                        </m:num>
                        <m:den>
                          <m:r>
                            <a:rPr lang="en-GB" b="0" i="1" dirty="0" smtClean="0">
                              <a:latin typeface="Cambria Math" panose="02040503050406030204" pitchFamily="18" charset="0"/>
                            </a:rPr>
                            <m:t>𝑁</m:t>
                          </m:r>
                        </m:den>
                      </m:f>
                      <m:nary>
                        <m:naryPr>
                          <m:chr m:val="∑"/>
                          <m:ctrlPr>
                            <a:rPr lang="en-SG" i="1" dirty="0">
                              <a:latin typeface="Cambria Math" panose="02040503050406030204" pitchFamily="18" charset="0"/>
                            </a:rPr>
                          </m:ctrlPr>
                        </m:naryPr>
                        <m:sub>
                          <m:r>
                            <a:rPr lang="en-SG" i="1" dirty="0" err="1">
                              <a:latin typeface="Cambria Math" panose="02040503050406030204" pitchFamily="18" charset="0"/>
                            </a:rPr>
                            <m:t>𝑖</m:t>
                          </m:r>
                        </m:sub>
                        <m:sup>
                          <m:r>
                            <a:rPr lang="en-SG" i="1" dirty="0">
                              <a:latin typeface="Cambria Math" panose="02040503050406030204" pitchFamily="18" charset="0"/>
                            </a:rPr>
                            <m:t>𝑁</m:t>
                          </m:r>
                        </m:sup>
                        <m:e>
                          <m:sSub>
                            <m:sSubPr>
                              <m:ctrlPr>
                                <a:rPr lang="en-SG" i="1" dirty="0" err="1">
                                  <a:latin typeface="Cambria Math" panose="02040503050406030204" pitchFamily="18" charset="0"/>
                                </a:rPr>
                              </m:ctrlPr>
                            </m:sSubPr>
                            <m:e>
                              <m:r>
                                <a:rPr lang="en-SG" i="1" dirty="0" err="1">
                                  <a:latin typeface="Cambria Math" panose="02040503050406030204" pitchFamily="18" charset="0"/>
                                </a:rPr>
                                <m:t>𝑦</m:t>
                              </m:r>
                            </m:e>
                            <m:sub>
                              <m:r>
                                <a:rPr lang="en-SG" i="1" dirty="0" err="1">
                                  <a:latin typeface="Cambria Math" panose="02040503050406030204" pitchFamily="18" charset="0"/>
                                </a:rPr>
                                <m:t>𝑖</m:t>
                              </m:r>
                            </m:sub>
                          </m:sSub>
                          <m:r>
                            <a:rPr lang="en-SG" i="1" dirty="0">
                              <a:latin typeface="Cambria Math" panose="02040503050406030204" pitchFamily="18" charset="0"/>
                            </a:rPr>
                            <m:t> − (</m:t>
                          </m:r>
                          <m:r>
                            <a:rPr lang="en-SG" i="1" dirty="0">
                              <a:latin typeface="Cambria Math" panose="02040503050406030204" pitchFamily="18" charset="0"/>
                            </a:rPr>
                            <m:t>𝑎</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𝑖</m:t>
                              </m:r>
                            </m:sub>
                          </m:sSub>
                          <m:r>
                            <a:rPr lang="en-SG" i="1" dirty="0">
                              <a:latin typeface="Cambria Math" panose="02040503050406030204" pitchFamily="18" charset="0"/>
                            </a:rPr>
                            <m:t> + </m:t>
                          </m:r>
                          <m:r>
                            <a:rPr lang="en-SG" i="1" dirty="0">
                              <a:latin typeface="Cambria Math" panose="02040503050406030204" pitchFamily="18" charset="0"/>
                            </a:rPr>
                            <m:t>𝑏</m:t>
                          </m:r>
                          <m:r>
                            <a:rPr lang="en-SG" i="1" dirty="0">
                              <a:latin typeface="Cambria Math" panose="02040503050406030204" pitchFamily="18" charset="0"/>
                            </a:rPr>
                            <m:t>)</m:t>
                          </m:r>
                        </m:e>
                      </m:nary>
                    </m:oMath>
                  </m:oMathPara>
                </a14:m>
                <a:endParaRPr lang="en-SG" dirty="0"/>
              </a:p>
              <a:p>
                <a:pPr marL="0" indent="0">
                  <a:buNone/>
                </a:pPr>
                <a:r>
                  <a:rPr lang="en-SG" dirty="0"/>
                  <a:t>With parameter </a:t>
                </a:r>
                <a:r>
                  <a:rPr lang="en-GB" dirty="0"/>
                  <a:t>𝛼 being the </a:t>
                </a:r>
                <a:r>
                  <a:rPr lang="en-GB" b="1" dirty="0"/>
                  <a:t>learning</a:t>
                </a:r>
                <a:r>
                  <a:rPr lang="en-GB" dirty="0"/>
                  <a:t> </a:t>
                </a:r>
                <a:r>
                  <a:rPr lang="en-GB" b="1" dirty="0"/>
                  <a:t>rate</a:t>
                </a:r>
                <a:r>
                  <a:rPr lang="en-GB" dirty="0"/>
                  <a:t> for the gradient descent, a parameter to be decided manually, later. </a:t>
                </a:r>
                <a:endParaRPr lang="en-SG" dirty="0"/>
              </a:p>
              <a:p>
                <a:endParaRPr lang="en-SG" dirty="0"/>
              </a:p>
            </p:txBody>
          </p:sp>
        </mc:Choice>
        <mc:Fallback xmlns="">
          <p:sp>
            <p:nvSpPr>
              <p:cNvPr id="4" name="Content Placeholder 3">
                <a:extLst>
                  <a:ext uri="{FF2B5EF4-FFF2-40B4-BE49-F238E27FC236}">
                    <a16:creationId xmlns:a16="http://schemas.microsoft.com/office/drawing/2014/main" id="{D6FC8E3E-422C-DDA8-8AEA-BAC62965339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2483381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0C19-90C2-8B32-3357-7B5D99021CCF}"/>
              </a:ext>
            </a:extLst>
          </p:cNvPr>
          <p:cNvSpPr>
            <a:spLocks noGrp="1"/>
          </p:cNvSpPr>
          <p:nvPr>
            <p:ph type="title"/>
          </p:nvPr>
        </p:nvSpPr>
        <p:spPr/>
        <p:txBody>
          <a:bodyPr/>
          <a:lstStyle/>
          <a:p>
            <a:r>
              <a:rPr lang="en-GB" dirty="0"/>
              <a:t>GD in Linear Regression</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FC8E3E-422C-DDA8-8AEA-BAC629653399}"/>
                  </a:ext>
                </a:extLst>
              </p:cNvPr>
              <p:cNvSpPr>
                <a:spLocks noGrp="1"/>
              </p:cNvSpPr>
              <p:nvPr>
                <p:ph idx="1"/>
              </p:nvPr>
            </p:nvSpPr>
            <p:spPr>
              <a:xfrm>
                <a:off x="838200" y="1825624"/>
                <a:ext cx="10515600" cy="5032375"/>
              </a:xfrm>
            </p:spPr>
            <p:txBody>
              <a:bodyPr>
                <a:normAutofit/>
              </a:bodyPr>
              <a:lstStyle/>
              <a:p>
                <a:pPr marL="0" indent="0">
                  <a:buNone/>
                </a:pPr>
                <a:r>
                  <a:rPr lang="en-GB" b="1" dirty="0"/>
                  <a:t>Gradient Descent Linear Regression procedure:</a:t>
                </a:r>
              </a:p>
              <a:p>
                <a:r>
                  <a:rPr lang="en-GB" dirty="0"/>
                  <a:t>We will then initialize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with some values (could be zero, random, or something else).</a:t>
                </a:r>
              </a:p>
              <a:p>
                <a:r>
                  <a:rPr lang="en-GB" dirty="0"/>
                  <a:t>For a given number of iterations, we will apply the two update rules defined earlier.</a:t>
                </a:r>
              </a:p>
              <a:p>
                <a:r>
                  <a:rPr lang="en-GB" dirty="0"/>
                  <a:t>(Optionally, we might decide to stop iterating, if we realize that the values of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 are no longer changing. This is called </a:t>
                </a:r>
                <a:r>
                  <a:rPr lang="en-GB" b="1" dirty="0"/>
                  <a:t>early</a:t>
                </a:r>
                <a:r>
                  <a:rPr lang="en-GB" dirty="0"/>
                  <a:t> </a:t>
                </a:r>
                <a:r>
                  <a:rPr lang="en-GB" b="1" dirty="0"/>
                  <a:t>stopping</a:t>
                </a:r>
                <a:r>
                  <a:rPr lang="en-GB" dirty="0"/>
                  <a:t>, and is typically implemented by tracking the changes on each iteration and breaking if the changes are less than a threshold </a:t>
                </a:r>
                <a14:m>
                  <m:oMath xmlns:m="http://schemas.openxmlformats.org/officeDocument/2006/math">
                    <m:r>
                      <a:rPr lang="en-GB" b="0" i="1" smtClean="0">
                        <a:latin typeface="Cambria Math" panose="02040503050406030204" pitchFamily="18" charset="0"/>
                      </a:rPr>
                      <m:t>𝛿</m:t>
                    </m:r>
                  </m:oMath>
                </a14:m>
                <a:r>
                  <a:rPr lang="en-SG" dirty="0"/>
                  <a:t>.)</a:t>
                </a:r>
              </a:p>
            </p:txBody>
          </p:sp>
        </mc:Choice>
        <mc:Fallback xmlns="">
          <p:sp>
            <p:nvSpPr>
              <p:cNvPr id="4" name="Content Placeholder 3">
                <a:extLst>
                  <a:ext uri="{FF2B5EF4-FFF2-40B4-BE49-F238E27FC236}">
                    <a16:creationId xmlns:a16="http://schemas.microsoft.com/office/drawing/2014/main" id="{D6FC8E3E-422C-DDA8-8AEA-BAC62965339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971"/>
                </a:stretch>
              </a:blipFill>
            </p:spPr>
            <p:txBody>
              <a:bodyPr/>
              <a:lstStyle/>
              <a:p>
                <a:r>
                  <a:rPr lang="en-SG">
                    <a:noFill/>
                  </a:rPr>
                  <a:t> </a:t>
                </a:r>
              </a:p>
            </p:txBody>
          </p:sp>
        </mc:Fallback>
      </mc:AlternateContent>
    </p:spTree>
    <p:extLst>
      <p:ext uri="{BB962C8B-B14F-4D97-AF65-F5344CB8AC3E}">
        <p14:creationId xmlns:p14="http://schemas.microsoft.com/office/powerpoint/2010/main" val="3208006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a:off x="984738" y="578338"/>
            <a:ext cx="4650154" cy="304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6596185" y="732637"/>
            <a:ext cx="3235569" cy="369332"/>
          </a:xfrm>
          <a:prstGeom prst="rect">
            <a:avLst/>
          </a:prstGeom>
          <a:noFill/>
        </p:spPr>
        <p:txBody>
          <a:bodyPr wrap="square" rtlCol="0">
            <a:spAutoFit/>
          </a:bodyPr>
          <a:lstStyle/>
          <a:p>
            <a:r>
              <a:rPr lang="en-GB" b="1" dirty="0">
                <a:solidFill>
                  <a:schemeClr val="accent2"/>
                </a:solidFill>
              </a:rPr>
              <a:t>Initialize a and b as you please.</a:t>
            </a:r>
            <a:endParaRPr lang="en-SG" b="1" dirty="0">
              <a:solidFill>
                <a:schemeClr val="accent2"/>
              </a:solidFill>
            </a:endParaRPr>
          </a:p>
        </p:txBody>
      </p:sp>
    </p:spTree>
    <p:extLst>
      <p:ext uri="{BB962C8B-B14F-4D97-AF65-F5344CB8AC3E}">
        <p14:creationId xmlns:p14="http://schemas.microsoft.com/office/powerpoint/2010/main" val="514593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a:off x="984738" y="890950"/>
            <a:ext cx="4650154" cy="304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6596185" y="732637"/>
            <a:ext cx="3235569" cy="369332"/>
          </a:xfrm>
          <a:prstGeom prst="rect">
            <a:avLst/>
          </a:prstGeom>
          <a:noFill/>
        </p:spPr>
        <p:txBody>
          <a:bodyPr wrap="square" rtlCol="0">
            <a:spAutoFit/>
          </a:bodyPr>
          <a:lstStyle/>
          <a:p>
            <a:r>
              <a:rPr lang="en-GB" b="1" dirty="0">
                <a:solidFill>
                  <a:schemeClr val="accent2"/>
                </a:solidFill>
              </a:rPr>
              <a:t>Number of samples in dataset.</a:t>
            </a:r>
            <a:endParaRPr lang="en-SG" b="1" dirty="0">
              <a:solidFill>
                <a:schemeClr val="accent2"/>
              </a:solidFill>
            </a:endParaRPr>
          </a:p>
        </p:txBody>
      </p:sp>
    </p:spTree>
    <p:extLst>
      <p:ext uri="{BB962C8B-B14F-4D97-AF65-F5344CB8AC3E}">
        <p14:creationId xmlns:p14="http://schemas.microsoft.com/office/powerpoint/2010/main" val="505263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a:off x="984738" y="1211376"/>
            <a:ext cx="4650154" cy="64086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6096000" y="1347144"/>
            <a:ext cx="3235569" cy="923330"/>
          </a:xfrm>
          <a:prstGeom prst="rect">
            <a:avLst/>
          </a:prstGeom>
          <a:noFill/>
        </p:spPr>
        <p:txBody>
          <a:bodyPr wrap="square" rtlCol="0">
            <a:spAutoFit/>
          </a:bodyPr>
          <a:lstStyle/>
          <a:p>
            <a:r>
              <a:rPr lang="en-GB" b="1" dirty="0">
                <a:solidFill>
                  <a:schemeClr val="accent2"/>
                </a:solidFill>
              </a:rPr>
              <a:t>Two possible stopping conditions, change &lt; delta or counter &gt; </a:t>
            </a:r>
            <a:r>
              <a:rPr lang="en-GB" b="1" dirty="0" err="1">
                <a:solidFill>
                  <a:schemeClr val="accent2"/>
                </a:solidFill>
              </a:rPr>
              <a:t>max_count</a:t>
            </a:r>
            <a:endParaRPr lang="en-SG" b="1" dirty="0">
              <a:solidFill>
                <a:schemeClr val="accent2"/>
              </a:solidFill>
            </a:endParaRPr>
          </a:p>
        </p:txBody>
      </p:sp>
      <p:sp>
        <p:nvSpPr>
          <p:cNvPr id="2" name="Rectangle 1">
            <a:extLst>
              <a:ext uri="{FF2B5EF4-FFF2-40B4-BE49-F238E27FC236}">
                <a16:creationId xmlns:a16="http://schemas.microsoft.com/office/drawing/2014/main" id="{29618B4C-3D7E-4A8D-719B-D6141BD09102}"/>
              </a:ext>
            </a:extLst>
          </p:cNvPr>
          <p:cNvSpPr/>
          <p:nvPr/>
        </p:nvSpPr>
        <p:spPr>
          <a:xfrm flipV="1">
            <a:off x="1039446" y="2157044"/>
            <a:ext cx="1820985" cy="2031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Rectangle 2">
            <a:extLst>
              <a:ext uri="{FF2B5EF4-FFF2-40B4-BE49-F238E27FC236}">
                <a16:creationId xmlns:a16="http://schemas.microsoft.com/office/drawing/2014/main" id="{D2F658F2-791D-2112-EEDF-CC260FD808E1}"/>
              </a:ext>
            </a:extLst>
          </p:cNvPr>
          <p:cNvSpPr/>
          <p:nvPr/>
        </p:nvSpPr>
        <p:spPr>
          <a:xfrm flipV="1">
            <a:off x="1348154" y="5545023"/>
            <a:ext cx="3927231" cy="7072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5409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flipV="1">
            <a:off x="984737" y="2649413"/>
            <a:ext cx="6033477" cy="85969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6096000" y="1347144"/>
            <a:ext cx="3235569" cy="646331"/>
          </a:xfrm>
          <a:prstGeom prst="rect">
            <a:avLst/>
          </a:prstGeom>
          <a:noFill/>
        </p:spPr>
        <p:txBody>
          <a:bodyPr wrap="square" rtlCol="0">
            <a:spAutoFit/>
          </a:bodyPr>
          <a:lstStyle/>
          <a:p>
            <a:r>
              <a:rPr lang="en-GB" b="1" dirty="0">
                <a:solidFill>
                  <a:schemeClr val="accent2"/>
                </a:solidFill>
              </a:rPr>
              <a:t>Update using our GD update rules from earlier</a:t>
            </a:r>
            <a:endParaRPr lang="en-SG" b="1" dirty="0">
              <a:solidFill>
                <a:schemeClr val="accent2"/>
              </a:solidFill>
            </a:endParaRPr>
          </a:p>
        </p:txBody>
      </p:sp>
    </p:spTree>
    <p:extLst>
      <p:ext uri="{BB962C8B-B14F-4D97-AF65-F5344CB8AC3E}">
        <p14:creationId xmlns:p14="http://schemas.microsoft.com/office/powerpoint/2010/main" val="937951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a:off x="1352062" y="3509105"/>
            <a:ext cx="3509107" cy="77372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5072184" y="3434302"/>
            <a:ext cx="3235569" cy="923330"/>
          </a:xfrm>
          <a:prstGeom prst="rect">
            <a:avLst/>
          </a:prstGeom>
          <a:noFill/>
        </p:spPr>
        <p:txBody>
          <a:bodyPr wrap="square" rtlCol="0">
            <a:spAutoFit/>
          </a:bodyPr>
          <a:lstStyle/>
          <a:p>
            <a:r>
              <a:rPr lang="en-GB" b="1" dirty="0">
                <a:solidFill>
                  <a:schemeClr val="accent2"/>
                </a:solidFill>
              </a:rPr>
              <a:t>Compute change on this iteration (to decide on early stopping or not)</a:t>
            </a:r>
            <a:endParaRPr lang="en-SG" b="1" dirty="0">
              <a:solidFill>
                <a:schemeClr val="accent2"/>
              </a:solidFill>
            </a:endParaRPr>
          </a:p>
        </p:txBody>
      </p:sp>
    </p:spTree>
    <p:extLst>
      <p:ext uri="{BB962C8B-B14F-4D97-AF65-F5344CB8AC3E}">
        <p14:creationId xmlns:p14="http://schemas.microsoft.com/office/powerpoint/2010/main" val="4090459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flipV="1">
            <a:off x="1352062" y="4282830"/>
            <a:ext cx="3509107" cy="6643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5064369" y="3682665"/>
            <a:ext cx="3235569" cy="1200329"/>
          </a:xfrm>
          <a:prstGeom prst="rect">
            <a:avLst/>
          </a:prstGeom>
          <a:noFill/>
        </p:spPr>
        <p:txBody>
          <a:bodyPr wrap="square" rtlCol="0">
            <a:spAutoFit/>
          </a:bodyPr>
          <a:lstStyle/>
          <a:p>
            <a:r>
              <a:rPr lang="en-GB" b="1" dirty="0">
                <a:solidFill>
                  <a:schemeClr val="accent2"/>
                </a:solidFill>
              </a:rPr>
              <a:t>Calculate new MSE value using the new parameters a and b. We also keep track of these losses for display later</a:t>
            </a:r>
            <a:endParaRPr lang="en-SG" b="1" dirty="0">
              <a:solidFill>
                <a:schemeClr val="accent2"/>
              </a:solidFill>
            </a:endParaRPr>
          </a:p>
        </p:txBody>
      </p:sp>
      <p:sp>
        <p:nvSpPr>
          <p:cNvPr id="2" name="Rectangle 1">
            <a:extLst>
              <a:ext uri="{FF2B5EF4-FFF2-40B4-BE49-F238E27FC236}">
                <a16:creationId xmlns:a16="http://schemas.microsoft.com/office/drawing/2014/main" id="{D9478039-E7A1-F51E-4DBC-D6C35F4BE739}"/>
              </a:ext>
            </a:extLst>
          </p:cNvPr>
          <p:cNvSpPr/>
          <p:nvPr/>
        </p:nvSpPr>
        <p:spPr>
          <a:xfrm flipV="1">
            <a:off x="1047261" y="1824892"/>
            <a:ext cx="3899877" cy="37904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62747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E91604-7848-5FE4-F070-8FDF1915E232}"/>
              </a:ext>
            </a:extLst>
          </p:cNvPr>
          <p:cNvPicPr>
            <a:picLocks noChangeAspect="1"/>
          </p:cNvPicPr>
          <p:nvPr/>
        </p:nvPicPr>
        <p:blipFill>
          <a:blip r:embed="rId2"/>
          <a:stretch>
            <a:fillRect/>
          </a:stretch>
        </p:blipFill>
        <p:spPr>
          <a:xfrm>
            <a:off x="436231" y="299601"/>
            <a:ext cx="8240275" cy="6258798"/>
          </a:xfrm>
          <a:prstGeom prst="rect">
            <a:avLst/>
          </a:prstGeom>
        </p:spPr>
      </p:pic>
      <p:sp>
        <p:nvSpPr>
          <p:cNvPr id="10" name="Rectangle 9">
            <a:extLst>
              <a:ext uri="{FF2B5EF4-FFF2-40B4-BE49-F238E27FC236}">
                <a16:creationId xmlns:a16="http://schemas.microsoft.com/office/drawing/2014/main" id="{7C7C0750-C98E-E090-7550-A0818F035E30}"/>
              </a:ext>
            </a:extLst>
          </p:cNvPr>
          <p:cNvSpPr/>
          <p:nvPr/>
        </p:nvSpPr>
        <p:spPr>
          <a:xfrm>
            <a:off x="922216" y="6197600"/>
            <a:ext cx="3938954" cy="2579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FC3B1AF6-3090-2218-738E-B02F4E0E9B29}"/>
              </a:ext>
            </a:extLst>
          </p:cNvPr>
          <p:cNvSpPr txBox="1"/>
          <p:nvPr/>
        </p:nvSpPr>
        <p:spPr>
          <a:xfrm>
            <a:off x="5580184" y="5874434"/>
            <a:ext cx="3774831" cy="646331"/>
          </a:xfrm>
          <a:prstGeom prst="rect">
            <a:avLst/>
          </a:prstGeom>
          <a:noFill/>
        </p:spPr>
        <p:txBody>
          <a:bodyPr wrap="square" rtlCol="0">
            <a:spAutoFit/>
          </a:bodyPr>
          <a:lstStyle/>
          <a:p>
            <a:r>
              <a:rPr lang="en-GB" b="1" dirty="0">
                <a:solidFill>
                  <a:schemeClr val="accent2"/>
                </a:solidFill>
              </a:rPr>
              <a:t>Return trained parameters and losses evolution on each iteration</a:t>
            </a:r>
            <a:endParaRPr lang="en-SG" b="1" dirty="0">
              <a:solidFill>
                <a:schemeClr val="accent2"/>
              </a:solidFill>
            </a:endParaRPr>
          </a:p>
        </p:txBody>
      </p:sp>
    </p:spTree>
    <p:extLst>
      <p:ext uri="{BB962C8B-B14F-4D97-AF65-F5344CB8AC3E}">
        <p14:creationId xmlns:p14="http://schemas.microsoft.com/office/powerpoint/2010/main" val="397819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E87949-550A-D0E5-CC85-0CF24E3FCA13}"/>
              </a:ext>
            </a:extLst>
          </p:cNvPr>
          <p:cNvPicPr>
            <a:picLocks noChangeAspect="1"/>
          </p:cNvPicPr>
          <p:nvPr/>
        </p:nvPicPr>
        <p:blipFill>
          <a:blip r:embed="rId2"/>
          <a:stretch>
            <a:fillRect/>
          </a:stretch>
        </p:blipFill>
        <p:spPr>
          <a:xfrm>
            <a:off x="447247" y="695070"/>
            <a:ext cx="11616617" cy="4384929"/>
          </a:xfrm>
          <a:prstGeom prst="rect">
            <a:avLst/>
          </a:prstGeom>
        </p:spPr>
      </p:pic>
    </p:spTree>
    <p:extLst>
      <p:ext uri="{BB962C8B-B14F-4D97-AF65-F5344CB8AC3E}">
        <p14:creationId xmlns:p14="http://schemas.microsoft.com/office/powerpoint/2010/main" val="702540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t>What are the </a:t>
            </a:r>
            <a:r>
              <a:rPr lang="en-US" b="1" dirty="0"/>
              <a:t>typical</a:t>
            </a:r>
            <a:r>
              <a:rPr lang="en-US" dirty="0"/>
              <a:t> </a:t>
            </a:r>
            <a:r>
              <a:rPr lang="en-US" b="1" dirty="0"/>
              <a:t>concepts</a:t>
            </a:r>
            <a:r>
              <a:rPr lang="en-US" dirty="0"/>
              <a:t> </a:t>
            </a:r>
            <a:r>
              <a:rPr lang="en-US" b="1" dirty="0"/>
              <a:t>of</a:t>
            </a:r>
            <a:r>
              <a:rPr lang="en-US" dirty="0"/>
              <a:t> </a:t>
            </a:r>
            <a:r>
              <a:rPr lang="en-US" b="1" dirty="0"/>
              <a:t>Machine</a:t>
            </a:r>
            <a:r>
              <a:rPr lang="en-US" dirty="0"/>
              <a:t> </a:t>
            </a:r>
            <a:r>
              <a:rPr lang="en-US" b="1" dirty="0"/>
              <a:t>Learning</a:t>
            </a:r>
            <a:r>
              <a:rPr lang="en-US" dirty="0"/>
              <a:t> to be used as a starting point for this course?</a:t>
            </a:r>
          </a:p>
          <a:p>
            <a:pPr marL="514350" indent="-514350">
              <a:buFont typeface="+mj-lt"/>
              <a:buAutoNum type="arabicPeriod"/>
            </a:pPr>
            <a:r>
              <a:rPr lang="en-GB" dirty="0"/>
              <a:t>What are the </a:t>
            </a:r>
            <a:r>
              <a:rPr lang="en-GB" b="1" dirty="0"/>
              <a:t>different</a:t>
            </a:r>
            <a:r>
              <a:rPr lang="en-GB" dirty="0"/>
              <a:t> </a:t>
            </a:r>
            <a:r>
              <a:rPr lang="en-GB" b="1" dirty="0"/>
              <a:t>families</a:t>
            </a:r>
            <a:r>
              <a:rPr lang="en-GB" dirty="0"/>
              <a:t> </a:t>
            </a:r>
            <a:r>
              <a:rPr lang="en-GB" b="1" dirty="0"/>
              <a:t>of</a:t>
            </a:r>
            <a:r>
              <a:rPr lang="en-GB" dirty="0"/>
              <a:t> </a:t>
            </a:r>
            <a:r>
              <a:rPr lang="en-GB" b="1" dirty="0"/>
              <a:t>problems</a:t>
            </a:r>
            <a:r>
              <a:rPr lang="en-GB" dirty="0"/>
              <a:t> in Deep Learning?</a:t>
            </a:r>
          </a:p>
          <a:p>
            <a:pPr marL="514350" indent="-514350">
              <a:buFont typeface="+mj-lt"/>
              <a:buAutoNum type="arabicPeriod"/>
            </a:pPr>
            <a:r>
              <a:rPr lang="en-GB" dirty="0"/>
              <a:t>What is the </a:t>
            </a:r>
            <a:r>
              <a:rPr lang="en-GB" b="1" dirty="0"/>
              <a:t>typical</a:t>
            </a:r>
            <a:r>
              <a:rPr lang="en-GB" dirty="0"/>
              <a:t> </a:t>
            </a:r>
            <a:r>
              <a:rPr lang="en-GB" b="1" dirty="0"/>
              <a:t>structure</a:t>
            </a:r>
            <a:r>
              <a:rPr lang="en-GB" dirty="0"/>
              <a:t> </a:t>
            </a:r>
            <a:r>
              <a:rPr lang="en-GB" b="1" dirty="0"/>
              <a:t>of a Deep Learning problem</a:t>
            </a:r>
            <a:r>
              <a:rPr lang="en-GB" dirty="0"/>
              <a:t>?</a:t>
            </a:r>
          </a:p>
          <a:p>
            <a:pPr marL="514350" indent="-514350">
              <a:buFont typeface="+mj-lt"/>
              <a:buAutoNum type="arabicPeriod"/>
            </a:pPr>
            <a:r>
              <a:rPr lang="en-GB" dirty="0"/>
              <a:t>What is </a:t>
            </a:r>
            <a:r>
              <a:rPr lang="en-GB" b="1" dirty="0"/>
              <a:t>linear</a:t>
            </a:r>
            <a:r>
              <a:rPr lang="en-GB" dirty="0"/>
              <a:t> </a:t>
            </a:r>
            <a:r>
              <a:rPr lang="en-GB" b="1" dirty="0"/>
              <a:t>regression</a:t>
            </a:r>
            <a:r>
              <a:rPr lang="en-GB" dirty="0"/>
              <a:t> and how to implement it?</a:t>
            </a:r>
          </a:p>
          <a:p>
            <a:pPr marL="514350" indent="-514350">
              <a:buFont typeface="+mj-lt"/>
              <a:buAutoNum type="arabicPeriod"/>
            </a:pPr>
            <a:r>
              <a:rPr lang="en-GB" dirty="0"/>
              <a:t>What is the </a:t>
            </a:r>
            <a:r>
              <a:rPr lang="en-GB" b="1" dirty="0"/>
              <a:t>gradient</a:t>
            </a:r>
            <a:r>
              <a:rPr lang="en-GB" dirty="0"/>
              <a:t> </a:t>
            </a:r>
            <a:r>
              <a:rPr lang="en-GB" b="1" dirty="0"/>
              <a:t>descent</a:t>
            </a:r>
            <a:r>
              <a:rPr lang="en-GB" dirty="0"/>
              <a:t> </a:t>
            </a:r>
            <a:r>
              <a:rPr lang="en-GB" b="1" dirty="0"/>
              <a:t>algorithm</a:t>
            </a:r>
            <a:r>
              <a:rPr lang="en-GB" dirty="0"/>
              <a:t> and how is it used to </a:t>
            </a:r>
            <a:r>
              <a:rPr lang="en-GB" b="1" dirty="0"/>
              <a:t>train</a:t>
            </a:r>
            <a:r>
              <a:rPr lang="en-GB" dirty="0"/>
              <a:t> </a:t>
            </a:r>
            <a:r>
              <a:rPr lang="en-GB" b="1" dirty="0"/>
              <a:t>Machine</a:t>
            </a:r>
            <a:r>
              <a:rPr lang="en-GB" dirty="0"/>
              <a:t> </a:t>
            </a:r>
            <a:r>
              <a:rPr lang="en-GB" b="1" dirty="0"/>
              <a:t>Learning</a:t>
            </a:r>
            <a:r>
              <a:rPr lang="en-GB" dirty="0"/>
              <a:t> </a:t>
            </a:r>
            <a:r>
              <a:rPr lang="en-GB" b="1" dirty="0"/>
              <a:t>models</a:t>
            </a:r>
            <a:r>
              <a:rPr lang="en-GB" dirty="0"/>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4C8B15-6006-5D3F-3D0C-729B3BF4D2A1}"/>
              </a:ext>
            </a:extLst>
          </p:cNvPr>
          <p:cNvPicPr>
            <a:picLocks noChangeAspect="1"/>
          </p:cNvPicPr>
          <p:nvPr/>
        </p:nvPicPr>
        <p:blipFill>
          <a:blip r:embed="rId2"/>
          <a:stretch>
            <a:fillRect/>
          </a:stretch>
        </p:blipFill>
        <p:spPr>
          <a:xfrm>
            <a:off x="1328072" y="675891"/>
            <a:ext cx="9535856" cy="5506218"/>
          </a:xfrm>
          <a:prstGeom prst="rect">
            <a:avLst/>
          </a:prstGeom>
        </p:spPr>
      </p:pic>
    </p:spTree>
    <p:extLst>
      <p:ext uri="{BB962C8B-B14F-4D97-AF65-F5344CB8AC3E}">
        <p14:creationId xmlns:p14="http://schemas.microsoft.com/office/powerpoint/2010/main" val="357412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D68B-35F6-3B34-9E39-F210E35E0EA1}"/>
              </a:ext>
            </a:extLst>
          </p:cNvPr>
          <p:cNvSpPr>
            <a:spLocks noGrp="1"/>
          </p:cNvSpPr>
          <p:nvPr>
            <p:ph type="title"/>
          </p:nvPr>
        </p:nvSpPr>
        <p:spPr/>
        <p:txBody>
          <a:bodyPr/>
          <a:lstStyle/>
          <a:p>
            <a:r>
              <a:rPr lang="en-GB" dirty="0"/>
              <a:t>Checking for optimal parameters</a:t>
            </a:r>
            <a:endParaRPr lang="en-SG" dirty="0"/>
          </a:p>
        </p:txBody>
      </p:sp>
      <p:sp>
        <p:nvSpPr>
          <p:cNvPr id="3" name="Content Placeholder 2">
            <a:extLst>
              <a:ext uri="{FF2B5EF4-FFF2-40B4-BE49-F238E27FC236}">
                <a16:creationId xmlns:a16="http://schemas.microsoft.com/office/drawing/2014/main" id="{71F22B87-451A-08A2-1021-B8B6CA607DEA}"/>
              </a:ext>
            </a:extLst>
          </p:cNvPr>
          <p:cNvSpPr>
            <a:spLocks noGrp="1"/>
          </p:cNvSpPr>
          <p:nvPr>
            <p:ph idx="1"/>
          </p:nvPr>
        </p:nvSpPr>
        <p:spPr/>
        <p:txBody>
          <a:bodyPr/>
          <a:lstStyle/>
          <a:p>
            <a:r>
              <a:rPr lang="en-GB" dirty="0"/>
              <a:t>We have generated the dataset ourselves, so we know what should be the values for a and b!</a:t>
            </a:r>
          </a:p>
          <a:p>
            <a:endParaRPr lang="en-GB" dirty="0"/>
          </a:p>
          <a:p>
            <a:pPr marL="0" indent="0">
              <a:buNone/>
            </a:pPr>
            <a:endParaRPr lang="en-SG" dirty="0"/>
          </a:p>
        </p:txBody>
      </p:sp>
      <p:pic>
        <p:nvPicPr>
          <p:cNvPr id="6" name="Picture 5">
            <a:extLst>
              <a:ext uri="{FF2B5EF4-FFF2-40B4-BE49-F238E27FC236}">
                <a16:creationId xmlns:a16="http://schemas.microsoft.com/office/drawing/2014/main" id="{DC4C4263-2E51-54B8-A031-D35E741D1408}"/>
              </a:ext>
            </a:extLst>
          </p:cNvPr>
          <p:cNvPicPr>
            <a:picLocks noChangeAspect="1"/>
          </p:cNvPicPr>
          <p:nvPr/>
        </p:nvPicPr>
        <p:blipFill>
          <a:blip r:embed="rId2"/>
          <a:stretch>
            <a:fillRect/>
          </a:stretch>
        </p:blipFill>
        <p:spPr>
          <a:xfrm>
            <a:off x="539200" y="2966584"/>
            <a:ext cx="11113599" cy="3526291"/>
          </a:xfrm>
          <a:prstGeom prst="rect">
            <a:avLst/>
          </a:prstGeom>
        </p:spPr>
      </p:pic>
    </p:spTree>
    <p:extLst>
      <p:ext uri="{BB962C8B-B14F-4D97-AF65-F5344CB8AC3E}">
        <p14:creationId xmlns:p14="http://schemas.microsoft.com/office/powerpoint/2010/main" val="4234188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67394B3-4C7E-264C-370D-947E977E9F46}"/>
              </a:ext>
            </a:extLst>
          </p:cNvPr>
          <p:cNvPicPr>
            <a:picLocks noChangeAspect="1"/>
          </p:cNvPicPr>
          <p:nvPr/>
        </p:nvPicPr>
        <p:blipFill>
          <a:blip r:embed="rId2"/>
          <a:stretch>
            <a:fillRect/>
          </a:stretch>
        </p:blipFill>
        <p:spPr>
          <a:xfrm>
            <a:off x="1242335" y="294837"/>
            <a:ext cx="9707330" cy="6268325"/>
          </a:xfrm>
          <a:prstGeom prst="rect">
            <a:avLst/>
          </a:prstGeom>
        </p:spPr>
      </p:pic>
    </p:spTree>
    <p:extLst>
      <p:ext uri="{BB962C8B-B14F-4D97-AF65-F5344CB8AC3E}">
        <p14:creationId xmlns:p14="http://schemas.microsoft.com/office/powerpoint/2010/main" val="3553295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830-53E6-084F-C939-FF283C0C7707}"/>
              </a:ext>
            </a:extLst>
          </p:cNvPr>
          <p:cNvSpPr>
            <a:spLocks noGrp="1"/>
          </p:cNvSpPr>
          <p:nvPr>
            <p:ph type="title"/>
          </p:nvPr>
        </p:nvSpPr>
        <p:spPr/>
        <p:txBody>
          <a:bodyPr/>
          <a:lstStyle/>
          <a:p>
            <a:r>
              <a:rPr lang="en-GB" dirty="0"/>
              <a:t>Using </a:t>
            </a:r>
            <a:r>
              <a:rPr lang="en-GB" dirty="0" err="1"/>
              <a:t>Sklearn</a:t>
            </a:r>
            <a:r>
              <a:rPr lang="en-GB" dirty="0"/>
              <a:t> for Linear regression</a:t>
            </a:r>
            <a:endParaRPr lang="en-SG" dirty="0"/>
          </a:p>
        </p:txBody>
      </p:sp>
      <p:sp>
        <p:nvSpPr>
          <p:cNvPr id="4" name="Content Placeholder 3">
            <a:extLst>
              <a:ext uri="{FF2B5EF4-FFF2-40B4-BE49-F238E27FC236}">
                <a16:creationId xmlns:a16="http://schemas.microsoft.com/office/drawing/2014/main" id="{C5B59CD9-14A1-20FA-6AC6-9BDA7E169C7B}"/>
              </a:ext>
            </a:extLst>
          </p:cNvPr>
          <p:cNvSpPr>
            <a:spLocks noGrp="1"/>
          </p:cNvSpPr>
          <p:nvPr>
            <p:ph idx="1"/>
          </p:nvPr>
        </p:nvSpPr>
        <p:spPr/>
        <p:txBody>
          <a:bodyPr/>
          <a:lstStyle/>
          <a:p>
            <a:r>
              <a:rPr lang="en-GB" dirty="0"/>
              <a:t>In practice, we never implement the linear regression model ourselves (but it is a good practice to try it at least once!)</a:t>
            </a:r>
          </a:p>
          <a:p>
            <a:r>
              <a:rPr lang="en-SG" dirty="0"/>
              <a:t>It is often faster to rely on the </a:t>
            </a:r>
            <a:r>
              <a:rPr lang="en-SG" b="1" dirty="0" err="1"/>
              <a:t>sklearn</a:t>
            </a:r>
            <a:r>
              <a:rPr lang="en-SG" dirty="0"/>
              <a:t> library and use the </a:t>
            </a:r>
            <a:r>
              <a:rPr lang="en-SG" b="1" dirty="0" err="1"/>
              <a:t>LinearRegression</a:t>
            </a:r>
            <a:r>
              <a:rPr lang="en-SG" dirty="0"/>
              <a:t> object!</a:t>
            </a:r>
          </a:p>
        </p:txBody>
      </p:sp>
      <p:pic>
        <p:nvPicPr>
          <p:cNvPr id="7" name="Picture 6">
            <a:extLst>
              <a:ext uri="{FF2B5EF4-FFF2-40B4-BE49-F238E27FC236}">
                <a16:creationId xmlns:a16="http://schemas.microsoft.com/office/drawing/2014/main" id="{9CC126B1-C5BF-DC38-9BBC-1FE0F11C3590}"/>
              </a:ext>
            </a:extLst>
          </p:cNvPr>
          <p:cNvPicPr>
            <a:picLocks noChangeAspect="1"/>
          </p:cNvPicPr>
          <p:nvPr/>
        </p:nvPicPr>
        <p:blipFill>
          <a:blip r:embed="rId2"/>
          <a:stretch>
            <a:fillRect/>
          </a:stretch>
        </p:blipFill>
        <p:spPr>
          <a:xfrm>
            <a:off x="1950013" y="3643336"/>
            <a:ext cx="8220355" cy="3214664"/>
          </a:xfrm>
          <a:prstGeom prst="rect">
            <a:avLst/>
          </a:prstGeom>
        </p:spPr>
      </p:pic>
    </p:spTree>
    <p:extLst>
      <p:ext uri="{BB962C8B-B14F-4D97-AF65-F5344CB8AC3E}">
        <p14:creationId xmlns:p14="http://schemas.microsoft.com/office/powerpoint/2010/main" val="2072133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5830-53E6-084F-C939-FF283C0C7707}"/>
              </a:ext>
            </a:extLst>
          </p:cNvPr>
          <p:cNvSpPr>
            <a:spLocks noGrp="1"/>
          </p:cNvSpPr>
          <p:nvPr>
            <p:ph type="title"/>
          </p:nvPr>
        </p:nvSpPr>
        <p:spPr/>
        <p:txBody>
          <a:bodyPr/>
          <a:lstStyle/>
          <a:p>
            <a:r>
              <a:rPr lang="en-GB" dirty="0"/>
              <a:t>Predicting using </a:t>
            </a:r>
            <a:r>
              <a:rPr lang="en-GB" dirty="0" err="1"/>
              <a:t>Sklearn</a:t>
            </a:r>
            <a:r>
              <a:rPr lang="en-GB" dirty="0"/>
              <a:t> Linear regression</a:t>
            </a:r>
            <a:endParaRPr lang="en-SG" dirty="0"/>
          </a:p>
        </p:txBody>
      </p:sp>
      <p:sp>
        <p:nvSpPr>
          <p:cNvPr id="4" name="Content Placeholder 3">
            <a:extLst>
              <a:ext uri="{FF2B5EF4-FFF2-40B4-BE49-F238E27FC236}">
                <a16:creationId xmlns:a16="http://schemas.microsoft.com/office/drawing/2014/main" id="{C5B59CD9-14A1-20FA-6AC6-9BDA7E169C7B}"/>
              </a:ext>
            </a:extLst>
          </p:cNvPr>
          <p:cNvSpPr>
            <a:spLocks noGrp="1"/>
          </p:cNvSpPr>
          <p:nvPr>
            <p:ph idx="1"/>
          </p:nvPr>
        </p:nvSpPr>
        <p:spPr/>
        <p:txBody>
          <a:bodyPr/>
          <a:lstStyle/>
          <a:p>
            <a:r>
              <a:rPr lang="en-GB" dirty="0"/>
              <a:t>After training, it is also good practice to check if the predictor makes sense, by asking it to predict the price of an apartment it has never seen before.</a:t>
            </a:r>
          </a:p>
          <a:p>
            <a:r>
              <a:rPr lang="en-GB" dirty="0"/>
              <a:t>Confirm the value manually, if possible.</a:t>
            </a:r>
            <a:endParaRPr lang="en-SG" dirty="0"/>
          </a:p>
        </p:txBody>
      </p:sp>
      <p:pic>
        <p:nvPicPr>
          <p:cNvPr id="5" name="Picture 4">
            <a:extLst>
              <a:ext uri="{FF2B5EF4-FFF2-40B4-BE49-F238E27FC236}">
                <a16:creationId xmlns:a16="http://schemas.microsoft.com/office/drawing/2014/main" id="{74A25D5F-2F06-C1E2-91F0-1B6EE4E34A89}"/>
              </a:ext>
            </a:extLst>
          </p:cNvPr>
          <p:cNvPicPr>
            <a:picLocks noChangeAspect="1"/>
          </p:cNvPicPr>
          <p:nvPr/>
        </p:nvPicPr>
        <p:blipFill>
          <a:blip r:embed="rId2"/>
          <a:stretch>
            <a:fillRect/>
          </a:stretch>
        </p:blipFill>
        <p:spPr>
          <a:xfrm>
            <a:off x="2053375" y="3585149"/>
            <a:ext cx="8246052" cy="3272851"/>
          </a:xfrm>
          <a:prstGeom prst="rect">
            <a:avLst/>
          </a:prstGeom>
        </p:spPr>
      </p:pic>
    </p:spTree>
    <p:extLst>
      <p:ext uri="{BB962C8B-B14F-4D97-AF65-F5344CB8AC3E}">
        <p14:creationId xmlns:p14="http://schemas.microsoft.com/office/powerpoint/2010/main" val="2180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=0</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𝑎</m:t>
                              </m:r>
                            </m:e>
                            <m:sub>
                              <m:r>
                                <a:rPr lang="en-GB" b="0" i="1" smtClean="0">
                                  <a:latin typeface="Cambria Math" panose="02040503050406030204" pitchFamily="18" charset="0"/>
                                </a:rPr>
                                <m:t>0</m:t>
                              </m:r>
                            </m:sub>
                            <m:sup>
                              <m:r>
                                <a:rPr lang="en-GB" b="0" i="1" smtClean="0">
                                  <a:latin typeface="Cambria Math" panose="02040503050406030204" pitchFamily="18" charset="0"/>
                                </a:rPr>
                                <m:t>∗</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m:t>
                          </m:r>
                          <m:r>
                            <a:rPr lang="en-GB" b="0" i="1" smtClean="0">
                              <a:latin typeface="Cambria Math" panose="02040503050406030204" pitchFamily="18" charset="0"/>
                            </a:rPr>
                            <m:t>𝑖𝑛</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0</m:t>
                              </m:r>
                            </m:sub>
                          </m:sSub>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this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r="-1739"/>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200" y="1825625"/>
                <a:ext cx="518160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therefore an hyperplane of the 2D ambient space.</a:t>
                </a:r>
              </a:p>
              <a:p>
                <a:pPr marL="0" indent="0">
                  <a:buNone/>
                </a:pPr>
                <a:r>
                  <a:rPr lang="en-GB" dirty="0"/>
                  <a:t>The same happens with the polynomial regression, but at a higher degree.</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2"/>
                <a:stretch>
                  <a:fillRect l="-2471" t="-1937" r="-824"/>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204189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868247" y="1498545"/>
            <a:ext cx="3313724" cy="1477328"/>
          </a:xfrm>
          <a:prstGeom prst="rect">
            <a:avLst/>
          </a:prstGeom>
          <a:noFill/>
        </p:spPr>
        <p:txBody>
          <a:bodyPr wrap="square" rtlCol="0">
            <a:spAutoFit/>
          </a:bodyPr>
          <a:lstStyle/>
          <a:p>
            <a:pPr algn="ctr"/>
            <a:r>
              <a:rPr lang="en-GB" b="1" dirty="0">
                <a:solidFill>
                  <a:schemeClr val="accent2"/>
                </a:solidFill>
              </a:rPr>
              <a:t>Data no longer shows linearity, which is expected. </a:t>
            </a:r>
          </a:p>
          <a:p>
            <a:pPr algn="ctr"/>
            <a:r>
              <a:rPr lang="en-GB" b="1" dirty="0">
                <a:solidFill>
                  <a:schemeClr val="accent2"/>
                </a:solidFill>
              </a:rPr>
              <a:t>Using a Linear Regressor would be a mistake, as it would not properly fit the data.</a:t>
            </a:r>
            <a:endParaRPr lang="en-SG"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646331"/>
          </a:xfrm>
          <a:prstGeom prst="rect">
            <a:avLst/>
          </a:prstGeom>
          <a:noFill/>
        </p:spPr>
        <p:txBody>
          <a:bodyPr wrap="square" rtlCol="0">
            <a:spAutoFit/>
          </a:bodyPr>
          <a:lstStyle/>
          <a:p>
            <a:pPr algn="ctr"/>
            <a:r>
              <a:rPr lang="en-GB" b="1" dirty="0">
                <a:solidFill>
                  <a:schemeClr val="accent2"/>
                </a:solidFill>
              </a:rPr>
              <a:t>A much better fit, with a lower MSE loss</a:t>
            </a:r>
            <a:endParaRPr lang="en-SG"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4102343"/>
            <a:ext cx="2571500" cy="1200329"/>
          </a:xfrm>
          <a:prstGeom prst="rect">
            <a:avLst/>
          </a:prstGeom>
          <a:noFill/>
        </p:spPr>
        <p:txBody>
          <a:bodyPr wrap="square" rtlCol="0">
            <a:spAutoFit/>
          </a:bodyPr>
          <a:lstStyle/>
          <a:p>
            <a:pPr algn="ctr"/>
            <a:r>
              <a:rPr lang="en-GB" b="1" dirty="0">
                <a:solidFill>
                  <a:schemeClr val="accent2"/>
                </a:solidFill>
              </a:rPr>
              <a:t>Red model (high degree) will struggle to predict price of a 150sqm apartment!</a:t>
            </a:r>
            <a:endParaRPr lang="en-SG"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lstStyle/>
              <a:p>
                <a:r>
                  <a:rPr lang="en-GB" dirty="0"/>
                  <a:t>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3"/>
          <a:stretch>
            <a:fillRect/>
          </a:stretch>
        </p:blipFill>
        <p:spPr>
          <a:xfrm>
            <a:off x="5695669" y="1892506"/>
            <a:ext cx="6313697" cy="4217575"/>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with too many features</a:t>
            </a:r>
          </a:p>
          <a:p>
            <a:r>
              <a:rPr lang="en-GB" dirty="0"/>
              <a:t>or too much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can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"holy grail" of machine learning because it is the ultimate goal of any machine learning model.</a:t>
            </a:r>
          </a:p>
          <a:p>
            <a:pPr marL="0" indent="0">
              <a:buNone/>
            </a:pPr>
            <a:r>
              <a:rPr lang="en-GB" dirty="0"/>
              <a:t>Even though the model was trained on seen data we collected, the purpose of a machine learning model is to make accurate predictions on new, unseen data.</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was trained on  data we collected,</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t>Problem #2: </a:t>
            </a:r>
            <a:r>
              <a:rPr lang="en-SG" dirty="0"/>
              <a:t>Testing its generalization capabilities on the same data that was used for training would NOT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set</a:t>
            </a:r>
            <a:r>
              <a:rPr lang="en-GB" dirty="0"/>
              <a:t> is used to train the model</a:t>
            </a:r>
          </a:p>
          <a:p>
            <a:r>
              <a:rPr lang="en-GB" dirty="0"/>
              <a:t>The </a:t>
            </a:r>
            <a:r>
              <a:rPr lang="en-GB" b="1" dirty="0"/>
              <a:t>test</a:t>
            </a:r>
            <a:r>
              <a:rPr lang="en-GB" dirty="0"/>
              <a:t> </a:t>
            </a:r>
            <a:r>
              <a:rPr lang="en-GB" b="1" dirty="0"/>
              <a:t>set</a:t>
            </a:r>
            <a:r>
              <a:rPr lang="en-GB" dirty="0"/>
              <a:t> is used to evaluate the performance of the trained model.</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475A-1D2B-A371-BBF5-4CF58182D2F1}"/>
              </a:ext>
            </a:extLst>
          </p:cNvPr>
          <p:cNvSpPr>
            <a:spLocks noGrp="1"/>
          </p:cNvSpPr>
          <p:nvPr>
            <p:ph type="title"/>
          </p:nvPr>
        </p:nvSpPr>
        <p:spPr/>
        <p:txBody>
          <a:bodyPr/>
          <a:lstStyle/>
          <a:p>
            <a:r>
              <a:rPr lang="en-GB" dirty="0"/>
              <a:t>A problem with the normal equation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B07062-8C65-24A8-A029-407C69D7BDA2}"/>
                  </a:ext>
                </a:extLst>
              </p:cNvPr>
              <p:cNvSpPr>
                <a:spLocks noGrp="1"/>
              </p:cNvSpPr>
              <p:nvPr>
                <p:ph idx="1"/>
              </p:nvPr>
            </p:nvSpPr>
            <p:spPr>
              <a:xfrm>
                <a:off x="838200" y="1825624"/>
                <a:ext cx="10515600" cy="5032375"/>
              </a:xfrm>
            </p:spPr>
            <p:txBody>
              <a:bodyPr>
                <a:normAutofit/>
              </a:bodyPr>
              <a:lstStyle/>
              <a:p>
                <a:r>
                  <a:rPr lang="en-GB" dirty="0"/>
                  <a:t>The normal equation </a:t>
                </a:r>
                <a14:m>
                  <m:oMath xmlns:m="http://schemas.openxmlformats.org/officeDocument/2006/math">
                    <m:sSup>
                      <m:sSupPr>
                        <m:ctrlPr>
                          <a:rPr lang="fr-FR" i="1" dirty="0">
                            <a:latin typeface="Cambria Math" panose="02040503050406030204" pitchFamily="18" charset="0"/>
                          </a:rPr>
                        </m:ctrlPr>
                      </m:sSupPr>
                      <m:e>
                        <m:r>
                          <a:rPr lang="fr-FR" i="1" dirty="0">
                            <a:latin typeface="Cambria Math" panose="02040503050406030204" pitchFamily="18" charset="0"/>
                          </a:rPr>
                          <m:t>𝑊</m:t>
                        </m:r>
                      </m:e>
                      <m:sup>
                        <m:r>
                          <a:rPr lang="fr-FR" i="1" dirty="0">
                            <a:latin typeface="Cambria Math" panose="02040503050406030204" pitchFamily="18" charset="0"/>
                          </a:rPr>
                          <m:t>∗</m:t>
                        </m:r>
                      </m:sup>
                    </m:sSup>
                    <m:r>
                      <a:rPr lang="fr-FR" i="1" dirty="0">
                        <a:latin typeface="Cambria Math" panose="02040503050406030204" pitchFamily="18" charset="0"/>
                      </a:rPr>
                      <m:t> = </m:t>
                    </m:r>
                    <m:sSup>
                      <m:sSupPr>
                        <m:ctrlPr>
                          <a:rPr lang="en-GB" i="1" dirty="0">
                            <a:latin typeface="Cambria Math" panose="02040503050406030204" pitchFamily="18" charset="0"/>
                          </a:rPr>
                        </m:ctrlPr>
                      </m:sSupPr>
                      <m:e>
                        <m:d>
                          <m:dPr>
                            <m:ctrlPr>
                              <a:rPr lang="fr-FR" i="1" dirty="0">
                                <a:latin typeface="Cambria Math" panose="02040503050406030204" pitchFamily="18" charset="0"/>
                              </a:rPr>
                            </m:ctrlPr>
                          </m:dPr>
                          <m:e>
                            <m:sSup>
                              <m:sSupPr>
                                <m:ctrlPr>
                                  <a:rPr lang="fr-FR" i="1" dirty="0">
                                    <a:latin typeface="Cambria Math" panose="02040503050406030204" pitchFamily="18" charset="0"/>
                                  </a:rPr>
                                </m:ctrlPr>
                              </m:sSupPr>
                              <m:e>
                                <m:r>
                                  <a:rPr lang="fr-FR" i="1" dirty="0">
                                    <a:latin typeface="Cambria Math" panose="02040503050406030204" pitchFamily="18" charset="0"/>
                                  </a:rPr>
                                  <m:t>𝑋</m:t>
                                </m:r>
                              </m:e>
                              <m:sup>
                                <m:r>
                                  <a:rPr lang="fr-FR" i="1" dirty="0">
                                    <a:latin typeface="Cambria Math" panose="02040503050406030204" pitchFamily="18" charset="0"/>
                                  </a:rPr>
                                  <m:t>𝑇</m:t>
                                </m:r>
                              </m:sup>
                            </m:sSup>
                            <m:r>
                              <a:rPr lang="fr-FR" i="1" dirty="0">
                                <a:latin typeface="Cambria Math" panose="02040503050406030204" pitchFamily="18" charset="0"/>
                              </a:rPr>
                              <m:t> </m:t>
                            </m:r>
                            <m:r>
                              <a:rPr lang="fr-FR" i="1" dirty="0">
                                <a:latin typeface="Cambria Math" panose="02040503050406030204" pitchFamily="18" charset="0"/>
                              </a:rPr>
                              <m:t>𝑋</m:t>
                            </m:r>
                          </m:e>
                        </m:d>
                      </m:e>
                      <m:sup>
                        <m:r>
                          <a:rPr lang="en-GB" i="1" dirty="0">
                            <a:latin typeface="Cambria Math" panose="02040503050406030204" pitchFamily="18" charset="0"/>
                          </a:rPr>
                          <m:t>−1</m:t>
                        </m:r>
                      </m:sup>
                    </m:sSup>
                    <m:r>
                      <a:rPr lang="fr-FR" i="1" dirty="0">
                        <a:latin typeface="Cambria Math" panose="02040503050406030204" pitchFamily="18" charset="0"/>
                      </a:rPr>
                      <m:t> </m:t>
                    </m:r>
                    <m:sSup>
                      <m:sSupPr>
                        <m:ctrlPr>
                          <a:rPr lang="fr-FR" i="1" dirty="0">
                            <a:latin typeface="Cambria Math" panose="02040503050406030204" pitchFamily="18" charset="0"/>
                          </a:rPr>
                        </m:ctrlPr>
                      </m:sSupPr>
                      <m:e>
                        <m:r>
                          <a:rPr lang="fr-FR" i="1" dirty="0">
                            <a:latin typeface="Cambria Math" panose="02040503050406030204" pitchFamily="18" charset="0"/>
                          </a:rPr>
                          <m:t>𝑋</m:t>
                        </m:r>
                      </m:e>
                      <m:sup>
                        <m:r>
                          <a:rPr lang="fr-FR" i="1" dirty="0">
                            <a:latin typeface="Cambria Math" panose="02040503050406030204" pitchFamily="18" charset="0"/>
                          </a:rPr>
                          <m:t>𝑇</m:t>
                        </m:r>
                      </m:sup>
                    </m:sSup>
                    <m:r>
                      <a:rPr lang="fr-FR" i="1" dirty="0">
                        <a:latin typeface="Cambria Math" panose="02040503050406030204" pitchFamily="18" charset="0"/>
                      </a:rPr>
                      <m:t> </m:t>
                    </m:r>
                    <m:r>
                      <a:rPr lang="fr-FR" i="1" dirty="0">
                        <a:latin typeface="Cambria Math" panose="02040503050406030204" pitchFamily="18" charset="0"/>
                      </a:rPr>
                      <m:t>𝑌</m:t>
                    </m:r>
                    <m:r>
                      <a:rPr lang="en-GB" b="0" i="0" dirty="0" smtClean="0">
                        <a:latin typeface="Cambria Math" panose="02040503050406030204" pitchFamily="18" charset="0"/>
                      </a:rPr>
                      <m:t> </m:t>
                    </m:r>
                  </m:oMath>
                </a14:m>
                <a:r>
                  <a:rPr lang="en-GB" dirty="0"/>
                  <a:t>immediately gives the optimal set of parameters </a:t>
                </a:r>
                <a14:m>
                  <m:oMath xmlns:m="http://schemas.openxmlformats.org/officeDocument/2006/math">
                    <m:r>
                      <a:rPr lang="en-GB"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𝑎</m:t>
                        </m:r>
                      </m:e>
                      <m:sup>
                        <m:r>
                          <a:rPr lang="en-GB" b="0" i="1" dirty="0" smtClean="0">
                            <a:latin typeface="Cambria Math" panose="02040503050406030204" pitchFamily="18" charset="0"/>
                          </a:rPr>
                          <m:t>∗</m:t>
                        </m:r>
                      </m:sup>
                    </m:sSup>
                    <m:r>
                      <a:rPr lang="en-GB" i="1" dirty="0" smtClean="0">
                        <a:latin typeface="Cambria Math" panose="02040503050406030204" pitchFamily="18" charset="0"/>
                      </a:rPr>
                      <m:t>, </m:t>
                    </m:r>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𝑏</m:t>
                        </m:r>
                      </m:e>
                      <m:sup>
                        <m:r>
                          <a:rPr lang="en-GB" b="0" i="1" dirty="0" smtClean="0">
                            <a:latin typeface="Cambria Math" panose="02040503050406030204" pitchFamily="18" charset="0"/>
                          </a:rPr>
                          <m:t>∗</m:t>
                        </m:r>
                      </m:sup>
                    </m:sSup>
                    <m:r>
                      <a:rPr lang="en-GB" i="1" dirty="0" smtClean="0">
                        <a:latin typeface="Cambria Math" panose="02040503050406030204" pitchFamily="18" charset="0"/>
                      </a:rPr>
                      <m:t>) </m:t>
                    </m:r>
                  </m:oMath>
                </a14:m>
                <a:r>
                  <a:rPr lang="en-GB" dirty="0"/>
                  <a:t>to use for linear regression.</a:t>
                </a:r>
              </a:p>
              <a:p>
                <a:r>
                  <a:rPr lang="en-GB" dirty="0"/>
                  <a:t>However, it can become </a:t>
                </a:r>
                <a:r>
                  <a:rPr lang="en-GB" b="1" dirty="0"/>
                  <a:t>computationally expensive when the number of features is very large</a:t>
                </a:r>
                <a:r>
                  <a:rPr lang="en-GB" dirty="0"/>
                  <a:t>.</a:t>
                </a:r>
              </a:p>
              <a:p>
                <a:r>
                  <a:rPr lang="en-GB" dirty="0"/>
                  <a:t>It might even be </a:t>
                </a:r>
                <a:r>
                  <a:rPr lang="en-GB" b="1" dirty="0"/>
                  <a:t>impossible</a:t>
                </a:r>
                <a:r>
                  <a:rPr lang="en-GB" dirty="0"/>
                  <a:t> </a:t>
                </a:r>
                <a:r>
                  <a:rPr lang="en-GB" b="1" dirty="0"/>
                  <a:t>to use when the matrix of feature variables </a:t>
                </a:r>
                <a14:m>
                  <m:oMath xmlns:m="http://schemas.openxmlformats.org/officeDocument/2006/math">
                    <m:sSup>
                      <m:sSupPr>
                        <m:ctrlPr>
                          <a:rPr lang="en-GB" b="1" i="1" dirty="0" smtClean="0">
                            <a:latin typeface="Cambria Math" panose="02040503050406030204" pitchFamily="18" charset="0"/>
                          </a:rPr>
                        </m:ctrlPr>
                      </m:sSupPr>
                      <m:e>
                        <m:d>
                          <m:dPr>
                            <m:ctrlPr>
                              <a:rPr lang="fr-FR" b="1" i="1" dirty="0">
                                <a:latin typeface="Cambria Math" panose="02040503050406030204" pitchFamily="18" charset="0"/>
                              </a:rPr>
                            </m:ctrlPr>
                          </m:dPr>
                          <m:e>
                            <m:sSup>
                              <m:sSupPr>
                                <m:ctrlPr>
                                  <a:rPr lang="fr-FR" b="1" i="1" dirty="0">
                                    <a:latin typeface="Cambria Math" panose="02040503050406030204" pitchFamily="18" charset="0"/>
                                  </a:rPr>
                                </m:ctrlPr>
                              </m:sSupPr>
                              <m:e>
                                <m:r>
                                  <a:rPr lang="fr-FR" b="1" i="1" dirty="0">
                                    <a:latin typeface="Cambria Math" panose="02040503050406030204" pitchFamily="18" charset="0"/>
                                  </a:rPr>
                                  <m:t>𝑿</m:t>
                                </m:r>
                              </m:e>
                              <m:sup>
                                <m:r>
                                  <a:rPr lang="fr-FR" b="1" i="1" dirty="0">
                                    <a:latin typeface="Cambria Math" panose="02040503050406030204" pitchFamily="18" charset="0"/>
                                  </a:rPr>
                                  <m:t>𝑻</m:t>
                                </m:r>
                              </m:sup>
                            </m:sSup>
                            <m:r>
                              <a:rPr lang="fr-FR" b="1" i="1" dirty="0">
                                <a:latin typeface="Cambria Math" panose="02040503050406030204" pitchFamily="18" charset="0"/>
                              </a:rPr>
                              <m:t> </m:t>
                            </m:r>
                            <m:r>
                              <a:rPr lang="fr-FR" b="1" i="1" dirty="0">
                                <a:latin typeface="Cambria Math" panose="02040503050406030204" pitchFamily="18" charset="0"/>
                              </a:rPr>
                              <m:t>𝑿</m:t>
                            </m:r>
                          </m:e>
                        </m:d>
                      </m:e>
                      <m:sup>
                        <m:r>
                          <a:rPr lang="en-GB" b="1" i="1" dirty="0">
                            <a:latin typeface="Cambria Math" panose="02040503050406030204" pitchFamily="18" charset="0"/>
                          </a:rPr>
                          <m:t>−</m:t>
                        </m:r>
                        <m:r>
                          <a:rPr lang="en-GB" b="1" i="1" dirty="0">
                            <a:latin typeface="Cambria Math" panose="02040503050406030204" pitchFamily="18" charset="0"/>
                          </a:rPr>
                          <m:t>𝟏</m:t>
                        </m:r>
                      </m:sup>
                    </m:sSup>
                  </m:oMath>
                </a14:m>
                <a:r>
                  <a:rPr lang="en-GB" b="1" dirty="0"/>
                  <a:t> is not invertible</a:t>
                </a:r>
                <a:r>
                  <a:rPr lang="en-GB" dirty="0"/>
                  <a:t>.</a:t>
                </a:r>
                <a:endParaRPr lang="en-GB" b="1" dirty="0">
                  <a:solidFill>
                    <a:srgbClr val="7030A0"/>
                  </a:solidFill>
                </a:endParaRPr>
              </a:p>
              <a:p>
                <a:r>
                  <a:rPr lang="en-GB" b="1" dirty="0">
                    <a:solidFill>
                      <a:srgbClr val="7030A0"/>
                    </a:solidFill>
                  </a:rPr>
                  <a:t>Problem: In these cases, the normal equation can be slow to compute, or it may not even have a solution.</a:t>
                </a:r>
              </a:p>
              <a:p>
                <a:r>
                  <a:rPr lang="en-GB" b="1" dirty="0">
                    <a:solidFill>
                      <a:srgbClr val="7030A0"/>
                    </a:solidFill>
                  </a:rPr>
                  <a:t>Another problem: More sophisticated models than linear regression will not have a normal equation, anyway.</a:t>
                </a:r>
                <a:endParaRPr lang="en-SG" b="1" dirty="0">
                  <a:solidFill>
                    <a:srgbClr val="7030A0"/>
                  </a:solidFill>
                </a:endParaRPr>
              </a:p>
            </p:txBody>
          </p:sp>
        </mc:Choice>
        <mc:Fallback xmlns="">
          <p:sp>
            <p:nvSpPr>
              <p:cNvPr id="3" name="Content Placeholder 2">
                <a:extLst>
                  <a:ext uri="{FF2B5EF4-FFF2-40B4-BE49-F238E27FC236}">
                    <a16:creationId xmlns:a16="http://schemas.microsoft.com/office/drawing/2014/main" id="{D9B07062-8C65-24A8-A029-407C69D7BDA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348"/>
                </a:stretch>
              </a:blipFill>
            </p:spPr>
            <p:txBody>
              <a:bodyPr/>
              <a:lstStyle/>
              <a:p>
                <a:r>
                  <a:rPr lang="en-SG">
                    <a:noFill/>
                  </a:rPr>
                  <a:t> </a:t>
                </a:r>
              </a:p>
            </p:txBody>
          </p:sp>
        </mc:Fallback>
      </mc:AlternateContent>
    </p:spTree>
    <p:extLst>
      <p:ext uri="{BB962C8B-B14F-4D97-AF65-F5344CB8AC3E}">
        <p14:creationId xmlns:p14="http://schemas.microsoft.com/office/powerpoint/2010/main" val="165841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416561" y="4784635"/>
            <a:ext cx="3087315" cy="1200329"/>
          </a:xfrm>
          <a:prstGeom prst="rect">
            <a:avLst/>
          </a:prstGeom>
          <a:noFill/>
        </p:spPr>
        <p:txBody>
          <a:bodyPr wrap="square" rtlCol="0">
            <a:spAutoFit/>
          </a:bodyPr>
          <a:lstStyle/>
          <a:p>
            <a:pPr algn="ctr"/>
            <a:r>
              <a:rPr lang="en-GB" b="1" dirty="0">
                <a:solidFill>
                  <a:schemeClr val="accent2"/>
                </a:solidFill>
              </a:rPr>
              <a:t>Bad fitting on low surface apartments!</a:t>
            </a:r>
          </a:p>
          <a:p>
            <a:pPr algn="ctr"/>
            <a:r>
              <a:rPr lang="en-GB" b="1" dirty="0">
                <a:solidFill>
                  <a:schemeClr val="accent2"/>
                </a:solidFill>
              </a:rPr>
              <a:t>(No apartment with size less than 45sqm in train dataset!)</a:t>
            </a:r>
            <a:endParaRPr lang="en-SG"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in is important that the </a:t>
                </a:r>
                <a:r>
                  <a:rPr lang="en-GB" b="1" dirty="0"/>
                  <a:t>train and test set are following similar distributions</a:t>
                </a:r>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114"/>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923330"/>
          </a:xfrm>
          <a:prstGeom prst="rect">
            <a:avLst/>
          </a:prstGeom>
          <a:noFill/>
        </p:spPr>
        <p:txBody>
          <a:bodyPr wrap="square" rtlCol="0">
            <a:spAutoFit/>
          </a:bodyPr>
          <a:lstStyle/>
          <a:p>
            <a:pPr algn="ctr"/>
            <a:r>
              <a:rPr lang="en-GB" b="1" dirty="0">
                <a:solidFill>
                  <a:schemeClr val="accent2"/>
                </a:solidFill>
              </a:rPr>
              <a:t>But then, why did black end up being ok then? It had not seen the &lt;45sqm data either!</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In general,</a:t>
            </a:r>
          </a:p>
          <a:p>
            <a:r>
              <a:rPr lang="en-GB" dirty="0"/>
              <a:t>the more complex the data is (in terms of features), the more complex the model can be.</a:t>
            </a:r>
          </a:p>
          <a:p>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more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4351338"/>
              </a:xfrm>
            </p:spPr>
            <p:txBody>
              <a:bodyPr>
                <a:normAutofit fontScale="92500" lnSpcReduction="10000"/>
              </a:bodyPr>
              <a:lstStyle/>
              <a:p>
                <a:r>
                  <a:rPr lang="en-GB" dirty="0"/>
                  <a:t>This regularization term encourages the model to assign low values to the coefficients of the model.</a:t>
                </a:r>
              </a:p>
              <a:p>
                <a:r>
                  <a:rPr lang="en-GB" dirty="0"/>
                  <a:t>This will, in turn, lead to less overfitting. 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for high </a:t>
                </a:r>
                <a14:m>
                  <m:oMath xmlns:m="http://schemas.openxmlformats.org/officeDocument/2006/math">
                    <m:r>
                      <a:rPr lang="en-GB" i="1" dirty="0" smtClean="0">
                        <a:latin typeface="Cambria Math" panose="02040503050406030204" pitchFamily="18" charset="0"/>
                      </a:rPr>
                      <m:t>𝑘</m:t>
                    </m:r>
                  </m:oMath>
                </a14:m>
                <a:r>
                  <a:rPr lang="en-GB" dirty="0"/>
                  <a:t> values).</a:t>
                </a:r>
              </a:p>
              <a:p>
                <a:endParaRPr lang="en-SG" dirty="0"/>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3"/>
                <a:ext cx="5181600" cy="4351338"/>
              </a:xfrm>
              <a:blipFill>
                <a:blip r:embed="rId3"/>
                <a:stretch>
                  <a:fillRect l="-1882" t="-2801" r="-3412"/>
                </a:stretch>
              </a:blipFill>
            </p:spPr>
            <p:txBody>
              <a:bodyPr/>
              <a:lstStyle/>
              <a:p>
                <a:r>
                  <a:rPr lang="en-SG">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06A2C9-A89C-0BCB-3238-0DEA0F870F73}"/>
              </a:ext>
            </a:extLst>
          </p:cNvPr>
          <p:cNvPicPr>
            <a:picLocks noChangeAspect="1"/>
          </p:cNvPicPr>
          <p:nvPr/>
        </p:nvPicPr>
        <p:blipFill>
          <a:blip r:embed="rId2"/>
          <a:stretch>
            <a:fillRect/>
          </a:stretch>
        </p:blipFill>
        <p:spPr>
          <a:xfrm>
            <a:off x="1289967" y="237679"/>
            <a:ext cx="9612066" cy="6382641"/>
          </a:xfrm>
          <a:prstGeom prst="rect">
            <a:avLst/>
          </a:prstGeom>
        </p:spPr>
      </p:pic>
    </p:spTree>
    <p:extLst>
      <p:ext uri="{BB962C8B-B14F-4D97-AF65-F5344CB8AC3E}">
        <p14:creationId xmlns:p14="http://schemas.microsoft.com/office/powerpoint/2010/main" val="86548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BE4C-272B-C03E-DD88-7571A261CA82}"/>
              </a:ext>
            </a:extLst>
          </p:cNvPr>
          <p:cNvSpPr>
            <a:spLocks noGrp="1"/>
          </p:cNvSpPr>
          <p:nvPr>
            <p:ph type="title"/>
          </p:nvPr>
        </p:nvSpPr>
        <p:spPr/>
        <p:txBody>
          <a:bodyPr/>
          <a:lstStyle/>
          <a:p>
            <a:r>
              <a:rPr lang="en-GB" dirty="0"/>
              <a:t>Gradient Descent, to the rescue!</a:t>
            </a:r>
            <a:endParaRPr lang="en-SG" dirty="0"/>
          </a:p>
        </p:txBody>
      </p:sp>
      <p:sp>
        <p:nvSpPr>
          <p:cNvPr id="3" name="Content Placeholder 2">
            <a:extLst>
              <a:ext uri="{FF2B5EF4-FFF2-40B4-BE49-F238E27FC236}">
                <a16:creationId xmlns:a16="http://schemas.microsoft.com/office/drawing/2014/main" id="{D4388233-A388-8683-C544-050DFB799AF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Gradient</a:t>
            </a:r>
            <a:r>
              <a:rPr lang="en-GB" b="1" dirty="0"/>
              <a:t> </a:t>
            </a:r>
            <a:r>
              <a:rPr lang="en-GB" b="1" dirty="0">
                <a:solidFill>
                  <a:srgbClr val="00B050"/>
                </a:solidFill>
              </a:rPr>
              <a:t>Descent</a:t>
            </a:r>
            <a:r>
              <a:rPr lang="en-GB" b="1" dirty="0"/>
              <a:t>):</a:t>
            </a:r>
          </a:p>
          <a:p>
            <a:pPr marL="0" indent="0">
              <a:buNone/>
            </a:pPr>
            <a:r>
              <a:rPr lang="en-GB" b="1" dirty="0">
                <a:solidFill>
                  <a:srgbClr val="00B050"/>
                </a:solidFill>
              </a:rPr>
              <a:t>Gradient</a:t>
            </a:r>
            <a:r>
              <a:rPr lang="en-GB" dirty="0"/>
              <a:t> </a:t>
            </a:r>
            <a:r>
              <a:rPr lang="en-GB" b="1" dirty="0">
                <a:solidFill>
                  <a:srgbClr val="00B050"/>
                </a:solidFill>
              </a:rPr>
              <a:t>Descent</a:t>
            </a:r>
            <a:r>
              <a:rPr lang="en-GB" b="1" dirty="0"/>
              <a:t> (GD) </a:t>
            </a:r>
            <a:r>
              <a:rPr lang="en-GB" dirty="0"/>
              <a:t>is an iterative algorithm used to solve optimization problems. </a:t>
            </a:r>
          </a:p>
          <a:p>
            <a:r>
              <a:rPr lang="en-GB" dirty="0"/>
              <a:t>It starts with an initial set of parameters.</a:t>
            </a:r>
          </a:p>
          <a:p>
            <a:r>
              <a:rPr lang="en-GB" dirty="0"/>
              <a:t>It then repeatedly updates the parameters in the direction of the negative gradient of the given cost function, until it converges to a local minimum.</a:t>
            </a:r>
          </a:p>
        </p:txBody>
      </p:sp>
      <p:pic>
        <p:nvPicPr>
          <p:cNvPr id="8" name="Picture 7" descr="Chart, surface chart&#10;&#10;Description automatically generated">
            <a:extLst>
              <a:ext uri="{FF2B5EF4-FFF2-40B4-BE49-F238E27FC236}">
                <a16:creationId xmlns:a16="http://schemas.microsoft.com/office/drawing/2014/main" id="{B29F6DF0-27F6-C63D-18AE-44293D1822A1}"/>
              </a:ext>
            </a:extLst>
          </p:cNvPr>
          <p:cNvPicPr>
            <a:picLocks noChangeAspect="1"/>
          </p:cNvPicPr>
          <p:nvPr/>
        </p:nvPicPr>
        <p:blipFill rotWithShape="1">
          <a:blip r:embed="rId2">
            <a:extLst>
              <a:ext uri="{28A0092B-C50C-407E-A947-70E740481C1C}">
                <a14:useLocalDpi xmlns:a14="http://schemas.microsoft.com/office/drawing/2010/main" val="0"/>
              </a:ext>
            </a:extLst>
          </a:blip>
          <a:srcRect l="7730" r="6859"/>
          <a:stretch/>
        </p:blipFill>
        <p:spPr>
          <a:xfrm>
            <a:off x="6330460" y="1690688"/>
            <a:ext cx="5730659" cy="3752293"/>
          </a:xfrm>
          <a:prstGeom prst="rect">
            <a:avLst/>
          </a:prstGeom>
        </p:spPr>
      </p:pic>
      <p:sp>
        <p:nvSpPr>
          <p:cNvPr id="9" name="TextBox 8">
            <a:extLst>
              <a:ext uri="{FF2B5EF4-FFF2-40B4-BE49-F238E27FC236}">
                <a16:creationId xmlns:a16="http://schemas.microsoft.com/office/drawing/2014/main" id="{0BB1C582-47CF-4AFA-EA8B-86B2941D6F9A}"/>
              </a:ext>
            </a:extLst>
          </p:cNvPr>
          <p:cNvSpPr txBox="1"/>
          <p:nvPr/>
        </p:nvSpPr>
        <p:spPr>
          <a:xfrm>
            <a:off x="6869723" y="5963138"/>
            <a:ext cx="4986215" cy="707886"/>
          </a:xfrm>
          <a:prstGeom prst="rect">
            <a:avLst/>
          </a:prstGeom>
          <a:noFill/>
        </p:spPr>
        <p:txBody>
          <a:bodyPr wrap="square" rtlCol="0">
            <a:spAutoFit/>
          </a:bodyPr>
          <a:lstStyle/>
          <a:p>
            <a:pPr algn="ctr"/>
            <a:r>
              <a:rPr lang="en-GB" sz="2000" i="1" dirty="0"/>
              <a:t>Forgot about GD?</a:t>
            </a:r>
            <a:br>
              <a:rPr lang="en-GB" sz="2000" i="1" dirty="0"/>
            </a:br>
            <a:r>
              <a:rPr lang="en-GB" sz="2000" i="1" dirty="0"/>
              <a:t>Have a look at your notes from </a:t>
            </a:r>
            <a:r>
              <a:rPr lang="en-SG" sz="2000" i="1" dirty="0"/>
              <a:t>10.013 M&amp;A!</a:t>
            </a:r>
          </a:p>
        </p:txBody>
      </p:sp>
    </p:spTree>
    <p:extLst>
      <p:ext uri="{BB962C8B-B14F-4D97-AF65-F5344CB8AC3E}">
        <p14:creationId xmlns:p14="http://schemas.microsoft.com/office/powerpoint/2010/main" val="1833514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lnSpcReduction="10000"/>
              </a:bodyPr>
              <a:lstStyle/>
              <a:p>
                <a:pPr marL="0" indent="0">
                  <a:buNone/>
                </a:pPr>
                <a:r>
                  <a:rPr lang="en-GB" b="1" dirty="0"/>
                  <a:t>Note: </a:t>
                </a:r>
                <a:r>
                  <a:rPr lang="en-GB" dirty="0"/>
                  <a:t>Just like the learning rate in GD,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manually decided and is used to weight the importance of the regularization term compared to the MSE.</a:t>
                </a:r>
              </a:p>
              <a:p>
                <a:pPr marL="0" indent="0">
                  <a:buNone/>
                </a:pPr>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pPr marL="0" indent="0">
                  <a:buNone/>
                </a:pPr>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2424" r="-2000"/>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86002D-1F4F-B24E-D454-3EB50348FCAA}"/>
              </a:ext>
            </a:extLst>
          </p:cNvPr>
          <p:cNvPicPr>
            <a:picLocks noChangeAspect="1"/>
          </p:cNvPicPr>
          <p:nvPr/>
        </p:nvPicPr>
        <p:blipFill>
          <a:blip r:embed="rId2"/>
          <a:stretch>
            <a:fillRect/>
          </a:stretch>
        </p:blipFill>
        <p:spPr>
          <a:xfrm>
            <a:off x="1323309" y="266258"/>
            <a:ext cx="9545382" cy="6325483"/>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#2: </a:t>
            </a:r>
            <a:r>
              <a:rPr lang="en-GB" dirty="0"/>
              <a:t>it is also possible to use the sum of </a:t>
            </a:r>
            <a:r>
              <a:rPr lang="en-GB" b="1" u="sng" dirty="0"/>
              <a:t>absolute</a:t>
            </a:r>
            <a:r>
              <a:rPr lang="en-GB" dirty="0"/>
              <a:t> values, making a </a:t>
            </a:r>
            <a:r>
              <a:rPr lang="en-GB" b="1" dirty="0">
                <a:solidFill>
                  <a:srgbClr val="00B050"/>
                </a:solidFill>
              </a:rPr>
              <a:t>Lasso Regressor </a:t>
            </a:r>
            <a:r>
              <a:rPr lang="en-GB" dirty="0"/>
              <a:t>instead.</a:t>
            </a:r>
          </a:p>
          <a:p>
            <a:pPr marL="0" indent="0">
              <a:buNone/>
            </a:pPr>
            <a:endParaRPr lang="en-GB"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p:txBody>
      </p:sp>
    </p:spTree>
    <p:extLst>
      <p:ext uri="{BB962C8B-B14F-4D97-AF65-F5344CB8AC3E}">
        <p14:creationId xmlns:p14="http://schemas.microsoft.com/office/powerpoint/2010/main" val="1659504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#3: </a:t>
            </a:r>
            <a:r>
              <a:rPr lang="en-GB" dirty="0"/>
              <a:t>it is 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a:t>
            </a:r>
          </a:p>
          <a:p>
            <a:pPr marL="0" indent="0">
              <a:buNone/>
            </a:pPr>
            <a:endParaRPr lang="en-GB" dirty="0"/>
          </a:p>
          <a:p>
            <a:pPr marL="0" indent="0">
              <a:buNone/>
            </a:pPr>
            <a:r>
              <a:rPr lang="en-GB" dirty="0"/>
              <a:t>Check it out!</a:t>
            </a:r>
          </a:p>
        </p:txBody>
      </p:sp>
    </p:spTree>
    <p:extLst>
      <p:ext uri="{BB962C8B-B14F-4D97-AF65-F5344CB8AC3E}">
        <p14:creationId xmlns:p14="http://schemas.microsoft.com/office/powerpoint/2010/main" val="3852147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BE4C-272B-C03E-DD88-7571A261CA82}"/>
              </a:ext>
            </a:extLst>
          </p:cNvPr>
          <p:cNvSpPr>
            <a:spLocks noGrp="1"/>
          </p:cNvSpPr>
          <p:nvPr>
            <p:ph type="title"/>
          </p:nvPr>
        </p:nvSpPr>
        <p:spPr/>
        <p:txBody>
          <a:bodyPr/>
          <a:lstStyle/>
          <a:p>
            <a:r>
              <a:rPr lang="en-GB" dirty="0"/>
              <a:t>Gradient Descent, to the rescue!</a:t>
            </a:r>
            <a:endParaRPr lang="en-SG" dirty="0"/>
          </a:p>
        </p:txBody>
      </p:sp>
      <p:sp>
        <p:nvSpPr>
          <p:cNvPr id="3" name="Content Placeholder 2">
            <a:extLst>
              <a:ext uri="{FF2B5EF4-FFF2-40B4-BE49-F238E27FC236}">
                <a16:creationId xmlns:a16="http://schemas.microsoft.com/office/drawing/2014/main" id="{D4388233-A388-8683-C544-050DFB799AF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Gradient</a:t>
            </a:r>
            <a:r>
              <a:rPr lang="en-GB" b="1" dirty="0"/>
              <a:t> </a:t>
            </a:r>
            <a:r>
              <a:rPr lang="en-GB" b="1" dirty="0">
                <a:solidFill>
                  <a:srgbClr val="00B050"/>
                </a:solidFill>
              </a:rPr>
              <a:t>Descent</a:t>
            </a:r>
            <a:r>
              <a:rPr lang="en-GB" b="1" dirty="0"/>
              <a:t>):</a:t>
            </a:r>
          </a:p>
          <a:p>
            <a:pPr marL="0" indent="0">
              <a:buNone/>
            </a:pPr>
            <a:r>
              <a:rPr lang="en-GB" b="1" dirty="0">
                <a:solidFill>
                  <a:srgbClr val="00B050"/>
                </a:solidFill>
              </a:rPr>
              <a:t>Gradient</a:t>
            </a:r>
            <a:r>
              <a:rPr lang="en-GB" dirty="0"/>
              <a:t> </a:t>
            </a:r>
            <a:r>
              <a:rPr lang="en-GB" b="1" dirty="0">
                <a:solidFill>
                  <a:srgbClr val="00B050"/>
                </a:solidFill>
              </a:rPr>
              <a:t>Descent</a:t>
            </a:r>
            <a:r>
              <a:rPr lang="en-GB" b="1" dirty="0"/>
              <a:t> (GD) </a:t>
            </a:r>
            <a:r>
              <a:rPr lang="en-GB" dirty="0"/>
              <a:t>is an iterative algorithm used to solve optimization problems. </a:t>
            </a:r>
          </a:p>
          <a:p>
            <a:r>
              <a:rPr lang="en-GB" dirty="0"/>
              <a:t>It starts with an initial set of parameters.</a:t>
            </a:r>
          </a:p>
          <a:p>
            <a:r>
              <a:rPr lang="en-GB" dirty="0"/>
              <a:t>It then repeatedly updates the parameters in the direction of the negative gradient of the given cost function, until it converges to a local minimum.</a:t>
            </a:r>
          </a:p>
        </p:txBody>
      </p:sp>
      <p:sp>
        <p:nvSpPr>
          <p:cNvPr id="4" name="Content Placeholder 3">
            <a:extLst>
              <a:ext uri="{FF2B5EF4-FFF2-40B4-BE49-F238E27FC236}">
                <a16:creationId xmlns:a16="http://schemas.microsoft.com/office/drawing/2014/main" id="{ADB51212-91C2-7F91-BA3D-6836564C1BC7}"/>
              </a:ext>
            </a:extLst>
          </p:cNvPr>
          <p:cNvSpPr>
            <a:spLocks noGrp="1"/>
          </p:cNvSpPr>
          <p:nvPr>
            <p:ph sz="half" idx="2"/>
          </p:nvPr>
        </p:nvSpPr>
        <p:spPr>
          <a:xfrm>
            <a:off x="6172200" y="1825624"/>
            <a:ext cx="5181600" cy="5032375"/>
          </a:xfrm>
        </p:spPr>
        <p:txBody>
          <a:bodyPr>
            <a:normAutofit/>
          </a:bodyPr>
          <a:lstStyle/>
          <a:p>
            <a:r>
              <a:rPr lang="en-GB" dirty="0"/>
              <a:t>The normal equation has many problems…</a:t>
            </a:r>
          </a:p>
          <a:p>
            <a:r>
              <a:rPr lang="en-GB" dirty="0"/>
              <a:t>But GD, on the other hand can be used to find the optimal solution even when the normal equation is not applicable.</a:t>
            </a:r>
          </a:p>
          <a:p>
            <a:r>
              <a:rPr lang="en-GB" dirty="0"/>
              <a:t>The main advantage of gradient descent is that it can handle very large datasets and it can also be used for non-linear models.</a:t>
            </a:r>
            <a:endParaRPr lang="en-SG" dirty="0"/>
          </a:p>
        </p:txBody>
      </p:sp>
    </p:spTree>
    <p:extLst>
      <p:ext uri="{BB962C8B-B14F-4D97-AF65-F5344CB8AC3E}">
        <p14:creationId xmlns:p14="http://schemas.microsoft.com/office/powerpoint/2010/main" val="2001651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0C19-90C2-8B32-3357-7B5D99021CCF}"/>
              </a:ext>
            </a:extLst>
          </p:cNvPr>
          <p:cNvSpPr>
            <a:spLocks noGrp="1"/>
          </p:cNvSpPr>
          <p:nvPr>
            <p:ph type="title"/>
          </p:nvPr>
        </p:nvSpPr>
        <p:spPr/>
        <p:txBody>
          <a:bodyPr/>
          <a:lstStyle/>
          <a:p>
            <a:r>
              <a:rPr lang="en-GB" dirty="0"/>
              <a:t>GD in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3B45AA-E77B-DA7C-3867-37E7BBE08437}"/>
                  </a:ext>
                </a:extLst>
              </p:cNvPr>
              <p:cNvSpPr>
                <a:spLocks noGrp="1"/>
              </p:cNvSpPr>
              <p:nvPr>
                <p:ph idx="1"/>
              </p:nvPr>
            </p:nvSpPr>
            <p:spPr/>
            <p:txBody>
              <a:bodyPr>
                <a:normAutofit/>
              </a:bodyPr>
              <a:lstStyle/>
              <a:p>
                <a:r>
                  <a:rPr lang="en-GB" dirty="0"/>
                  <a:t>In the case of Linear Regression, with the MSE loss defined earlier, we have</a:t>
                </a:r>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m:t>
                          </m:r>
                          <m:r>
                            <a:rPr lang="en-GB" b="0" i="1" smtClean="0">
                              <a:latin typeface="Cambria Math" panose="02040503050406030204" pitchFamily="18" charset="0"/>
                            </a:rPr>
                            <m:t>𝑖𝑛</m:t>
                          </m:r>
                        </m:e>
                        <m:lim>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 </m:t>
                      </m:r>
                      <m:d>
                        <m:dPr>
                          <m:begChr m:val="["/>
                          <m:endChr m:val="]"/>
                          <m:ctrlPr>
                            <a:rPr lang="en-GB" b="0" i="1" smtClean="0">
                              <a:latin typeface="Cambria Math" panose="02040503050406030204" pitchFamily="18" charset="0"/>
                            </a:rPr>
                          </m:ctrlPr>
                        </m:dPr>
                        <m:e>
                          <m:r>
                            <a:rPr lang="en-GB" i="1">
                              <a:latin typeface="Cambria Math" panose="02040503050406030204" pitchFamily="18" charset="0"/>
                            </a:rPr>
                            <m:t>𝐿</m:t>
                          </m:r>
                          <m:r>
                            <a:rPr lang="en-GB" i="1">
                              <a:latin typeface="Cambria Math" panose="02040503050406030204" pitchFamily="18" charset="0"/>
                            </a:rPr>
                            <m:t>(</m:t>
                          </m:r>
                          <m:r>
                            <a:rPr lang="en-GB" i="1">
                              <a:latin typeface="Cambria Math" panose="02040503050406030204" pitchFamily="18" charset="0"/>
                            </a:rPr>
                            <m:t>𝑎</m:t>
                          </m:r>
                          <m:r>
                            <a:rPr lang="en-GB" i="1">
                              <a:latin typeface="Cambria Math" panose="02040503050406030204" pitchFamily="18" charset="0"/>
                            </a:rPr>
                            <m:t>, </m:t>
                          </m:r>
                          <m:r>
                            <a:rPr lang="en-GB" i="1">
                              <a:latin typeface="Cambria Math" panose="02040503050406030204" pitchFamily="18" charset="0"/>
                            </a:rPr>
                            <m:t>𝑏</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 </m:t>
                          </m:r>
                          <m:r>
                            <a:rPr lang="en-GB" i="1">
                              <a:latin typeface="Cambria Math" panose="02040503050406030204" pitchFamily="18" charset="0"/>
                            </a:rPr>
                            <m:t>𝑦</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𝑎</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e>
                      </m:d>
                      <m:r>
                        <a:rPr lang="en-GB" b="0" i="1" smtClean="0">
                          <a:latin typeface="Cambria Math" panose="02040503050406030204" pitchFamily="18" charset="0"/>
                        </a:rPr>
                        <m:t> </m:t>
                      </m:r>
                    </m:oMath>
                  </m:oMathPara>
                </a14:m>
                <a:endParaRPr lang="en-GB" dirty="0"/>
              </a:p>
              <a:p>
                <a:pPr marL="0" indent="0">
                  <a:buNone/>
                </a:pPr>
                <a:endParaRPr lang="en-GB" dirty="0"/>
              </a:p>
              <a:p>
                <a:endParaRPr lang="en-GB" dirty="0"/>
              </a:p>
            </p:txBody>
          </p:sp>
        </mc:Choice>
        <mc:Fallback xmlns="">
          <p:sp>
            <p:nvSpPr>
              <p:cNvPr id="3" name="Content Placeholder 2">
                <a:extLst>
                  <a:ext uri="{FF2B5EF4-FFF2-40B4-BE49-F238E27FC236}">
                    <a16:creationId xmlns:a16="http://schemas.microsoft.com/office/drawing/2014/main" id="{593B45AA-E77B-DA7C-3867-37E7BBE08437}"/>
                  </a:ext>
                </a:extLst>
              </p:cNvPr>
              <p:cNvSpPr>
                <a:spLocks noGrp="1" noRot="1" noChangeAspect="1" noMove="1" noResize="1" noEditPoints="1" noAdjustHandles="1" noChangeArrowheads="1" noChangeShapeType="1" noTextEdit="1"/>
              </p:cNvSpPr>
              <p:nvPr>
                <p:ph idx="1"/>
              </p:nvPr>
            </p:nvSpPr>
            <p:spPr>
              <a:blipFill>
                <a:blip r:embed="rId2"/>
                <a:stretch>
                  <a:fillRect l="-1043" t="-2241" r="-1217"/>
                </a:stretch>
              </a:blipFill>
            </p:spPr>
            <p:txBody>
              <a:bodyPr/>
              <a:lstStyle/>
              <a:p>
                <a:r>
                  <a:rPr lang="en-SG">
                    <a:noFill/>
                  </a:rPr>
                  <a:t> </a:t>
                </a:r>
              </a:p>
            </p:txBody>
          </p:sp>
        </mc:Fallback>
      </mc:AlternateContent>
    </p:spTree>
    <p:extLst>
      <p:ext uri="{BB962C8B-B14F-4D97-AF65-F5344CB8AC3E}">
        <p14:creationId xmlns:p14="http://schemas.microsoft.com/office/powerpoint/2010/main" val="1834604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0C19-90C2-8B32-3357-7B5D99021CCF}"/>
              </a:ext>
            </a:extLst>
          </p:cNvPr>
          <p:cNvSpPr>
            <a:spLocks noGrp="1"/>
          </p:cNvSpPr>
          <p:nvPr>
            <p:ph type="title"/>
          </p:nvPr>
        </p:nvSpPr>
        <p:spPr/>
        <p:txBody>
          <a:bodyPr/>
          <a:lstStyle/>
          <a:p>
            <a:r>
              <a:rPr lang="en-GB" dirty="0"/>
              <a:t>GD in Linear Regression</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6FC8E3E-422C-DDA8-8AEA-BAC629653399}"/>
                  </a:ext>
                </a:extLst>
              </p:cNvPr>
              <p:cNvSpPr>
                <a:spLocks noGrp="1"/>
              </p:cNvSpPr>
              <p:nvPr>
                <p:ph idx="1"/>
              </p:nvPr>
            </p:nvSpPr>
            <p:spPr/>
            <p:txBody>
              <a:bodyPr>
                <a:normAutofit/>
              </a:bodyPr>
              <a:lstStyle/>
              <a:p>
                <a:pPr marL="0" indent="0">
                  <a:buNone/>
                </a:pPr>
                <a:r>
                  <a:rPr lang="en-GB" dirty="0"/>
                  <a:t>We have the following derivatives with respect to </a:t>
                </a:r>
                <a14:m>
                  <m:oMath xmlns:m="http://schemas.openxmlformats.org/officeDocument/2006/math">
                    <m:r>
                      <a:rPr lang="en-GB" i="1" dirty="0" smtClean="0">
                        <a:latin typeface="Cambria Math" panose="02040503050406030204" pitchFamily="18" charset="0"/>
                      </a:rPr>
                      <m:t>𝑎</m:t>
                    </m:r>
                  </m:oMath>
                </a14:m>
                <a:r>
                  <a:rPr lang="en-GB" dirty="0"/>
                  <a:t> and </a:t>
                </a:r>
                <a14:m>
                  <m:oMath xmlns:m="http://schemas.openxmlformats.org/officeDocument/2006/math">
                    <m:r>
                      <a:rPr lang="en-GB" i="1" dirty="0" smtClean="0">
                        <a:latin typeface="Cambria Math" panose="02040503050406030204" pitchFamily="18" charset="0"/>
                      </a:rPr>
                      <m:t>𝑏</m:t>
                    </m:r>
                  </m:oMath>
                </a14:m>
                <a:r>
                  <a:rPr lang="en-GB" dirty="0"/>
                  <a:t>:</a:t>
                </a:r>
              </a:p>
              <a:p>
                <a:pPr marL="0" indent="0">
                  <a:buNone/>
                </a:pPr>
                <a:endParaRPr lang="en-GB"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𝐷</m:t>
                          </m:r>
                        </m:e>
                        <m:sub>
                          <m:r>
                            <a:rPr lang="en-GB" b="0" i="1" dirty="0" smtClean="0">
                              <a:latin typeface="Cambria Math" panose="02040503050406030204" pitchFamily="18" charset="0"/>
                            </a:rPr>
                            <m:t>𝑎</m:t>
                          </m:r>
                        </m:sub>
                      </m:sSub>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SG" i="1" dirty="0">
                              <a:latin typeface="Cambria Math" panose="02040503050406030204" pitchFamily="18" charset="0"/>
                            </a:rPr>
                            <m:t>𝜕</m:t>
                          </m:r>
                          <m:r>
                            <a:rPr lang="en-SG" i="1" dirty="0" smtClean="0">
                              <a:latin typeface="Cambria Math" panose="02040503050406030204" pitchFamily="18" charset="0"/>
                            </a:rPr>
                            <m:t>𝐿</m:t>
                          </m:r>
                        </m:num>
                        <m:den>
                          <m:r>
                            <a:rPr lang="en-SG" i="1" dirty="0">
                              <a:latin typeface="Cambria Math" panose="02040503050406030204" pitchFamily="18" charset="0"/>
                            </a:rPr>
                            <m:t>𝜕</m:t>
                          </m:r>
                          <m:r>
                            <a:rPr lang="en-SG" i="1" dirty="0">
                              <a:latin typeface="Cambria Math" panose="02040503050406030204" pitchFamily="18" charset="0"/>
                            </a:rPr>
                            <m:t>𝑎</m:t>
                          </m:r>
                        </m:den>
                      </m:f>
                      <m:r>
                        <a:rPr lang="en-SG" i="1" dirty="0" smtClean="0">
                          <a:latin typeface="Cambria Math" panose="02040503050406030204" pitchFamily="18" charset="0"/>
                        </a:rPr>
                        <m:t>= </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SG" i="1" dirty="0" smtClean="0">
                              <a:latin typeface="Cambria Math" panose="02040503050406030204" pitchFamily="18" charset="0"/>
                            </a:rPr>
                            <m:t>2</m:t>
                          </m:r>
                        </m:num>
                        <m:den>
                          <m:r>
                            <a:rPr lang="en-GB" b="0" i="1" dirty="0" smtClean="0">
                              <a:latin typeface="Cambria Math" panose="02040503050406030204" pitchFamily="18" charset="0"/>
                            </a:rPr>
                            <m:t>𝑁</m:t>
                          </m:r>
                        </m:den>
                      </m:f>
                      <m:r>
                        <a:rPr lang="en-SG" i="1" dirty="0" smtClean="0">
                          <a:latin typeface="Cambria Math" panose="02040503050406030204" pitchFamily="18" charset="0"/>
                        </a:rPr>
                        <m:t> </m:t>
                      </m:r>
                      <m:nary>
                        <m:naryPr>
                          <m:chr m:val="∑"/>
                          <m:ctrlPr>
                            <a:rPr lang="en-SG" i="1" dirty="0" smtClean="0">
                              <a:latin typeface="Cambria Math" panose="02040503050406030204" pitchFamily="18" charset="0"/>
                            </a:rPr>
                          </m:ctrlPr>
                        </m:naryPr>
                        <m:sub>
                          <m:r>
                            <a:rPr lang="en-SG" i="1" dirty="0" err="1" smtClean="0">
                              <a:latin typeface="Cambria Math" panose="02040503050406030204" pitchFamily="18" charset="0"/>
                            </a:rPr>
                            <m:t>𝑖</m:t>
                          </m:r>
                          <m:r>
                            <a:rPr lang="en-GB" b="0" i="1" dirty="0" smtClean="0">
                              <a:latin typeface="Cambria Math" panose="02040503050406030204" pitchFamily="18" charset="0"/>
                            </a:rPr>
                            <m:t>=1</m:t>
                          </m:r>
                        </m:sub>
                        <m:sup>
                          <m:r>
                            <a:rPr lang="en-SG" i="1" dirty="0" smtClean="0">
                              <a:latin typeface="Cambria Math" panose="02040503050406030204" pitchFamily="18" charset="0"/>
                            </a:rPr>
                            <m:t>𝑁</m:t>
                          </m:r>
                        </m:sup>
                        <m:e>
                          <m:sSub>
                            <m:sSubPr>
                              <m:ctrlPr>
                                <a:rPr lang="en-SG" i="1" dirty="0">
                                  <a:latin typeface="Cambria Math" panose="02040503050406030204" pitchFamily="18" charset="0"/>
                                </a:rPr>
                              </m:ctrlPr>
                            </m:sSubPr>
                            <m:e>
                              <m:r>
                                <a:rPr lang="en-SG" i="1" dirty="0">
                                  <a:latin typeface="Cambria Math" panose="02040503050406030204" pitchFamily="18" charset="0"/>
                                </a:rPr>
                                <m:t>𝑥</m:t>
                              </m:r>
                            </m:e>
                            <m:sub>
                              <m:r>
                                <a:rPr lang="en-SG" i="1" dirty="0">
                                  <a:latin typeface="Cambria Math" panose="02040503050406030204" pitchFamily="18" charset="0"/>
                                </a:rPr>
                                <m:t>𝑖</m:t>
                              </m:r>
                            </m:sub>
                          </m:sSub>
                          <m:r>
                            <a:rPr lang="en-SG" i="1" dirty="0">
                              <a:latin typeface="Cambria Math" panose="02040503050406030204" pitchFamily="18" charset="0"/>
                            </a:rPr>
                            <m:t> </m:t>
                          </m:r>
                          <m:d>
                            <m:dPr>
                              <m:ctrlPr>
                                <a:rPr lang="en-SG" i="1" dirty="0">
                                  <a:latin typeface="Cambria Math" panose="02040503050406030204" pitchFamily="18" charset="0"/>
                                </a:rPr>
                              </m:ctrlPr>
                            </m:dPr>
                            <m:e>
                              <m:sSub>
                                <m:sSubPr>
                                  <m:ctrlPr>
                                    <a:rPr lang="en-SG" i="1" dirty="0" err="1">
                                      <a:latin typeface="Cambria Math" panose="02040503050406030204" pitchFamily="18" charset="0"/>
                                    </a:rPr>
                                  </m:ctrlPr>
                                </m:sSubPr>
                                <m:e>
                                  <m:r>
                                    <a:rPr lang="en-SG" i="1" dirty="0" err="1">
                                      <a:latin typeface="Cambria Math" panose="02040503050406030204" pitchFamily="18" charset="0"/>
                                    </a:rPr>
                                    <m:t>𝑦</m:t>
                                  </m:r>
                                </m:e>
                                <m:sub>
                                  <m:r>
                                    <a:rPr lang="en-SG" i="1" dirty="0" err="1">
                                      <a:latin typeface="Cambria Math" panose="02040503050406030204" pitchFamily="18" charset="0"/>
                                    </a:rPr>
                                    <m:t>𝑖</m:t>
                                  </m:r>
                                </m:sub>
                              </m:sSub>
                              <m:r>
                                <a:rPr lang="en-SG" i="1" dirty="0">
                                  <a:latin typeface="Cambria Math" panose="02040503050406030204" pitchFamily="18" charset="0"/>
                                </a:rPr>
                                <m:t> − </m:t>
                              </m:r>
                              <m:d>
                                <m:dPr>
                                  <m:ctrlPr>
                                    <a:rPr lang="en-SG" i="1" dirty="0">
                                      <a:latin typeface="Cambria Math" panose="02040503050406030204" pitchFamily="18" charset="0"/>
                                    </a:rPr>
                                  </m:ctrlPr>
                                </m:dPr>
                                <m:e>
                                  <m:r>
                                    <a:rPr lang="en-SG" i="1" dirty="0">
                                      <a:latin typeface="Cambria Math" panose="02040503050406030204" pitchFamily="18" charset="0"/>
                                    </a:rPr>
                                    <m:t>𝑎</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𝑖</m:t>
                                      </m:r>
                                    </m:sub>
                                  </m:sSub>
                                  <m:r>
                                    <a:rPr lang="en-SG" i="1" dirty="0">
                                      <a:latin typeface="Cambria Math" panose="02040503050406030204" pitchFamily="18" charset="0"/>
                                    </a:rPr>
                                    <m:t> + </m:t>
                                  </m:r>
                                  <m:r>
                                    <a:rPr lang="en-SG" i="1" dirty="0">
                                      <a:latin typeface="Cambria Math" panose="02040503050406030204" pitchFamily="18" charset="0"/>
                                    </a:rPr>
                                    <m:t>𝑏</m:t>
                                  </m:r>
                                </m:e>
                              </m:d>
                            </m:e>
                          </m:d>
                        </m:e>
                      </m:nary>
                      <m:r>
                        <a:rPr lang="en-SG" i="1" dirty="0" smtClean="0">
                          <a:latin typeface="Cambria Math" panose="02040503050406030204" pitchFamily="18" charset="0"/>
                        </a:rPr>
                        <m:t> </m:t>
                      </m:r>
                    </m:oMath>
                  </m:oMathPara>
                </a14:m>
                <a:endParaRPr lang="en-SG" dirty="0"/>
              </a:p>
              <a:p>
                <a:pPr marL="0" indent="0">
                  <a:buNone/>
                </a:pPr>
                <a:endParaRPr lang="en-SG" dirty="0"/>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𝐷</m:t>
                          </m:r>
                        </m:e>
                        <m:sub>
                          <m:r>
                            <a:rPr lang="en-GB" b="0" i="1" dirty="0" smtClean="0">
                              <a:latin typeface="Cambria Math" panose="02040503050406030204" pitchFamily="18" charset="0"/>
                            </a:rPr>
                            <m:t>𝑏</m:t>
                          </m:r>
                        </m:sub>
                      </m:sSub>
                      <m:r>
                        <a:rPr lang="en-GB" b="0" i="1" dirty="0" smtClean="0">
                          <a:latin typeface="Cambria Math" panose="02040503050406030204" pitchFamily="18" charset="0"/>
                        </a:rPr>
                        <m:t>= </m:t>
                      </m:r>
                      <m:f>
                        <m:fPr>
                          <m:ctrlPr>
                            <a:rPr lang="en-GB" b="0" i="1" dirty="0" smtClean="0">
                              <a:latin typeface="Cambria Math" panose="02040503050406030204" pitchFamily="18" charset="0"/>
                            </a:rPr>
                          </m:ctrlPr>
                        </m:fPr>
                        <m:num>
                          <m:r>
                            <a:rPr lang="en-SG" i="1" dirty="0" smtClean="0">
                              <a:latin typeface="Cambria Math" panose="02040503050406030204" pitchFamily="18" charset="0"/>
                            </a:rPr>
                            <m:t>𝜕</m:t>
                          </m:r>
                          <m:r>
                            <a:rPr lang="en-SG" i="1" dirty="0" smtClean="0">
                              <a:latin typeface="Cambria Math" panose="02040503050406030204" pitchFamily="18" charset="0"/>
                            </a:rPr>
                            <m:t>𝐿</m:t>
                          </m:r>
                        </m:num>
                        <m:den>
                          <m:r>
                            <a:rPr lang="en-SG" i="1" dirty="0">
                              <a:latin typeface="Cambria Math" panose="02040503050406030204" pitchFamily="18" charset="0"/>
                            </a:rPr>
                            <m:t>𝜕</m:t>
                          </m:r>
                          <m:r>
                            <a:rPr lang="en-SG" i="1" dirty="0">
                              <a:latin typeface="Cambria Math" panose="02040503050406030204" pitchFamily="18" charset="0"/>
                            </a:rPr>
                            <m:t>𝑏</m:t>
                          </m:r>
                        </m:den>
                      </m:f>
                      <m:r>
                        <a:rPr lang="en-SG" i="1" dirty="0" smtClean="0">
                          <a:latin typeface="Cambria Math" panose="02040503050406030204" pitchFamily="18" charset="0"/>
                        </a:rPr>
                        <m:t>  =</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−2</m:t>
                          </m:r>
                        </m:num>
                        <m:den>
                          <m:r>
                            <a:rPr lang="en-GB" b="0" i="1" dirty="0" smtClean="0">
                              <a:latin typeface="Cambria Math" panose="02040503050406030204" pitchFamily="18" charset="0"/>
                            </a:rPr>
                            <m:t>𝑁</m:t>
                          </m:r>
                        </m:den>
                      </m:f>
                      <m:nary>
                        <m:naryPr>
                          <m:chr m:val="∑"/>
                          <m:ctrlPr>
                            <a:rPr lang="en-SG" i="1" dirty="0" smtClean="0">
                              <a:latin typeface="Cambria Math" panose="02040503050406030204" pitchFamily="18" charset="0"/>
                            </a:rPr>
                          </m:ctrlPr>
                        </m:naryPr>
                        <m:sub>
                          <m:r>
                            <a:rPr lang="en-SG" i="1" dirty="0" err="1" smtClean="0">
                              <a:latin typeface="Cambria Math" panose="02040503050406030204" pitchFamily="18" charset="0"/>
                            </a:rPr>
                            <m:t>𝑖</m:t>
                          </m:r>
                        </m:sub>
                        <m:sup>
                          <m:r>
                            <a:rPr lang="en-SG" i="1" dirty="0" smtClean="0">
                              <a:latin typeface="Cambria Math" panose="02040503050406030204" pitchFamily="18" charset="0"/>
                            </a:rPr>
                            <m:t>𝑁</m:t>
                          </m:r>
                        </m:sup>
                        <m:e>
                          <m:sSub>
                            <m:sSubPr>
                              <m:ctrlPr>
                                <a:rPr lang="en-SG" i="1" dirty="0" err="1">
                                  <a:latin typeface="Cambria Math" panose="02040503050406030204" pitchFamily="18" charset="0"/>
                                </a:rPr>
                              </m:ctrlPr>
                            </m:sSubPr>
                            <m:e>
                              <m:r>
                                <a:rPr lang="en-SG" i="1" dirty="0" err="1">
                                  <a:latin typeface="Cambria Math" panose="02040503050406030204" pitchFamily="18" charset="0"/>
                                </a:rPr>
                                <m:t>𝑦</m:t>
                              </m:r>
                            </m:e>
                            <m:sub>
                              <m:r>
                                <a:rPr lang="en-SG" i="1" dirty="0" err="1">
                                  <a:latin typeface="Cambria Math" panose="02040503050406030204" pitchFamily="18" charset="0"/>
                                </a:rPr>
                                <m:t>𝑖</m:t>
                              </m:r>
                            </m:sub>
                          </m:sSub>
                          <m:r>
                            <a:rPr lang="en-SG" i="1" dirty="0">
                              <a:latin typeface="Cambria Math" panose="02040503050406030204" pitchFamily="18" charset="0"/>
                            </a:rPr>
                            <m:t> − (</m:t>
                          </m:r>
                          <m:r>
                            <a:rPr lang="en-SG" i="1" dirty="0">
                              <a:latin typeface="Cambria Math" panose="02040503050406030204" pitchFamily="18" charset="0"/>
                            </a:rPr>
                            <m:t>𝑎</m:t>
                          </m:r>
                          <m:r>
                            <a:rPr lang="en-SG" i="1" dirty="0">
                              <a:latin typeface="Cambria Math" panose="02040503050406030204" pitchFamily="18" charset="0"/>
                            </a:rPr>
                            <m:t> </m:t>
                          </m:r>
                          <m:sSub>
                            <m:sSubPr>
                              <m:ctrlPr>
                                <a:rPr lang="en-SG" i="1" dirty="0" err="1">
                                  <a:latin typeface="Cambria Math" panose="02040503050406030204" pitchFamily="18" charset="0"/>
                                </a:rPr>
                              </m:ctrlPr>
                            </m:sSubPr>
                            <m:e>
                              <m:r>
                                <a:rPr lang="en-SG" i="1" dirty="0" err="1">
                                  <a:latin typeface="Cambria Math" panose="02040503050406030204" pitchFamily="18" charset="0"/>
                                </a:rPr>
                                <m:t>𝑥</m:t>
                              </m:r>
                            </m:e>
                            <m:sub>
                              <m:r>
                                <a:rPr lang="en-SG" i="1" dirty="0" err="1">
                                  <a:latin typeface="Cambria Math" panose="02040503050406030204" pitchFamily="18" charset="0"/>
                                </a:rPr>
                                <m:t>𝑖</m:t>
                              </m:r>
                            </m:sub>
                          </m:sSub>
                          <m:r>
                            <a:rPr lang="en-SG" i="1" dirty="0">
                              <a:latin typeface="Cambria Math" panose="02040503050406030204" pitchFamily="18" charset="0"/>
                            </a:rPr>
                            <m:t> + </m:t>
                          </m:r>
                          <m:r>
                            <a:rPr lang="en-SG" i="1" dirty="0">
                              <a:latin typeface="Cambria Math" panose="02040503050406030204" pitchFamily="18" charset="0"/>
                            </a:rPr>
                            <m:t>𝑏</m:t>
                          </m:r>
                          <m:r>
                            <a:rPr lang="en-SG" i="1" dirty="0">
                              <a:latin typeface="Cambria Math" panose="02040503050406030204" pitchFamily="18" charset="0"/>
                            </a:rPr>
                            <m:t>)</m:t>
                          </m:r>
                        </m:e>
                      </m:nary>
                    </m:oMath>
                  </m:oMathPara>
                </a14:m>
                <a:endParaRPr lang="en-SG" dirty="0"/>
              </a:p>
              <a:p>
                <a:pPr marL="0" indent="0">
                  <a:buNone/>
                </a:pPr>
                <a:endParaRPr lang="en-SG" dirty="0"/>
              </a:p>
              <a:p>
                <a:endParaRPr lang="en-SG" dirty="0"/>
              </a:p>
            </p:txBody>
          </p:sp>
        </mc:Choice>
        <mc:Fallback xmlns="">
          <p:sp>
            <p:nvSpPr>
              <p:cNvPr id="4" name="Content Placeholder 3">
                <a:extLst>
                  <a:ext uri="{FF2B5EF4-FFF2-40B4-BE49-F238E27FC236}">
                    <a16:creationId xmlns:a16="http://schemas.microsoft.com/office/drawing/2014/main" id="{D6FC8E3E-422C-DDA8-8AEA-BAC629653399}"/>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2488746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TotalTime>
  <Words>3526</Words>
  <Application>Microsoft Office PowerPoint</Application>
  <PresentationFormat>Widescreen</PresentationFormat>
  <Paragraphs>279</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A problem with the normal equation</vt:lpstr>
      <vt:lpstr>Gradient Descent, to the rescue!</vt:lpstr>
      <vt:lpstr>Gradient Descent, to the rescue!</vt:lpstr>
      <vt:lpstr>GD in Linear Regression</vt:lpstr>
      <vt:lpstr>GD in Linear Regression</vt:lpstr>
      <vt:lpstr>GD in Linear Regression</vt:lpstr>
      <vt:lpstr>GD in 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Checking for optimal parameters</vt:lpstr>
      <vt:lpstr>PowerPoint Presentation</vt:lpstr>
      <vt:lpstr>Using Sklearn for Linear regression</vt:lpstr>
      <vt:lpstr>Predicting using Sklearn Linear regression</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Generalization vs. Train/Test Distributions</vt:lpstr>
      <vt:lpstr>PowerPoint Presentation</vt:lpstr>
      <vt:lpstr>Regularization</vt:lpstr>
      <vt:lpstr>Regularization</vt:lpstr>
      <vt:lpstr>Regularization</vt:lpstr>
      <vt:lpstr>PowerPoint Presentation</vt:lpstr>
      <vt:lpstr>Regularization</vt:lpstr>
      <vt:lpstr>PowerPoint Presentation</vt:lpstr>
      <vt:lpstr>Regularization</vt:lpstr>
      <vt:lpstr>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2023-01-25T08:03:47Z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