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77" r:id="rId2"/>
    <p:sldId id="684" r:id="rId3"/>
    <p:sldId id="705" r:id="rId4"/>
    <p:sldId id="688" r:id="rId5"/>
    <p:sldId id="689" r:id="rId6"/>
    <p:sldId id="691" r:id="rId7"/>
    <p:sldId id="690" r:id="rId8"/>
    <p:sldId id="703" r:id="rId9"/>
    <p:sldId id="692" r:id="rId10"/>
    <p:sldId id="694" r:id="rId11"/>
    <p:sldId id="693" r:id="rId12"/>
    <p:sldId id="686" r:id="rId13"/>
    <p:sldId id="696" r:id="rId14"/>
    <p:sldId id="695" r:id="rId15"/>
    <p:sldId id="698" r:id="rId16"/>
    <p:sldId id="700" r:id="rId17"/>
    <p:sldId id="718" r:id="rId18"/>
    <p:sldId id="701" r:id="rId19"/>
    <p:sldId id="706" r:id="rId20"/>
    <p:sldId id="704" r:id="rId21"/>
    <p:sldId id="699" r:id="rId22"/>
    <p:sldId id="707" r:id="rId23"/>
    <p:sldId id="708" r:id="rId24"/>
    <p:sldId id="709" r:id="rId25"/>
    <p:sldId id="710" r:id="rId26"/>
    <p:sldId id="712" r:id="rId27"/>
    <p:sldId id="711" r:id="rId28"/>
    <p:sldId id="716" r:id="rId29"/>
    <p:sldId id="717" r:id="rId30"/>
    <p:sldId id="7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  <p14:sldId id="684"/>
            <p14:sldId id="705"/>
          </p14:sldIdLst>
        </p14:section>
        <p14:section name="What's next (P1)" id="{1371AC3E-8AB5-4BF6-998A-D93291E7A762}">
          <p14:sldIdLst>
            <p14:sldId id="688"/>
            <p14:sldId id="689"/>
            <p14:sldId id="691"/>
            <p14:sldId id="690"/>
            <p14:sldId id="703"/>
            <p14:sldId id="692"/>
            <p14:sldId id="694"/>
            <p14:sldId id="693"/>
          </p14:sldIdLst>
        </p14:section>
        <p14:section name="What's next (P2)" id="{101D9555-F51D-4414-BFF8-A4472DBD2762}">
          <p14:sldIdLst>
            <p14:sldId id="686"/>
            <p14:sldId id="696"/>
            <p14:sldId id="695"/>
            <p14:sldId id="698"/>
            <p14:sldId id="700"/>
            <p14:sldId id="718"/>
            <p14:sldId id="701"/>
            <p14:sldId id="706"/>
            <p14:sldId id="704"/>
          </p14:sldIdLst>
        </p14:section>
        <p14:section name="Watchlist" id="{6B8B9247-B796-41CD-A922-8A044C5DF655}">
          <p14:sldIdLst>
            <p14:sldId id="699"/>
            <p14:sldId id="707"/>
            <p14:sldId id="708"/>
            <p14:sldId id="709"/>
            <p14:sldId id="710"/>
            <p14:sldId id="712"/>
            <p14:sldId id="711"/>
            <p14:sldId id="716"/>
            <p14:sldId id="717"/>
            <p14:sldId id="7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FC4A2-B409-4069-B166-D5A2DB97FEBD}" v="8" dt="2022-11-14T07:19:28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92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F12FC4A2-B409-4069-B166-D5A2DB97FEBD}"/>
    <pc:docChg chg="custSel mod addSld modSld sldOrd modMainMaster modSection">
      <pc:chgData name="Matthieu De Mari" userId="dfb708c9-d8dc-439f-9a3b-c772bf4a311c" providerId="ADAL" clId="{F12FC4A2-B409-4069-B166-D5A2DB97FEBD}" dt="2022-11-14T07:21:43.958" v="487" actId="113"/>
      <pc:docMkLst>
        <pc:docMk/>
      </pc:docMkLst>
      <pc:sldChg chg="modSp mod">
        <pc:chgData name="Matthieu De Mari" userId="dfb708c9-d8dc-439f-9a3b-c772bf4a311c" providerId="ADAL" clId="{F12FC4A2-B409-4069-B166-D5A2DB97FEBD}" dt="2022-11-14T07:08:50.088" v="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F12FC4A2-B409-4069-B166-D5A2DB97FEBD}" dt="2022-11-14T07:08:50.088" v="2" actId="20577"/>
          <ac:spMkLst>
            <pc:docMk/>
            <pc:sldMk cId="1040156172" sldId="377"/>
            <ac:spMk id="3" creationId="{816ABDE1-A047-4B53-92F2-67282914DD77}"/>
          </ac:spMkLst>
        </pc:spChg>
      </pc:sldChg>
      <pc:sldChg chg="modSp mod">
        <pc:chgData name="Matthieu De Mari" userId="dfb708c9-d8dc-439f-9a3b-c772bf4a311c" providerId="ADAL" clId="{F12FC4A2-B409-4069-B166-D5A2DB97FEBD}" dt="2022-11-14T07:10:56.921" v="47" actId="5793"/>
        <pc:sldMkLst>
          <pc:docMk/>
          <pc:sldMk cId="1926033687" sldId="686"/>
        </pc:sldMkLst>
        <pc:spChg chg="mod">
          <ac:chgData name="Matthieu De Mari" userId="dfb708c9-d8dc-439f-9a3b-c772bf4a311c" providerId="ADAL" clId="{F12FC4A2-B409-4069-B166-D5A2DB97FEBD}" dt="2022-11-14T07:10:56.921" v="47" actId="5793"/>
          <ac:spMkLst>
            <pc:docMk/>
            <pc:sldMk cId="1926033687" sldId="686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F12FC4A2-B409-4069-B166-D5A2DB97FEBD}" dt="2022-11-14T07:09:22.468" v="10" actId="20577"/>
        <pc:sldMkLst>
          <pc:docMk/>
          <pc:sldMk cId="2489181972" sldId="689"/>
        </pc:sldMkLst>
        <pc:spChg chg="mod">
          <ac:chgData name="Matthieu De Mari" userId="dfb708c9-d8dc-439f-9a3b-c772bf4a311c" providerId="ADAL" clId="{F12FC4A2-B409-4069-B166-D5A2DB97FEBD}" dt="2022-11-14T07:09:22.468" v="10" actId="20577"/>
          <ac:spMkLst>
            <pc:docMk/>
            <pc:sldMk cId="2489181972" sldId="689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09:56.831" v="24" actId="20577"/>
        <pc:sldMkLst>
          <pc:docMk/>
          <pc:sldMk cId="714959462" sldId="690"/>
        </pc:sldMkLst>
        <pc:spChg chg="mod">
          <ac:chgData name="Matthieu De Mari" userId="dfb708c9-d8dc-439f-9a3b-c772bf4a311c" providerId="ADAL" clId="{F12FC4A2-B409-4069-B166-D5A2DB97FEBD}" dt="2022-11-14T07:09:56.831" v="24" actId="20577"/>
          <ac:spMkLst>
            <pc:docMk/>
            <pc:sldMk cId="714959462" sldId="690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09:30.239" v="11" actId="5793"/>
        <pc:sldMkLst>
          <pc:docMk/>
          <pc:sldMk cId="2210072154" sldId="691"/>
        </pc:sldMkLst>
        <pc:spChg chg="mod">
          <ac:chgData name="Matthieu De Mari" userId="dfb708c9-d8dc-439f-9a3b-c772bf4a311c" providerId="ADAL" clId="{F12FC4A2-B409-4069-B166-D5A2DB97FEBD}" dt="2022-11-14T07:09:30.239" v="11" actId="5793"/>
          <ac:spMkLst>
            <pc:docMk/>
            <pc:sldMk cId="2210072154" sldId="691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10:35.582" v="33" actId="20577"/>
        <pc:sldMkLst>
          <pc:docMk/>
          <pc:sldMk cId="3161243228" sldId="694"/>
        </pc:sldMkLst>
        <pc:spChg chg="mod">
          <ac:chgData name="Matthieu De Mari" userId="dfb708c9-d8dc-439f-9a3b-c772bf4a311c" providerId="ADAL" clId="{F12FC4A2-B409-4069-B166-D5A2DB97FEBD}" dt="2022-11-14T07:10:35.582" v="33" actId="20577"/>
          <ac:spMkLst>
            <pc:docMk/>
            <pc:sldMk cId="3161243228" sldId="694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11:24.994" v="64" actId="20577"/>
        <pc:sldMkLst>
          <pc:docMk/>
          <pc:sldMk cId="364281716" sldId="695"/>
        </pc:sldMkLst>
        <pc:spChg chg="mod">
          <ac:chgData name="Matthieu De Mari" userId="dfb708c9-d8dc-439f-9a3b-c772bf4a311c" providerId="ADAL" clId="{F12FC4A2-B409-4069-B166-D5A2DB97FEBD}" dt="2022-11-14T07:11:24.994" v="64" actId="20577"/>
          <ac:spMkLst>
            <pc:docMk/>
            <pc:sldMk cId="364281716" sldId="695"/>
            <ac:spMk id="3" creationId="{9D882609-53DF-4B06-91C6-50E0570C62D5}"/>
          </ac:spMkLst>
        </pc:spChg>
      </pc:sldChg>
      <pc:sldChg chg="ord">
        <pc:chgData name="Matthieu De Mari" userId="dfb708c9-d8dc-439f-9a3b-c772bf4a311c" providerId="ADAL" clId="{F12FC4A2-B409-4069-B166-D5A2DB97FEBD}" dt="2022-11-14T07:21:30.685" v="484"/>
        <pc:sldMkLst>
          <pc:docMk/>
          <pc:sldMk cId="2920761925" sldId="699"/>
        </pc:sldMkLst>
      </pc:sldChg>
      <pc:sldChg chg="addSp delSp modSp mod modClrScheme chgLayout">
        <pc:chgData name="Matthieu De Mari" userId="dfb708c9-d8dc-439f-9a3b-c772bf4a311c" providerId="ADAL" clId="{F12FC4A2-B409-4069-B166-D5A2DB97FEBD}" dt="2022-11-14T07:13:55.736" v="98" actId="1076"/>
        <pc:sldMkLst>
          <pc:docMk/>
          <pc:sldMk cId="2073425801" sldId="700"/>
        </pc:sldMkLst>
        <pc:spChg chg="mod ord">
          <ac:chgData name="Matthieu De Mari" userId="dfb708c9-d8dc-439f-9a3b-c772bf4a311c" providerId="ADAL" clId="{F12FC4A2-B409-4069-B166-D5A2DB97FEBD}" dt="2022-11-14T07:13:17.327" v="81" actId="700"/>
          <ac:spMkLst>
            <pc:docMk/>
            <pc:sldMk cId="2073425801" sldId="700"/>
            <ac:spMk id="2" creationId="{C826F7A7-7731-488B-8DF2-1407712F1EC1}"/>
          </ac:spMkLst>
        </pc:spChg>
        <pc:spChg chg="mod ord">
          <ac:chgData name="Matthieu De Mari" userId="dfb708c9-d8dc-439f-9a3b-c772bf4a311c" providerId="ADAL" clId="{F12FC4A2-B409-4069-B166-D5A2DB97FEBD}" dt="2022-11-14T07:13:21.005" v="86" actId="27636"/>
          <ac:spMkLst>
            <pc:docMk/>
            <pc:sldMk cId="2073425801" sldId="700"/>
            <ac:spMk id="3" creationId="{9D882609-53DF-4B06-91C6-50E0570C62D5}"/>
          </ac:spMkLst>
        </pc:spChg>
        <pc:spChg chg="add del mod ord">
          <ac:chgData name="Matthieu De Mari" userId="dfb708c9-d8dc-439f-9a3b-c772bf4a311c" providerId="ADAL" clId="{F12FC4A2-B409-4069-B166-D5A2DB97FEBD}" dt="2022-11-14T07:13:23.326" v="87" actId="478"/>
          <ac:spMkLst>
            <pc:docMk/>
            <pc:sldMk cId="2073425801" sldId="700"/>
            <ac:spMk id="4" creationId="{984E43F3-5640-63FA-8F80-E9355E2B73FE}"/>
          </ac:spMkLst>
        </pc:spChg>
        <pc:picChg chg="add mod">
          <ac:chgData name="Matthieu De Mari" userId="dfb708c9-d8dc-439f-9a3b-c772bf4a311c" providerId="ADAL" clId="{F12FC4A2-B409-4069-B166-D5A2DB97FEBD}" dt="2022-11-14T07:13:28.466" v="90" actId="1076"/>
          <ac:picMkLst>
            <pc:docMk/>
            <pc:sldMk cId="2073425801" sldId="700"/>
            <ac:picMk id="6" creationId="{54D0B528-15A1-24F2-2476-3A8D0123B3A4}"/>
          </ac:picMkLst>
        </pc:picChg>
        <pc:picChg chg="add mod">
          <ac:chgData name="Matthieu De Mari" userId="dfb708c9-d8dc-439f-9a3b-c772bf4a311c" providerId="ADAL" clId="{F12FC4A2-B409-4069-B166-D5A2DB97FEBD}" dt="2022-11-14T07:13:55.736" v="98" actId="1076"/>
          <ac:picMkLst>
            <pc:docMk/>
            <pc:sldMk cId="2073425801" sldId="700"/>
            <ac:picMk id="8" creationId="{06981AD3-0408-47CA-7462-ECF93911DF8D}"/>
          </ac:picMkLst>
        </pc:picChg>
      </pc:sldChg>
      <pc:sldChg chg="modSp mod">
        <pc:chgData name="Matthieu De Mari" userId="dfb708c9-d8dc-439f-9a3b-c772bf4a311c" providerId="ADAL" clId="{F12FC4A2-B409-4069-B166-D5A2DB97FEBD}" dt="2022-11-14T07:15:06.145" v="154" actId="5793"/>
        <pc:sldMkLst>
          <pc:docMk/>
          <pc:sldMk cId="984673236" sldId="701"/>
        </pc:sldMkLst>
        <pc:spChg chg="mod">
          <ac:chgData name="Matthieu De Mari" userId="dfb708c9-d8dc-439f-9a3b-c772bf4a311c" providerId="ADAL" clId="{F12FC4A2-B409-4069-B166-D5A2DB97FEBD}" dt="2022-11-14T07:15:06.145" v="154" actId="5793"/>
          <ac:spMkLst>
            <pc:docMk/>
            <pc:sldMk cId="984673236" sldId="701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F12FC4A2-B409-4069-B166-D5A2DB97FEBD}" dt="2022-11-14T07:10:01.798" v="25" actId="5793"/>
        <pc:sldMkLst>
          <pc:docMk/>
          <pc:sldMk cId="2398190619" sldId="703"/>
        </pc:sldMkLst>
        <pc:spChg chg="mod">
          <ac:chgData name="Matthieu De Mari" userId="dfb708c9-d8dc-439f-9a3b-c772bf4a311c" providerId="ADAL" clId="{F12FC4A2-B409-4069-B166-D5A2DB97FEBD}" dt="2022-11-14T07:10:01.798" v="25" actId="5793"/>
          <ac:spMkLst>
            <pc:docMk/>
            <pc:sldMk cId="2398190619" sldId="703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15:22.713" v="155" actId="20577"/>
        <pc:sldMkLst>
          <pc:docMk/>
          <pc:sldMk cId="86124098" sldId="706"/>
        </pc:sldMkLst>
        <pc:spChg chg="mod">
          <ac:chgData name="Matthieu De Mari" userId="dfb708c9-d8dc-439f-9a3b-c772bf4a311c" providerId="ADAL" clId="{F12FC4A2-B409-4069-B166-D5A2DB97FEBD}" dt="2022-11-14T07:15:22.713" v="155" actId="20577"/>
          <ac:spMkLst>
            <pc:docMk/>
            <pc:sldMk cId="86124098" sldId="706"/>
            <ac:spMk id="3" creationId="{9D882609-53DF-4B06-91C6-50E0570C62D5}"/>
          </ac:spMkLst>
        </pc:spChg>
      </pc:sldChg>
      <pc:sldChg chg="addSp delSp modSp mod modClrScheme chgLayout">
        <pc:chgData name="Matthieu De Mari" userId="dfb708c9-d8dc-439f-9a3b-c772bf4a311c" providerId="ADAL" clId="{F12FC4A2-B409-4069-B166-D5A2DB97FEBD}" dt="2022-11-14T07:21:43.958" v="487" actId="113"/>
        <pc:sldMkLst>
          <pc:docMk/>
          <pc:sldMk cId="3742398413" sldId="707"/>
        </pc:sldMkLst>
        <pc:spChg chg="add del mod ord">
          <ac:chgData name="Matthieu De Mari" userId="dfb708c9-d8dc-439f-9a3b-c772bf4a311c" providerId="ADAL" clId="{F12FC4A2-B409-4069-B166-D5A2DB97FEBD}" dt="2022-11-14T07:20:58.990" v="364" actId="27636"/>
          <ac:spMkLst>
            <pc:docMk/>
            <pc:sldMk cId="3742398413" sldId="707"/>
            <ac:spMk id="2" creationId="{B268085A-1A68-E432-3EE4-1DEE1BAB6A6E}"/>
          </ac:spMkLst>
        </pc:spChg>
        <pc:spChg chg="mod ord">
          <ac:chgData name="Matthieu De Mari" userId="dfb708c9-d8dc-439f-9a3b-c772bf4a311c" providerId="ADAL" clId="{F12FC4A2-B409-4069-B166-D5A2DB97FEBD}" dt="2022-11-14T07:19:04.759" v="289" actId="700"/>
          <ac:spMkLst>
            <pc:docMk/>
            <pc:sldMk cId="3742398413" sldId="707"/>
            <ac:spMk id="4" creationId="{C0612F2C-CCBD-4D9C-8C97-D9FE2F828CB0}"/>
          </ac:spMkLst>
        </pc:spChg>
        <pc:spChg chg="mod ord">
          <ac:chgData name="Matthieu De Mari" userId="dfb708c9-d8dc-439f-9a3b-c772bf4a311c" providerId="ADAL" clId="{F12FC4A2-B409-4069-B166-D5A2DB97FEBD}" dt="2022-11-14T07:21:43.958" v="487" actId="113"/>
          <ac:spMkLst>
            <pc:docMk/>
            <pc:sldMk cId="3742398413" sldId="707"/>
            <ac:spMk id="5" creationId="{92E3B964-4CD4-43B6-A9FE-636D9290CF09}"/>
          </ac:spMkLst>
        </pc:spChg>
        <pc:picChg chg="add del mod">
          <ac:chgData name="Matthieu De Mari" userId="dfb708c9-d8dc-439f-9a3b-c772bf4a311c" providerId="ADAL" clId="{F12FC4A2-B409-4069-B166-D5A2DB97FEBD}" dt="2022-11-14T07:19:10.434" v="293"/>
          <ac:picMkLst>
            <pc:docMk/>
            <pc:sldMk cId="3742398413" sldId="707"/>
            <ac:picMk id="6" creationId="{761B6DCD-9FDD-661E-17A8-EC0848F7A54D}"/>
          </ac:picMkLst>
        </pc:picChg>
        <pc:picChg chg="add del mod">
          <ac:chgData name="Matthieu De Mari" userId="dfb708c9-d8dc-439f-9a3b-c772bf4a311c" providerId="ADAL" clId="{F12FC4A2-B409-4069-B166-D5A2DB97FEBD}" dt="2022-11-14T07:19:14.099" v="295"/>
          <ac:picMkLst>
            <pc:docMk/>
            <pc:sldMk cId="3742398413" sldId="707"/>
            <ac:picMk id="8" creationId="{C97BD336-012F-0453-341F-C9EF8167588A}"/>
          </ac:picMkLst>
        </pc:picChg>
        <pc:picChg chg="add del mod">
          <ac:chgData name="Matthieu De Mari" userId="dfb708c9-d8dc-439f-9a3b-c772bf4a311c" providerId="ADAL" clId="{F12FC4A2-B409-4069-B166-D5A2DB97FEBD}" dt="2022-11-14T07:19:28.115" v="303" actId="21"/>
          <ac:picMkLst>
            <pc:docMk/>
            <pc:sldMk cId="3742398413" sldId="707"/>
            <ac:picMk id="9" creationId="{B4506547-30F3-1862-A7C3-C5F9DFBDFBEB}"/>
          </ac:picMkLst>
        </pc:picChg>
        <pc:picChg chg="add mod">
          <ac:chgData name="Matthieu De Mari" userId="dfb708c9-d8dc-439f-9a3b-c772bf4a311c" providerId="ADAL" clId="{F12FC4A2-B409-4069-B166-D5A2DB97FEBD}" dt="2022-11-14T07:21:36.841" v="486" actId="1076"/>
          <ac:picMkLst>
            <pc:docMk/>
            <pc:sldMk cId="3742398413" sldId="707"/>
            <ac:picMk id="10" creationId="{EBE3B238-DADD-2FDE-1B36-F1B78AC8896D}"/>
          </ac:picMkLst>
        </pc:picChg>
      </pc:sldChg>
      <pc:sldChg chg="addSp delSp modSp add mod modClrScheme chgLayout">
        <pc:chgData name="Matthieu De Mari" userId="dfb708c9-d8dc-439f-9a3b-c772bf4a311c" providerId="ADAL" clId="{F12FC4A2-B409-4069-B166-D5A2DB97FEBD}" dt="2022-11-14T07:14:54.910" v="153" actId="14100"/>
        <pc:sldMkLst>
          <pc:docMk/>
          <pc:sldMk cId="463541510" sldId="718"/>
        </pc:sldMkLst>
        <pc:spChg chg="mod ord">
          <ac:chgData name="Matthieu De Mari" userId="dfb708c9-d8dc-439f-9a3b-c772bf4a311c" providerId="ADAL" clId="{F12FC4A2-B409-4069-B166-D5A2DB97FEBD}" dt="2022-11-14T07:14:03.391" v="99" actId="700"/>
          <ac:spMkLst>
            <pc:docMk/>
            <pc:sldMk cId="463541510" sldId="718"/>
            <ac:spMk id="2" creationId="{C826F7A7-7731-488B-8DF2-1407712F1EC1}"/>
          </ac:spMkLst>
        </pc:spChg>
        <pc:spChg chg="mod ord">
          <ac:chgData name="Matthieu De Mari" userId="dfb708c9-d8dc-439f-9a3b-c772bf4a311c" providerId="ADAL" clId="{F12FC4A2-B409-4069-B166-D5A2DB97FEBD}" dt="2022-11-14T07:14:19.425" v="147" actId="113"/>
          <ac:spMkLst>
            <pc:docMk/>
            <pc:sldMk cId="463541510" sldId="718"/>
            <ac:spMk id="3" creationId="{9D882609-53DF-4B06-91C6-50E0570C62D5}"/>
          </ac:spMkLst>
        </pc:spChg>
        <pc:spChg chg="add del mod ord">
          <ac:chgData name="Matthieu De Mari" userId="dfb708c9-d8dc-439f-9a3b-c772bf4a311c" providerId="ADAL" clId="{F12FC4A2-B409-4069-B166-D5A2DB97FEBD}" dt="2022-11-14T07:14:23.662" v="148" actId="478"/>
          <ac:spMkLst>
            <pc:docMk/>
            <pc:sldMk cId="463541510" sldId="718"/>
            <ac:spMk id="4" creationId="{D9518F59-35DA-7BAE-DE0C-4958B1EB5A26}"/>
          </ac:spMkLst>
        </pc:spChg>
        <pc:picChg chg="add mod">
          <ac:chgData name="Matthieu De Mari" userId="dfb708c9-d8dc-439f-9a3b-c772bf4a311c" providerId="ADAL" clId="{F12FC4A2-B409-4069-B166-D5A2DB97FEBD}" dt="2022-11-14T07:14:54.910" v="153" actId="14100"/>
          <ac:picMkLst>
            <pc:docMk/>
            <pc:sldMk cId="463541510" sldId="718"/>
            <ac:picMk id="6" creationId="{1FB91D18-8AD7-C28C-DAB7-3CCFFB92C91A}"/>
          </ac:picMkLst>
        </pc:picChg>
      </pc:sldChg>
      <pc:sldMasterChg chg="addSp mod">
        <pc:chgData name="Matthieu De Mari" userId="dfb708c9-d8dc-439f-9a3b-c772bf4a311c" providerId="ADAL" clId="{F12FC4A2-B409-4069-B166-D5A2DB97FEBD}" dt="2022-11-14T07:08:44.812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F12FC4A2-B409-4069-B166-D5A2DB97FEBD}" dt="2022-11-14T07:08:44.812" v="0" actId="33475"/>
          <ac:spMkLst>
            <pc:docMk/>
            <pc:sldMasterMk cId="2168708284" sldId="2147483648"/>
            <ac:spMk id="9" creationId="{598A102A-AC61-38F1-AC51-F28E2C878766}"/>
          </ac:spMkLst>
        </pc:spChg>
        <pc:spChg chg="add">
          <ac:chgData name="Matthieu De Mari" userId="dfb708c9-d8dc-439f-9a3b-c772bf4a311c" providerId="ADAL" clId="{F12FC4A2-B409-4069-B166-D5A2DB97FEBD}" dt="2022-11-14T07:08:44.812" v="0" actId="33475"/>
          <ac:spMkLst>
            <pc:docMk/>
            <pc:sldMasterMk cId="2168708284" sldId="2147483648"/>
            <ac:spMk id="10" creationId="{FD860DE2-B3E6-2E49-2552-F9BECF930A67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A102A-AC61-38F1-AC51-F28E2C87876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60DE2-B3E6-2E49-2552-F9BECF930A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silver.uk/teaching/" TargetMode="External"/><Relationship Id="rId2" Type="http://schemas.openxmlformats.org/officeDocument/2006/relationships/hyperlink" Target="https://deepmind.com/learning-resources/-introduction-reinforcement-learning-david-sil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reza/courses/cs6231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std.sutd.edu.sg/undergraduate/courses/50035-computer-vis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image-processing?ranMID=40328&amp;ranEAID=*GqSdLGGurk&amp;ranSiteID=.GqSdLGGurk-GV4LxEnPMuMd1.8y4AurRA&amp;siteID=.GqSdLGGurk-GV4LxEnPMuMd1.8y4AurRA&amp;utm_content=10&amp;utm_medium=partners&amp;utm_source=linkshare&amp;utm_campaign=*GqSdLGGur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x.ac.uk/teaching/courses/2020-2021/advml/" TargetMode="External"/><Relationship Id="rId2" Type="http://schemas.openxmlformats.org/officeDocument/2006/relationships/hyperlink" Target="https://medium.com/@ODSC/introduction-to-bayesian-deep-learning-f7568f524c9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nford.edu/courses/soe-ycs0002-game-theory" TargetMode="External"/><Relationship Id="rId2" Type="http://schemas.openxmlformats.org/officeDocument/2006/relationships/hyperlink" Target="https://oyc.yale.edu/economics/econ-15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nvidia.com/cuda-education-training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ennylane.ai/qml/whatisqml.html" TargetMode="External"/><Relationship Id="rId2" Type="http://schemas.openxmlformats.org/officeDocument/2006/relationships/hyperlink" Target="https://towardsdatascience.com/dont-ask-what-quantum-computing-can-do-for-machine-learning-cc44feeb51e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learning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forbestechcouncil/2021/07/16/the-future-of-artificial-general-intelligence/?sh=c9223323ba99" TargetMode="External"/><Relationship Id="rId2" Type="http://schemas.openxmlformats.org/officeDocument/2006/relationships/hyperlink" Target="https://medium.com/swlh/artificial-intelligence-can-now-solve-a-mathematical-problem-that-can-make-researchers-life-easier-9602c86912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hl=en&amp;user=dYpPMQEAAAAJ" TargetMode="External"/><Relationship Id="rId2" Type="http://schemas.openxmlformats.org/officeDocument/2006/relationships/hyperlink" Target="https://scholar.google.com/citations?user=WLN3QrAAAAAJ&amp;hl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yxUduqMAAAAJ&amp;hl=fr" TargetMode="External"/><Relationship Id="rId4" Type="http://schemas.openxmlformats.org/officeDocument/2006/relationships/hyperlink" Target="https://scholar.google.co.uk/citations?user=DaFHynwAAAAJ&amp;hl=e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fr/citations?user=kbN88gsAAAAJ&amp;hl=fr" TargetMode="External"/><Relationship Id="rId2" Type="http://schemas.openxmlformats.org/officeDocument/2006/relationships/hyperlink" Target="https://scholar.google.com/citations?user=3QeF7mA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.uk/citations?user=0RAmmIAAAAAJ&amp;hl=en" TargetMode="External"/><Relationship Id="rId4" Type="http://schemas.openxmlformats.org/officeDocument/2006/relationships/hyperlink" Target="https://scholar.google.de/citations?user=Nq0dVMcAAAAJ&amp;hl=e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at/citations?user=tvUH3WMAAAAJ&amp;hl=en" TargetMode="External"/><Relationship Id="rId2" Type="http://schemas.openxmlformats.org/officeDocument/2006/relationships/hyperlink" Target="https://scholar.google.com/citations?user=gLnCTgIAAAAJ&amp;hl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a/citations?user=m1qAiOUAAAAJ&amp;hl=en" TargetMode="External"/><Relationship Id="rId4" Type="http://schemas.openxmlformats.org/officeDocument/2006/relationships/hyperlink" Target="https://scholar.google.com/citations?user=E-vg2zQAAAAJ&amp;hl=fr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hyperlink" Target="https://scholar.google.com/citations?user=Ol0vcWg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VfYhf2wAAAAJ&amp;hl=en" TargetMode="External"/><Relationship Id="rId4" Type="http://schemas.openxmlformats.org/officeDocument/2006/relationships/hyperlink" Target="https://scholar.google.com/citations?user=2oy3OXYAAAAJ&amp;hl=en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astie.su.domains/ElemStatLearn/download.html" TargetMode="External"/><Relationship Id="rId2" Type="http://schemas.openxmlformats.org/officeDocument/2006/relationships/hyperlink" Target="https://scholar.google.ca/citations?user=tQVe-fA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vtegaJgAAAAJ&amp;hl=fr" TargetMode="External"/><Relationship Id="rId4" Type="http://schemas.openxmlformats.org/officeDocument/2006/relationships/hyperlink" Target="https://scholar.google.ca/citations?user=ZpG_cJwAAAAJ&amp;hl=en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rDfyQnIAAAAJ&amp;hl=fr" TargetMode="External"/><Relationship Id="rId2" Type="http://schemas.openxmlformats.org/officeDocument/2006/relationships/hyperlink" Target="https://scholar.google.com/citations?user=l8WuQJgAAAAJ&amp;hl=f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holar.google.com/citations?user=x04W_mMAAAAJ&amp;hl=fr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oY9R5YQAAAAJ&amp;hl=fr" TargetMode="External"/><Relationship Id="rId2" Type="http://schemas.openxmlformats.org/officeDocument/2006/relationships/hyperlink" Target="https://scholar.google.com/citations?user=g-_ZXGsAAAAJ&amp;hl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5Iqe53IAAAAJ&amp;hl=en" TargetMode="External"/><Relationship Id="rId4" Type="http://schemas.openxmlformats.org/officeDocument/2006/relationships/hyperlink" Target="https://scholar.google.com/citations?user=7K34d7cAAAAJ&amp;hl=f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ZWdEJ54AAAAJ&amp;hl=en" TargetMode="External"/><Relationship Id="rId2" Type="http://schemas.openxmlformats.org/officeDocument/2006/relationships/hyperlink" Target="https://scholar.google.com/citations?user=mG4imME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BDsAYUsAAAAJ&amp;hl=en" TargetMode="External"/><Relationship Id="rId4" Type="http://schemas.openxmlformats.org/officeDocument/2006/relationships/hyperlink" Target="https://dblp.org/pid/69/3008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td.sutd.edu.sg/undergraduate/courses/50040-natural-language-processing" TargetMode="External"/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x.ac.uk/teaching/courses/2020-2021/advml/" TargetMode="External"/><Relationship Id="rId2" Type="http://schemas.openxmlformats.org/officeDocument/2006/relationships/hyperlink" Target="https://ocw.mit.edu/courses/mathematics/18-217-graph-theory-and-additive-combinatorics-fall-201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reza/courses/cs6231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reza/courses/cs6231/" TargetMode="External"/><Relationship Id="rId2" Type="http://schemas.openxmlformats.org/officeDocument/2006/relationships/hyperlink" Target="https://machinelearningmastery.com/meta-learning-in-machine-learn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reza/courses/cs6231/" TargetMode="External"/><Relationship Id="rId2" Type="http://schemas.openxmlformats.org/officeDocument/2006/relationships/hyperlink" Target="https://cs236g.stanford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W13S1 – End and Review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  <a:endParaRPr lang="en-GB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Reinforcement Learning (W12++)</a:t>
            </a:r>
          </a:p>
          <a:p>
            <a:pPr marL="0" indent="0">
              <a:buNone/>
            </a:pPr>
            <a:r>
              <a:rPr lang="en-US" dirty="0"/>
              <a:t>Barely scratched the surface about Reinforcement Learning.</a:t>
            </a:r>
          </a:p>
          <a:p>
            <a:r>
              <a:rPr lang="en-US" dirty="0"/>
              <a:t>Currently considering to create a RL course at SUTD for Term 8. Thoughts?</a:t>
            </a:r>
          </a:p>
          <a:p>
            <a:r>
              <a:rPr lang="en-US" dirty="0"/>
              <a:t>Otherwise, the reference course on RL is the one from David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Sliver</a:t>
            </a:r>
            <a:r>
              <a:rPr lang="en-US" dirty="0"/>
              <a:t> (the man behind AlphaGo!)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https://deepmind.com/learning-resources/-introduction-reinforcement-learning-david-silver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>
                <a:hlinkClick r:id="rId3"/>
              </a:rPr>
              <a:t>https://www.davidsilver.uk/teaching/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24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Interpretability (W12++)</a:t>
            </a:r>
          </a:p>
          <a:p>
            <a:r>
              <a:rPr lang="en-US" dirty="0"/>
              <a:t>Rather an ongoing field in research at the moment.</a:t>
            </a:r>
          </a:p>
          <a:p>
            <a:r>
              <a:rPr lang="en-US" dirty="0"/>
              <a:t>Not that many course out there, but worth keeping an eye out…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70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concepts, problems and architectures on Computer Vision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Ask for the course materials of the Computer Vision Term 7 course for more advanced concepts on CV, such as:</a:t>
            </a:r>
          </a:p>
          <a:p>
            <a:r>
              <a:rPr lang="en-GB" dirty="0"/>
              <a:t>More advanced loss functions like triplet loss, </a:t>
            </a:r>
          </a:p>
          <a:p>
            <a:r>
              <a:rPr lang="en-GB" dirty="0"/>
              <a:t>Advanced architectures like </a:t>
            </a:r>
            <a:r>
              <a:rPr lang="en-GB" dirty="0" err="1"/>
              <a:t>siamese</a:t>
            </a:r>
            <a:r>
              <a:rPr lang="en-GB" dirty="0"/>
              <a:t> networks,</a:t>
            </a:r>
          </a:p>
          <a:p>
            <a:r>
              <a:rPr lang="en-GB" dirty="0"/>
              <a:t>Video data models, 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https://istd.sutd.edu.sg/undergraduate/courses/50035-computer-vision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603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concepts, problems and architectures on Computer Vision</a:t>
            </a:r>
            <a:endParaRPr lang="en-GB" dirty="0"/>
          </a:p>
          <a:p>
            <a:r>
              <a:rPr lang="en-GB" dirty="0"/>
              <a:t>Also, always good to go for an image processing course to understand typical image transformation and problems out there.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https://www.coursera.org/learn/image-processing?ranMID=40328&amp;ranEAID=*GqSdLGGurk&amp;ranSiteID=.GqSdLGGurk-GV4LxEnPMuMd1.8y4AurRA&amp;siteID=.GqSdLGGurk-GV4LxEnPMuMd1.8y4AurRA&amp;utm_content=10&amp;utm_medium=partners&amp;utm_source=linkshare&amp;utm_campaign=*GqSdLGGurk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585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Bayesian and Statistical Learning (Variational </a:t>
            </a:r>
            <a:r>
              <a:rPr lang="en-GB" b="1" dirty="0" err="1"/>
              <a:t>AutoEncoders</a:t>
            </a:r>
            <a:r>
              <a:rPr lang="en-GB" b="1" dirty="0"/>
              <a:t> were 101).</a:t>
            </a:r>
          </a:p>
          <a:p>
            <a:r>
              <a:rPr lang="en-GB" dirty="0"/>
              <a:t>A good entry point for Bayesian Deep Learning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https://medium.com/@ODSC/introduction-to-bayesian-deep-learning-f7568f524c90</a:t>
            </a:r>
            <a:endParaRPr lang="en-GB" dirty="0"/>
          </a:p>
          <a:p>
            <a:r>
              <a:rPr lang="en-GB" dirty="0"/>
              <a:t>Lectures 10-End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https://www.cs.ox.ac.uk/teaching/courses/2020-2021/advml/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8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 bit of advanced optimization and game theory never hurts…</a:t>
            </a:r>
          </a:p>
          <a:p>
            <a:r>
              <a:rPr lang="en-GB" dirty="0"/>
              <a:t>Especially when trying to optimize two cooperating or competing neural networks! (GANs, actor-critic, etc.)</a:t>
            </a:r>
          </a:p>
          <a:p>
            <a:r>
              <a:rPr lang="en-GB" dirty="0"/>
              <a:t>Great courses here: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https://oyc.yale.edu/economics/econ-159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And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https://online.stanford.edu/courses/soe-ycs0002-game-theory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633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CUDA masters are the king of the world these days…</a:t>
            </a:r>
            <a:endParaRPr lang="en-GB" dirty="0"/>
          </a:p>
          <a:p>
            <a:r>
              <a:rPr lang="en-GB" dirty="0" err="1"/>
              <a:t>BigTech</a:t>
            </a:r>
            <a:r>
              <a:rPr lang="en-GB" dirty="0"/>
              <a:t> companies are looking for experts that can help with machine learning and custom GPU implementations</a:t>
            </a:r>
          </a:p>
          <a:p>
            <a:r>
              <a:rPr lang="en-GB" dirty="0"/>
              <a:t>The most obvious way to learn is from Nvidia courses themselves, some give certifications, but it is an investment...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https://developer.nvidia.com/cuda-education-training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0B528-15A1-24F2-2476-3A8D0123B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3677055"/>
            <a:ext cx="5714965" cy="2894769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6981AD3-0408-47CA-7462-ECF93911D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75" y="1450467"/>
            <a:ext cx="3988341" cy="22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2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Could computing is also very valuable…</a:t>
            </a:r>
          </a:p>
          <a:p>
            <a:r>
              <a:rPr lang="en-GB" dirty="0"/>
              <a:t>Similarly, a certification in AWS or Microsoft Azure of Google Cloud for cloud computing machine/deep learning is of high value these days!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FB91D18-8AD7-C28C-DAB7-3CCFFB92C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729" y="1906966"/>
            <a:ext cx="5238513" cy="29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4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Quantum is the next best thing?</a:t>
            </a:r>
          </a:p>
          <a:p>
            <a:pPr marL="0" indent="0">
              <a:buNone/>
            </a:pPr>
            <a:r>
              <a:rPr lang="en-GB" dirty="0"/>
              <a:t>Quantum computers are expected to be the next big thing in Computer Science in general.</a:t>
            </a:r>
          </a:p>
          <a:p>
            <a:r>
              <a:rPr lang="en-GB" dirty="0"/>
              <a:t>This will also apply to AI/ML/DL…</a:t>
            </a:r>
          </a:p>
          <a:p>
            <a:r>
              <a:rPr lang="en-GB" dirty="0"/>
              <a:t>This means we will get to train larger networks, faster. (This is currently a limit for many applications these days).</a:t>
            </a:r>
          </a:p>
          <a:p>
            <a:r>
              <a:rPr lang="en-GB" dirty="0"/>
              <a:t>Picking up on quantum computing is never a bad idea (but careful, possibly the most difficult topic out there!)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https://towardsdatascience.com/dont-ask-what-quantum-computing-can-do-for-machine-learning-cc44feeb51e8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https://pennylane.ai/qml/whatisqml.html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673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stuff</a:t>
            </a:r>
          </a:p>
          <a:p>
            <a:r>
              <a:rPr lang="en-GB" dirty="0"/>
              <a:t>Advanced Probability and Statistics (a.k.a. Statistical Learning) is always a great plus…</a:t>
            </a:r>
            <a:br>
              <a:rPr lang="en-GB" dirty="0"/>
            </a:br>
            <a:r>
              <a:rPr lang="en-GB" dirty="0">
                <a:hlinkClick r:id="rId2"/>
              </a:rPr>
              <a:t>https://www.statlearning.com/</a:t>
            </a:r>
            <a:endParaRPr lang="en-GB" dirty="0"/>
          </a:p>
          <a:p>
            <a:r>
              <a:rPr lang="en-GB" dirty="0"/>
              <a:t>Neuroscience should probably be part of any serious AI curriculum…</a:t>
            </a:r>
            <a:br>
              <a:rPr lang="en-GB" dirty="0"/>
            </a:br>
            <a:r>
              <a:rPr lang="en-GB" dirty="0"/>
              <a:t>[</a:t>
            </a:r>
            <a:r>
              <a:rPr lang="en-GB" dirty="0" err="1"/>
              <a:t>NeuroAI</a:t>
            </a:r>
            <a:r>
              <a:rPr lang="en-GB" dirty="0"/>
              <a:t>] Barron et al., “</a:t>
            </a:r>
            <a:r>
              <a:rPr lang="en-US" dirty="0"/>
              <a:t>What insects can tell us about the origins of consciousness”, 2015.</a:t>
            </a:r>
            <a:endParaRPr lang="en-GB" dirty="0"/>
          </a:p>
          <a:p>
            <a:r>
              <a:rPr lang="en-GB" dirty="0"/>
              <a:t>Etc.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2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165A-14E7-468C-809D-442B5170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admin stuff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9D1B-C544-4598-B895-1C8F723A0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Final exam</a:t>
            </a:r>
          </a:p>
          <a:p>
            <a:r>
              <a:rPr lang="en-US" dirty="0"/>
              <a:t>Content will be everything from W1 to W12 included.</a:t>
            </a:r>
          </a:p>
          <a:p>
            <a:r>
              <a:rPr lang="en-US" dirty="0"/>
              <a:t>Similar format as </a:t>
            </a:r>
            <a:r>
              <a:rPr lang="en-US" dirty="0" err="1"/>
              <a:t>MidTerm</a:t>
            </a:r>
            <a:r>
              <a:rPr lang="en-US" dirty="0"/>
              <a:t>.</a:t>
            </a:r>
          </a:p>
          <a:p>
            <a:r>
              <a:rPr lang="en-US" dirty="0"/>
              <a:t>Details for exam (location, assignments, etc.) to be sent via email.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Big project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No extension will be given (have to give grades to OSA!)</a:t>
            </a:r>
          </a:p>
        </p:txBody>
      </p:sp>
    </p:spTree>
    <p:extLst>
      <p:ext uri="{BB962C8B-B14F-4D97-AF65-F5344CB8AC3E}">
        <p14:creationId xmlns:p14="http://schemas.microsoft.com/office/powerpoint/2010/main" val="33100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stuff</a:t>
            </a:r>
          </a:p>
          <a:p>
            <a:r>
              <a:rPr lang="en-GB" dirty="0"/>
              <a:t>Using DL to solve complex differential equations.</a:t>
            </a:r>
            <a:br>
              <a:rPr lang="en-GB" dirty="0"/>
            </a:br>
            <a:r>
              <a:rPr lang="en-GB" dirty="0">
                <a:hlinkClick r:id="rId2"/>
              </a:rPr>
              <a:t>https://medium.com/swlh/artificial-intelligence-can-now-solve-a-mathematical-problem-that-can-make-researchers-life-easier-9602c869128</a:t>
            </a:r>
            <a:endParaRPr lang="en-GB" dirty="0"/>
          </a:p>
          <a:p>
            <a:r>
              <a:rPr lang="en-GB" dirty="0"/>
              <a:t>General AI, i.e. designing an AI will full human cognitive capabilities (vision, hearing, speech, movement, etc.).</a:t>
            </a:r>
            <a:br>
              <a:rPr lang="en-GB" dirty="0"/>
            </a:br>
            <a:r>
              <a:rPr lang="en-GB" dirty="0">
                <a:hlinkClick r:id="rId3"/>
              </a:rPr>
              <a:t>https://www.forbes.com/sites/forbestechcouncil/2021/07/16/the-future-of-artificial-general-intelligence/?sh=c9223323ba99</a:t>
            </a:r>
            <a:endParaRPr lang="en-GB" dirty="0"/>
          </a:p>
          <a:p>
            <a:r>
              <a:rPr lang="en-GB" dirty="0"/>
              <a:t>Etc.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85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530E7-BA86-4418-BA4E-56652782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 message is…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29E5-3002-43E1-A379-263BC6F2D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learning should not stop after SUTD…</a:t>
            </a:r>
          </a:p>
          <a:p>
            <a:r>
              <a:rPr lang="en-US" dirty="0"/>
              <a:t>Keep learning to stay up to date, this is a very fast evolving field…</a:t>
            </a:r>
          </a:p>
          <a:p>
            <a:r>
              <a:rPr lang="en-US" dirty="0"/>
              <a:t>So, good luck on your continuing studies!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761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12F2C-CCBD-4D9C-8C97-D9FE2F82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importantly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E3B964-4CD4-43B6-A9FE-636D9290C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DL/AI is a very active and fast-paced field.</a:t>
            </a:r>
          </a:p>
          <a:p>
            <a:r>
              <a:rPr lang="en-US" dirty="0"/>
              <a:t>Keep your watchlist of papers and authors up to date.</a:t>
            </a:r>
          </a:p>
          <a:p>
            <a:r>
              <a:rPr lang="en-US" dirty="0"/>
              <a:t>I have mentioned researchers, which I believe are among the most notable influencers of the Deep Learning community.</a:t>
            </a:r>
          </a:p>
          <a:p>
            <a:endParaRPr lang="en-US" dirty="0"/>
          </a:p>
          <a:p>
            <a:r>
              <a:rPr lang="en-US" dirty="0"/>
              <a:t>Will be adding some more on the next slides.</a:t>
            </a:r>
          </a:p>
          <a:p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8085A-1A68-E432-3EE4-1DEE1BAB6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920274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i="1" dirty="0"/>
              <a:t>“A good professor should have this constant concern: teaching his students how to continue without him.“</a:t>
            </a:r>
            <a:br>
              <a:rPr lang="en-US" sz="3000" i="1" dirty="0"/>
            </a:br>
            <a:r>
              <a:rPr lang="en-US" sz="3000" i="1" dirty="0"/>
              <a:t>– André Gide, Nobel Prize of Literature in 1947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E3B238-DADD-2FDE-1B36-F1B78AC8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689" y="4488193"/>
            <a:ext cx="1882331" cy="200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98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GB" b="1" dirty="0"/>
              <a:t>Yann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LeCun</a:t>
            </a:r>
            <a:r>
              <a:rPr lang="en-GB" b="1" dirty="0"/>
              <a:t>: Chief AI Scientist </a:t>
            </a:r>
            <a:r>
              <a:rPr lang="en-GB" dirty="0"/>
              <a:t>at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Facebook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AI</a:t>
            </a:r>
            <a:r>
              <a:rPr lang="en-GB" dirty="0"/>
              <a:t>,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New</a:t>
            </a:r>
            <a:r>
              <a:rPr lang="en-GB" dirty="0"/>
              <a:t> </a:t>
            </a:r>
            <a:r>
              <a:rPr lang="en-GB" b="1" dirty="0"/>
              <a:t>York</a:t>
            </a:r>
            <a:r>
              <a:rPr lang="en-GB" dirty="0"/>
              <a:t> </a:t>
            </a:r>
            <a:r>
              <a:rPr lang="en-GB" b="1" dirty="0"/>
              <a:t>University</a:t>
            </a:r>
            <a:r>
              <a:rPr lang="en-GB" dirty="0"/>
              <a:t>, inventor of </a:t>
            </a:r>
            <a:r>
              <a:rPr lang="en-GB" b="1" dirty="0"/>
              <a:t>CNNs</a:t>
            </a:r>
            <a:r>
              <a:rPr lang="en-GB" dirty="0"/>
              <a:t>, creator of </a:t>
            </a:r>
            <a:r>
              <a:rPr lang="en-GB" b="1" dirty="0"/>
              <a:t>MNIST </a:t>
            </a:r>
            <a:r>
              <a:rPr lang="en-GB" dirty="0"/>
              <a:t>dataset,</a:t>
            </a:r>
            <a:r>
              <a:rPr lang="en-GB" b="1" dirty="0"/>
              <a:t> third</a:t>
            </a:r>
            <a:r>
              <a:rPr lang="en-GB" dirty="0"/>
              <a:t> </a:t>
            </a:r>
            <a:r>
              <a:rPr lang="en-GB" b="1" dirty="0"/>
              <a:t>one</a:t>
            </a:r>
            <a:r>
              <a:rPr lang="en-GB" dirty="0"/>
              <a:t> of the </a:t>
            </a:r>
            <a:r>
              <a:rPr lang="en-GB" b="1" dirty="0"/>
              <a:t>three</a:t>
            </a:r>
            <a:r>
              <a:rPr lang="en-GB" dirty="0"/>
              <a:t> </a:t>
            </a:r>
            <a:r>
              <a:rPr lang="en-GB" b="1" dirty="0" err="1"/>
              <a:t>GodFathers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Deep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https://scholar.google.com/citations?user=WLN3QrAAAAAJ&amp;hl=fr</a:t>
            </a:r>
            <a:endParaRPr lang="en-GB" dirty="0"/>
          </a:p>
          <a:p>
            <a:r>
              <a:rPr lang="en-GB" b="1" dirty="0" err="1"/>
              <a:t>Demis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Hassabis</a:t>
            </a:r>
            <a:r>
              <a:rPr lang="en-GB" dirty="0"/>
              <a:t>: Co-founder of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DeepMind</a:t>
            </a:r>
            <a:r>
              <a:rPr lang="en-GB" dirty="0"/>
              <a:t>,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AlphaGo</a:t>
            </a:r>
            <a:r>
              <a:rPr lang="en-GB" dirty="0"/>
              <a:t>. Several contributions in </a:t>
            </a:r>
            <a:r>
              <a:rPr lang="en-GB" b="1" dirty="0"/>
              <a:t>Reinforcement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3"/>
              </a:rPr>
              <a:t>https://scholar.google.com/citations?hl=en&amp;user=dYpPMQEAAAAJ</a:t>
            </a:r>
            <a:endParaRPr lang="en-GB" dirty="0"/>
          </a:p>
          <a:p>
            <a:r>
              <a:rPr lang="en-GB" b="1" dirty="0"/>
              <a:t>Alex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Graves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University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Toronto</a:t>
            </a:r>
            <a:r>
              <a:rPr lang="en-GB" dirty="0"/>
              <a:t>. Several contributions in </a:t>
            </a:r>
            <a:r>
              <a:rPr lang="en-GB" b="1" dirty="0"/>
              <a:t>Reinforcement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 </a:t>
            </a:r>
            <a:r>
              <a:rPr lang="en-GB" dirty="0">
                <a:hlinkClick r:id="rId4"/>
              </a:rPr>
              <a:t>https://scholar.google.co.uk/citations?user=DaFHynwAAAAJ&amp;hl=en</a:t>
            </a:r>
            <a:endParaRPr lang="en-GB" dirty="0"/>
          </a:p>
          <a:p>
            <a:r>
              <a:rPr lang="en-GB" b="1" dirty="0"/>
              <a:t>Michael</a:t>
            </a:r>
            <a:r>
              <a:rPr lang="en-GB" dirty="0"/>
              <a:t> </a:t>
            </a:r>
            <a:r>
              <a:rPr lang="en-GB" b="1" dirty="0"/>
              <a:t>I.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Jordan</a:t>
            </a:r>
            <a:r>
              <a:rPr lang="en-GB" dirty="0"/>
              <a:t>: Professor at </a:t>
            </a:r>
            <a:r>
              <a:rPr lang="en-GB" b="1" dirty="0"/>
              <a:t>UC Berkeley</a:t>
            </a:r>
            <a:r>
              <a:rPr lang="en-GB" dirty="0"/>
              <a:t>, co-inventor of LDA.</a:t>
            </a:r>
            <a:br>
              <a:rPr lang="en-GB" dirty="0"/>
            </a:br>
            <a:r>
              <a:rPr lang="en-GB" dirty="0">
                <a:hlinkClick r:id="rId5"/>
              </a:rPr>
              <a:t>https://scholar.google.com/citations?user=yxUduqMAAAAJ&amp;hl=fr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459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Christian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Szegedy</a:t>
            </a:r>
            <a:r>
              <a:rPr lang="en-US" b="1" dirty="0"/>
              <a:t>: Research Scientist </a:t>
            </a:r>
            <a:r>
              <a:rPr lang="en-US" dirty="0"/>
              <a:t>at</a:t>
            </a:r>
            <a:r>
              <a:rPr lang="en-US" b="1" dirty="0"/>
              <a:t> Google Research, many contributions including </a:t>
            </a:r>
            <a:r>
              <a:rPr lang="en-US" dirty="0"/>
              <a:t>Inception </a:t>
            </a:r>
            <a:r>
              <a:rPr lang="en-US" dirty="0" err="1"/>
              <a:t>BatchNorm</a:t>
            </a:r>
            <a:r>
              <a:rPr lang="en-US" dirty="0"/>
              <a:t>, Attacks, etc.</a:t>
            </a:r>
            <a:br>
              <a:rPr lang="en-US" dirty="0"/>
            </a:br>
            <a:r>
              <a:rPr lang="en-US" dirty="0">
                <a:hlinkClick r:id="rId2"/>
              </a:rPr>
              <a:t>https://scholar.google.com/citations?user=3QeF7mAAAAAJ&amp;hl=en</a:t>
            </a:r>
            <a:endParaRPr lang="en-US" dirty="0"/>
          </a:p>
          <a:p>
            <a:r>
              <a:rPr lang="en-US" b="1" dirty="0"/>
              <a:t>Leon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Bottou</a:t>
            </a:r>
            <a:r>
              <a:rPr lang="en-US" dirty="0"/>
              <a:t>: </a:t>
            </a:r>
            <a:r>
              <a:rPr lang="en-US" b="1" dirty="0"/>
              <a:t>Researcher</a:t>
            </a:r>
            <a:r>
              <a:rPr lang="en-US" dirty="0"/>
              <a:t> at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Facebook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AI</a:t>
            </a:r>
            <a:r>
              <a:rPr lang="en-US" dirty="0"/>
              <a:t>, co-inventor of </a:t>
            </a:r>
            <a:r>
              <a:rPr lang="en-US" b="1" dirty="0"/>
              <a:t>Wasserstein</a:t>
            </a:r>
            <a:r>
              <a:rPr lang="en-US" dirty="0"/>
              <a:t> </a:t>
            </a:r>
            <a:r>
              <a:rPr lang="en-US" b="1" dirty="0"/>
              <a:t>GANs</a:t>
            </a:r>
            <a:r>
              <a:rPr lang="en-US" dirty="0"/>
              <a:t> and many contributions to NLP.</a:t>
            </a:r>
            <a:br>
              <a:rPr lang="en-US" dirty="0"/>
            </a:br>
            <a:r>
              <a:rPr lang="en-US" dirty="0">
                <a:hlinkClick r:id="rId3"/>
              </a:rPr>
              <a:t>https://scholar.google.fr/citations?user=kbN88gsAAAAJ&amp;hl=fr</a:t>
            </a:r>
            <a:endParaRPr lang="en-US" dirty="0"/>
          </a:p>
          <a:p>
            <a:r>
              <a:rPr lang="en-GB" b="1" dirty="0" err="1"/>
              <a:t>Dzmitry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Bahdanau</a:t>
            </a:r>
            <a:r>
              <a:rPr lang="en-GB" dirty="0"/>
              <a:t>: </a:t>
            </a:r>
            <a:r>
              <a:rPr lang="en-GB" b="1" dirty="0"/>
              <a:t>Researcher</a:t>
            </a:r>
            <a:r>
              <a:rPr lang="en-GB" dirty="0"/>
              <a:t> at </a:t>
            </a:r>
            <a:r>
              <a:rPr lang="en-GB" b="1" dirty="0"/>
              <a:t>ServiceNow</a:t>
            </a:r>
            <a:r>
              <a:rPr lang="en-GB" dirty="0"/>
              <a:t>, several contribution to NLP including attention models. </a:t>
            </a:r>
            <a:r>
              <a:rPr lang="en-US" dirty="0">
                <a:hlinkClick r:id="rId4"/>
              </a:rPr>
              <a:t>https://scholar.google.de/citations?user=Nq0dVMcAAAAJ&amp;hl=en</a:t>
            </a:r>
            <a:endParaRPr lang="en-US" dirty="0"/>
          </a:p>
          <a:p>
            <a:r>
              <a:rPr lang="en-GB" b="1" dirty="0" err="1"/>
              <a:t>Kyunghyun</a:t>
            </a:r>
            <a:r>
              <a:rPr lang="en-GB" b="1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Cho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New</a:t>
            </a:r>
            <a:r>
              <a:rPr lang="en-GB" dirty="0"/>
              <a:t> </a:t>
            </a:r>
            <a:r>
              <a:rPr lang="en-GB" b="1" dirty="0"/>
              <a:t>York</a:t>
            </a:r>
            <a:r>
              <a:rPr lang="en-GB" dirty="0"/>
              <a:t> </a:t>
            </a:r>
            <a:r>
              <a:rPr lang="en-GB" b="1" dirty="0"/>
              <a:t>University</a:t>
            </a:r>
            <a:r>
              <a:rPr lang="en-GB" dirty="0"/>
              <a:t>, with many contributions to NLP and Computer Vision. </a:t>
            </a:r>
            <a:r>
              <a:rPr lang="en-US" dirty="0">
                <a:hlinkClick r:id="rId5"/>
              </a:rPr>
              <a:t>https://scholar.google.co.uk/citations?user=0RAmmIAAAAAJ&amp;hl=en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311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GB" b="1" dirty="0"/>
              <a:t>Juergen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Schmidhuber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US" b="1" dirty="0"/>
              <a:t>King</a:t>
            </a:r>
            <a:r>
              <a:rPr lang="en-US" dirty="0"/>
              <a:t> </a:t>
            </a:r>
            <a:r>
              <a:rPr lang="en-US" b="1" dirty="0"/>
              <a:t>Abdullah</a:t>
            </a:r>
            <a:r>
              <a:rPr lang="en-US" dirty="0"/>
              <a:t> </a:t>
            </a:r>
            <a:r>
              <a:rPr lang="en-US" b="1" dirty="0"/>
              <a:t>University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Science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Technology</a:t>
            </a:r>
            <a:r>
              <a:rPr lang="en-US" dirty="0"/>
              <a:t>, co-</a:t>
            </a:r>
            <a:r>
              <a:rPr lang="en-GB" dirty="0"/>
              <a:t>inventor of </a:t>
            </a:r>
            <a:r>
              <a:rPr lang="en-GB" b="1" dirty="0"/>
              <a:t>LSTMs</a:t>
            </a:r>
            <a:r>
              <a:rPr lang="en-GB" dirty="0"/>
              <a:t>. </a:t>
            </a:r>
            <a:r>
              <a:rPr lang="en-US" dirty="0">
                <a:hlinkClick r:id="rId2"/>
              </a:rPr>
              <a:t>https://scholar.google.com/citations?user=gLnCTgIAAAAJ&amp;hl=fr</a:t>
            </a:r>
            <a:endParaRPr lang="en-US" dirty="0"/>
          </a:p>
          <a:p>
            <a:r>
              <a:rPr lang="en-GB" b="1" dirty="0"/>
              <a:t>Sepp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Hochreiter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Johannes</a:t>
            </a:r>
            <a:r>
              <a:rPr lang="en-GB" dirty="0"/>
              <a:t> </a:t>
            </a:r>
            <a:r>
              <a:rPr lang="en-GB" b="1" dirty="0"/>
              <a:t>Kepler</a:t>
            </a:r>
            <a:r>
              <a:rPr lang="en-GB" dirty="0"/>
              <a:t> </a:t>
            </a:r>
            <a:r>
              <a:rPr lang="en-GB" b="1" dirty="0"/>
              <a:t>University</a:t>
            </a:r>
            <a:r>
              <a:rPr lang="en-GB" dirty="0"/>
              <a:t> </a:t>
            </a:r>
            <a:r>
              <a:rPr lang="en-GB" b="1" dirty="0"/>
              <a:t>Linz</a:t>
            </a:r>
            <a:r>
              <a:rPr lang="en-US" dirty="0"/>
              <a:t> , co-</a:t>
            </a:r>
            <a:r>
              <a:rPr lang="en-GB" dirty="0"/>
              <a:t>inventor of </a:t>
            </a:r>
            <a:r>
              <a:rPr lang="en-GB" b="1" dirty="0"/>
              <a:t>LSTMs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3"/>
              </a:rPr>
              <a:t>https://scholar.google.at/citations?user=tvUH3WMAAAAJ&amp;hl=en</a:t>
            </a:r>
            <a:endParaRPr lang="en-GB" dirty="0"/>
          </a:p>
          <a:p>
            <a:r>
              <a:rPr lang="en-GB" b="1" dirty="0"/>
              <a:t>Fred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Cummins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University</a:t>
            </a:r>
            <a:r>
              <a:rPr lang="en-GB" dirty="0"/>
              <a:t> </a:t>
            </a:r>
            <a:r>
              <a:rPr lang="en-GB" b="1" dirty="0"/>
              <a:t>College</a:t>
            </a:r>
            <a:r>
              <a:rPr lang="en-GB" dirty="0"/>
              <a:t> </a:t>
            </a:r>
            <a:r>
              <a:rPr lang="en-GB" b="1" dirty="0"/>
              <a:t>Dublin</a:t>
            </a:r>
            <a:r>
              <a:rPr lang="en-GB" dirty="0"/>
              <a:t>, contributions to </a:t>
            </a:r>
            <a:r>
              <a:rPr lang="en-GB" b="1" dirty="0"/>
              <a:t>LSTMs</a:t>
            </a:r>
            <a:r>
              <a:rPr lang="en-GB" dirty="0"/>
              <a:t> and </a:t>
            </a:r>
            <a:r>
              <a:rPr lang="en-GB" b="1" dirty="0"/>
              <a:t>NLP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https://scholar.google.com/citations?user=E-vg2zQAAAAJ&amp;hl=fr</a:t>
            </a:r>
            <a:endParaRPr lang="en-GB" b="1" dirty="0"/>
          </a:p>
          <a:p>
            <a:r>
              <a:rPr lang="en-GB" b="1" dirty="0"/>
              <a:t>Terrence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Sejnowski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San</a:t>
            </a:r>
            <a:r>
              <a:rPr lang="en-GB" dirty="0"/>
              <a:t> </a:t>
            </a:r>
            <a:r>
              <a:rPr lang="en-GB" b="1" dirty="0"/>
              <a:t>Diego</a:t>
            </a:r>
            <a:r>
              <a:rPr lang="en-GB" dirty="0"/>
              <a:t>,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Boltzmann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machines</a:t>
            </a:r>
            <a:r>
              <a:rPr lang="en-GB" dirty="0"/>
              <a:t>. </a:t>
            </a:r>
            <a:r>
              <a:rPr lang="en-US" dirty="0">
                <a:hlinkClick r:id="rId5"/>
              </a:rPr>
              <a:t>https://scholar.google.ca/citations?user=m1qAiOUAAAAJ&amp;hl=en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454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Peter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Norvig</a:t>
            </a:r>
            <a:r>
              <a:rPr lang="en-GB" dirty="0"/>
              <a:t>: </a:t>
            </a:r>
            <a:r>
              <a:rPr lang="en-GB" b="1" dirty="0"/>
              <a:t>Director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Research</a:t>
            </a:r>
            <a:r>
              <a:rPr lang="en-GB" dirty="0"/>
              <a:t> at </a:t>
            </a:r>
            <a:r>
              <a:rPr lang="en-GB" b="1" dirty="0"/>
              <a:t>Google</a:t>
            </a:r>
            <a:r>
              <a:rPr lang="en-GB" dirty="0"/>
              <a:t>, co-author of the other Bible of Deep Learning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https://scholar.google.com/citations?user=Ol0vcWgAAAAJ&amp;hl=en</a:t>
            </a:r>
            <a:br>
              <a:rPr lang="en-GB" dirty="0"/>
            </a:br>
            <a:r>
              <a:rPr lang="en-GB" dirty="0">
                <a:hlinkClick r:id="rId3"/>
              </a:rPr>
              <a:t>http://aima.cs.berkeley.edu/</a:t>
            </a:r>
            <a:endParaRPr lang="en-GB" dirty="0"/>
          </a:p>
          <a:p>
            <a:r>
              <a:rPr lang="en-GB" b="1" dirty="0"/>
              <a:t>Stuart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Russell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Berkely</a:t>
            </a:r>
            <a:r>
              <a:rPr lang="en-GB" dirty="0"/>
              <a:t>, co-author of the other Bible of Deep Learning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https://scholar.google.com/citations?user=2oy3OXYAAAAJ&amp;hl=en</a:t>
            </a:r>
            <a:endParaRPr lang="en-GB" dirty="0"/>
          </a:p>
          <a:p>
            <a:r>
              <a:rPr lang="en-GB" b="1" dirty="0"/>
              <a:t>Francois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Chollet</a:t>
            </a:r>
            <a:r>
              <a:rPr lang="en-GB" dirty="0"/>
              <a:t>: </a:t>
            </a:r>
            <a:r>
              <a:rPr lang="en-GB" b="1" dirty="0"/>
              <a:t>Researcher</a:t>
            </a:r>
            <a:r>
              <a:rPr lang="en-GB" dirty="0"/>
              <a:t> at </a:t>
            </a:r>
            <a:r>
              <a:rPr lang="en-GB" b="1" dirty="0"/>
              <a:t>Google</a:t>
            </a:r>
            <a:r>
              <a:rPr lang="en-GB" dirty="0"/>
              <a:t>. The man behind the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Keras</a:t>
            </a:r>
            <a:r>
              <a:rPr lang="en-GB" dirty="0"/>
              <a:t> framework and </a:t>
            </a:r>
            <a:r>
              <a:rPr lang="en-GB" b="1" dirty="0" err="1"/>
              <a:t>Xception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5"/>
              </a:rPr>
              <a:t>https://scholar.google.com/citations?user=VfYhf2wAAAAJ&amp;hl=en</a:t>
            </a:r>
            <a:endParaRPr lang="en-GB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52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Trevor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Hastie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</a:t>
            </a:r>
            <a:r>
              <a:rPr lang="en-US" dirty="0" err="1"/>
              <a:t>autor</a:t>
            </a:r>
            <a:r>
              <a:rPr lang="en-US" dirty="0"/>
              <a:t> of the Bible of Statistical Learning.</a:t>
            </a:r>
            <a:br>
              <a:rPr lang="en-US" dirty="0"/>
            </a:br>
            <a:r>
              <a:rPr lang="en-US" dirty="0">
                <a:hlinkClick r:id="rId2"/>
              </a:rPr>
              <a:t>https://scholar.google.ca/citations?user=tQVe-fAAAAAJ&amp;hl=en</a:t>
            </a:r>
            <a:br>
              <a:rPr lang="en-US" dirty="0"/>
            </a:br>
            <a:r>
              <a:rPr lang="en-US" dirty="0">
                <a:hlinkClick r:id="rId3"/>
              </a:rPr>
              <a:t>https://hastie.su.domains/ElemStatLearn/download.html</a:t>
            </a:r>
            <a:endParaRPr lang="en-US" dirty="0"/>
          </a:p>
          <a:p>
            <a:r>
              <a:rPr lang="en-GB" b="1" dirty="0"/>
              <a:t>Robert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Tibshirani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</a:t>
            </a:r>
            <a:r>
              <a:rPr lang="en-US" dirty="0" err="1"/>
              <a:t>autor</a:t>
            </a:r>
            <a:r>
              <a:rPr lang="en-US" dirty="0"/>
              <a:t> of the Bible of Statistical Learning. Inventor of the LASSO algorithm.</a:t>
            </a:r>
            <a:br>
              <a:rPr lang="en-US" dirty="0"/>
            </a:br>
            <a:r>
              <a:rPr lang="en-US" dirty="0">
                <a:hlinkClick r:id="rId4"/>
              </a:rPr>
              <a:t>https://scholar.google.ca/citations?user=ZpG_cJwAAAAJ&amp;hl=en</a:t>
            </a:r>
            <a:endParaRPr lang="en-US" dirty="0"/>
          </a:p>
          <a:p>
            <a:r>
              <a:rPr lang="en-GB" b="1" dirty="0"/>
              <a:t>Vladimir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Vapnik</a:t>
            </a:r>
            <a:r>
              <a:rPr lang="en-GB" b="1" dirty="0"/>
              <a:t>: Retired Professor</a:t>
            </a:r>
            <a:r>
              <a:rPr lang="en-GB" dirty="0"/>
              <a:t>, inventor of </a:t>
            </a:r>
            <a:r>
              <a:rPr lang="en-GB" b="1" dirty="0"/>
              <a:t>SVMs</a:t>
            </a:r>
            <a:r>
              <a:rPr lang="en-GB" dirty="0"/>
              <a:t> and many other concepts. Worked with </a:t>
            </a:r>
            <a:r>
              <a:rPr lang="en-GB" b="1" dirty="0"/>
              <a:t>Yann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LeCun</a:t>
            </a:r>
            <a:r>
              <a:rPr lang="en-GB" dirty="0"/>
              <a:t> at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Facebook</a:t>
            </a:r>
            <a:r>
              <a:rPr lang="en-GB" b="1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AI</a:t>
            </a:r>
            <a:r>
              <a:rPr lang="en-GB" dirty="0"/>
              <a:t>.</a:t>
            </a:r>
            <a:br>
              <a:rPr lang="en-GB" dirty="0"/>
            </a:br>
            <a:r>
              <a:rPr lang="en-US" dirty="0">
                <a:hlinkClick r:id="rId5"/>
              </a:rPr>
              <a:t>https://scholar.google.com/citations?user=vtegaJgAAAAJ&amp;hl=fr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179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Andrej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Karpathy</a:t>
            </a:r>
            <a:r>
              <a:rPr lang="en-GB" dirty="0"/>
              <a:t>: </a:t>
            </a:r>
            <a:r>
              <a:rPr lang="en-GB" b="1" dirty="0"/>
              <a:t>Director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AI</a:t>
            </a:r>
            <a:r>
              <a:rPr lang="en-GB" dirty="0"/>
              <a:t> at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Tesla</a:t>
            </a:r>
            <a:r>
              <a:rPr lang="en-GB" dirty="0"/>
              <a:t>. Many contributions to Computer Vision (</a:t>
            </a:r>
            <a:r>
              <a:rPr lang="en-GB" b="1" dirty="0" err="1"/>
              <a:t>Imagenet</a:t>
            </a:r>
            <a:r>
              <a:rPr lang="en-GB" dirty="0"/>
              <a:t>) and NLP (</a:t>
            </a:r>
            <a:r>
              <a:rPr lang="en-GB" b="1" dirty="0"/>
              <a:t>RNNs</a:t>
            </a:r>
            <a:r>
              <a:rPr lang="en-GB" dirty="0"/>
              <a:t>).</a:t>
            </a:r>
            <a:br>
              <a:rPr lang="en-GB" dirty="0"/>
            </a:br>
            <a:r>
              <a:rPr lang="en-GB" dirty="0"/>
              <a:t>(Probably better to follow him than Elon Musk.)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https://scholar.google.com/citations?user=l8WuQJgAAAAJ&amp;hl=fr</a:t>
            </a:r>
            <a:endParaRPr lang="en-GB" dirty="0"/>
          </a:p>
          <a:p>
            <a:r>
              <a:rPr lang="en-GB" b="1" dirty="0"/>
              <a:t>Li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Fei-Fei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Stanford</a:t>
            </a:r>
            <a:r>
              <a:rPr lang="en-GB" dirty="0"/>
              <a:t>. Many contributions to Computer Vision (</a:t>
            </a:r>
            <a:r>
              <a:rPr lang="en-GB" b="1" dirty="0" err="1"/>
              <a:t>Imagenet</a:t>
            </a:r>
            <a:r>
              <a:rPr lang="en-GB" dirty="0"/>
              <a:t>).</a:t>
            </a:r>
            <a:br>
              <a:rPr lang="en-GB" dirty="0"/>
            </a:br>
            <a:r>
              <a:rPr lang="en-GB" dirty="0">
                <a:hlinkClick r:id="rId3"/>
              </a:rPr>
              <a:t>https://scholar.google.com/citations?user=rDfyQnIAAAAJ&amp;hl=fr</a:t>
            </a:r>
            <a:endParaRPr lang="en-GB" dirty="0"/>
          </a:p>
          <a:p>
            <a:r>
              <a:rPr lang="en-GB" b="1" dirty="0"/>
              <a:t>Ilya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Sutskever</a:t>
            </a:r>
            <a:r>
              <a:rPr lang="en-GB" dirty="0"/>
              <a:t>: </a:t>
            </a:r>
            <a:r>
              <a:rPr lang="en-GB" b="1" dirty="0"/>
              <a:t>Co-founder</a:t>
            </a:r>
            <a:r>
              <a:rPr lang="en-GB" dirty="0"/>
              <a:t> of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OpenAI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Many contributions to Computer Vision (</a:t>
            </a:r>
            <a:r>
              <a:rPr lang="en-GB" b="1" dirty="0" err="1"/>
              <a:t>Imagenet</a:t>
            </a:r>
            <a:r>
              <a:rPr lang="en-GB" dirty="0"/>
              <a:t>) and </a:t>
            </a:r>
            <a:r>
              <a:rPr lang="en-GB" b="1" dirty="0"/>
              <a:t>Reinforcement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Co-inventor of Dropout layers and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Tensorflow</a:t>
            </a:r>
            <a:r>
              <a:rPr lang="en-GB" dirty="0"/>
              <a:t>. </a:t>
            </a:r>
            <a:r>
              <a:rPr lang="en-US" dirty="0">
                <a:hlinkClick r:id="rId4"/>
              </a:rPr>
              <a:t>https://scholar.google.com/citations?user=x04W_mMAAAAJ&amp;hl=fr</a:t>
            </a: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188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Anil</a:t>
            </a:r>
            <a:r>
              <a:rPr lang="en-GB" dirty="0"/>
              <a:t> </a:t>
            </a:r>
            <a:r>
              <a:rPr lang="en-GB" b="1" dirty="0"/>
              <a:t>K.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Jain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Michigan</a:t>
            </a:r>
            <a:r>
              <a:rPr lang="en-GB" dirty="0"/>
              <a:t> </a:t>
            </a:r>
            <a:r>
              <a:rPr lang="en-GB" b="1" dirty="0"/>
              <a:t>State</a:t>
            </a:r>
            <a:r>
              <a:rPr lang="en-GB" dirty="0"/>
              <a:t> </a:t>
            </a:r>
            <a:r>
              <a:rPr lang="en-GB" b="1" dirty="0"/>
              <a:t>University</a:t>
            </a:r>
            <a:r>
              <a:rPr lang="en-GB" dirty="0"/>
              <a:t>. Many contributions to Computer Vision and Statistical Learning.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https://scholar.google.com/citations?user=g-_ZXGsAAAAJ&amp;hl=fr</a:t>
            </a:r>
            <a:endParaRPr lang="en-GB" dirty="0"/>
          </a:p>
          <a:p>
            <a:r>
              <a:rPr lang="en-GB" b="1" dirty="0"/>
              <a:t>Jitendra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Malik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Berkeley</a:t>
            </a:r>
            <a:r>
              <a:rPr lang="en-GB" dirty="0"/>
              <a:t>. Many contributions to Computer Vision and Statistical Learning. </a:t>
            </a:r>
            <a:r>
              <a:rPr lang="en-GB" dirty="0">
                <a:hlinkClick r:id="rId3"/>
              </a:rPr>
              <a:t>https://scholar.google.com/citations?user=oY9R5YQAAAAJ&amp;hl=fr</a:t>
            </a:r>
            <a:endParaRPr lang="en-GB" dirty="0"/>
          </a:p>
          <a:p>
            <a:r>
              <a:rPr lang="en-GB" b="1" dirty="0"/>
              <a:t>Sebastian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Thrun</a:t>
            </a:r>
            <a:r>
              <a:rPr lang="en-GB" dirty="0"/>
              <a:t>: </a:t>
            </a:r>
            <a:r>
              <a:rPr lang="en-GB" b="1" dirty="0"/>
              <a:t>Stanford</a:t>
            </a:r>
            <a:r>
              <a:rPr lang="en-GB" dirty="0"/>
              <a:t>, cool stuff on </a:t>
            </a:r>
            <a:r>
              <a:rPr lang="en-GB" b="1" dirty="0"/>
              <a:t>robotics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https://scholar.google.com/citations?user=7K34d7cAAAAJ&amp;hl=fr</a:t>
            </a:r>
            <a:endParaRPr lang="en-GB" dirty="0"/>
          </a:p>
          <a:p>
            <a:r>
              <a:rPr lang="en-US" b="1" dirty="0"/>
              <a:t>Daphne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Koller</a:t>
            </a:r>
            <a:r>
              <a:rPr lang="en-US" dirty="0"/>
              <a:t>: </a:t>
            </a:r>
            <a:r>
              <a:rPr lang="en-US" b="1" dirty="0"/>
              <a:t>CEO</a:t>
            </a:r>
            <a:r>
              <a:rPr lang="en-US" dirty="0"/>
              <a:t> at </a:t>
            </a:r>
            <a:r>
              <a:rPr lang="en-US" b="1" dirty="0" err="1"/>
              <a:t>InSitro</a:t>
            </a:r>
            <a:r>
              <a:rPr lang="en-US" dirty="0"/>
              <a:t>, some cool </a:t>
            </a:r>
            <a:r>
              <a:rPr lang="en-US" b="1" dirty="0"/>
              <a:t>courses on Coursera</a:t>
            </a:r>
            <a:r>
              <a:rPr lang="en-US" dirty="0"/>
              <a:t>, she might be the co-founder of Coursera (?).</a:t>
            </a:r>
            <a:br>
              <a:rPr lang="en-US" dirty="0"/>
            </a:br>
            <a:r>
              <a:rPr lang="en-US" dirty="0">
                <a:hlinkClick r:id="rId5"/>
              </a:rPr>
              <a:t>https://scholar.google.com/citations?user=5Iqe53IAAAAJ&amp;hl=en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87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165A-14E7-468C-809D-442B5170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admin stuff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9D1B-C544-4598-B895-1C8F723A0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Conferences (to replace classes this week)</a:t>
            </a:r>
          </a:p>
          <a:p>
            <a:r>
              <a:rPr lang="en-US" b="1" dirty="0" err="1"/>
              <a:t>Paypal</a:t>
            </a:r>
            <a:r>
              <a:rPr lang="en-US" b="1" dirty="0"/>
              <a:t>: Friday 22</a:t>
            </a:r>
            <a:r>
              <a:rPr lang="en-US" b="1" baseline="30000" dirty="0"/>
              <a:t>nd</a:t>
            </a:r>
            <a:r>
              <a:rPr lang="en-US" b="1" dirty="0"/>
              <a:t>, 11.30am</a:t>
            </a:r>
          </a:p>
          <a:p>
            <a:r>
              <a:rPr lang="en-US" b="1" dirty="0" err="1"/>
              <a:t>Gojek</a:t>
            </a:r>
            <a:r>
              <a:rPr lang="en-US" b="1" dirty="0"/>
              <a:t>: Thursday 21</a:t>
            </a:r>
            <a:r>
              <a:rPr lang="en-US" b="1" baseline="30000" dirty="0"/>
              <a:t>st</a:t>
            </a:r>
            <a:r>
              <a:rPr lang="en-US" b="1" dirty="0"/>
              <a:t>, 10am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Over Zoom</a:t>
            </a:r>
            <a:r>
              <a:rPr lang="en-US" b="1"/>
              <a:t>, links to be sent later.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Attendance is mandatory (unless you have clashes with other courses, in which case you will be excused).</a:t>
            </a:r>
          </a:p>
        </p:txBody>
      </p:sp>
    </p:spTree>
    <p:extLst>
      <p:ext uri="{BB962C8B-B14F-4D97-AF65-F5344CB8AC3E}">
        <p14:creationId xmlns:p14="http://schemas.microsoft.com/office/powerpoint/2010/main" val="3159760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b="1" dirty="0"/>
              <a:t>Andrew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Ng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co-creator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Coursera</a:t>
            </a:r>
            <a:r>
              <a:rPr lang="en-US" dirty="0"/>
              <a:t>. Has one of the best online courses on Deep Learning.</a:t>
            </a:r>
            <a:br>
              <a:rPr lang="en-US" dirty="0"/>
            </a:br>
            <a:r>
              <a:rPr lang="en-US" dirty="0">
                <a:hlinkClick r:id="rId2"/>
              </a:rPr>
              <a:t>https://scholar.google.com/citations?user=mG4imMEAAAAJ&amp;hl=en</a:t>
            </a:r>
            <a:endParaRPr lang="en-US" dirty="0"/>
          </a:p>
          <a:p>
            <a:r>
              <a:rPr lang="en-US" b="1" dirty="0"/>
              <a:t>Jeremy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Howard</a:t>
            </a:r>
            <a:r>
              <a:rPr lang="en-US" dirty="0"/>
              <a:t>: </a:t>
            </a:r>
            <a:r>
              <a:rPr lang="en-US" b="1" dirty="0"/>
              <a:t>Research</a:t>
            </a:r>
            <a:r>
              <a:rPr lang="en-US" dirty="0"/>
              <a:t> </a:t>
            </a:r>
            <a:r>
              <a:rPr lang="en-US" b="1" dirty="0"/>
              <a:t>Scientist</a:t>
            </a:r>
            <a:r>
              <a:rPr lang="en-US" dirty="0"/>
              <a:t> at </a:t>
            </a:r>
            <a:r>
              <a:rPr lang="en-US" b="1" dirty="0"/>
              <a:t>University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San</a:t>
            </a:r>
            <a:r>
              <a:rPr lang="en-US" dirty="0"/>
              <a:t> </a:t>
            </a:r>
            <a:r>
              <a:rPr lang="en-US" b="1" dirty="0"/>
              <a:t>Francisco</a:t>
            </a:r>
            <a:r>
              <a:rPr lang="en-US" dirty="0"/>
              <a:t>, a good scout for notable research papers on Twitter and </a:t>
            </a:r>
            <a:r>
              <a:rPr lang="en-US" b="1" dirty="0"/>
              <a:t>TED</a:t>
            </a:r>
            <a:r>
              <a:rPr lang="en-US" dirty="0"/>
              <a:t> </a:t>
            </a:r>
            <a:r>
              <a:rPr lang="en-US" b="1" dirty="0"/>
              <a:t>talks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>
                <a:hlinkClick r:id="rId3"/>
              </a:rPr>
              <a:t>https://scholar.google.com/citations?user=ZWdEJ54AAAAJ&amp;hl=en</a:t>
            </a:r>
            <a:endParaRPr lang="en-US" dirty="0"/>
          </a:p>
          <a:p>
            <a:r>
              <a:rPr lang="en-GB" b="1" dirty="0" err="1"/>
              <a:t>Yaser</a:t>
            </a:r>
            <a:r>
              <a:rPr lang="en-GB" b="1" dirty="0"/>
              <a:t> S.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Abu-Mostafa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 err="1"/>
              <a:t>CalTech</a:t>
            </a:r>
            <a:r>
              <a:rPr lang="en-GB" dirty="0"/>
              <a:t>, one of the best professors for Deep Learning out there.</a:t>
            </a:r>
            <a:br>
              <a:rPr lang="en-GB" b="1" dirty="0"/>
            </a:br>
            <a:r>
              <a:rPr lang="en-US" dirty="0">
                <a:hlinkClick r:id="rId4"/>
              </a:rPr>
              <a:t>https://dblp.org/pid/69/3008.html</a:t>
            </a:r>
            <a:endParaRPr lang="en-US" dirty="0"/>
          </a:p>
          <a:p>
            <a:r>
              <a:rPr lang="en-GB" b="1" dirty="0"/>
              <a:t>Rachel L.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Thomas</a:t>
            </a:r>
            <a:r>
              <a:rPr lang="en-GB" dirty="0"/>
              <a:t>: </a:t>
            </a:r>
            <a:r>
              <a:rPr lang="en-GB" b="1" dirty="0"/>
              <a:t>University</a:t>
            </a:r>
            <a:r>
              <a:rPr lang="en-GB" dirty="0"/>
              <a:t> of </a:t>
            </a:r>
            <a:r>
              <a:rPr lang="en-GB" b="1" dirty="0"/>
              <a:t>San</a:t>
            </a:r>
            <a:r>
              <a:rPr lang="en-GB" dirty="0"/>
              <a:t> </a:t>
            </a:r>
            <a:r>
              <a:rPr lang="en-GB" b="1" dirty="0"/>
              <a:t>Francisco</a:t>
            </a:r>
            <a:r>
              <a:rPr lang="en-GB" dirty="0"/>
              <a:t>,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FastAI</a:t>
            </a:r>
            <a:r>
              <a:rPr lang="en-GB" dirty="0"/>
              <a:t>, some great TED conferences on AI and Deep Learning. </a:t>
            </a:r>
            <a:r>
              <a:rPr lang="en-US" dirty="0">
                <a:hlinkClick r:id="rId5"/>
              </a:rPr>
              <a:t>https://scholar.google.com/citations?user=BDsAYUsAAAAJ&amp;hl=en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2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B8CAA-5AD8-464C-9734-31FEB520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this is the end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16989-D3BC-4141-BADA-64DE595DD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next?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59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Advanced attacks and Defense mechanisms (W8++)</a:t>
            </a:r>
          </a:p>
          <a:p>
            <a:pPr marL="0" indent="0">
              <a:buNone/>
            </a:pPr>
            <a:r>
              <a:rPr lang="en-US" dirty="0"/>
              <a:t>Many more mechanisms when it comes to attacking and defending a Neural Network, e.g. new types of attacks, such as:</a:t>
            </a:r>
          </a:p>
          <a:p>
            <a:r>
              <a:rPr lang="en-US" dirty="0"/>
              <a:t>Poisoning attacks (attempt to poison the dataset so the NN cannot re-train properly),</a:t>
            </a:r>
          </a:p>
          <a:p>
            <a:r>
              <a:rPr lang="en-US" dirty="0"/>
              <a:t>Weights changes (attempt to change a small subset of the weights of the NN to prevent it from working in certain ways),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https://www.comp.nus.edu.sg/~reza/courses/cs6231/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18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Advanced word embedding and NLP problems (W9++)</a:t>
            </a:r>
          </a:p>
          <a:p>
            <a:pPr marL="0" indent="0">
              <a:buNone/>
            </a:pPr>
            <a:r>
              <a:rPr lang="en-US" dirty="0"/>
              <a:t>Many more mechanisms when it comes to embedding and language related problems.</a:t>
            </a:r>
          </a:p>
          <a:p>
            <a:r>
              <a:rPr lang="en-US" dirty="0"/>
              <a:t>E.g. more advanced embeddings</a:t>
            </a:r>
          </a:p>
          <a:p>
            <a:r>
              <a:rPr lang="en-US" dirty="0"/>
              <a:t>Typical tasks in NLP (chatbots, context propagation, sentiment analysis, translation, etc.)</a:t>
            </a:r>
          </a:p>
          <a:p>
            <a:r>
              <a:rPr lang="en-US" dirty="0"/>
              <a:t>Go for the Term 8 NLP course!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https://istd.sutd.edu.sg/undergraduate/courses/50040-natural-language-processing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07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Graph Neural Networks (W10++)</a:t>
            </a:r>
          </a:p>
          <a:p>
            <a:pPr marL="0" indent="0">
              <a:buNone/>
            </a:pPr>
            <a:r>
              <a:rPr lang="en-US" dirty="0"/>
              <a:t>We barely scratched the surface of Graph Theory. If you need to study a new math theory, let it be graph theory!</a:t>
            </a:r>
          </a:p>
          <a:p>
            <a:r>
              <a:rPr lang="en-US" dirty="0"/>
              <a:t>Good graph theory course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https://ocw.mit.edu/courses/mathematics/18-217-graph-theory-and-additive-combinatorics-fall-2019/</a:t>
            </a:r>
            <a:endParaRPr lang="en-US" dirty="0"/>
          </a:p>
          <a:p>
            <a:r>
              <a:rPr lang="en-US" dirty="0"/>
              <a:t>More advanced problems and concepts on Graph Neural Networks in lectures 1-9 of course here: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https://www.cs.ox.ac.uk/teaching/courses/2020-2021/advml/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495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Graph Neural Networks (W10++)</a:t>
            </a:r>
          </a:p>
          <a:p>
            <a:pPr marL="0" indent="0">
              <a:buNone/>
            </a:pPr>
            <a:r>
              <a:rPr lang="en-US" dirty="0"/>
              <a:t>Also, keep in mind that Neural Networks are graphs…</a:t>
            </a:r>
          </a:p>
          <a:p>
            <a:r>
              <a:rPr lang="en-US" dirty="0"/>
              <a:t>So technically, we could build a Neural Network, which receives another Neural Network as its input…!</a:t>
            </a:r>
          </a:p>
          <a:p>
            <a:r>
              <a:rPr lang="en-US" dirty="0"/>
              <a:t>What could be the uses for such a technique?</a:t>
            </a:r>
          </a:p>
          <a:p>
            <a:r>
              <a:rPr lang="en-US" dirty="0"/>
              <a:t>Meta-learning? (i.e. training an AI to train another AI?!)</a:t>
            </a:r>
            <a:br>
              <a:rPr lang="en-US" dirty="0"/>
            </a:br>
            <a:r>
              <a:rPr lang="en-US" dirty="0">
                <a:hlinkClick r:id="rId2"/>
              </a:rPr>
              <a:t>https://machinelearningmastery.com/meta-learning-in-machine-learning/</a:t>
            </a:r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19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Generative Models (W11++)</a:t>
            </a:r>
          </a:p>
          <a:p>
            <a:r>
              <a:rPr lang="en-US" dirty="0"/>
              <a:t>Advanced GANs, operating on other types of data than just images (sound, text, etc.)</a:t>
            </a:r>
          </a:p>
          <a:p>
            <a:r>
              <a:rPr lang="en-US" dirty="0"/>
              <a:t>Very good online course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https://cs236g.stanford.edu/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32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5724</TotalTime>
  <Words>2576</Words>
  <Application>Microsoft Office PowerPoint</Application>
  <PresentationFormat>Widescreen</PresentationFormat>
  <Paragraphs>197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50.039 Theory and Practice of Deep Learning W13S1 – End and Review</vt:lpstr>
      <vt:lpstr>Some admin stuff</vt:lpstr>
      <vt:lpstr>Some admin stuff</vt:lpstr>
      <vt:lpstr>So this is the end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The important message is…</vt:lpstr>
      <vt:lpstr>More importantly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284</cp:revision>
  <dcterms:created xsi:type="dcterms:W3CDTF">2021-03-10T09:35:15Z</dcterms:created>
  <dcterms:modified xsi:type="dcterms:W3CDTF">2022-11-14T07:21:48Z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2022-11-14T07:08:44Z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20a27bbf-2662-46f8-8396-19534e2c8fa3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