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B39CE8-4DE1-4F52-9753-0D42F0E26B27}" v="1" dt="2022-10-19T06:31:32.8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29B39CE8-4DE1-4F52-9753-0D42F0E26B27}"/>
    <pc:docChg chg="mod addSld modSld modMainMaster">
      <pc:chgData name="Matthieu De Mari" userId="dfb708c9-d8dc-439f-9a3b-c772bf4a311c" providerId="ADAL" clId="{29B39CE8-4DE1-4F52-9753-0D42F0E26B27}" dt="2022-10-19T06:31:39.202" v="12" actId="20577"/>
      <pc:docMkLst>
        <pc:docMk/>
      </pc:docMkLst>
      <pc:sldChg chg="modSp add mod">
        <pc:chgData name="Matthieu De Mari" userId="dfb708c9-d8dc-439f-9a3b-c772bf4a311c" providerId="ADAL" clId="{29B39CE8-4DE1-4F52-9753-0D42F0E26B27}" dt="2022-10-19T06:31:39.202" v="12" actId="20577"/>
        <pc:sldMkLst>
          <pc:docMk/>
          <pc:sldMk cId="4221035150" sldId="256"/>
        </pc:sldMkLst>
        <pc:spChg chg="mod">
          <ac:chgData name="Matthieu De Mari" userId="dfb708c9-d8dc-439f-9a3b-c772bf4a311c" providerId="ADAL" clId="{29B39CE8-4DE1-4F52-9753-0D42F0E26B27}" dt="2022-10-19T06:31:39.202" v="12" actId="20577"/>
          <ac:spMkLst>
            <pc:docMk/>
            <pc:sldMk cId="4221035150" sldId="256"/>
            <ac:spMk id="2" creationId="{080CEB46-CC16-4D19-8C2C-AEE9471D8168}"/>
          </ac:spMkLst>
        </pc:spChg>
      </pc:sldChg>
      <pc:sldChg chg="add">
        <pc:chgData name="Matthieu De Mari" userId="dfb708c9-d8dc-439f-9a3b-c772bf4a311c" providerId="ADAL" clId="{29B39CE8-4DE1-4F52-9753-0D42F0E26B27}" dt="2022-10-19T06:31:32.830" v="2"/>
        <pc:sldMkLst>
          <pc:docMk/>
          <pc:sldMk cId="2169851104" sldId="258"/>
        </pc:sldMkLst>
      </pc:sldChg>
      <pc:sldChg chg="add">
        <pc:chgData name="Matthieu De Mari" userId="dfb708c9-d8dc-439f-9a3b-c772bf4a311c" providerId="ADAL" clId="{29B39CE8-4DE1-4F52-9753-0D42F0E26B27}" dt="2022-10-19T06:31:32.830" v="2"/>
        <pc:sldMkLst>
          <pc:docMk/>
          <pc:sldMk cId="1814682152" sldId="259"/>
        </pc:sldMkLst>
      </pc:sldChg>
      <pc:sldChg chg="add">
        <pc:chgData name="Matthieu De Mari" userId="dfb708c9-d8dc-439f-9a3b-c772bf4a311c" providerId="ADAL" clId="{29B39CE8-4DE1-4F52-9753-0D42F0E26B27}" dt="2022-10-19T06:31:32.830" v="2"/>
        <pc:sldMkLst>
          <pc:docMk/>
          <pc:sldMk cId="753975277" sldId="260"/>
        </pc:sldMkLst>
      </pc:sldChg>
      <pc:sldChg chg="add">
        <pc:chgData name="Matthieu De Mari" userId="dfb708c9-d8dc-439f-9a3b-c772bf4a311c" providerId="ADAL" clId="{29B39CE8-4DE1-4F52-9753-0D42F0E26B27}" dt="2022-10-19T06:31:32.830" v="2"/>
        <pc:sldMkLst>
          <pc:docMk/>
          <pc:sldMk cId="968033501" sldId="268"/>
        </pc:sldMkLst>
      </pc:sldChg>
      <pc:sldMasterChg chg="addSp mod">
        <pc:chgData name="Matthieu De Mari" userId="dfb708c9-d8dc-439f-9a3b-c772bf4a311c" providerId="ADAL" clId="{29B39CE8-4DE1-4F52-9753-0D42F0E26B27}" dt="2022-10-19T06:31:32.043" v="0" actId="33475"/>
        <pc:sldMasterMkLst>
          <pc:docMk/>
          <pc:sldMasterMk cId="3776188877" sldId="2147483648"/>
        </pc:sldMasterMkLst>
        <pc:spChg chg="add">
          <ac:chgData name="Matthieu De Mari" userId="dfb708c9-d8dc-439f-9a3b-c772bf4a311c" providerId="ADAL" clId="{29B39CE8-4DE1-4F52-9753-0D42F0E26B27}" dt="2022-10-19T06:31:32.043" v="0" actId="33475"/>
          <ac:spMkLst>
            <pc:docMk/>
            <pc:sldMasterMk cId="3776188877" sldId="2147483648"/>
            <ac:spMk id="9" creationId="{DB41A7B5-6674-81D3-B458-26EF9D50A1BD}"/>
          </ac:spMkLst>
        </pc:spChg>
        <pc:spChg chg="add">
          <ac:chgData name="Matthieu De Mari" userId="dfb708c9-d8dc-439f-9a3b-c772bf4a311c" providerId="ADAL" clId="{29B39CE8-4DE1-4F52-9753-0D42F0E26B27}" dt="2022-10-19T06:31:32.043" v="0" actId="33475"/>
          <ac:spMkLst>
            <pc:docMk/>
            <pc:sldMasterMk cId="3776188877" sldId="2147483648"/>
            <ac:spMk id="10" creationId="{63D695D8-CDB6-C110-1888-22FC50BB73A1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DF4A-4D27-C8F1-A030-42792444D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37FDBC-766D-233C-983B-FCCD9BE9C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A5398-B21B-E847-8307-4C6867D8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0439D-2FC6-04DC-5016-86B9C78B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0E7AC-952B-ACF9-B9A2-7E19A0F5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0750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DFBE9-7B10-BE05-190B-96E82092D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F7EB4-9941-44A3-C89C-0A12239BC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7563B-268C-2BA2-0056-E3AF05D7E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35D28-D855-75AA-F032-5C865093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5FCB9-6F95-B6CA-35F2-D7C7B41F0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447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A2DCB5-6891-1CB9-FBE6-169FD35DC5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C8C95-BBC7-A402-1059-6A08B44FC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D0F95-BF76-C54D-227F-EB8026DA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08A82-44AB-30C6-78E2-32684B65D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94BF8-4BAB-96A1-D9B0-258E4E25D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4348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1B59-9983-B0C6-1E34-851B8CAFF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6A1A-36B3-C0AB-70DF-70528904A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1AF6E-AEA6-3B4A-316A-5E7E203C7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F092-B954-CF53-F0DA-5E5015CD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6E6F9-B66F-4EE4-E5E6-0B0D993CF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05395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3B95C-38FF-6EEE-DF23-62972303B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DF64-E496-62C4-4D76-7977F5668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DF6ED-4A9F-EF8A-4755-958712743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B342-6C0B-54F5-A860-FA1E4FDCD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8F23F-BF14-A684-1CAC-3A197066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829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E2161-5AB0-265D-8381-FAF0BC1A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FD82B-DB2B-9761-D108-1AD82FEFB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2B862-0BF6-6233-5EF4-C0760D152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D85EA-9036-4BBD-B060-8333448E3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798543-ED5B-848B-077D-70A4DB6D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1896E8-9286-0FD1-8B0E-8E8233ECD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4699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C9128-07BF-1E15-0D40-45874C97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B3AF1-F54F-F8BE-A99A-EF86E895D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F72E2-72F8-6E01-B443-26590941BA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C670B-14CA-F229-3CD0-051E22AA27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F0B60F-BEE0-F35D-61D3-30A4A7B61D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996F72-C5F8-41A2-B932-E6285A92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460A3F-F07F-4E0F-94D8-8372DB57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575EC-8125-7FA6-A926-3D7F1410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9519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2803-5AB0-7BCD-B85D-759730C0C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70D13-0BBA-EDA4-4BBA-2F710F3D1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BC243-CB5A-58B2-BA6F-B54735B05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071761-1246-E78A-F215-D7513344D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137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29BC1-824B-627C-D2FD-498927415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ED569F-B7C5-13A6-91FE-785EA559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55107D-2ADE-17F3-64BB-2D380FF7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1755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C118-BE1E-F566-6805-32DC7C520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1E9AE-5EE5-24E0-F471-9B2EFB97C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156A7D-5999-A91D-BA9A-135B9F39B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2DB7F-C4EE-3D81-69E9-F4576E91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AABED-EF6D-9D24-E4FA-FBD289D8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5B83-43F7-ECD6-AC64-EAED989D1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8540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ACD2-8058-E81D-76B3-0417EFB0A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8E06B1-EF92-E815-291D-3E6EB6C2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4B38C-DCEF-128C-6BC4-7ACA38522A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3639BE-7924-78CA-6C73-C2CA3E4FD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D3F06-1F0B-8599-4FB3-5E13C7521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6F757-0968-C7EA-01B4-989F6F553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8304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0446F5-A48B-690A-D382-0ED5D848D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98B14-749F-1A82-980B-1CA825C70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EC508-3B44-B84E-D1DD-6576A7B06E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33CCF-55F4-4503-A682-1714034D0F6A}" type="datetimeFigureOut">
              <a:rPr lang="en-SG" smtClean="0"/>
              <a:t>19/10/2022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F31C7-9BF8-2BF4-E0CF-E00675547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0E3B-4CEB-4BCD-B381-7DEF7DD08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145BE-6BD2-40A5-9396-8CBBF60443B6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41A7B5-6674-81D3-B458-26EF9D50A1B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695D8-CDB6-C110-1888-22FC50BB73A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3776188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mailto:matthieu_demari@sutd.edu.sg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W1 - Intro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  <a:endParaRPr lang="en-GB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0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4DD25-98AF-461B-9B0B-ACBA702F0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A5C024-76B5-4122-AFE8-0F799E8A3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6211277" cy="5032375"/>
          </a:xfrm>
        </p:spPr>
        <p:txBody>
          <a:bodyPr>
            <a:normAutofit/>
          </a:bodyPr>
          <a:lstStyle/>
          <a:p>
            <a:r>
              <a:rPr lang="en-US" b="1" dirty="0"/>
              <a:t>Dr. Matt</a:t>
            </a:r>
            <a:r>
              <a:rPr lang="en-US" dirty="0"/>
              <a:t> (Matthieu) </a:t>
            </a:r>
            <a:r>
              <a:rPr lang="en-US" b="1" dirty="0"/>
              <a:t>DE</a:t>
            </a:r>
            <a:r>
              <a:rPr lang="en-US" dirty="0"/>
              <a:t> </a:t>
            </a:r>
            <a:r>
              <a:rPr lang="en-US" b="1" dirty="0"/>
              <a:t>MARI</a:t>
            </a:r>
          </a:p>
          <a:p>
            <a:r>
              <a:rPr lang="en-US" dirty="0"/>
              <a:t>Lecturer at SUTD (Python, Deep Learning, AI, and more)</a:t>
            </a:r>
          </a:p>
          <a:p>
            <a:r>
              <a:rPr lang="en-US" dirty="0"/>
              <a:t>Information Systems Technology and Design (ISTD) pillar/faculty</a:t>
            </a:r>
          </a:p>
          <a:p>
            <a:r>
              <a:rPr lang="en-US" dirty="0"/>
              <a:t>PhD from </a:t>
            </a:r>
            <a:r>
              <a:rPr lang="en-US" dirty="0" err="1"/>
              <a:t>CentraleSupelec</a:t>
            </a:r>
            <a:r>
              <a:rPr lang="en-US" dirty="0"/>
              <a:t> (France)</a:t>
            </a:r>
          </a:p>
          <a:p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matthieu_demari@sutd.edu.sg</a:t>
            </a:r>
            <a:endParaRPr lang="en-US" dirty="0"/>
          </a:p>
          <a:p>
            <a:r>
              <a:rPr lang="en-US" dirty="0"/>
              <a:t>Office @ SUTD: 1.702.27</a:t>
            </a:r>
          </a:p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393153F-935A-491F-8721-D0F329A99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5700" y="1690688"/>
            <a:ext cx="2919046" cy="43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5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A6AE5-03AE-4B27-A5A5-57CA81D12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Weeks 1-6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5255-8E37-4B44-B9D4-F22AB53F7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Week 1: </a:t>
            </a:r>
            <a:r>
              <a:rPr lang="en-US" dirty="0"/>
              <a:t>General introduction, linear model for regression and classification, recap on gradients for machine learning. 	</a:t>
            </a:r>
          </a:p>
          <a:p>
            <a:r>
              <a:rPr lang="en-US" b="1" dirty="0"/>
              <a:t>Week 2: </a:t>
            </a:r>
            <a:r>
              <a:rPr lang="en-US" dirty="0"/>
              <a:t>Introduction to </a:t>
            </a:r>
            <a:r>
              <a:rPr lang="en-US" dirty="0" err="1"/>
              <a:t>PyTorch</a:t>
            </a:r>
            <a:r>
              <a:rPr lang="en-US" dirty="0"/>
              <a:t>, classification using logistic regression. Basic concepts of Neural Networks. 	</a:t>
            </a:r>
          </a:p>
          <a:p>
            <a:r>
              <a:rPr lang="en-US" b="1" dirty="0"/>
              <a:t>Week 3: </a:t>
            </a:r>
            <a:r>
              <a:rPr lang="en-US" dirty="0"/>
              <a:t>Backpropagation, initialization and data augmentation. Convolutional Neural Networks. </a:t>
            </a:r>
            <a:r>
              <a:rPr lang="en-US" dirty="0" err="1"/>
              <a:t>PyTorch</a:t>
            </a:r>
            <a:r>
              <a:rPr lang="en-US" dirty="0"/>
              <a:t> practice.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BC86B2-D414-44D3-ACAE-6B15A2D08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Week 4: </a:t>
            </a:r>
            <a:r>
              <a:rPr lang="en-US" dirty="0"/>
              <a:t>Advanced optimizers and better ways to apply gradients. Transfer learning, brief state-of-the-art on computer vision architectures (</a:t>
            </a:r>
            <a:r>
              <a:rPr lang="en-US" dirty="0" err="1"/>
              <a:t>ResNets</a:t>
            </a:r>
            <a:r>
              <a:rPr lang="en-US" dirty="0"/>
              <a:t>, etc.). More </a:t>
            </a:r>
            <a:r>
              <a:rPr lang="en-US" dirty="0" err="1"/>
              <a:t>PyTorch</a:t>
            </a:r>
            <a:r>
              <a:rPr lang="en-US" dirty="0"/>
              <a:t> practice.</a:t>
            </a:r>
          </a:p>
          <a:p>
            <a:r>
              <a:rPr lang="en-US" b="1" dirty="0"/>
              <a:t>Week 5: </a:t>
            </a:r>
            <a:r>
              <a:rPr lang="en-US" dirty="0"/>
              <a:t>Recurrent neural networks (RNNs) architectures.</a:t>
            </a:r>
          </a:p>
          <a:p>
            <a:r>
              <a:rPr lang="en-US" b="1" dirty="0"/>
              <a:t>Week 6: </a:t>
            </a:r>
            <a:r>
              <a:rPr lang="en-US" dirty="0"/>
              <a:t>Conference. </a:t>
            </a:r>
            <a:r>
              <a:rPr lang="en-GB" dirty="0"/>
              <a:t>Midterm exam.</a:t>
            </a:r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82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0698-1DD3-4F42-BEC2-D38948B98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coming next?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E3B36-D4B5-471B-A136-3D20D0CBE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813062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At this point, you have learnt the basics of Deep Learning, i.e., what most online courses teach.</a:t>
            </a:r>
          </a:p>
          <a:p>
            <a:pPr marL="0" indent="0">
              <a:buNone/>
            </a:pPr>
            <a:r>
              <a:rPr lang="en-US" b="1" dirty="0"/>
              <a:t>Advanced concepts are often missing online</a:t>
            </a:r>
            <a:r>
              <a:rPr lang="en-US" dirty="0"/>
              <a:t>, as they are</a:t>
            </a:r>
          </a:p>
          <a:p>
            <a:pPr lvl="1"/>
            <a:r>
              <a:rPr lang="en-US" sz="2800" dirty="0"/>
              <a:t>open questions in research,</a:t>
            </a:r>
          </a:p>
          <a:p>
            <a:pPr lvl="1"/>
            <a:r>
              <a:rPr lang="en-US" sz="2800" dirty="0"/>
              <a:t>too niche for an online course </a:t>
            </a:r>
          </a:p>
          <a:p>
            <a:pPr lvl="1"/>
            <a:r>
              <a:rPr lang="en-US" sz="2800" dirty="0"/>
              <a:t>or simply not yet prepared into an online course.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In this second half of the 50.039 DL course, we propose to discuss some of these advanced concepts and research directions.</a:t>
            </a:r>
          </a:p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C5CA02-B432-C277-C255-EC6960A53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7836" y="133962"/>
            <a:ext cx="3139272" cy="659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75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8F2A9-EEB9-400D-9938-2EE370850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way I teach things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0BFDB-A9A8-4A95-9DFF-98486C1C1B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6140938" cy="50323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week has a specific topic.</a:t>
            </a:r>
          </a:p>
          <a:p>
            <a:r>
              <a:rPr lang="en-US" dirty="0"/>
              <a:t>Notebooks demos that you can reuse for practice (</a:t>
            </a:r>
            <a:r>
              <a:rPr lang="en-US" b="1" dirty="0"/>
              <a:t>autonomy is key</a:t>
            </a:r>
            <a:r>
              <a:rPr lang="en-US" dirty="0"/>
              <a:t>).</a:t>
            </a:r>
          </a:p>
          <a:p>
            <a:r>
              <a:rPr lang="en-US" dirty="0"/>
              <a:t>Discussions about more advanced concepts (often out-of-scope).</a:t>
            </a:r>
          </a:p>
          <a:p>
            <a:r>
              <a:rPr lang="en-US" dirty="0"/>
              <a:t>Extra readings for those who are curious.</a:t>
            </a:r>
          </a:p>
          <a:p>
            <a:r>
              <a:rPr lang="en-US" dirty="0"/>
              <a:t>If time allows, </a:t>
            </a:r>
            <a:r>
              <a:rPr lang="en-US" dirty="0" err="1"/>
              <a:t>homeworks</a:t>
            </a:r>
            <a:r>
              <a:rPr lang="en-US" dirty="0"/>
              <a:t>/projects/exam feedbacks.</a:t>
            </a:r>
          </a:p>
          <a:p>
            <a:r>
              <a:rPr lang="en-US" dirty="0"/>
              <a:t>Materials uploaded each morning before class (or the day before class).</a:t>
            </a:r>
          </a:p>
          <a:p>
            <a:r>
              <a:rPr lang="en-US" dirty="0" err="1"/>
              <a:t>Homeworks</a:t>
            </a:r>
            <a:r>
              <a:rPr lang="en-US" dirty="0"/>
              <a:t> given on Fridays.</a:t>
            </a:r>
          </a:p>
          <a:p>
            <a:r>
              <a:rPr lang="en-US" dirty="0"/>
              <a:t>Project announced on W5.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7AF121-CDCE-5EB4-E0DD-15ABA2C8F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169" y="584588"/>
            <a:ext cx="4996499" cy="6105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3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340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50.039 Theory and Practice of Deep Learning W1 - Intro</vt:lpstr>
      <vt:lpstr>About me</vt:lpstr>
      <vt:lpstr>Recap: Weeks 1-6</vt:lpstr>
      <vt:lpstr>What is coming next?</vt:lpstr>
      <vt:lpstr>The way I teach things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W1 - Intro</dc:title>
  <dc:creator>Matthieu DE MARI</dc:creator>
  <cp:lastModifiedBy>Matthieu DE MARI</cp:lastModifiedBy>
  <cp:revision>1</cp:revision>
  <dcterms:created xsi:type="dcterms:W3CDTF">2022-10-19T06:31:26Z</dcterms:created>
  <dcterms:modified xsi:type="dcterms:W3CDTF">2022-10-19T06:31:48Z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2022-10-19T06:31:32Z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2ca556db-006c-48bf-8ea3-2be95821584a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