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BoW" id="{3644DA7F-773A-4E18-8313-AB0F0395C452}">
          <p14:sldIdLst>
            <p14:sldId id="256"/>
            <p14:sldId id="257"/>
            <p14:sldId id="258"/>
            <p14:sldId id="260"/>
            <p14:sldId id="261"/>
          </p14:sldIdLst>
        </p14:section>
        <p14:section name="SkipGram" id="{09C82FD5-5886-4A2B-B705-99F95AD351A9}">
          <p14:sldIdLst>
            <p14:sldId id="263"/>
          </p14:sldIdLst>
        </p14:section>
        <p14:section name="ELMo" id="{D425A3D4-C626-4C70-8937-608BC77F0C30}">
          <p14:sldIdLst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161"/>
    <a:srgbClr val="D63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06540-631B-BA8F-F180-2F2A54E0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A1FCD-D2B5-050C-728C-6BDF66B8E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A907-B6F4-ABDD-26BC-A1BEFE74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EB6D-4930-8598-5347-67171992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2520-A579-B68C-3B77-A3FA01E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5561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10B3-B3AE-8134-FA38-CCA0F409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9F750-26E4-6A83-CC73-53587AD03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A9CD-95F8-8131-3F74-A740D754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0E21-B0E7-C31A-745F-A3F8B0C3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D43-23C5-B842-EB82-8F1B2342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312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3B614-5EA4-BC6C-92EB-91B27212F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3A54C-9DC7-1540-5FEE-6FBE0E831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D83F-D25F-C948-CD8C-D9031D05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0EA5-5922-DE7E-B6E1-E978AC0E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C18D2-C032-572F-24E7-6A9F3DF4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16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E211-6880-8049-67FA-72247605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2E75-F00A-2120-B270-D10772FD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1B734-D575-5E45-59D0-DBD8B4ED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BBD9-DCBD-142F-332B-F402BBCA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D982-255A-C693-2D4C-B2688661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82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55ACF-8AEB-582A-88B4-5FA0FE3E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1173F-8A56-0BF8-CB34-675676D4C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C54C-FFFB-5532-6E9D-E6B2960A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7A34-BB85-8B5A-4419-C555E806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1F39-74EE-D65E-DE35-9AEDA0E2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86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2246-7662-EA3F-00CB-12F9007D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C888-CF60-3322-107F-2C9E23F46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F1ED0-BEEA-9BF8-ED8C-CBD6593E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C975A-194C-5AB5-E3E8-AFF5BFCE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4A646-596D-9CE0-CF5D-FFA2C880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85CFA-C276-E8E2-9200-9B0E8F5A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62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E466-8E28-FD49-71EF-BF0A7AB2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5365-864A-FF96-81F9-7DBE8675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16B7E-88D6-BB3F-8F24-F0B180F9B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3F27D-0929-A890-F0F8-6E24EE025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F141E-564F-EB11-D477-951F9C274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F6421-4774-7E18-BBE9-89F2B15D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C5719-A19A-A19C-CFF1-2876DCC2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B4002-6B07-C9D9-E243-61B85C3B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27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8B1B-CB4F-DEE7-0AEE-B88F6600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C1B9D-045C-59E7-9B39-97E3E4BF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5C04F-0F41-2437-91ED-572D84E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A8493-34C5-80E9-994B-BD16FAB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46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6FBED-5D2A-0FA2-1FF7-989BE0C0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B41F7-573A-22A9-E7B8-A4F8FA93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05551-FD8F-8051-22A2-DA0DC347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48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EC05C-0EA0-67A6-BE4A-510536D4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94DE-6A6C-9B27-26FC-A66F9117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8F923-2763-0EA0-E2CE-D47DBCD8E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FEFF-AF27-70FF-5E2B-88CC2EE9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CCEFF-7541-A2B4-06DD-2DEC3EE8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F5F6-FDF9-9377-5B1A-5E85DFD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0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4813-E920-CADB-4353-4C4E0DA2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20AA1-F360-DD7C-95CC-12C2AABA6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FB959-9D24-752D-D854-3E689488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FC74-51D4-7C01-1534-133E3619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62D2-5566-BACB-AD69-82B5D989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032B-7DA1-09B8-5A45-DCE96A11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115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7FA23-31D8-3F82-9084-996E6034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F4FB9-412E-B07E-AA45-40A3C6E9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B978-DDAF-E07B-6E48-2D7646B82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1E4F-EEED-49C3-A25A-32CDFB0557B6}" type="datetimeFigureOut">
              <a:rPr lang="en-SG" smtClean="0"/>
              <a:t>11/10/2022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836A-C931-9EC3-4B24-9ABAB8074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D6363-003F-2AA5-EA40-407A549B4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92A50-D0B5-489E-BB44-2A017583D2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591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8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7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67E402-A021-F968-BA32-127E48E36F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98092" y="879453"/>
            <a:ext cx="2308251" cy="3169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B709C5-BC13-EBFD-D8F4-6D584D4BFE19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4193622" y="2216357"/>
            <a:ext cx="2312721" cy="18323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21B89-4A06-D578-7A89-8211134BDFD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189523" y="4057135"/>
            <a:ext cx="2316820" cy="59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5879E-050C-50BB-20C1-1F60F4F0251C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198092" y="4048735"/>
            <a:ext cx="2308251" cy="19523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BA03BA-BF41-199E-4D02-587B6833962F}"/>
              </a:ext>
            </a:extLst>
          </p:cNvPr>
          <p:cNvCxnSpPr>
            <a:cxnSpLocks/>
          </p:cNvCxnSpPr>
          <p:nvPr/>
        </p:nvCxnSpPr>
        <p:spPr>
          <a:xfrm>
            <a:off x="1814052" y="6009791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116C6-E38B-9D00-846C-82E4B6E54DB1}"/>
              </a:ext>
            </a:extLst>
          </p:cNvPr>
          <p:cNvCxnSpPr>
            <a:cxnSpLocks/>
          </p:cNvCxnSpPr>
          <p:nvPr/>
        </p:nvCxnSpPr>
        <p:spPr>
          <a:xfrm>
            <a:off x="1802215" y="466448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802216" y="2208277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378226-DB9C-89A4-CF2A-CAC89E76D2D1}"/>
              </a:ext>
            </a:extLst>
          </p:cNvPr>
          <p:cNvSpPr/>
          <p:nvPr/>
        </p:nvSpPr>
        <p:spPr>
          <a:xfrm>
            <a:off x="1460090" y="24334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B9324-2B53-3BFA-C073-13EEC74946D3}"/>
              </a:ext>
            </a:extLst>
          </p:cNvPr>
          <p:cNvSpPr/>
          <p:nvPr/>
        </p:nvSpPr>
        <p:spPr>
          <a:xfrm>
            <a:off x="1565071" y="5489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3B977-A703-63E9-8358-16EA80AD3806}"/>
              </a:ext>
            </a:extLst>
          </p:cNvPr>
          <p:cNvSpPr/>
          <p:nvPr/>
        </p:nvSpPr>
        <p:spPr>
          <a:xfrm>
            <a:off x="1565071" y="1026861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2BBF-E728-683F-09A7-B7F86F43005A}"/>
              </a:ext>
            </a:extLst>
          </p:cNvPr>
          <p:cNvSpPr txBox="1"/>
          <p:nvPr/>
        </p:nvSpPr>
        <p:spPr>
          <a:xfrm rot="5400000">
            <a:off x="1536062" y="62088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5FE73-C5A3-9917-929A-42A94CE805B3}"/>
              </a:ext>
            </a:extLst>
          </p:cNvPr>
          <p:cNvSpPr/>
          <p:nvPr/>
        </p:nvSpPr>
        <p:spPr>
          <a:xfrm>
            <a:off x="1565071" y="3258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61C823-2FD8-6B11-CF6D-179A0A159FEB}"/>
              </a:ext>
            </a:extLst>
          </p:cNvPr>
          <p:cNvSpPr/>
          <p:nvPr/>
        </p:nvSpPr>
        <p:spPr>
          <a:xfrm>
            <a:off x="1565071" y="1250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1460090" y="160061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565071" y="19062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565071" y="23841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536062" y="197815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565071" y="168315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565071" y="260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5AC28-6539-66B2-775B-C1A6CA949D63}"/>
              </a:ext>
            </a:extLst>
          </p:cNvPr>
          <p:cNvSpPr/>
          <p:nvPr/>
        </p:nvSpPr>
        <p:spPr>
          <a:xfrm>
            <a:off x="1460090" y="538316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57C4FB-DF79-1034-99E4-7E91E7A17FDD}"/>
              </a:ext>
            </a:extLst>
          </p:cNvPr>
          <p:cNvSpPr/>
          <p:nvPr/>
        </p:nvSpPr>
        <p:spPr>
          <a:xfrm>
            <a:off x="1565071" y="56887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DF2646-3AA2-D1FD-F764-16AFC4BAEE2F}"/>
              </a:ext>
            </a:extLst>
          </p:cNvPr>
          <p:cNvSpPr/>
          <p:nvPr/>
        </p:nvSpPr>
        <p:spPr>
          <a:xfrm>
            <a:off x="1565071" y="6166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E05CF-E529-A6E7-BE61-528EFFC7E3F6}"/>
              </a:ext>
            </a:extLst>
          </p:cNvPr>
          <p:cNvSpPr txBox="1"/>
          <p:nvPr/>
        </p:nvSpPr>
        <p:spPr>
          <a:xfrm rot="5400000">
            <a:off x="1536062" y="576070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7BF91A-B97D-0C4B-C626-E429DD803FA6}"/>
              </a:ext>
            </a:extLst>
          </p:cNvPr>
          <p:cNvSpPr/>
          <p:nvPr/>
        </p:nvSpPr>
        <p:spPr>
          <a:xfrm>
            <a:off x="1565071" y="5465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F56E8-6148-AF4F-292C-88A7E82FFB51}"/>
              </a:ext>
            </a:extLst>
          </p:cNvPr>
          <p:cNvSpPr/>
          <p:nvPr/>
        </p:nvSpPr>
        <p:spPr>
          <a:xfrm>
            <a:off x="1565071" y="639066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BD47A-F0EE-B7DB-5C1C-CA668E0348EC}"/>
              </a:ext>
            </a:extLst>
          </p:cNvPr>
          <p:cNvSpPr/>
          <p:nvPr/>
        </p:nvSpPr>
        <p:spPr>
          <a:xfrm>
            <a:off x="1460090" y="403572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F2F1C8-4570-2FAB-4047-4AC23D6ABBD4}"/>
              </a:ext>
            </a:extLst>
          </p:cNvPr>
          <p:cNvSpPr/>
          <p:nvPr/>
        </p:nvSpPr>
        <p:spPr>
          <a:xfrm>
            <a:off x="1565071" y="434134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55604A-9A51-7D60-6F95-FFFFC96E46D0}"/>
              </a:ext>
            </a:extLst>
          </p:cNvPr>
          <p:cNvSpPr/>
          <p:nvPr/>
        </p:nvSpPr>
        <p:spPr>
          <a:xfrm>
            <a:off x="1565071" y="48192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F0609-5EDD-1410-E69D-905F14A74162}"/>
              </a:ext>
            </a:extLst>
          </p:cNvPr>
          <p:cNvSpPr txBox="1"/>
          <p:nvPr/>
        </p:nvSpPr>
        <p:spPr>
          <a:xfrm rot="5400000">
            <a:off x="1536062" y="441326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C6718-D8E1-8724-8C55-0FA9C25421AB}"/>
              </a:ext>
            </a:extLst>
          </p:cNvPr>
          <p:cNvSpPr/>
          <p:nvPr/>
        </p:nvSpPr>
        <p:spPr>
          <a:xfrm>
            <a:off x="1565071" y="41182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84CA61-3C40-44C9-D5CB-2D24AB390A68}"/>
              </a:ext>
            </a:extLst>
          </p:cNvPr>
          <p:cNvSpPr/>
          <p:nvPr/>
        </p:nvSpPr>
        <p:spPr>
          <a:xfrm>
            <a:off x="1565071" y="50432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624347" y="2039578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Gonna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06800-DE5B-92EB-3FA6-F671073C70E1}"/>
              </a:ext>
            </a:extLst>
          </p:cNvPr>
          <p:cNvSpPr txBox="1"/>
          <p:nvPr/>
        </p:nvSpPr>
        <p:spPr>
          <a:xfrm>
            <a:off x="624347" y="69296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7C866-39BB-D025-9559-504323E60FA8}"/>
              </a:ext>
            </a:extLst>
          </p:cNvPr>
          <p:cNvSpPr txBox="1"/>
          <p:nvPr/>
        </p:nvSpPr>
        <p:spPr>
          <a:xfrm>
            <a:off x="622246" y="44658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8DA67-463C-BB5C-DF24-F216E0878D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06315" y="876925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CE677B-7DA3-670A-E0B9-47FC47279654}"/>
              </a:ext>
            </a:extLst>
          </p:cNvPr>
          <p:cNvSpPr txBox="1"/>
          <p:nvPr/>
        </p:nvSpPr>
        <p:spPr>
          <a:xfrm>
            <a:off x="622245" y="57937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  <a:endParaRPr lang="en-SG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C20B333-C4F1-89B8-EB84-0F80779CDE1D}"/>
              </a:ext>
            </a:extLst>
          </p:cNvPr>
          <p:cNvSpPr/>
          <p:nvPr/>
        </p:nvSpPr>
        <p:spPr>
          <a:xfrm>
            <a:off x="393640" y="243347"/>
            <a:ext cx="461764" cy="63713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/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</a:rPr>
                  <a:t>2k words (missing a middle word), showing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blipFill>
                <a:blip r:embed="rId2"/>
                <a:stretch>
                  <a:fillRect l="-9836" r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/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Embedding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CF96EB4-0359-13CA-862E-46EDA75426D2}"/>
              </a:ext>
            </a:extLst>
          </p:cNvPr>
          <p:cNvSpPr/>
          <p:nvPr/>
        </p:nvSpPr>
        <p:spPr>
          <a:xfrm>
            <a:off x="3839660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6B1828-C6D0-71F6-782E-DC83318E4C5C}"/>
              </a:ext>
            </a:extLst>
          </p:cNvPr>
          <p:cNvSpPr/>
          <p:nvPr/>
        </p:nvSpPr>
        <p:spPr>
          <a:xfrm>
            <a:off x="3839660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E5511-DD3C-5AA6-A00A-285109DA2EDE}"/>
              </a:ext>
            </a:extLst>
          </p:cNvPr>
          <p:cNvSpPr/>
          <p:nvPr/>
        </p:nvSpPr>
        <p:spPr>
          <a:xfrm>
            <a:off x="3835561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2C716-ACF2-DC1A-D916-926719E712E1}"/>
              </a:ext>
            </a:extLst>
          </p:cNvPr>
          <p:cNvSpPr/>
          <p:nvPr/>
        </p:nvSpPr>
        <p:spPr>
          <a:xfrm>
            <a:off x="3844130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/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/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/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Context Aggregation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blipFill>
                <a:blip r:embed="rId8"/>
                <a:stretch>
                  <a:fillRect l="-932" r="-93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6506343" y="343298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5E63-EA91-8668-91CC-2750175407B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860305" y="4048735"/>
            <a:ext cx="2344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731910" y="3171571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“Give”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3E43150-8341-483D-7B17-CD46FA3CA8FE}"/>
                  </a:ext>
                </a:extLst>
              </p:cNvPr>
              <p:cNvSpPr txBox="1"/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3E43150-8341-483D-7B17-CD46FA3CA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9E558E2-22F5-30C6-24FE-3EDE413ED2F6}"/>
                  </a:ext>
                </a:extLst>
              </p:cNvPr>
              <p:cNvSpPr txBox="1"/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9E558E2-22F5-30C6-24FE-3EDE413E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FD9052-B65A-27DD-DCD1-C019C27AC0BB}"/>
                  </a:ext>
                </a:extLst>
              </p:cNvPr>
              <p:cNvSpPr txBox="1"/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8FD9052-B65A-27DD-DCD1-C019C27A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8911FAC-95E9-0FAB-5710-9BB4000A2C05}"/>
                  </a:ext>
                </a:extLst>
              </p:cNvPr>
              <p:cNvSpPr txBox="1"/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8911FAC-95E9-0FAB-5710-9BB4000A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/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Missing Word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blipFill>
                <a:blip r:embed="rId14"/>
                <a:stretch>
                  <a:fillRect r="-29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441818DE-5BC3-0782-9DFC-172EBC5379EA}"/>
              </a:ext>
            </a:extLst>
          </p:cNvPr>
          <p:cNvSpPr/>
          <p:nvPr/>
        </p:nvSpPr>
        <p:spPr>
          <a:xfrm>
            <a:off x="9204333" y="3432989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275C86F-4EDD-2EC0-34C9-BD3A8793E7DB}"/>
              </a:ext>
            </a:extLst>
          </p:cNvPr>
          <p:cNvSpPr/>
          <p:nvPr/>
        </p:nvSpPr>
        <p:spPr>
          <a:xfrm>
            <a:off x="9309314" y="3738605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964E082-7A67-1D49-98D8-D5FDED6E19A9}"/>
              </a:ext>
            </a:extLst>
          </p:cNvPr>
          <p:cNvSpPr/>
          <p:nvPr/>
        </p:nvSpPr>
        <p:spPr>
          <a:xfrm>
            <a:off x="9309314" y="421650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BA14B3-F87D-0B17-59B5-58161846D99B}"/>
              </a:ext>
            </a:extLst>
          </p:cNvPr>
          <p:cNvSpPr txBox="1"/>
          <p:nvPr/>
        </p:nvSpPr>
        <p:spPr>
          <a:xfrm rot="5400000">
            <a:off x="9280305" y="381052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64348D0-1F45-7BDB-B9D7-64748EC215BA}"/>
              </a:ext>
            </a:extLst>
          </p:cNvPr>
          <p:cNvSpPr/>
          <p:nvPr/>
        </p:nvSpPr>
        <p:spPr>
          <a:xfrm>
            <a:off x="9309314" y="3515536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E15805-B6C9-E858-8639-13F94F663570}"/>
              </a:ext>
            </a:extLst>
          </p:cNvPr>
          <p:cNvSpPr/>
          <p:nvPr/>
        </p:nvSpPr>
        <p:spPr>
          <a:xfrm>
            <a:off x="9309314" y="444049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/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blipFill>
                <a:blip r:embed="rId15"/>
                <a:stretch>
                  <a:fillRect r="-621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F670F0-1D2E-62A3-67FE-CC0379C1CEE5}"/>
              </a:ext>
            </a:extLst>
          </p:cNvPr>
          <p:cNvCxnSpPr>
            <a:cxnSpLocks/>
          </p:cNvCxnSpPr>
          <p:nvPr/>
        </p:nvCxnSpPr>
        <p:spPr>
          <a:xfrm>
            <a:off x="9558295" y="4048735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/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𝑁𝑒𝑣𝑒𝑟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0.001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𝟖𝟕𝟐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17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67E402-A021-F968-BA32-127E48E36F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98092" y="879453"/>
            <a:ext cx="2308251" cy="3169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B709C5-BC13-EBFD-D8F4-6D584D4BFE19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4193622" y="2216357"/>
            <a:ext cx="2312721" cy="18323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21B89-4A06-D578-7A89-8211134BDFD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189523" y="4057135"/>
            <a:ext cx="2316820" cy="59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5879E-050C-50BB-20C1-1F60F4F0251C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198092" y="4048735"/>
            <a:ext cx="2308251" cy="19523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BA03BA-BF41-199E-4D02-587B6833962F}"/>
              </a:ext>
            </a:extLst>
          </p:cNvPr>
          <p:cNvCxnSpPr>
            <a:cxnSpLocks/>
          </p:cNvCxnSpPr>
          <p:nvPr/>
        </p:nvCxnSpPr>
        <p:spPr>
          <a:xfrm>
            <a:off x="1814052" y="6009791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116C6-E38B-9D00-846C-82E4B6E54DB1}"/>
              </a:ext>
            </a:extLst>
          </p:cNvPr>
          <p:cNvCxnSpPr>
            <a:cxnSpLocks/>
          </p:cNvCxnSpPr>
          <p:nvPr/>
        </p:nvCxnSpPr>
        <p:spPr>
          <a:xfrm>
            <a:off x="1802215" y="466448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802216" y="2208277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378226-DB9C-89A4-CF2A-CAC89E76D2D1}"/>
              </a:ext>
            </a:extLst>
          </p:cNvPr>
          <p:cNvSpPr/>
          <p:nvPr/>
        </p:nvSpPr>
        <p:spPr>
          <a:xfrm>
            <a:off x="1460090" y="24334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B9324-2B53-3BFA-C073-13EEC74946D3}"/>
              </a:ext>
            </a:extLst>
          </p:cNvPr>
          <p:cNvSpPr/>
          <p:nvPr/>
        </p:nvSpPr>
        <p:spPr>
          <a:xfrm>
            <a:off x="1565071" y="5489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3B977-A703-63E9-8358-16EA80AD3806}"/>
              </a:ext>
            </a:extLst>
          </p:cNvPr>
          <p:cNvSpPr/>
          <p:nvPr/>
        </p:nvSpPr>
        <p:spPr>
          <a:xfrm>
            <a:off x="1565071" y="1026861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2BBF-E728-683F-09A7-B7F86F43005A}"/>
              </a:ext>
            </a:extLst>
          </p:cNvPr>
          <p:cNvSpPr txBox="1"/>
          <p:nvPr/>
        </p:nvSpPr>
        <p:spPr>
          <a:xfrm rot="5400000">
            <a:off x="1536062" y="62088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5FE73-C5A3-9917-929A-42A94CE805B3}"/>
              </a:ext>
            </a:extLst>
          </p:cNvPr>
          <p:cNvSpPr/>
          <p:nvPr/>
        </p:nvSpPr>
        <p:spPr>
          <a:xfrm>
            <a:off x="1565071" y="3258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61C823-2FD8-6B11-CF6D-179A0A159FEB}"/>
              </a:ext>
            </a:extLst>
          </p:cNvPr>
          <p:cNvSpPr/>
          <p:nvPr/>
        </p:nvSpPr>
        <p:spPr>
          <a:xfrm>
            <a:off x="1565071" y="1250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1460090" y="160061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565071" y="19062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565071" y="23841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536062" y="197815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565071" y="168315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565071" y="260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5AC28-6539-66B2-775B-C1A6CA949D63}"/>
              </a:ext>
            </a:extLst>
          </p:cNvPr>
          <p:cNvSpPr/>
          <p:nvPr/>
        </p:nvSpPr>
        <p:spPr>
          <a:xfrm>
            <a:off x="1460090" y="538316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57C4FB-DF79-1034-99E4-7E91E7A17FDD}"/>
              </a:ext>
            </a:extLst>
          </p:cNvPr>
          <p:cNvSpPr/>
          <p:nvPr/>
        </p:nvSpPr>
        <p:spPr>
          <a:xfrm>
            <a:off x="1565071" y="56887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DF2646-3AA2-D1FD-F764-16AFC4BAEE2F}"/>
              </a:ext>
            </a:extLst>
          </p:cNvPr>
          <p:cNvSpPr/>
          <p:nvPr/>
        </p:nvSpPr>
        <p:spPr>
          <a:xfrm>
            <a:off x="1565071" y="6166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E05CF-E529-A6E7-BE61-528EFFC7E3F6}"/>
              </a:ext>
            </a:extLst>
          </p:cNvPr>
          <p:cNvSpPr txBox="1"/>
          <p:nvPr/>
        </p:nvSpPr>
        <p:spPr>
          <a:xfrm rot="5400000">
            <a:off x="1536062" y="576070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7BF91A-B97D-0C4B-C626-E429DD803FA6}"/>
              </a:ext>
            </a:extLst>
          </p:cNvPr>
          <p:cNvSpPr/>
          <p:nvPr/>
        </p:nvSpPr>
        <p:spPr>
          <a:xfrm>
            <a:off x="1565071" y="5465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F56E8-6148-AF4F-292C-88A7E82FFB51}"/>
              </a:ext>
            </a:extLst>
          </p:cNvPr>
          <p:cNvSpPr/>
          <p:nvPr/>
        </p:nvSpPr>
        <p:spPr>
          <a:xfrm>
            <a:off x="1565071" y="639066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BD47A-F0EE-B7DB-5C1C-CA668E0348EC}"/>
              </a:ext>
            </a:extLst>
          </p:cNvPr>
          <p:cNvSpPr/>
          <p:nvPr/>
        </p:nvSpPr>
        <p:spPr>
          <a:xfrm>
            <a:off x="1460090" y="403572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F2F1C8-4570-2FAB-4047-4AC23D6ABBD4}"/>
              </a:ext>
            </a:extLst>
          </p:cNvPr>
          <p:cNvSpPr/>
          <p:nvPr/>
        </p:nvSpPr>
        <p:spPr>
          <a:xfrm>
            <a:off x="1565071" y="434134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55604A-9A51-7D60-6F95-FFFFC96E46D0}"/>
              </a:ext>
            </a:extLst>
          </p:cNvPr>
          <p:cNvSpPr/>
          <p:nvPr/>
        </p:nvSpPr>
        <p:spPr>
          <a:xfrm>
            <a:off x="1565071" y="48192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F0609-5EDD-1410-E69D-905F14A74162}"/>
              </a:ext>
            </a:extLst>
          </p:cNvPr>
          <p:cNvSpPr txBox="1"/>
          <p:nvPr/>
        </p:nvSpPr>
        <p:spPr>
          <a:xfrm rot="5400000">
            <a:off x="1536062" y="441326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C6718-D8E1-8724-8C55-0FA9C25421AB}"/>
              </a:ext>
            </a:extLst>
          </p:cNvPr>
          <p:cNvSpPr/>
          <p:nvPr/>
        </p:nvSpPr>
        <p:spPr>
          <a:xfrm>
            <a:off x="1565071" y="41182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84CA61-3C40-44C9-D5CB-2D24AB390A68}"/>
              </a:ext>
            </a:extLst>
          </p:cNvPr>
          <p:cNvSpPr/>
          <p:nvPr/>
        </p:nvSpPr>
        <p:spPr>
          <a:xfrm>
            <a:off x="1565071" y="50432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624347" y="2039578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Gonna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06800-DE5B-92EB-3FA6-F671073C70E1}"/>
              </a:ext>
            </a:extLst>
          </p:cNvPr>
          <p:cNvSpPr txBox="1"/>
          <p:nvPr/>
        </p:nvSpPr>
        <p:spPr>
          <a:xfrm>
            <a:off x="624347" y="69296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7C866-39BB-D025-9559-504323E60FA8}"/>
              </a:ext>
            </a:extLst>
          </p:cNvPr>
          <p:cNvSpPr txBox="1"/>
          <p:nvPr/>
        </p:nvSpPr>
        <p:spPr>
          <a:xfrm>
            <a:off x="622246" y="44658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8DA67-463C-BB5C-DF24-F216E0878D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06315" y="876925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CE677B-7DA3-670A-E0B9-47FC47279654}"/>
              </a:ext>
            </a:extLst>
          </p:cNvPr>
          <p:cNvSpPr txBox="1"/>
          <p:nvPr/>
        </p:nvSpPr>
        <p:spPr>
          <a:xfrm>
            <a:off x="622245" y="57937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  <a:endParaRPr lang="en-SG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C20B333-C4F1-89B8-EB84-0F80779CDE1D}"/>
              </a:ext>
            </a:extLst>
          </p:cNvPr>
          <p:cNvSpPr/>
          <p:nvPr/>
        </p:nvSpPr>
        <p:spPr>
          <a:xfrm>
            <a:off x="393640" y="243347"/>
            <a:ext cx="461764" cy="63713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/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</a:rPr>
                  <a:t>2k words (missing a middle word), showing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blipFill>
                <a:blip r:embed="rId2"/>
                <a:stretch>
                  <a:fillRect l="-9836" r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/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Embedding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CF96EB4-0359-13CA-862E-46EDA75426D2}"/>
              </a:ext>
            </a:extLst>
          </p:cNvPr>
          <p:cNvSpPr/>
          <p:nvPr/>
        </p:nvSpPr>
        <p:spPr>
          <a:xfrm>
            <a:off x="3839660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6B1828-C6D0-71F6-782E-DC83318E4C5C}"/>
              </a:ext>
            </a:extLst>
          </p:cNvPr>
          <p:cNvSpPr/>
          <p:nvPr/>
        </p:nvSpPr>
        <p:spPr>
          <a:xfrm>
            <a:off x="3839660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E5511-DD3C-5AA6-A00A-285109DA2EDE}"/>
              </a:ext>
            </a:extLst>
          </p:cNvPr>
          <p:cNvSpPr/>
          <p:nvPr/>
        </p:nvSpPr>
        <p:spPr>
          <a:xfrm>
            <a:off x="3835561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2C716-ACF2-DC1A-D916-926719E712E1}"/>
              </a:ext>
            </a:extLst>
          </p:cNvPr>
          <p:cNvSpPr/>
          <p:nvPr/>
        </p:nvSpPr>
        <p:spPr>
          <a:xfrm>
            <a:off x="3844130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/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/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/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Context Aggregation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blipFill>
                <a:blip r:embed="rId8"/>
                <a:stretch>
                  <a:fillRect l="-932" r="-93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6506343" y="343298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5E63-EA91-8668-91CC-2750175407B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860305" y="4048735"/>
            <a:ext cx="2344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731910" y="3171571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“Give”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1D4F3-B962-DD7B-0DD8-F01F09F916AA}"/>
                  </a:ext>
                </a:extLst>
              </p:cNvPr>
              <p:cNvSpPr txBox="1"/>
              <p:nvPr/>
            </p:nvSpPr>
            <p:spPr>
              <a:xfrm>
                <a:off x="5720206" y="243346"/>
                <a:ext cx="5739774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1. Start by using one-hot encoding on your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 input words</a:t>
                </a:r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p>
                    </m:sSup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 being the dictionary size.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261D4F3-B962-DD7B-0DD8-F01F09F91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243346"/>
                <a:ext cx="5739774" cy="663451"/>
              </a:xfrm>
              <a:prstGeom prst="rect">
                <a:avLst/>
              </a:prstGeom>
              <a:blipFill>
                <a:blip r:embed="rId10"/>
                <a:stretch>
                  <a:fillRect l="-849" t="-5505" r="-637" b="-137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8145BE6-7CD7-007F-A00E-43A6653EBB73}"/>
              </a:ext>
            </a:extLst>
          </p:cNvPr>
          <p:cNvSpPr/>
          <p:nvPr/>
        </p:nvSpPr>
        <p:spPr>
          <a:xfrm>
            <a:off x="2128603" y="222039"/>
            <a:ext cx="3597640" cy="347587"/>
          </a:xfrm>
          <a:custGeom>
            <a:avLst/>
            <a:gdLst>
              <a:gd name="connsiteX0" fmla="*/ 3597640 w 3597640"/>
              <a:gd name="connsiteY0" fmla="*/ 212676 h 347587"/>
              <a:gd name="connsiteX1" fmla="*/ 1424066 w 3597640"/>
              <a:gd name="connsiteY1" fmla="*/ 2813 h 347587"/>
              <a:gd name="connsiteX2" fmla="*/ 0 w 3597640"/>
              <a:gd name="connsiteY2" fmla="*/ 347587 h 34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40" h="347587">
                <a:moveTo>
                  <a:pt x="3597640" y="212676"/>
                </a:moveTo>
                <a:cubicBezTo>
                  <a:pt x="2810656" y="96502"/>
                  <a:pt x="2023673" y="-19672"/>
                  <a:pt x="1424066" y="2813"/>
                </a:cubicBezTo>
                <a:cubicBezTo>
                  <a:pt x="824459" y="25298"/>
                  <a:pt x="412229" y="186442"/>
                  <a:pt x="0" y="34758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4CBD62-6FB2-8A9C-9269-F642C4168C8B}"/>
                  </a:ext>
                </a:extLst>
              </p:cNvPr>
              <p:cNvSpPr txBox="1"/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4CBD62-6FB2-8A9C-9269-F642C416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2341C-8CA1-A9E2-AB18-68D2AA13C7A7}"/>
                  </a:ext>
                </a:extLst>
              </p:cNvPr>
              <p:cNvSpPr txBox="1"/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F2341C-8CA1-A9E2-AB18-68D2AA13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998139-0340-7017-18E8-46DB0E7B9AF7}"/>
                  </a:ext>
                </a:extLst>
              </p:cNvPr>
              <p:cNvSpPr txBox="1"/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998139-0340-7017-18E8-46DB0E7B9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87EE9-CC74-7645-CFA1-ECB735E64590}"/>
                  </a:ext>
                </a:extLst>
              </p:cNvPr>
              <p:cNvSpPr txBox="1"/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187EE9-CC74-7645-CFA1-ECB735E64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DAA6C3-0717-DFA6-68EA-2E52256E8318}"/>
                  </a:ext>
                </a:extLst>
              </p:cNvPr>
              <p:cNvSpPr/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Missing Word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ADAA6C3-0717-DFA6-68EA-2E52256E8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blipFill>
                <a:blip r:embed="rId15"/>
                <a:stretch>
                  <a:fillRect r="-29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670B1CA-7BAB-C03D-405F-90ACBAF84103}"/>
              </a:ext>
            </a:extLst>
          </p:cNvPr>
          <p:cNvSpPr/>
          <p:nvPr/>
        </p:nvSpPr>
        <p:spPr>
          <a:xfrm>
            <a:off x="9204333" y="3432989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8591F3-CF76-CEE1-6D66-0DDF785C5A58}"/>
              </a:ext>
            </a:extLst>
          </p:cNvPr>
          <p:cNvSpPr/>
          <p:nvPr/>
        </p:nvSpPr>
        <p:spPr>
          <a:xfrm>
            <a:off x="9309314" y="3738605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175D05-C3BF-D086-1F1B-003528981F13}"/>
              </a:ext>
            </a:extLst>
          </p:cNvPr>
          <p:cNvSpPr/>
          <p:nvPr/>
        </p:nvSpPr>
        <p:spPr>
          <a:xfrm>
            <a:off x="9309314" y="421650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F5C806-03B7-5D2C-2E67-93993119EBE1}"/>
              </a:ext>
            </a:extLst>
          </p:cNvPr>
          <p:cNvSpPr txBox="1"/>
          <p:nvPr/>
        </p:nvSpPr>
        <p:spPr>
          <a:xfrm rot="5400000">
            <a:off x="9280305" y="381052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4B5FA66-3480-367A-0EC6-6A3F04D10697}"/>
              </a:ext>
            </a:extLst>
          </p:cNvPr>
          <p:cNvSpPr/>
          <p:nvPr/>
        </p:nvSpPr>
        <p:spPr>
          <a:xfrm>
            <a:off x="9309314" y="3515536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C8A1271-C059-DEE0-5497-6F1740B72B24}"/>
              </a:ext>
            </a:extLst>
          </p:cNvPr>
          <p:cNvSpPr/>
          <p:nvPr/>
        </p:nvSpPr>
        <p:spPr>
          <a:xfrm>
            <a:off x="9309314" y="444049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BDAAF9-9E0E-0BD1-E23C-6EFE1E3514A8}"/>
                  </a:ext>
                </a:extLst>
              </p:cNvPr>
              <p:cNvSpPr txBox="1"/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2BDAAF9-9E0E-0BD1-E23C-6EFE1E351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blipFill>
                <a:blip r:embed="rId16"/>
                <a:stretch>
                  <a:fillRect r="-621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D7A2DF9-FA3D-3D1D-2938-EB79924FEA12}"/>
              </a:ext>
            </a:extLst>
          </p:cNvPr>
          <p:cNvCxnSpPr>
            <a:cxnSpLocks/>
          </p:cNvCxnSpPr>
          <p:nvPr/>
        </p:nvCxnSpPr>
        <p:spPr>
          <a:xfrm>
            <a:off x="9558295" y="4048735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0DEBEE-5077-5070-2965-75604277DB04}"/>
                  </a:ext>
                </a:extLst>
              </p:cNvPr>
              <p:cNvSpPr txBox="1"/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𝑁𝑒𝑣𝑒𝑟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0.001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𝟖𝟕𝟐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50DEBEE-5077-5070-2965-75604277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5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67E402-A021-F968-BA32-127E48E36F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98092" y="879453"/>
            <a:ext cx="2308251" cy="3169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B709C5-BC13-EBFD-D8F4-6D584D4BFE19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4193622" y="2216357"/>
            <a:ext cx="2312721" cy="18323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21B89-4A06-D578-7A89-8211134BDFD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189523" y="4057135"/>
            <a:ext cx="2316820" cy="59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5879E-050C-50BB-20C1-1F60F4F0251C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198092" y="4048735"/>
            <a:ext cx="2308251" cy="19523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BA03BA-BF41-199E-4D02-587B6833962F}"/>
              </a:ext>
            </a:extLst>
          </p:cNvPr>
          <p:cNvCxnSpPr>
            <a:cxnSpLocks/>
          </p:cNvCxnSpPr>
          <p:nvPr/>
        </p:nvCxnSpPr>
        <p:spPr>
          <a:xfrm>
            <a:off x="1814052" y="6009791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116C6-E38B-9D00-846C-82E4B6E54DB1}"/>
              </a:ext>
            </a:extLst>
          </p:cNvPr>
          <p:cNvCxnSpPr>
            <a:cxnSpLocks/>
          </p:cNvCxnSpPr>
          <p:nvPr/>
        </p:nvCxnSpPr>
        <p:spPr>
          <a:xfrm>
            <a:off x="1802215" y="466448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802216" y="2208277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378226-DB9C-89A4-CF2A-CAC89E76D2D1}"/>
              </a:ext>
            </a:extLst>
          </p:cNvPr>
          <p:cNvSpPr/>
          <p:nvPr/>
        </p:nvSpPr>
        <p:spPr>
          <a:xfrm>
            <a:off x="1460090" y="24334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B9324-2B53-3BFA-C073-13EEC74946D3}"/>
              </a:ext>
            </a:extLst>
          </p:cNvPr>
          <p:cNvSpPr/>
          <p:nvPr/>
        </p:nvSpPr>
        <p:spPr>
          <a:xfrm>
            <a:off x="1565071" y="5489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3B977-A703-63E9-8358-16EA80AD3806}"/>
              </a:ext>
            </a:extLst>
          </p:cNvPr>
          <p:cNvSpPr/>
          <p:nvPr/>
        </p:nvSpPr>
        <p:spPr>
          <a:xfrm>
            <a:off x="1565071" y="1026861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2BBF-E728-683F-09A7-B7F86F43005A}"/>
              </a:ext>
            </a:extLst>
          </p:cNvPr>
          <p:cNvSpPr txBox="1"/>
          <p:nvPr/>
        </p:nvSpPr>
        <p:spPr>
          <a:xfrm rot="5400000">
            <a:off x="1536062" y="62088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5FE73-C5A3-9917-929A-42A94CE805B3}"/>
              </a:ext>
            </a:extLst>
          </p:cNvPr>
          <p:cNvSpPr/>
          <p:nvPr/>
        </p:nvSpPr>
        <p:spPr>
          <a:xfrm>
            <a:off x="1565071" y="3258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61C823-2FD8-6B11-CF6D-179A0A159FEB}"/>
              </a:ext>
            </a:extLst>
          </p:cNvPr>
          <p:cNvSpPr/>
          <p:nvPr/>
        </p:nvSpPr>
        <p:spPr>
          <a:xfrm>
            <a:off x="1565071" y="1250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1460090" y="160061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565071" y="19062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565071" y="23841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536062" y="197815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565071" y="168315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565071" y="260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5AC28-6539-66B2-775B-C1A6CA949D63}"/>
              </a:ext>
            </a:extLst>
          </p:cNvPr>
          <p:cNvSpPr/>
          <p:nvPr/>
        </p:nvSpPr>
        <p:spPr>
          <a:xfrm>
            <a:off x="1460090" y="538316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57C4FB-DF79-1034-99E4-7E91E7A17FDD}"/>
              </a:ext>
            </a:extLst>
          </p:cNvPr>
          <p:cNvSpPr/>
          <p:nvPr/>
        </p:nvSpPr>
        <p:spPr>
          <a:xfrm>
            <a:off x="1565071" y="56887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DF2646-3AA2-D1FD-F764-16AFC4BAEE2F}"/>
              </a:ext>
            </a:extLst>
          </p:cNvPr>
          <p:cNvSpPr/>
          <p:nvPr/>
        </p:nvSpPr>
        <p:spPr>
          <a:xfrm>
            <a:off x="1565071" y="6166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E05CF-E529-A6E7-BE61-528EFFC7E3F6}"/>
              </a:ext>
            </a:extLst>
          </p:cNvPr>
          <p:cNvSpPr txBox="1"/>
          <p:nvPr/>
        </p:nvSpPr>
        <p:spPr>
          <a:xfrm rot="5400000">
            <a:off x="1536062" y="576070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7BF91A-B97D-0C4B-C626-E429DD803FA6}"/>
              </a:ext>
            </a:extLst>
          </p:cNvPr>
          <p:cNvSpPr/>
          <p:nvPr/>
        </p:nvSpPr>
        <p:spPr>
          <a:xfrm>
            <a:off x="1565071" y="5465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F56E8-6148-AF4F-292C-88A7E82FFB51}"/>
              </a:ext>
            </a:extLst>
          </p:cNvPr>
          <p:cNvSpPr/>
          <p:nvPr/>
        </p:nvSpPr>
        <p:spPr>
          <a:xfrm>
            <a:off x="1565071" y="639066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BD47A-F0EE-B7DB-5C1C-CA668E0348EC}"/>
              </a:ext>
            </a:extLst>
          </p:cNvPr>
          <p:cNvSpPr/>
          <p:nvPr/>
        </p:nvSpPr>
        <p:spPr>
          <a:xfrm>
            <a:off x="1460090" y="403572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F2F1C8-4570-2FAB-4047-4AC23D6ABBD4}"/>
              </a:ext>
            </a:extLst>
          </p:cNvPr>
          <p:cNvSpPr/>
          <p:nvPr/>
        </p:nvSpPr>
        <p:spPr>
          <a:xfrm>
            <a:off x="1565071" y="434134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55604A-9A51-7D60-6F95-FFFFC96E46D0}"/>
              </a:ext>
            </a:extLst>
          </p:cNvPr>
          <p:cNvSpPr/>
          <p:nvPr/>
        </p:nvSpPr>
        <p:spPr>
          <a:xfrm>
            <a:off x="1565071" y="48192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F0609-5EDD-1410-E69D-905F14A74162}"/>
              </a:ext>
            </a:extLst>
          </p:cNvPr>
          <p:cNvSpPr txBox="1"/>
          <p:nvPr/>
        </p:nvSpPr>
        <p:spPr>
          <a:xfrm rot="5400000">
            <a:off x="1536062" y="441326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C6718-D8E1-8724-8C55-0FA9C25421AB}"/>
              </a:ext>
            </a:extLst>
          </p:cNvPr>
          <p:cNvSpPr/>
          <p:nvPr/>
        </p:nvSpPr>
        <p:spPr>
          <a:xfrm>
            <a:off x="1565071" y="41182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84CA61-3C40-44C9-D5CB-2D24AB390A68}"/>
              </a:ext>
            </a:extLst>
          </p:cNvPr>
          <p:cNvSpPr/>
          <p:nvPr/>
        </p:nvSpPr>
        <p:spPr>
          <a:xfrm>
            <a:off x="1565071" y="50432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624347" y="2039578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Gonna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06800-DE5B-92EB-3FA6-F671073C70E1}"/>
              </a:ext>
            </a:extLst>
          </p:cNvPr>
          <p:cNvSpPr txBox="1"/>
          <p:nvPr/>
        </p:nvSpPr>
        <p:spPr>
          <a:xfrm>
            <a:off x="624347" y="69296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7C866-39BB-D025-9559-504323E60FA8}"/>
              </a:ext>
            </a:extLst>
          </p:cNvPr>
          <p:cNvSpPr txBox="1"/>
          <p:nvPr/>
        </p:nvSpPr>
        <p:spPr>
          <a:xfrm>
            <a:off x="622246" y="44658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8DA67-463C-BB5C-DF24-F216E0878D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06315" y="876925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CE677B-7DA3-670A-E0B9-47FC47279654}"/>
              </a:ext>
            </a:extLst>
          </p:cNvPr>
          <p:cNvSpPr txBox="1"/>
          <p:nvPr/>
        </p:nvSpPr>
        <p:spPr>
          <a:xfrm>
            <a:off x="622245" y="57937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  <a:endParaRPr lang="en-SG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C20B333-C4F1-89B8-EB84-0F80779CDE1D}"/>
              </a:ext>
            </a:extLst>
          </p:cNvPr>
          <p:cNvSpPr/>
          <p:nvPr/>
        </p:nvSpPr>
        <p:spPr>
          <a:xfrm>
            <a:off x="393640" y="243347"/>
            <a:ext cx="461764" cy="63713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/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</a:rPr>
                  <a:t>2k words (missing a middle word), showing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blipFill>
                <a:blip r:embed="rId2"/>
                <a:stretch>
                  <a:fillRect l="-9836" r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/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Embedding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CF96EB4-0359-13CA-862E-46EDA75426D2}"/>
              </a:ext>
            </a:extLst>
          </p:cNvPr>
          <p:cNvSpPr/>
          <p:nvPr/>
        </p:nvSpPr>
        <p:spPr>
          <a:xfrm>
            <a:off x="3839660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6B1828-C6D0-71F6-782E-DC83318E4C5C}"/>
              </a:ext>
            </a:extLst>
          </p:cNvPr>
          <p:cNvSpPr/>
          <p:nvPr/>
        </p:nvSpPr>
        <p:spPr>
          <a:xfrm>
            <a:off x="3839660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E5511-DD3C-5AA6-A00A-285109DA2EDE}"/>
              </a:ext>
            </a:extLst>
          </p:cNvPr>
          <p:cNvSpPr/>
          <p:nvPr/>
        </p:nvSpPr>
        <p:spPr>
          <a:xfrm>
            <a:off x="3835561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2C716-ACF2-DC1A-D916-926719E712E1}"/>
              </a:ext>
            </a:extLst>
          </p:cNvPr>
          <p:cNvSpPr/>
          <p:nvPr/>
        </p:nvSpPr>
        <p:spPr>
          <a:xfrm>
            <a:off x="3844130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/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/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/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/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/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/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/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Context Aggregation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blipFill>
                <a:blip r:embed="rId12"/>
                <a:stretch>
                  <a:fillRect l="-932" r="-93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6506343" y="343298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5E63-EA91-8668-91CC-2750175407B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860305" y="4048735"/>
            <a:ext cx="2344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731910" y="3171571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“Give”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/>
              <p:nvPr/>
            </p:nvSpPr>
            <p:spPr>
              <a:xfrm>
                <a:off x="5720206" y="38357"/>
                <a:ext cx="6447796" cy="1499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2. Apply the same dense/linear transformation to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b="1" dirty="0">
                  <a:solidFill>
                    <a:schemeClr val="accent2"/>
                  </a:solidFill>
                </a:endParaRPr>
              </a:p>
              <a:p>
                <a:r>
                  <a:rPr lang="en-GB" b="1" dirty="0">
                    <a:solidFill>
                      <a:schemeClr val="accent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, which is implemented by an embedding layer in </a:t>
                </a:r>
                <a:r>
                  <a:rPr lang="en-GB" b="1" dirty="0" err="1">
                    <a:solidFill>
                      <a:schemeClr val="accent2"/>
                    </a:solidFill>
                  </a:rPr>
                  <a:t>PyTorch</a:t>
                </a:r>
                <a:r>
                  <a:rPr lang="en-GB" b="1" dirty="0">
                    <a:solidFill>
                      <a:schemeClr val="accent2"/>
                    </a:solidFill>
                  </a:rPr>
                  <a:t>, with trainable parameter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b="1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.</a:t>
                </a:r>
              </a:p>
              <a:p>
                <a:r>
                  <a:rPr lang="en-GB" b="1" dirty="0">
                    <a:solidFill>
                      <a:schemeClr val="accent2"/>
                    </a:solidFill>
                  </a:rPr>
                  <a:t>This produces lower dimensionality vector representations for words, i.e.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GB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GB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38357"/>
                <a:ext cx="6447796" cy="1499385"/>
              </a:xfrm>
              <a:prstGeom prst="rect">
                <a:avLst/>
              </a:prstGeom>
              <a:blipFill>
                <a:blip r:embed="rId14"/>
                <a:stretch>
                  <a:fillRect l="-756" t="-2033" b="-569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DBD48E-C589-2142-54EF-315372FE92EA}"/>
              </a:ext>
            </a:extLst>
          </p:cNvPr>
          <p:cNvSpPr/>
          <p:nvPr/>
        </p:nvSpPr>
        <p:spPr>
          <a:xfrm>
            <a:off x="4490237" y="222039"/>
            <a:ext cx="1236005" cy="511123"/>
          </a:xfrm>
          <a:custGeom>
            <a:avLst/>
            <a:gdLst>
              <a:gd name="connsiteX0" fmla="*/ 3597640 w 3597640"/>
              <a:gd name="connsiteY0" fmla="*/ 212676 h 347587"/>
              <a:gd name="connsiteX1" fmla="*/ 1424066 w 3597640"/>
              <a:gd name="connsiteY1" fmla="*/ 2813 h 347587"/>
              <a:gd name="connsiteX2" fmla="*/ 0 w 3597640"/>
              <a:gd name="connsiteY2" fmla="*/ 347587 h 34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40" h="347587">
                <a:moveTo>
                  <a:pt x="3597640" y="212676"/>
                </a:moveTo>
                <a:cubicBezTo>
                  <a:pt x="2810656" y="96502"/>
                  <a:pt x="2023673" y="-19672"/>
                  <a:pt x="1424066" y="2813"/>
                </a:cubicBezTo>
                <a:cubicBezTo>
                  <a:pt x="824459" y="25298"/>
                  <a:pt x="412229" y="186442"/>
                  <a:pt x="0" y="34758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FD794F-B7EF-5AA3-ACE7-B70C903183A8}"/>
                  </a:ext>
                </a:extLst>
              </p:cNvPr>
              <p:cNvSpPr/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Missing Word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FD794F-B7EF-5AA3-ACE7-B70C90318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blipFill>
                <a:blip r:embed="rId15"/>
                <a:stretch>
                  <a:fillRect r="-29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DC876E-5C5A-07C8-3C63-C34247262BD8}"/>
              </a:ext>
            </a:extLst>
          </p:cNvPr>
          <p:cNvSpPr/>
          <p:nvPr/>
        </p:nvSpPr>
        <p:spPr>
          <a:xfrm>
            <a:off x="9204333" y="3432989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28E912-C2DD-CC75-22CB-698EE29C2D2C}"/>
              </a:ext>
            </a:extLst>
          </p:cNvPr>
          <p:cNvSpPr/>
          <p:nvPr/>
        </p:nvSpPr>
        <p:spPr>
          <a:xfrm>
            <a:off x="9309314" y="3738605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CBBA3D-2695-857D-7F9F-93C4ECFC7DAE}"/>
              </a:ext>
            </a:extLst>
          </p:cNvPr>
          <p:cNvSpPr/>
          <p:nvPr/>
        </p:nvSpPr>
        <p:spPr>
          <a:xfrm>
            <a:off x="9309314" y="421650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0F203-D727-0029-92FE-0D45A3157464}"/>
              </a:ext>
            </a:extLst>
          </p:cNvPr>
          <p:cNvSpPr txBox="1"/>
          <p:nvPr/>
        </p:nvSpPr>
        <p:spPr>
          <a:xfrm rot="5400000">
            <a:off x="9280305" y="381052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23A955-491D-5FA6-A234-9CA229E96A2E}"/>
              </a:ext>
            </a:extLst>
          </p:cNvPr>
          <p:cNvSpPr/>
          <p:nvPr/>
        </p:nvSpPr>
        <p:spPr>
          <a:xfrm>
            <a:off x="9309314" y="3515536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4F38FFD-FB4B-47F5-6E3F-299569502718}"/>
              </a:ext>
            </a:extLst>
          </p:cNvPr>
          <p:cNvSpPr/>
          <p:nvPr/>
        </p:nvSpPr>
        <p:spPr>
          <a:xfrm>
            <a:off x="9309314" y="444049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8223-C368-F2A5-178B-8B4C83F131CA}"/>
                  </a:ext>
                </a:extLst>
              </p:cNvPr>
              <p:cNvSpPr txBox="1"/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5B8223-C368-F2A5-178B-8B4C83F1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blipFill>
                <a:blip r:embed="rId16"/>
                <a:stretch>
                  <a:fillRect r="-621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BE84D5-DDA3-C8A5-CCE5-EFDFD6769BF7}"/>
              </a:ext>
            </a:extLst>
          </p:cNvPr>
          <p:cNvCxnSpPr>
            <a:cxnSpLocks/>
          </p:cNvCxnSpPr>
          <p:nvPr/>
        </p:nvCxnSpPr>
        <p:spPr>
          <a:xfrm>
            <a:off x="9558295" y="4048735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5D6552-6D75-4CE1-14F1-44279E8652E2}"/>
                  </a:ext>
                </a:extLst>
              </p:cNvPr>
              <p:cNvSpPr txBox="1"/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𝑁𝑒𝑣𝑒𝑟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0.001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𝟖𝟕𝟐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35D6552-6D75-4CE1-14F1-44279E86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8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67E402-A021-F968-BA32-127E48E36F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98092" y="879453"/>
            <a:ext cx="2308251" cy="3169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B709C5-BC13-EBFD-D8F4-6D584D4BFE19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4193622" y="2216357"/>
            <a:ext cx="2312721" cy="18323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21B89-4A06-D578-7A89-8211134BDFD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189523" y="4057135"/>
            <a:ext cx="2316820" cy="59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5879E-050C-50BB-20C1-1F60F4F0251C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198092" y="4048735"/>
            <a:ext cx="2308251" cy="19523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BA03BA-BF41-199E-4D02-587B6833962F}"/>
              </a:ext>
            </a:extLst>
          </p:cNvPr>
          <p:cNvCxnSpPr>
            <a:cxnSpLocks/>
          </p:cNvCxnSpPr>
          <p:nvPr/>
        </p:nvCxnSpPr>
        <p:spPr>
          <a:xfrm>
            <a:off x="1814052" y="6009791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116C6-E38B-9D00-846C-82E4B6E54DB1}"/>
              </a:ext>
            </a:extLst>
          </p:cNvPr>
          <p:cNvCxnSpPr>
            <a:cxnSpLocks/>
          </p:cNvCxnSpPr>
          <p:nvPr/>
        </p:nvCxnSpPr>
        <p:spPr>
          <a:xfrm>
            <a:off x="1802215" y="466448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802216" y="2208277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378226-DB9C-89A4-CF2A-CAC89E76D2D1}"/>
              </a:ext>
            </a:extLst>
          </p:cNvPr>
          <p:cNvSpPr/>
          <p:nvPr/>
        </p:nvSpPr>
        <p:spPr>
          <a:xfrm>
            <a:off x="1460090" y="24334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B9324-2B53-3BFA-C073-13EEC74946D3}"/>
              </a:ext>
            </a:extLst>
          </p:cNvPr>
          <p:cNvSpPr/>
          <p:nvPr/>
        </p:nvSpPr>
        <p:spPr>
          <a:xfrm>
            <a:off x="1565071" y="5489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3B977-A703-63E9-8358-16EA80AD3806}"/>
              </a:ext>
            </a:extLst>
          </p:cNvPr>
          <p:cNvSpPr/>
          <p:nvPr/>
        </p:nvSpPr>
        <p:spPr>
          <a:xfrm>
            <a:off x="1565071" y="1026861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2BBF-E728-683F-09A7-B7F86F43005A}"/>
              </a:ext>
            </a:extLst>
          </p:cNvPr>
          <p:cNvSpPr txBox="1"/>
          <p:nvPr/>
        </p:nvSpPr>
        <p:spPr>
          <a:xfrm rot="5400000">
            <a:off x="1536062" y="62088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5FE73-C5A3-9917-929A-42A94CE805B3}"/>
              </a:ext>
            </a:extLst>
          </p:cNvPr>
          <p:cNvSpPr/>
          <p:nvPr/>
        </p:nvSpPr>
        <p:spPr>
          <a:xfrm>
            <a:off x="1565071" y="3258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61C823-2FD8-6B11-CF6D-179A0A159FEB}"/>
              </a:ext>
            </a:extLst>
          </p:cNvPr>
          <p:cNvSpPr/>
          <p:nvPr/>
        </p:nvSpPr>
        <p:spPr>
          <a:xfrm>
            <a:off x="1565071" y="1250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1460090" y="160061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565071" y="19062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565071" y="23841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536062" y="197815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565071" y="168315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565071" y="260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5AC28-6539-66B2-775B-C1A6CA949D63}"/>
              </a:ext>
            </a:extLst>
          </p:cNvPr>
          <p:cNvSpPr/>
          <p:nvPr/>
        </p:nvSpPr>
        <p:spPr>
          <a:xfrm>
            <a:off x="1460090" y="538316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57C4FB-DF79-1034-99E4-7E91E7A17FDD}"/>
              </a:ext>
            </a:extLst>
          </p:cNvPr>
          <p:cNvSpPr/>
          <p:nvPr/>
        </p:nvSpPr>
        <p:spPr>
          <a:xfrm>
            <a:off x="1565071" y="56887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DF2646-3AA2-D1FD-F764-16AFC4BAEE2F}"/>
              </a:ext>
            </a:extLst>
          </p:cNvPr>
          <p:cNvSpPr/>
          <p:nvPr/>
        </p:nvSpPr>
        <p:spPr>
          <a:xfrm>
            <a:off x="1565071" y="6166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E05CF-E529-A6E7-BE61-528EFFC7E3F6}"/>
              </a:ext>
            </a:extLst>
          </p:cNvPr>
          <p:cNvSpPr txBox="1"/>
          <p:nvPr/>
        </p:nvSpPr>
        <p:spPr>
          <a:xfrm rot="5400000">
            <a:off x="1536062" y="576070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7BF91A-B97D-0C4B-C626-E429DD803FA6}"/>
              </a:ext>
            </a:extLst>
          </p:cNvPr>
          <p:cNvSpPr/>
          <p:nvPr/>
        </p:nvSpPr>
        <p:spPr>
          <a:xfrm>
            <a:off x="1565071" y="5465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F56E8-6148-AF4F-292C-88A7E82FFB51}"/>
              </a:ext>
            </a:extLst>
          </p:cNvPr>
          <p:cNvSpPr/>
          <p:nvPr/>
        </p:nvSpPr>
        <p:spPr>
          <a:xfrm>
            <a:off x="1565071" y="639066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BD47A-F0EE-B7DB-5C1C-CA668E0348EC}"/>
              </a:ext>
            </a:extLst>
          </p:cNvPr>
          <p:cNvSpPr/>
          <p:nvPr/>
        </p:nvSpPr>
        <p:spPr>
          <a:xfrm>
            <a:off x="1460090" y="403572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F2F1C8-4570-2FAB-4047-4AC23D6ABBD4}"/>
              </a:ext>
            </a:extLst>
          </p:cNvPr>
          <p:cNvSpPr/>
          <p:nvPr/>
        </p:nvSpPr>
        <p:spPr>
          <a:xfrm>
            <a:off x="1565071" y="434134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55604A-9A51-7D60-6F95-FFFFC96E46D0}"/>
              </a:ext>
            </a:extLst>
          </p:cNvPr>
          <p:cNvSpPr/>
          <p:nvPr/>
        </p:nvSpPr>
        <p:spPr>
          <a:xfrm>
            <a:off x="1565071" y="48192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F0609-5EDD-1410-E69D-905F14A74162}"/>
              </a:ext>
            </a:extLst>
          </p:cNvPr>
          <p:cNvSpPr txBox="1"/>
          <p:nvPr/>
        </p:nvSpPr>
        <p:spPr>
          <a:xfrm rot="5400000">
            <a:off x="1536062" y="441326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C6718-D8E1-8724-8C55-0FA9C25421AB}"/>
              </a:ext>
            </a:extLst>
          </p:cNvPr>
          <p:cNvSpPr/>
          <p:nvPr/>
        </p:nvSpPr>
        <p:spPr>
          <a:xfrm>
            <a:off x="1565071" y="41182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84CA61-3C40-44C9-D5CB-2D24AB390A68}"/>
              </a:ext>
            </a:extLst>
          </p:cNvPr>
          <p:cNvSpPr/>
          <p:nvPr/>
        </p:nvSpPr>
        <p:spPr>
          <a:xfrm>
            <a:off x="1565071" y="50432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624347" y="2039578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Gonna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06800-DE5B-92EB-3FA6-F671073C70E1}"/>
              </a:ext>
            </a:extLst>
          </p:cNvPr>
          <p:cNvSpPr txBox="1"/>
          <p:nvPr/>
        </p:nvSpPr>
        <p:spPr>
          <a:xfrm>
            <a:off x="624347" y="69296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7C866-39BB-D025-9559-504323E60FA8}"/>
              </a:ext>
            </a:extLst>
          </p:cNvPr>
          <p:cNvSpPr txBox="1"/>
          <p:nvPr/>
        </p:nvSpPr>
        <p:spPr>
          <a:xfrm>
            <a:off x="622246" y="44658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8DA67-463C-BB5C-DF24-F216E0878D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06315" y="876925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CE677B-7DA3-670A-E0B9-47FC47279654}"/>
              </a:ext>
            </a:extLst>
          </p:cNvPr>
          <p:cNvSpPr txBox="1"/>
          <p:nvPr/>
        </p:nvSpPr>
        <p:spPr>
          <a:xfrm>
            <a:off x="622245" y="57937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  <a:endParaRPr lang="en-SG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C20B333-C4F1-89B8-EB84-0F80779CDE1D}"/>
              </a:ext>
            </a:extLst>
          </p:cNvPr>
          <p:cNvSpPr/>
          <p:nvPr/>
        </p:nvSpPr>
        <p:spPr>
          <a:xfrm>
            <a:off x="393640" y="243347"/>
            <a:ext cx="461764" cy="63713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/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</a:rPr>
                  <a:t>2k words (missing a middle word), showing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blipFill>
                <a:blip r:embed="rId2"/>
                <a:stretch>
                  <a:fillRect l="-9836" r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/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Embedding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CF96EB4-0359-13CA-862E-46EDA75426D2}"/>
              </a:ext>
            </a:extLst>
          </p:cNvPr>
          <p:cNvSpPr/>
          <p:nvPr/>
        </p:nvSpPr>
        <p:spPr>
          <a:xfrm>
            <a:off x="3839660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6B1828-C6D0-71F6-782E-DC83318E4C5C}"/>
              </a:ext>
            </a:extLst>
          </p:cNvPr>
          <p:cNvSpPr/>
          <p:nvPr/>
        </p:nvSpPr>
        <p:spPr>
          <a:xfrm>
            <a:off x="3839660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E5511-DD3C-5AA6-A00A-285109DA2EDE}"/>
              </a:ext>
            </a:extLst>
          </p:cNvPr>
          <p:cNvSpPr/>
          <p:nvPr/>
        </p:nvSpPr>
        <p:spPr>
          <a:xfrm>
            <a:off x="3835561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2C716-ACF2-DC1A-D916-926719E712E1}"/>
              </a:ext>
            </a:extLst>
          </p:cNvPr>
          <p:cNvSpPr/>
          <p:nvPr/>
        </p:nvSpPr>
        <p:spPr>
          <a:xfrm>
            <a:off x="3844130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/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/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/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/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/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/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/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Context Aggregation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blipFill>
                <a:blip r:embed="rId12"/>
                <a:stretch>
                  <a:fillRect l="-932" r="-93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6506343" y="343298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5E63-EA91-8668-91CC-2750175407B4}"/>
              </a:ext>
            </a:extLst>
          </p:cNvPr>
          <p:cNvCxnSpPr>
            <a:cxnSpLocks/>
            <a:stCxn id="68" idx="3"/>
          </p:cNvCxnSpPr>
          <p:nvPr/>
        </p:nvCxnSpPr>
        <p:spPr>
          <a:xfrm>
            <a:off x="6860305" y="4048735"/>
            <a:ext cx="2344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731910" y="3171571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“Give”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/>
              <p:nvPr/>
            </p:nvSpPr>
            <p:spPr>
              <a:xfrm>
                <a:off x="5720206" y="38357"/>
                <a:ext cx="6447796" cy="1483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3. The aggregation layer combines the contextual meaning vectors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 together by simply summing them, </a:t>
                </a:r>
                <a:r>
                  <a:rPr lang="en-GB" b="1" dirty="0" err="1">
                    <a:solidFill>
                      <a:schemeClr val="accent2"/>
                    </a:solidFill>
                  </a:rPr>
                  <a:t>i.e</a:t>
                </a:r>
                <a:r>
                  <a:rPr lang="en-GB" b="1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.</a:t>
                </a:r>
              </a:p>
              <a:p>
                <a:r>
                  <a:rPr lang="en-GB" b="1" dirty="0">
                    <a:solidFill>
                      <a:schemeClr val="accent2"/>
                    </a:solidFill>
                  </a:rPr>
                  <a:t>This non-trainable layer produces a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sup>
                    </m:sSup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, with </a:t>
                </a:r>
                <a14:m>
                  <m:oMath xmlns:m="http://schemas.openxmlformats.org/officeDocument/2006/math">
                    <m:r>
                      <a:rPr lang="en-GB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GB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≪</m:t>
                    </m:r>
                    <m:d>
                      <m:dPr>
                        <m:begChr m:val="|"/>
                        <m:endChr m:val="|"/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, which roughly encapsulates the meaning of the entire incomplete sentence of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SG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 input words.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38357"/>
                <a:ext cx="6447796" cy="1483098"/>
              </a:xfrm>
              <a:prstGeom prst="rect">
                <a:avLst/>
              </a:prstGeom>
              <a:blipFill>
                <a:blip r:embed="rId14"/>
                <a:stretch>
                  <a:fillRect l="-756" t="-11475" r="-2268" b="-53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CDBD48E-C589-2142-54EF-315372FE92EA}"/>
              </a:ext>
            </a:extLst>
          </p:cNvPr>
          <p:cNvSpPr/>
          <p:nvPr/>
        </p:nvSpPr>
        <p:spPr>
          <a:xfrm rot="16200000">
            <a:off x="5001562" y="1008118"/>
            <a:ext cx="1285094" cy="511123"/>
          </a:xfrm>
          <a:custGeom>
            <a:avLst/>
            <a:gdLst>
              <a:gd name="connsiteX0" fmla="*/ 3597640 w 3597640"/>
              <a:gd name="connsiteY0" fmla="*/ 212676 h 347587"/>
              <a:gd name="connsiteX1" fmla="*/ 1424066 w 3597640"/>
              <a:gd name="connsiteY1" fmla="*/ 2813 h 347587"/>
              <a:gd name="connsiteX2" fmla="*/ 0 w 3597640"/>
              <a:gd name="connsiteY2" fmla="*/ 347587 h 34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7640" h="347587">
                <a:moveTo>
                  <a:pt x="3597640" y="212676"/>
                </a:moveTo>
                <a:cubicBezTo>
                  <a:pt x="2810656" y="96502"/>
                  <a:pt x="2023673" y="-19672"/>
                  <a:pt x="1424066" y="2813"/>
                </a:cubicBezTo>
                <a:cubicBezTo>
                  <a:pt x="824459" y="25298"/>
                  <a:pt x="412229" y="186442"/>
                  <a:pt x="0" y="34758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22B857-58BA-ABA9-0D2B-6117FD08F08B}"/>
                  </a:ext>
                </a:extLst>
              </p:cNvPr>
              <p:cNvSpPr/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Missing Word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22B857-58BA-ABA9-0D2B-6117FD08F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blipFill>
                <a:blip r:embed="rId15"/>
                <a:stretch>
                  <a:fillRect r="-29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F86DEAA-7282-C1DB-FDE4-2A80931432F6}"/>
              </a:ext>
            </a:extLst>
          </p:cNvPr>
          <p:cNvSpPr/>
          <p:nvPr/>
        </p:nvSpPr>
        <p:spPr>
          <a:xfrm>
            <a:off x="9204333" y="3432989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926580-ECF8-7304-2715-D56A9A98EBAC}"/>
              </a:ext>
            </a:extLst>
          </p:cNvPr>
          <p:cNvSpPr/>
          <p:nvPr/>
        </p:nvSpPr>
        <p:spPr>
          <a:xfrm>
            <a:off x="9309314" y="3738605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6A3137-B9E5-1191-56D7-61BCDBD8F63B}"/>
              </a:ext>
            </a:extLst>
          </p:cNvPr>
          <p:cNvSpPr/>
          <p:nvPr/>
        </p:nvSpPr>
        <p:spPr>
          <a:xfrm>
            <a:off x="9309314" y="421650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D3FA-F2B4-317E-282F-63C8B7492999}"/>
              </a:ext>
            </a:extLst>
          </p:cNvPr>
          <p:cNvSpPr txBox="1"/>
          <p:nvPr/>
        </p:nvSpPr>
        <p:spPr>
          <a:xfrm rot="5400000">
            <a:off x="9280305" y="381052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2FDC99F-3F8E-2AF0-FF47-823352296C3B}"/>
              </a:ext>
            </a:extLst>
          </p:cNvPr>
          <p:cNvSpPr/>
          <p:nvPr/>
        </p:nvSpPr>
        <p:spPr>
          <a:xfrm>
            <a:off x="9309314" y="3515536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2F3D67-ACE3-2760-74C2-E7BACDA9929E}"/>
              </a:ext>
            </a:extLst>
          </p:cNvPr>
          <p:cNvSpPr/>
          <p:nvPr/>
        </p:nvSpPr>
        <p:spPr>
          <a:xfrm>
            <a:off x="9309314" y="444049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66E25-A40A-25D7-E9C7-A28033AC02B2}"/>
                  </a:ext>
                </a:extLst>
              </p:cNvPr>
              <p:cNvSpPr txBox="1"/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66E25-A40A-25D7-E9C7-A28033AC0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blipFill>
                <a:blip r:embed="rId16"/>
                <a:stretch>
                  <a:fillRect r="-621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5BFD91-1C9A-98C8-844C-D4FABAB64E4E}"/>
              </a:ext>
            </a:extLst>
          </p:cNvPr>
          <p:cNvCxnSpPr>
            <a:cxnSpLocks/>
          </p:cNvCxnSpPr>
          <p:nvPr/>
        </p:nvCxnSpPr>
        <p:spPr>
          <a:xfrm>
            <a:off x="9558295" y="4048735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05BA81-9ACF-5352-7B5A-EAEF096E1076}"/>
                  </a:ext>
                </a:extLst>
              </p:cNvPr>
              <p:cNvSpPr txBox="1"/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𝑁𝑒𝑣𝑒𝑟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0.001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𝟖𝟕𝟐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05BA81-9ACF-5352-7B5A-EAEF096E1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4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67E402-A021-F968-BA32-127E48E36F02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198092" y="879453"/>
            <a:ext cx="2308251" cy="3169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B709C5-BC13-EBFD-D8F4-6D584D4BFE19}"/>
              </a:ext>
            </a:extLst>
          </p:cNvPr>
          <p:cNvCxnSpPr>
            <a:cxnSpLocks/>
            <a:stCxn id="48" idx="3"/>
            <a:endCxn id="68" idx="1"/>
          </p:cNvCxnSpPr>
          <p:nvPr/>
        </p:nvCxnSpPr>
        <p:spPr>
          <a:xfrm>
            <a:off x="4193622" y="2216357"/>
            <a:ext cx="2312721" cy="183237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521B89-4A06-D578-7A89-8211134BDFD6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4189523" y="4057135"/>
            <a:ext cx="2316820" cy="59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935879E-050C-50BB-20C1-1F60F4F0251C}"/>
              </a:ext>
            </a:extLst>
          </p:cNvPr>
          <p:cNvCxnSpPr>
            <a:cxnSpLocks/>
            <a:stCxn id="50" idx="3"/>
            <a:endCxn id="68" idx="1"/>
          </p:cNvCxnSpPr>
          <p:nvPr/>
        </p:nvCxnSpPr>
        <p:spPr>
          <a:xfrm flipV="1">
            <a:off x="4198092" y="4048735"/>
            <a:ext cx="2308251" cy="19523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BA03BA-BF41-199E-4D02-587B6833962F}"/>
              </a:ext>
            </a:extLst>
          </p:cNvPr>
          <p:cNvCxnSpPr>
            <a:cxnSpLocks/>
          </p:cNvCxnSpPr>
          <p:nvPr/>
        </p:nvCxnSpPr>
        <p:spPr>
          <a:xfrm>
            <a:off x="1814052" y="6009791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116C6-E38B-9D00-846C-82E4B6E54DB1}"/>
              </a:ext>
            </a:extLst>
          </p:cNvPr>
          <p:cNvCxnSpPr>
            <a:cxnSpLocks/>
          </p:cNvCxnSpPr>
          <p:nvPr/>
        </p:nvCxnSpPr>
        <p:spPr>
          <a:xfrm>
            <a:off x="1802215" y="466448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802216" y="2208277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378226-DB9C-89A4-CF2A-CAC89E76D2D1}"/>
              </a:ext>
            </a:extLst>
          </p:cNvPr>
          <p:cNvSpPr/>
          <p:nvPr/>
        </p:nvSpPr>
        <p:spPr>
          <a:xfrm>
            <a:off x="1460090" y="24334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0B9324-2B53-3BFA-C073-13EEC74946D3}"/>
              </a:ext>
            </a:extLst>
          </p:cNvPr>
          <p:cNvSpPr/>
          <p:nvPr/>
        </p:nvSpPr>
        <p:spPr>
          <a:xfrm>
            <a:off x="1565071" y="54896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F3B977-A703-63E9-8358-16EA80AD3806}"/>
              </a:ext>
            </a:extLst>
          </p:cNvPr>
          <p:cNvSpPr/>
          <p:nvPr/>
        </p:nvSpPr>
        <p:spPr>
          <a:xfrm>
            <a:off x="1565071" y="1026861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E2BBF-E728-683F-09A7-B7F86F43005A}"/>
              </a:ext>
            </a:extLst>
          </p:cNvPr>
          <p:cNvSpPr txBox="1"/>
          <p:nvPr/>
        </p:nvSpPr>
        <p:spPr>
          <a:xfrm rot="5400000">
            <a:off x="1536062" y="62088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5FE73-C5A3-9917-929A-42A94CE805B3}"/>
              </a:ext>
            </a:extLst>
          </p:cNvPr>
          <p:cNvSpPr/>
          <p:nvPr/>
        </p:nvSpPr>
        <p:spPr>
          <a:xfrm>
            <a:off x="1565071" y="32589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61C823-2FD8-6B11-CF6D-179A0A159FEB}"/>
              </a:ext>
            </a:extLst>
          </p:cNvPr>
          <p:cNvSpPr/>
          <p:nvPr/>
        </p:nvSpPr>
        <p:spPr>
          <a:xfrm>
            <a:off x="1565071" y="1250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1460090" y="160061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565071" y="190622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565071" y="238412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536062" y="197815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565071" y="168315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565071" y="260811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85AC28-6539-66B2-775B-C1A6CA949D63}"/>
              </a:ext>
            </a:extLst>
          </p:cNvPr>
          <p:cNvSpPr/>
          <p:nvPr/>
        </p:nvSpPr>
        <p:spPr>
          <a:xfrm>
            <a:off x="1460090" y="5383162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657C4FB-DF79-1034-99E4-7E91E7A17FDD}"/>
              </a:ext>
            </a:extLst>
          </p:cNvPr>
          <p:cNvSpPr/>
          <p:nvPr/>
        </p:nvSpPr>
        <p:spPr>
          <a:xfrm>
            <a:off x="1565071" y="568877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DF2646-3AA2-D1FD-F764-16AFC4BAEE2F}"/>
              </a:ext>
            </a:extLst>
          </p:cNvPr>
          <p:cNvSpPr/>
          <p:nvPr/>
        </p:nvSpPr>
        <p:spPr>
          <a:xfrm>
            <a:off x="1565071" y="61666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7E05CF-E529-A6E7-BE61-528EFFC7E3F6}"/>
              </a:ext>
            </a:extLst>
          </p:cNvPr>
          <p:cNvSpPr txBox="1"/>
          <p:nvPr/>
        </p:nvSpPr>
        <p:spPr>
          <a:xfrm rot="5400000">
            <a:off x="1536062" y="5760700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7BF91A-B97D-0C4B-C626-E429DD803FA6}"/>
              </a:ext>
            </a:extLst>
          </p:cNvPr>
          <p:cNvSpPr/>
          <p:nvPr/>
        </p:nvSpPr>
        <p:spPr>
          <a:xfrm>
            <a:off x="1565071" y="54657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BF56E8-6148-AF4F-292C-88A7E82FFB51}"/>
              </a:ext>
            </a:extLst>
          </p:cNvPr>
          <p:cNvSpPr/>
          <p:nvPr/>
        </p:nvSpPr>
        <p:spPr>
          <a:xfrm>
            <a:off x="1565071" y="639066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0BD47A-F0EE-B7DB-5C1C-CA668E0348EC}"/>
              </a:ext>
            </a:extLst>
          </p:cNvPr>
          <p:cNvSpPr/>
          <p:nvPr/>
        </p:nvSpPr>
        <p:spPr>
          <a:xfrm>
            <a:off x="1460090" y="4035728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4F2F1C8-4570-2FAB-4047-4AC23D6ABBD4}"/>
              </a:ext>
            </a:extLst>
          </p:cNvPr>
          <p:cNvSpPr/>
          <p:nvPr/>
        </p:nvSpPr>
        <p:spPr>
          <a:xfrm>
            <a:off x="1565071" y="4341344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055604A-9A51-7D60-6F95-FFFFC96E46D0}"/>
              </a:ext>
            </a:extLst>
          </p:cNvPr>
          <p:cNvSpPr/>
          <p:nvPr/>
        </p:nvSpPr>
        <p:spPr>
          <a:xfrm>
            <a:off x="1565071" y="481924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EF0609-5EDD-1410-E69D-905F14A74162}"/>
              </a:ext>
            </a:extLst>
          </p:cNvPr>
          <p:cNvSpPr txBox="1"/>
          <p:nvPr/>
        </p:nvSpPr>
        <p:spPr>
          <a:xfrm rot="5400000">
            <a:off x="1536062" y="4413266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C6718-D8E1-8724-8C55-0FA9C25421AB}"/>
              </a:ext>
            </a:extLst>
          </p:cNvPr>
          <p:cNvSpPr/>
          <p:nvPr/>
        </p:nvSpPr>
        <p:spPr>
          <a:xfrm>
            <a:off x="1565071" y="4118275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84CA61-3C40-44C9-D5CB-2D24AB390A68}"/>
              </a:ext>
            </a:extLst>
          </p:cNvPr>
          <p:cNvSpPr/>
          <p:nvPr/>
        </p:nvSpPr>
        <p:spPr>
          <a:xfrm>
            <a:off x="1565071" y="504323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624347" y="2039578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Gonna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3306800-DE5B-92EB-3FA6-F671073C70E1}"/>
              </a:ext>
            </a:extLst>
          </p:cNvPr>
          <p:cNvSpPr txBox="1"/>
          <p:nvPr/>
        </p:nvSpPr>
        <p:spPr>
          <a:xfrm>
            <a:off x="624347" y="692964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Never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7C866-39BB-D025-9559-504323E60FA8}"/>
              </a:ext>
            </a:extLst>
          </p:cNvPr>
          <p:cNvSpPr txBox="1"/>
          <p:nvPr/>
        </p:nvSpPr>
        <p:spPr>
          <a:xfrm>
            <a:off x="622246" y="4465892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</a:t>
            </a:r>
            <a:endParaRPr lang="en-SG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98DA67-463C-BB5C-DF24-F216E0878D4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806315" y="876925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CE677B-7DA3-670A-E0B9-47FC47279654}"/>
              </a:ext>
            </a:extLst>
          </p:cNvPr>
          <p:cNvSpPr txBox="1"/>
          <p:nvPr/>
        </p:nvSpPr>
        <p:spPr>
          <a:xfrm>
            <a:off x="622245" y="5793767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Up</a:t>
            </a:r>
            <a:endParaRPr lang="en-SG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1C20B333-C4F1-89B8-EB84-0F80779CDE1D}"/>
              </a:ext>
            </a:extLst>
          </p:cNvPr>
          <p:cNvSpPr/>
          <p:nvPr/>
        </p:nvSpPr>
        <p:spPr>
          <a:xfrm>
            <a:off x="393640" y="243347"/>
            <a:ext cx="461764" cy="6371306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/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chemeClr val="accent1"/>
                    </a:solidFill>
                  </a:rPr>
                  <a:t>2k words (missing a middle word), showing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1CF777-D4FD-05C0-8B12-ECC17E7F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976988" y="3244333"/>
                <a:ext cx="6371306" cy="369332"/>
              </a:xfrm>
              <a:prstGeom prst="rect">
                <a:avLst/>
              </a:prstGeom>
              <a:blipFill>
                <a:blip r:embed="rId2"/>
                <a:stretch>
                  <a:fillRect l="-9836" r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/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Embedding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EAC286C-0041-7B95-93A5-8320454CC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93" y="104931"/>
                <a:ext cx="1926236" cy="6648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2CF96EB4-0359-13CA-862E-46EDA75426D2}"/>
              </a:ext>
            </a:extLst>
          </p:cNvPr>
          <p:cNvSpPr/>
          <p:nvPr/>
        </p:nvSpPr>
        <p:spPr>
          <a:xfrm>
            <a:off x="3839660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6B1828-C6D0-71F6-782E-DC83318E4C5C}"/>
              </a:ext>
            </a:extLst>
          </p:cNvPr>
          <p:cNvSpPr/>
          <p:nvPr/>
        </p:nvSpPr>
        <p:spPr>
          <a:xfrm>
            <a:off x="3839660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82E5511-DD3C-5AA6-A00A-285109DA2EDE}"/>
              </a:ext>
            </a:extLst>
          </p:cNvPr>
          <p:cNvSpPr/>
          <p:nvPr/>
        </p:nvSpPr>
        <p:spPr>
          <a:xfrm>
            <a:off x="3835561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382C716-ACF2-DC1A-D916-926719E712E1}"/>
              </a:ext>
            </a:extLst>
          </p:cNvPr>
          <p:cNvSpPr/>
          <p:nvPr/>
        </p:nvSpPr>
        <p:spPr>
          <a:xfrm>
            <a:off x="3844130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/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FD0D7-EBAF-C88A-58AF-D3A8FA211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499" y="466927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383" y="1780974"/>
                <a:ext cx="5431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/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4176070-223F-52D5-33FF-7EC8079B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4204001"/>
                <a:ext cx="5431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/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A905FD5-4F40-6446-6A68-4E3F99EFE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84" y="5626500"/>
                <a:ext cx="5431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/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47D0E58-AF38-C92A-E9CD-9548F7818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2" y="677675"/>
                <a:ext cx="5431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/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E8CA17-5BFF-1AFF-C321-094336B3A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585" y="187662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/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22F7B1-48E6-4223-3918-2A4689B0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23" y="4135851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/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DB023D0-4523-77BA-948B-9F3B02472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92" y="5257168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Context Aggregation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GB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1600611"/>
                <a:ext cx="1926236" cy="3666608"/>
              </a:xfrm>
              <a:prstGeom prst="rect">
                <a:avLst/>
              </a:prstGeom>
              <a:blipFill>
                <a:blip r:embed="rId12"/>
                <a:stretch>
                  <a:fillRect l="-932" r="-93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6506343" y="343298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3DDA8E6-E0AC-196E-7767-AACE128C7DF9}"/>
                  </a:ext>
                </a:extLst>
              </p:cNvPr>
              <p:cNvSpPr/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Missing Word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𝒔𝒐𝒇𝒕𝒎𝒂𝒙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𝑹𝒖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3DDA8E6-E0AC-196E-7767-AACE128C7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1" y="1600611"/>
                <a:ext cx="2069744" cy="3666608"/>
              </a:xfrm>
              <a:prstGeom prst="rect">
                <a:avLst/>
              </a:prstGeom>
              <a:blipFill>
                <a:blip r:embed="rId13"/>
                <a:stretch>
                  <a:fillRect r="-29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45A5E63-EA91-8668-91CC-2750175407B4}"/>
              </a:ext>
            </a:extLst>
          </p:cNvPr>
          <p:cNvCxnSpPr>
            <a:cxnSpLocks/>
            <a:stCxn id="68" idx="3"/>
            <a:endCxn id="94" idx="1"/>
          </p:cNvCxnSpPr>
          <p:nvPr/>
        </p:nvCxnSpPr>
        <p:spPr>
          <a:xfrm>
            <a:off x="6860305" y="4048735"/>
            <a:ext cx="23440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038" y="3565406"/>
                <a:ext cx="54314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34ECBF7-9EFE-B065-10A2-CA4BA7C92933}"/>
              </a:ext>
            </a:extLst>
          </p:cNvPr>
          <p:cNvSpPr/>
          <p:nvPr/>
        </p:nvSpPr>
        <p:spPr>
          <a:xfrm>
            <a:off x="9204333" y="3432989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B114787-AEF3-B207-CE18-31B31E751AAB}"/>
              </a:ext>
            </a:extLst>
          </p:cNvPr>
          <p:cNvSpPr/>
          <p:nvPr/>
        </p:nvSpPr>
        <p:spPr>
          <a:xfrm>
            <a:off x="9309314" y="3738605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35A81DA-C88D-9BDC-4673-FBA33C93A9D9}"/>
              </a:ext>
            </a:extLst>
          </p:cNvPr>
          <p:cNvSpPr/>
          <p:nvPr/>
        </p:nvSpPr>
        <p:spPr>
          <a:xfrm>
            <a:off x="9309314" y="4216502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AD0CE1-82D5-2BD3-200A-1B10C127DF7A}"/>
              </a:ext>
            </a:extLst>
          </p:cNvPr>
          <p:cNvSpPr txBox="1"/>
          <p:nvPr/>
        </p:nvSpPr>
        <p:spPr>
          <a:xfrm rot="5400000">
            <a:off x="9280305" y="3810527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1DCB37D-365E-1E9B-4B77-1672E773BC0E}"/>
              </a:ext>
            </a:extLst>
          </p:cNvPr>
          <p:cNvSpPr/>
          <p:nvPr/>
        </p:nvSpPr>
        <p:spPr>
          <a:xfrm>
            <a:off x="9309314" y="3515536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EC307D-DCDD-9860-6B6B-D5E9B4A5BF1D}"/>
              </a:ext>
            </a:extLst>
          </p:cNvPr>
          <p:cNvSpPr/>
          <p:nvPr/>
        </p:nvSpPr>
        <p:spPr>
          <a:xfrm>
            <a:off x="9309314" y="4440491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CC8A36-ABDB-6BB6-362C-B37FEEC6CE46}"/>
                  </a:ext>
                </a:extLst>
              </p:cNvPr>
              <p:cNvSpPr txBox="1"/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i="1" dirty="0" err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FCC8A36-ABDB-6BB6-362C-B37FEEC6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419" y="4783319"/>
                <a:ext cx="1959728" cy="369332"/>
              </a:xfrm>
              <a:prstGeom prst="rect">
                <a:avLst/>
              </a:prstGeom>
              <a:blipFill>
                <a:blip r:embed="rId15"/>
                <a:stretch>
                  <a:fillRect r="-621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C420E6-E273-AA58-9C78-A44D07FD2333}"/>
              </a:ext>
            </a:extLst>
          </p:cNvPr>
          <p:cNvCxnSpPr>
            <a:cxnSpLocks/>
          </p:cNvCxnSpPr>
          <p:nvPr/>
        </p:nvCxnSpPr>
        <p:spPr>
          <a:xfrm>
            <a:off x="9558295" y="4048735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731910" y="3171571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“Give”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/>
              <p:nvPr/>
            </p:nvSpPr>
            <p:spPr>
              <a:xfrm>
                <a:off x="5720206" y="38357"/>
                <a:ext cx="6447796" cy="1511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2"/>
                    </a:solidFill>
                  </a:rPr>
                  <a:t>4. Use a dense/linear layer, with trainable parameter </a:t>
                </a:r>
                <a14:m>
                  <m:oMath xmlns:m="http://schemas.openxmlformats.org/officeDocument/2006/math">
                    <m:r>
                      <a:rPr lang="en-GB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𝐑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p>
                    </m:sSup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, to predict the missing word, i.e.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𝒔𝒐𝒇𝒕𝒎𝒂𝒙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𝑹𝒖</m:t>
                    </m:r>
                  </m:oMath>
                </a14:m>
                <a:r>
                  <a:rPr lang="en-GB" b="1" dirty="0">
                    <a:solidFill>
                      <a:schemeClr val="accent2"/>
                    </a:solidFill>
                  </a:rPr>
                  <a:t>).</a:t>
                </a:r>
              </a:p>
              <a:p>
                <a:r>
                  <a:rPr lang="en-GB" b="1" dirty="0">
                    <a:solidFill>
                      <a:schemeClr val="accent2"/>
                    </a:solidFill>
                  </a:rPr>
                  <a:t>The output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b="1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sup>
                    </m:sSup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 contains the probability of each word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SG" b="1" dirty="0">
                    <a:solidFill>
                      <a:schemeClr val="accent2"/>
                    </a:solidFill>
                  </a:rPr>
                  <a:t> being the missing word in the incomplete input sentence, i.e.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err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𝒘𝒐𝒓</m:t>
                      </m:r>
                      <m:sSub>
                        <m:sSubPr>
                          <m:ctrlPr>
                            <a:rPr lang="en-GB" b="1" i="1" dirty="0" err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err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dirty="0" err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F014DE-8BE5-E61A-D76C-23B1A5DE4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06" y="38357"/>
                <a:ext cx="6447796" cy="1511568"/>
              </a:xfrm>
              <a:prstGeom prst="rect">
                <a:avLst/>
              </a:prstGeom>
              <a:blipFill>
                <a:blip r:embed="rId16"/>
                <a:stretch>
                  <a:fillRect l="-756" t="-806" r="-378" b="-32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2161E-FF47-9C4A-03A9-8CF3A3C4B285}"/>
              </a:ext>
            </a:extLst>
          </p:cNvPr>
          <p:cNvSpPr/>
          <p:nvPr/>
        </p:nvSpPr>
        <p:spPr>
          <a:xfrm>
            <a:off x="5026587" y="607101"/>
            <a:ext cx="3675203" cy="1443122"/>
          </a:xfrm>
          <a:custGeom>
            <a:avLst/>
            <a:gdLst>
              <a:gd name="connsiteX0" fmla="*/ 632200 w 3510311"/>
              <a:gd name="connsiteY0" fmla="*/ 0 h 1431560"/>
              <a:gd name="connsiteX1" fmla="*/ 204980 w 3510311"/>
              <a:gd name="connsiteY1" fmla="*/ 816964 h 1431560"/>
              <a:gd name="connsiteX2" fmla="*/ 3510311 w 3510311"/>
              <a:gd name="connsiteY2" fmla="*/ 1431560 h 143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0311" h="1431560">
                <a:moveTo>
                  <a:pt x="632200" y="0"/>
                </a:moveTo>
                <a:cubicBezTo>
                  <a:pt x="178747" y="289185"/>
                  <a:pt x="-274705" y="578371"/>
                  <a:pt x="204980" y="816964"/>
                </a:cubicBezTo>
                <a:cubicBezTo>
                  <a:pt x="684665" y="1055557"/>
                  <a:pt x="2097488" y="1243558"/>
                  <a:pt x="3510311" y="143156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C819B-8B98-04F3-692E-67E28C62020B}"/>
                  </a:ext>
                </a:extLst>
              </p:cNvPr>
              <p:cNvSpPr txBox="1"/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𝑁𝑒𝑣𝑒𝑟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0.001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GB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𝟖𝟕𝟐</m:t>
                          </m:r>
                        </m:sub>
                      </m:sSub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𝑮𝒊𝒗𝒆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5C819B-8B98-04F3-692E-67E28C620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782" y="5342315"/>
                <a:ext cx="2953063" cy="147732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6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550009F-5FCB-9C05-7302-5EF5EF8E3AF2}"/>
              </a:ext>
            </a:extLst>
          </p:cNvPr>
          <p:cNvCxnSpPr>
            <a:cxnSpLocks/>
          </p:cNvCxnSpPr>
          <p:nvPr/>
        </p:nvCxnSpPr>
        <p:spPr>
          <a:xfrm>
            <a:off x="1275405" y="3331210"/>
            <a:ext cx="2033345" cy="70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DAF8EF3-3BCB-A49C-6BC1-5440FB2BDC6B}"/>
              </a:ext>
            </a:extLst>
          </p:cNvPr>
          <p:cNvSpPr/>
          <p:nvPr/>
        </p:nvSpPr>
        <p:spPr>
          <a:xfrm>
            <a:off x="933279" y="2723545"/>
            <a:ext cx="353962" cy="1231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578753-DB56-0654-604A-EA2532B2CA0B}"/>
              </a:ext>
            </a:extLst>
          </p:cNvPr>
          <p:cNvSpPr/>
          <p:nvPr/>
        </p:nvSpPr>
        <p:spPr>
          <a:xfrm>
            <a:off x="1038260" y="302916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E40681-A648-B930-5817-5D5533DAFE63}"/>
              </a:ext>
            </a:extLst>
          </p:cNvPr>
          <p:cNvSpPr/>
          <p:nvPr/>
        </p:nvSpPr>
        <p:spPr>
          <a:xfrm>
            <a:off x="1038260" y="3507058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3F39CC-EC68-109A-C8F6-3056FD86323A}"/>
              </a:ext>
            </a:extLst>
          </p:cNvPr>
          <p:cNvSpPr txBox="1"/>
          <p:nvPr/>
        </p:nvSpPr>
        <p:spPr>
          <a:xfrm rot="5400000">
            <a:off x="1009251" y="310108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C5F4203-25DB-78BB-B6E1-6F680A48E767}"/>
              </a:ext>
            </a:extLst>
          </p:cNvPr>
          <p:cNvSpPr/>
          <p:nvPr/>
        </p:nvSpPr>
        <p:spPr>
          <a:xfrm>
            <a:off x="1038260" y="2806092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73B49A-EFB1-AC33-0334-9DD787CABBEB}"/>
              </a:ext>
            </a:extLst>
          </p:cNvPr>
          <p:cNvSpPr/>
          <p:nvPr/>
        </p:nvSpPr>
        <p:spPr>
          <a:xfrm>
            <a:off x="1038260" y="373104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13E547-046F-FAB3-B490-40E4E25EF6F5}"/>
              </a:ext>
            </a:extLst>
          </p:cNvPr>
          <p:cNvSpPr txBox="1"/>
          <p:nvPr/>
        </p:nvSpPr>
        <p:spPr>
          <a:xfrm>
            <a:off x="97536" y="3162511"/>
            <a:ext cx="85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/>
              <p:nvPr/>
            </p:nvSpPr>
            <p:spPr>
              <a:xfrm>
                <a:off x="1212572" y="2903907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9FAB17-4BD4-31B5-01F6-14B2716E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72" y="2903907"/>
                <a:ext cx="54314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/>
              <p:nvPr/>
            </p:nvSpPr>
            <p:spPr>
              <a:xfrm>
                <a:off x="2544143" y="890241"/>
                <a:ext cx="1926236" cy="366660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00B050"/>
                    </a:solidFill>
                  </a:rPr>
                  <a:t>Dimensionality Reduction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𝑾𝒆</m:t>
                      </m:r>
                    </m:oMath>
                  </m:oMathPara>
                </a14:m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  <a:p>
                <a:pPr algn="ctr"/>
                <a:endParaRPr lang="en-GB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FDE97B8-EEDB-8665-D315-40E38BD98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143" y="890241"/>
                <a:ext cx="1926236" cy="3666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525924-ECBB-C1F8-09E0-929338B56208}"/>
              </a:ext>
            </a:extLst>
          </p:cNvPr>
          <p:cNvSpPr/>
          <p:nvPr/>
        </p:nvSpPr>
        <p:spPr>
          <a:xfrm>
            <a:off x="3330280" y="2722619"/>
            <a:ext cx="353962" cy="12314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/>
              <p:nvPr/>
            </p:nvSpPr>
            <p:spPr>
              <a:xfrm>
                <a:off x="3680975" y="285503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SG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10DADB9-7588-8EA6-299D-C0FBFE1E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75" y="2855036"/>
                <a:ext cx="5431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5E7B0A41-C8B0-05E9-145B-F7DDAB1B8560}"/>
              </a:ext>
            </a:extLst>
          </p:cNvPr>
          <p:cNvSpPr txBox="1"/>
          <p:nvPr/>
        </p:nvSpPr>
        <p:spPr>
          <a:xfrm>
            <a:off x="10939937" y="107672"/>
            <a:ext cx="143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solidFill>
                  <a:srgbClr val="FF0000"/>
                </a:solidFill>
              </a:rPr>
              <a:t>Predict by choosing word with highest probability, e.g. “Never”</a:t>
            </a:r>
            <a:endParaRPr lang="en-SG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/>
              <p:nvPr/>
            </p:nvSpPr>
            <p:spPr>
              <a:xfrm>
                <a:off x="8415910" y="104931"/>
                <a:ext cx="2315999" cy="40309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endParaRPr lang="en-GB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Surrounding Words</a:t>
                </a:r>
              </a:p>
              <a:p>
                <a:pPr algn="ctr"/>
                <a:r>
                  <a:rPr lang="en-GB" b="1" dirty="0">
                    <a:solidFill>
                      <a:srgbClr val="FF000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𝒂𝒓𝒈𝒎𝒂𝒙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700E8F1-71A4-A6DD-895F-7B0A08BEB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910" y="104931"/>
                <a:ext cx="2315999" cy="4030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441818DE-5BC3-0782-9DFC-172EBC5379EA}"/>
              </a:ext>
            </a:extLst>
          </p:cNvPr>
          <p:cNvSpPr/>
          <p:nvPr/>
        </p:nvSpPr>
        <p:spPr>
          <a:xfrm>
            <a:off x="9390394" y="266095"/>
            <a:ext cx="353962" cy="1231491"/>
          </a:xfrm>
          <a:prstGeom prst="rect">
            <a:avLst/>
          </a:prstGeom>
          <a:solidFill>
            <a:srgbClr val="FF616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275C86F-4EDD-2EC0-34C9-BD3A8793E7DB}"/>
              </a:ext>
            </a:extLst>
          </p:cNvPr>
          <p:cNvSpPr/>
          <p:nvPr/>
        </p:nvSpPr>
        <p:spPr>
          <a:xfrm>
            <a:off x="9495375" y="571711"/>
            <a:ext cx="144000" cy="144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964E082-7A67-1D49-98D8-D5FDED6E19A9}"/>
              </a:ext>
            </a:extLst>
          </p:cNvPr>
          <p:cNvSpPr/>
          <p:nvPr/>
        </p:nvSpPr>
        <p:spPr>
          <a:xfrm>
            <a:off x="9495375" y="1049608"/>
            <a:ext cx="144000" cy="144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3BA14B3-F87D-0B17-59B5-58161846D99B}"/>
              </a:ext>
            </a:extLst>
          </p:cNvPr>
          <p:cNvSpPr txBox="1"/>
          <p:nvPr/>
        </p:nvSpPr>
        <p:spPr>
          <a:xfrm rot="5400000">
            <a:off x="9466366" y="643633"/>
            <a:ext cx="353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…</a:t>
            </a:r>
            <a:endParaRPr lang="en-SG" sz="2400" b="1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64348D0-1F45-7BDB-B9D7-64748EC215BA}"/>
              </a:ext>
            </a:extLst>
          </p:cNvPr>
          <p:cNvSpPr/>
          <p:nvPr/>
        </p:nvSpPr>
        <p:spPr>
          <a:xfrm>
            <a:off x="9495375" y="348642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6E15805-B6C9-E858-8639-13F94F663570}"/>
              </a:ext>
            </a:extLst>
          </p:cNvPr>
          <p:cNvSpPr/>
          <p:nvPr/>
        </p:nvSpPr>
        <p:spPr>
          <a:xfrm>
            <a:off x="9495375" y="1273597"/>
            <a:ext cx="144000" cy="144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/>
              <p:nvPr/>
            </p:nvSpPr>
            <p:spPr>
              <a:xfrm>
                <a:off x="8667993" y="1527505"/>
                <a:ext cx="1959728" cy="93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GB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i="1" dirty="0" err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𝑤𝑜𝑟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S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EDBAB0A-6B03-8C1A-9821-0E9CAC3CF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993" y="1527505"/>
                <a:ext cx="1959728" cy="93551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F670F0-1D2E-62A3-67FE-CC0379C1CEE5}"/>
              </a:ext>
            </a:extLst>
          </p:cNvPr>
          <p:cNvCxnSpPr>
            <a:cxnSpLocks/>
          </p:cNvCxnSpPr>
          <p:nvPr/>
        </p:nvCxnSpPr>
        <p:spPr>
          <a:xfrm>
            <a:off x="9744356" y="881841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/>
              <p:nvPr/>
            </p:nvSpPr>
            <p:spPr>
              <a:xfrm>
                <a:off x="7986874" y="4367438"/>
                <a:ext cx="2953063" cy="151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𝑵𝒆𝒗𝒆𝒓</m:t>
                          </m:r>
                        </m:e>
                      </m:d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871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𝐵𝑙𝑜𝑤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0.02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872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𝐺𝑖𝑣𝑒</m:t>
                      </m:r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 = 0.01</m:t>
                      </m:r>
                    </m:oMath>
                  </m:oMathPara>
                </a14:m>
                <a:endParaRPr lang="en-GB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SG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F8AFB8F-5E16-CEAF-8303-236A8ADE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874" y="4367438"/>
                <a:ext cx="2953063" cy="15138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9D5F628-8BF2-F5A8-74D6-AE20A4F03CE3}"/>
                  </a:ext>
                </a:extLst>
              </p:cNvPr>
              <p:cNvSpPr/>
              <p:nvPr/>
            </p:nvSpPr>
            <p:spPr>
              <a:xfrm>
                <a:off x="5440575" y="104931"/>
                <a:ext cx="1926236" cy="6648138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7030A0"/>
                    </a:solidFill>
                  </a:rPr>
                  <a:t>Prediction Layer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SG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9D5F628-8BF2-F5A8-74D6-AE20A4F03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75" y="104931"/>
                <a:ext cx="1926236" cy="66481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2F14E8-5AD0-15BE-66E1-49F700C606B3}"/>
              </a:ext>
            </a:extLst>
          </p:cNvPr>
          <p:cNvSpPr/>
          <p:nvPr/>
        </p:nvSpPr>
        <p:spPr>
          <a:xfrm>
            <a:off x="6222242" y="261884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E58E6-904B-8B54-9ADA-E12EEC3F27D9}"/>
              </a:ext>
            </a:extLst>
          </p:cNvPr>
          <p:cNvSpPr/>
          <p:nvPr/>
        </p:nvSpPr>
        <p:spPr>
          <a:xfrm>
            <a:off x="6222242" y="1600611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E780C-EBAE-179C-7B77-0B3772597B09}"/>
              </a:ext>
            </a:extLst>
          </p:cNvPr>
          <p:cNvSpPr/>
          <p:nvPr/>
        </p:nvSpPr>
        <p:spPr>
          <a:xfrm>
            <a:off x="6218143" y="403572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2E7A0-B63E-CDF3-5AE8-6B29DE3E8E4F}"/>
              </a:ext>
            </a:extLst>
          </p:cNvPr>
          <p:cNvSpPr/>
          <p:nvPr/>
        </p:nvSpPr>
        <p:spPr>
          <a:xfrm>
            <a:off x="6226712" y="5385338"/>
            <a:ext cx="353962" cy="1231491"/>
          </a:xfrm>
          <a:prstGeom prst="rect">
            <a:avLst/>
          </a:prstGeom>
          <a:solidFill>
            <a:srgbClr val="D632CA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DEBBB-1835-AB4D-95BC-907B3DEB9C0B}"/>
                  </a:ext>
                </a:extLst>
              </p:cNvPr>
              <p:cNvSpPr txBox="1"/>
              <p:nvPr/>
            </p:nvSpPr>
            <p:spPr>
              <a:xfrm>
                <a:off x="6560569" y="42490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8DEBBB-1835-AB4D-95BC-907B3DEB9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69" y="424906"/>
                <a:ext cx="5431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AD0D23-F4F2-59C8-6570-5262EC3C1433}"/>
                  </a:ext>
                </a:extLst>
              </p:cNvPr>
              <p:cNvSpPr txBox="1"/>
              <p:nvPr/>
            </p:nvSpPr>
            <p:spPr>
              <a:xfrm>
                <a:off x="6560569" y="1788130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AD0D23-F4F2-59C8-6570-5262EC3C1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569" y="1788130"/>
                <a:ext cx="5431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42BC3-125C-887F-227B-FCC8DD725A4F}"/>
                  </a:ext>
                </a:extLst>
              </p:cNvPr>
              <p:cNvSpPr txBox="1"/>
              <p:nvPr/>
            </p:nvSpPr>
            <p:spPr>
              <a:xfrm>
                <a:off x="6553505" y="4213856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42BC3-125C-887F-227B-FCC8DD725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505" y="4213856"/>
                <a:ext cx="5431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C845C-DB81-7847-0439-3BD13845C8F0}"/>
                  </a:ext>
                </a:extLst>
              </p:cNvPr>
              <p:cNvSpPr txBox="1"/>
              <p:nvPr/>
            </p:nvSpPr>
            <p:spPr>
              <a:xfrm>
                <a:off x="6553294" y="5570922"/>
                <a:ext cx="5431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G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6C845C-DB81-7847-0439-3BD13845C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94" y="5570922"/>
                <a:ext cx="5431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8E9943-3347-64DC-D518-00A2960B3C54}"/>
              </a:ext>
            </a:extLst>
          </p:cNvPr>
          <p:cNvCxnSpPr>
            <a:cxnSpLocks/>
          </p:cNvCxnSpPr>
          <p:nvPr/>
        </p:nvCxnSpPr>
        <p:spPr>
          <a:xfrm>
            <a:off x="6580674" y="2221547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1D5389-E377-DB7C-A7DD-AA9ED674F00F}"/>
              </a:ext>
            </a:extLst>
          </p:cNvPr>
          <p:cNvCxnSpPr>
            <a:cxnSpLocks/>
          </p:cNvCxnSpPr>
          <p:nvPr/>
        </p:nvCxnSpPr>
        <p:spPr>
          <a:xfrm>
            <a:off x="6580674" y="4647273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666F2-9384-3DCD-4D80-0BF40EFE98D5}"/>
              </a:ext>
            </a:extLst>
          </p:cNvPr>
          <p:cNvCxnSpPr>
            <a:cxnSpLocks/>
          </p:cNvCxnSpPr>
          <p:nvPr/>
        </p:nvCxnSpPr>
        <p:spPr>
          <a:xfrm>
            <a:off x="6583087" y="6001744"/>
            <a:ext cx="1195581" cy="8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EBBAC-4A7F-D7FD-55C5-5E283DD58600}"/>
              </a:ext>
            </a:extLst>
          </p:cNvPr>
          <p:cNvCxnSpPr>
            <a:cxnSpLocks/>
          </p:cNvCxnSpPr>
          <p:nvPr/>
        </p:nvCxnSpPr>
        <p:spPr>
          <a:xfrm>
            <a:off x="6566533" y="847856"/>
            <a:ext cx="282386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68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834</Words>
  <Application>Microsoft Office PowerPoint</Application>
  <PresentationFormat>Widescreen</PresentationFormat>
  <Paragraphs>269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2022-10-11T08:38:02Z</dcterms:created>
  <dcterms:modified xsi:type="dcterms:W3CDTF">2022-10-11T10:49:19Z</dcterms:modified>
</cp:coreProperties>
</file>