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77" r:id="rId2"/>
    <p:sldId id="257" r:id="rId3"/>
    <p:sldId id="379" r:id="rId4"/>
    <p:sldId id="387" r:id="rId5"/>
    <p:sldId id="388" r:id="rId6"/>
    <p:sldId id="378" r:id="rId7"/>
    <p:sldId id="380" r:id="rId8"/>
    <p:sldId id="382" r:id="rId9"/>
    <p:sldId id="384" r:id="rId10"/>
    <p:sldId id="385" r:id="rId11"/>
    <p:sldId id="381" r:id="rId12"/>
    <p:sldId id="386" r:id="rId13"/>
    <p:sldId id="390" r:id="rId14"/>
    <p:sldId id="393" r:id="rId15"/>
    <p:sldId id="394" r:id="rId16"/>
    <p:sldId id="395" r:id="rId17"/>
    <p:sldId id="392" r:id="rId18"/>
    <p:sldId id="391" r:id="rId19"/>
    <p:sldId id="396" r:id="rId20"/>
    <p:sldId id="397" r:id="rId21"/>
    <p:sldId id="400" r:id="rId22"/>
    <p:sldId id="398" r:id="rId23"/>
    <p:sldId id="399" r:id="rId24"/>
    <p:sldId id="402" r:id="rId25"/>
    <p:sldId id="403" r:id="rId26"/>
    <p:sldId id="575" r:id="rId27"/>
    <p:sldId id="405" r:id="rId28"/>
    <p:sldId id="577" r:id="rId29"/>
    <p:sldId id="576" r:id="rId30"/>
    <p:sldId id="580" r:id="rId31"/>
    <p:sldId id="578" r:id="rId32"/>
    <p:sldId id="581" r:id="rId33"/>
    <p:sldId id="406" r:id="rId34"/>
    <p:sldId id="582" r:id="rId35"/>
    <p:sldId id="583" r:id="rId36"/>
    <p:sldId id="585" r:id="rId37"/>
    <p:sldId id="584" r:id="rId38"/>
    <p:sldId id="586" r:id="rId39"/>
    <p:sldId id="588" r:id="rId40"/>
    <p:sldId id="404" r:id="rId41"/>
    <p:sldId id="589" r:id="rId42"/>
    <p:sldId id="574" r:id="rId43"/>
    <p:sldId id="591" r:id="rId44"/>
    <p:sldId id="590" r:id="rId45"/>
    <p:sldId id="407" r:id="rId46"/>
    <p:sldId id="408" r:id="rId47"/>
    <p:sldId id="410" r:id="rId48"/>
    <p:sldId id="409" r:id="rId49"/>
    <p:sldId id="346" r:id="rId50"/>
    <p:sldId id="267" r:id="rId51"/>
    <p:sldId id="571" r:id="rId52"/>
    <p:sldId id="26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Lst>
        </p14:section>
        <p14:section name="II.1. Times series definition" id="{B53B199C-3485-43E2-B178-7626A2335BB4}">
          <p14:sldIdLst>
            <p14:sldId id="379"/>
            <p14:sldId id="387"/>
            <p14:sldId id="388"/>
          </p14:sldIdLst>
        </p14:section>
        <p14:section name="II.2. Analyzing a time series" id="{58784343-C805-4DF8-81D2-771E9AD30AB6}">
          <p14:sldIdLst>
            <p14:sldId id="378"/>
            <p14:sldId id="380"/>
            <p14:sldId id="382"/>
            <p14:sldId id="384"/>
            <p14:sldId id="385"/>
            <p14:sldId id="381"/>
            <p14:sldId id="386"/>
          </p14:sldIdLst>
        </p14:section>
        <p14:section name="II.3. A first simple predictor" id="{8870CF46-705E-4FFF-A4E3-4C9C1D8C2E67}">
          <p14:sldIdLst>
            <p14:sldId id="390"/>
            <p14:sldId id="393"/>
            <p14:sldId id="394"/>
            <p14:sldId id="395"/>
          </p14:sldIdLst>
        </p14:section>
        <p14:section name="II.4. History and Lookback size" id="{D87DC391-79E1-4443-AF13-1B98CBF87AC1}">
          <p14:sldIdLst>
            <p14:sldId id="392"/>
            <p14:sldId id="391"/>
            <p14:sldId id="396"/>
            <p14:sldId id="397"/>
            <p14:sldId id="400"/>
          </p14:sldIdLst>
        </p14:section>
        <p14:section name="II.5. A second DNN model with history" id="{05CB7122-48B2-4C27-9C76-7D6EE6449ABF}">
          <p14:sldIdLst>
            <p14:sldId id="398"/>
            <p14:sldId id="399"/>
            <p14:sldId id="402"/>
            <p14:sldId id="403"/>
          </p14:sldIdLst>
        </p14:section>
        <p14:section name="III.1. What is a good history length then?" id="{439E70ED-19A9-4437-A513-052BE4200168}">
          <p14:sldIdLst>
            <p14:sldId id="575"/>
            <p14:sldId id="405"/>
            <p14:sldId id="577"/>
            <p14:sldId id="576"/>
            <p14:sldId id="580"/>
          </p14:sldIdLst>
        </p14:section>
        <p14:section name="III.2. The need for memory" id="{5B4ADBBD-251E-4935-9EBA-FD85BDF27B24}">
          <p14:sldIdLst>
            <p14:sldId id="578"/>
            <p14:sldId id="581"/>
          </p14:sldIdLst>
        </p14:section>
        <p14:section name="III.3. Implementing a simple Recurrent Neural Network" id="{473DBD43-41F1-47C0-BFA0-6CF8D29B3378}">
          <p14:sldIdLst>
            <p14:sldId id="406"/>
            <p14:sldId id="582"/>
            <p14:sldId id="583"/>
            <p14:sldId id="585"/>
            <p14:sldId id="584"/>
            <p14:sldId id="586"/>
          </p14:sldIdLst>
        </p14:section>
        <p14:section name="III.4. About memory size" id="{5EC070D9-B871-4B4C-8A7C-F10AA040484D}">
          <p14:sldIdLst>
            <p14:sldId id="588"/>
            <p14:sldId id="404"/>
            <p14:sldId id="589"/>
            <p14:sldId id="574"/>
          </p14:sldIdLst>
        </p14:section>
        <p14:section name="IV.0 Split here" id="{A12E0777-D9D2-4501-9E6E-C529414403CF}">
          <p14:sldIdLst>
            <p14:sldId id="591"/>
          </p14:sldIdLst>
        </p14:section>
        <p14:section name="IV.1. The vanishing gradient problem in RNNs" id="{D3BFA552-698E-4C93-8F62-2245EFF8BCA5}">
          <p14:sldIdLst>
            <p14:sldId id="590"/>
            <p14:sldId id="407"/>
          </p14:sldIdLst>
        </p14:section>
        <p14:section name="IV.2. GRUs" id="{210209A0-60A1-49CB-843B-6A0D2B9400E9}">
          <p14:sldIdLst>
            <p14:sldId id="408"/>
          </p14:sldIdLst>
        </p14:section>
        <p14:section name="V.1. LSTM models" id="{57CFBDFD-4B71-4872-A334-7AE6D4F1EDB6}">
          <p14:sldIdLst>
            <p14:sldId id="410"/>
          </p14:sldIdLst>
        </p14:section>
        <p14:section name="VI.1. Seq2Seq models" id="{5AF939A7-BD7F-46A5-A7AB-1F514D054E00}">
          <p14:sldIdLst>
            <p14:sldId id="409"/>
          </p14:sldIdLst>
        </p14:section>
        <p14:section name="Conclusion" id="{09807B6E-2B76-45C8-B103-96D5021B68A6}">
          <p14:sldIdLst>
            <p14:sldId id="346"/>
          </p14:sldIdLst>
        </p14:section>
        <p14:section name="References and watchlist" id="{217B8593-1CA5-408D-B198-A5E6ACAB5948}">
          <p14:sldIdLst>
            <p14:sldId id="267"/>
            <p14:sldId id="57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C2182-BA54-4583-9E8E-B21E5C8D4D55}" v="2543" dt="2023-02-21T11:02:23.8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1T11:02:40.006" v="9704" actId="20577"/>
      <pc:docMkLst>
        <pc:docMk/>
      </pc:docMkLst>
      <pc:sldChg chg="modSp mod">
        <pc:chgData name="Matthieu De Mari" userId="dfb708c9-d8dc-439f-9a3b-c772bf4a311c" providerId="ADAL" clId="{95DC2182-BA54-4583-9E8E-B21E5C8D4D55}" dt="2023-02-21T11:02:36.741" v="9702" actId="20577"/>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ldChg>
      <pc:sldChg chg="modSp mod">
        <pc:chgData name="Matthieu De Mari" userId="dfb708c9-d8dc-439f-9a3b-c772bf4a311c" providerId="ADAL" clId="{95DC2182-BA54-4583-9E8E-B21E5C8D4D55}" dt="2023-02-21T11:02:40.006" v="9704"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17T08:33:09.188" v="205" actId="20577"/>
        <pc:sldMkLst>
          <pc:docMk/>
          <pc:sldMk cId="3946144614" sldId="379"/>
        </pc:sldMkLst>
        <pc:spChg chg="mod">
          <ac:chgData name="Matthieu De Mari" userId="dfb708c9-d8dc-439f-9a3b-c772bf4a311c" providerId="ADAL" clId="{95DC2182-BA54-4583-9E8E-B21E5C8D4D55}" dt="2023-02-17T08:33:09.188" v="205" actId="20577"/>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17T09:41:10.957" v="4103"/>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17T08:38:06.267" v="499" actId="27636"/>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17T09:41:10.957" v="410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17T08:42:20.346" v="636" actId="14100"/>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add ord">
        <pc:chgData name="Matthieu De Mari" userId="dfb708c9-d8dc-439f-9a3b-c772bf4a311c" providerId="ADAL" clId="{95DC2182-BA54-4583-9E8E-B21E5C8D4D55}" dt="2023-02-17T09:41:10.957" v="4103"/>
        <pc:sldMkLst>
          <pc:docMk/>
          <pc:sldMk cId="1845912647" sldId="385"/>
        </pc:sldMkLst>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17T09:03:27.971" v="1266" actId="114"/>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17T09:03:27.971" v="1266" actId="114"/>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1T08:54:39.213" v="4536"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1T08:54:33.551" v="4532" actId="27636"/>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17T09:22:45.452" v="3053"/>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1T08:55:04.826" v="4561" actId="20577"/>
        <pc:sldMkLst>
          <pc:docMk/>
          <pc:sldMk cId="3842187934" sldId="393"/>
        </pc:sldMkLst>
        <pc:spChg chg="mod">
          <ac:chgData name="Matthieu De Mari" userId="dfb708c9-d8dc-439f-9a3b-c772bf4a311c" providerId="ADAL" clId="{95DC2182-BA54-4583-9E8E-B21E5C8D4D55}" dt="2023-02-17T09:22:21.788" v="3038"/>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17T09:22:35.259" v="3044"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17T09:20:53.358" v="2875"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17T09:39:43.177" v="4039" actId="2057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17T09:39:43.177" v="4039"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sldChg>
      <pc:sldChg chg="addSp delSp modSp add mod">
        <pc:chgData name="Matthieu De Mari" userId="dfb708c9-d8dc-439f-9a3b-c772bf4a311c" providerId="ADAL" clId="{95DC2182-BA54-4583-9E8E-B21E5C8D4D55}" dt="2023-02-17T09:40:17.388" v="4075" actId="20577"/>
        <pc:sldMkLst>
          <pc:docMk/>
          <pc:sldMk cId="1413966137" sldId="397"/>
        </pc:sldMkLst>
        <pc:spChg chg="mod">
          <ac:chgData name="Matthieu De Mari" userId="dfb708c9-d8dc-439f-9a3b-c772bf4a311c" providerId="ADAL" clId="{95DC2182-BA54-4583-9E8E-B21E5C8D4D55}" dt="2023-02-17T09:40:17.388" v="4075"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17T09:37:06.161" v="3950" actId="1076"/>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17T09:29:04.253" v="3542" actId="113"/>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17T09:37:12.799" v="3952"/>
        <pc:sldMkLst>
          <pc:docMk/>
          <pc:sldMk cId="4048808033" sldId="400"/>
        </pc:sldMkLst>
        <pc:spChg chg="mod ord">
          <ac:chgData name="Matthieu De Mari" userId="dfb708c9-d8dc-439f-9a3b-c772bf4a311c" providerId="ADAL" clId="{95DC2182-BA54-4583-9E8E-B21E5C8D4D55}" dt="2023-02-17T09:32:59.640" v="3629" actId="700"/>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17T09:43:29.334" v="4139"/>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17T09:43:07.634" v="4129"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17T09:52:53.497" v="4367" actId="20577"/>
        <pc:sldMkLst>
          <pc:docMk/>
          <pc:sldMk cId="105113267" sldId="403"/>
        </pc:sldMkLst>
        <pc:spChg chg="mod">
          <ac:chgData name="Matthieu De Mari" userId="dfb708c9-d8dc-439f-9a3b-c772bf4a311c" providerId="ADAL" clId="{95DC2182-BA54-4583-9E8E-B21E5C8D4D55}" dt="2023-02-17T09:52:53.497" v="4367"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1T11:00:24.983" v="9651"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1T11:00:24.983" v="9651"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1T10:24:34.309" v="6802"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1T10:24:34.309" v="6802"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1T10:41:58.786" v="8295"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1T10:41:58.786" v="8295" actId="20577"/>
          <ac:spMkLst>
            <pc:docMk/>
            <pc:sldMk cId="2781272903" sldId="406"/>
            <ac:spMk id="3" creationId="{4A0AE32E-486E-5D7D-8C79-C7083EAF2382}"/>
          </ac:spMkLst>
        </pc:spChg>
      </pc:sldChg>
      <pc:sldChg chg="modSp new mod">
        <pc:chgData name="Matthieu De Mari" userId="dfb708c9-d8dc-439f-9a3b-c772bf4a311c" providerId="ADAL" clId="{95DC2182-BA54-4583-9E8E-B21E5C8D4D55}" dt="2023-02-17T10:03:07.376" v="4424" actId="27636"/>
        <pc:sldMkLst>
          <pc:docMk/>
          <pc:sldMk cId="3425780644" sldId="407"/>
        </pc:sldMkLst>
        <pc:spChg chg="mod">
          <ac:chgData name="Matthieu De Mari" userId="dfb708c9-d8dc-439f-9a3b-c772bf4a311c" providerId="ADAL" clId="{95DC2182-BA54-4583-9E8E-B21E5C8D4D55}" dt="2023-02-17T10:03:07.376" v="4424" actId="27636"/>
          <ac:spMkLst>
            <pc:docMk/>
            <pc:sldMk cId="3425780644" sldId="407"/>
            <ac:spMk id="3" creationId="{C27E85C4-C37D-BCBC-37B4-67BAAE68237E}"/>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add">
        <pc:chgData name="Matthieu De Mari" userId="dfb708c9-d8dc-439f-9a3b-c772bf4a311c" providerId="ADAL" clId="{95DC2182-BA54-4583-9E8E-B21E5C8D4D55}" dt="2023-02-17T09:59:03.874" v="4412"/>
        <pc:sldMkLst>
          <pc:docMk/>
          <pc:sldMk cId="1300324164" sldId="408"/>
        </pc:sldMkLst>
      </pc:sldChg>
      <pc:sldChg chg="modSp new mod">
        <pc:chgData name="Matthieu De Mari" userId="dfb708c9-d8dc-439f-9a3b-c772bf4a311c" providerId="ADAL" clId="{95DC2182-BA54-4583-9E8E-B21E5C8D4D55}" dt="2023-02-17T10:03:46.619" v="4426" actId="27636"/>
        <pc:sldMkLst>
          <pc:docMk/>
          <pc:sldMk cId="2990823243" sldId="409"/>
        </pc:sldMkLst>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pc:chgData name="Matthieu De Mari" userId="dfb708c9-d8dc-439f-9a3b-c772bf4a311c" providerId="ADAL" clId="{95DC2182-BA54-4583-9E8E-B21E5C8D4D55}" dt="2023-02-17T09:58:00.229" v="4393" actId="5793"/>
        <pc:sldMkLst>
          <pc:docMk/>
          <pc:sldMk cId="3793163593" sldId="410"/>
        </pc:sldMkLst>
        <pc:spChg chg="mod">
          <ac:chgData name="Matthieu De Mari" userId="dfb708c9-d8dc-439f-9a3b-c772bf4a311c" providerId="ADAL" clId="{95DC2182-BA54-4583-9E8E-B21E5C8D4D55}" dt="2023-02-17T09:58:00.229" v="4393" actId="579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17T10:04:31.871" v="4452" actId="20577"/>
        <pc:sldMkLst>
          <pc:docMk/>
          <pc:sldMk cId="1165688587" sldId="571"/>
        </pc:sldMkLst>
        <pc:spChg chg="mod">
          <ac:chgData name="Matthieu De Mari" userId="dfb708c9-d8dc-439f-9a3b-c772bf4a311c" providerId="ADAL" clId="{95DC2182-BA54-4583-9E8E-B21E5C8D4D55}" dt="2023-02-17T10:04:31.871" v="4452"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1T11:01:01.650" v="9687" actId="113"/>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1T11:01:01.650" v="9687" actId="113"/>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1T10:22:01.670" v="6659" actId="20577"/>
        <pc:sldMkLst>
          <pc:docMk/>
          <pc:sldMk cId="3542276236" sldId="575"/>
        </pc:sldMkLst>
        <pc:spChg chg="mod">
          <ac:chgData name="Matthieu De Mari" userId="dfb708c9-d8dc-439f-9a3b-c772bf4a311c" providerId="ADAL" clId="{95DC2182-BA54-4583-9E8E-B21E5C8D4D55}" dt="2023-02-21T10:22:01.670" v="6659"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1T10:25:11.940" v="6828" actId="20577"/>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1T10:25:11.940" v="6828" actId="20577"/>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1T10:22:25.277" v="6661"/>
        <pc:sldMkLst>
          <pc:docMk/>
          <pc:sldMk cId="3821622736" sldId="577"/>
        </pc:sldMkLst>
        <pc:spChg chg="mod">
          <ac:chgData name="Matthieu De Mari" userId="dfb708c9-d8dc-439f-9a3b-c772bf4a311c" providerId="ADAL" clId="{95DC2182-BA54-4583-9E8E-B21E5C8D4D55}" dt="2023-02-21T10:14:10.749" v="6582" actId="579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1T10:41:36.456" v="8274" actId="113"/>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1T10:41:36.456" v="8274" actId="113"/>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1T10:25:18.277" v="6829" actId="207"/>
        <pc:sldMkLst>
          <pc:docMk/>
          <pc:sldMk cId="884373967" sldId="580"/>
        </pc:sldMkLst>
        <pc:spChg chg="mod">
          <ac:chgData name="Matthieu De Mari" userId="dfb708c9-d8dc-439f-9a3b-c772bf4a311c" providerId="ADAL" clId="{95DC2182-BA54-4583-9E8E-B21E5C8D4D55}" dt="2023-02-21T10:25:18.277" v="6829" actId="207"/>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1T10:56:27.220" v="9341" actId="2057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1T10:56:27.220" v="9341" actId="2057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1T10:50:35.996" v="9015" actId="1035"/>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1T10:50:27.176" v="9013" actId="1035"/>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1T11:00:59.599" v="9686" actId="113"/>
        <pc:sldMkLst>
          <pc:docMk/>
          <pc:sldMk cId="1885554493" sldId="589"/>
        </pc:sldMkLst>
        <pc:spChg chg="mod">
          <ac:chgData name="Matthieu De Mari" userId="dfb708c9-d8dc-439f-9a3b-c772bf4a311c" providerId="ADAL" clId="{95DC2182-BA54-4583-9E8E-B21E5C8D4D55}" dt="2023-02-21T11:00:59.599" v="9686" actId="113"/>
          <ac:spMkLst>
            <pc:docMk/>
            <pc:sldMk cId="1885554493" sldId="589"/>
            <ac:spMk id="3" creationId="{3F321E73-C55F-1D84-B04E-3A310D33B527}"/>
          </ac:spMkLst>
        </pc:spChg>
      </pc:sldChg>
      <pc:sldChg chg="new">
        <pc:chgData name="Matthieu De Mari" userId="dfb708c9-d8dc-439f-9a3b-c772bf4a311c" providerId="ADAL" clId="{95DC2182-BA54-4583-9E8E-B21E5C8D4D55}" dt="2023-02-21T11:01:57.283" v="9691" actId="680"/>
        <pc:sldMkLst>
          <pc:docMk/>
          <pc:sldMk cId="1038252774" sldId="590"/>
        </pc:sldMkLst>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21/02/2023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21/02/2023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W6-S1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3"/>
            </a:pPr>
            <a:r>
              <a:rPr lang="en-GB" b="1" dirty="0"/>
              <a:t>Decomposition: </a:t>
            </a:r>
            <a:r>
              <a:rPr lang="en-GB" dirty="0"/>
              <a:t>Time series data often exhibit trends, seasonal patterns, and irregular fluctuations.</a:t>
            </a:r>
          </a:p>
          <a:p>
            <a:pPr marL="0" indent="0">
              <a:buNone/>
            </a:pPr>
            <a:r>
              <a:rPr lang="en-GB" dirty="0"/>
              <a:t> Decomposition is a method for separating these components and analysing them separately</a:t>
            </a:r>
          </a:p>
          <a:p>
            <a:pPr marL="0" indent="0">
              <a:buNone/>
            </a:pPr>
            <a:r>
              <a:rPr lang="en-GB" dirty="0"/>
              <a:t>Common methods for decomposition include additive and multiplicative decomposition.</a:t>
            </a:r>
          </a:p>
          <a:p>
            <a:pPr marL="0" indent="0">
              <a:buNone/>
            </a:pPr>
            <a:r>
              <a:rPr lang="en-GB" i="1" dirty="0"/>
              <a:t>(These are </a:t>
            </a:r>
            <a:r>
              <a:rPr lang="en-GB" i="1" u="sng" dirty="0"/>
              <a:t>out-of-scope.</a:t>
            </a:r>
            <a:r>
              <a:rPr lang="en-GB" i="1" dirty="0"/>
              <a:t>)</a:t>
            </a:r>
            <a:endParaRPr lang="en-SG" i="1" dirty="0"/>
          </a:p>
        </p:txBody>
      </p:sp>
      <p:pic>
        <p:nvPicPr>
          <p:cNvPr id="3" name="Picture 2">
            <a:extLst>
              <a:ext uri="{FF2B5EF4-FFF2-40B4-BE49-F238E27FC236}">
                <a16:creationId xmlns:a16="http://schemas.microsoft.com/office/drawing/2014/main" id="{1868E07C-6117-D0BE-530D-11002E6898E5}"/>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84591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t>ML models: </a:t>
            </a:r>
            <a:r>
              <a:rPr lang="en-GB" dirty="0"/>
              <a:t>autoregressive integrated moving average (ARIMA) models, exponential smoothing models, state space models, etc.</a:t>
            </a:r>
          </a:p>
          <a:p>
            <a:pPr marL="0" indent="0">
              <a:buNone/>
            </a:pPr>
            <a:r>
              <a:rPr lang="en-GB" i="1" dirty="0"/>
              <a:t>(These are </a:t>
            </a:r>
            <a:r>
              <a:rPr lang="en-GB" i="1" u="sng" dirty="0"/>
              <a:t>out-of-scope.</a:t>
            </a:r>
            <a:r>
              <a:rPr lang="en-GB" i="1" dirty="0"/>
              <a:t>)</a:t>
            </a:r>
            <a:endParaRPr lang="en-SG" i="1" dirty="0"/>
          </a:p>
        </p:txBody>
      </p:sp>
      <p:pic>
        <p:nvPicPr>
          <p:cNvPr id="2" name="Picture 1">
            <a:extLst>
              <a:ext uri="{FF2B5EF4-FFF2-40B4-BE49-F238E27FC236}">
                <a16:creationId xmlns:a16="http://schemas.microsoft.com/office/drawing/2014/main" id="{6CB90404-07DB-3B57-BA11-DEDB66328E1C}"/>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99015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solidFill>
                  <a:srgbClr val="7030A0"/>
                </a:solidFill>
              </a:rPr>
              <a:t>DL models: </a:t>
            </a:r>
            <a:r>
              <a:rPr lang="en-GB" dirty="0">
                <a:solidFill>
                  <a:srgbClr val="7030A0"/>
                </a:solidFill>
              </a:rPr>
              <a:t>using neural networks as predictors, to predict the next value for a time series variable given a history as input.</a:t>
            </a:r>
          </a:p>
          <a:p>
            <a:pPr marL="0" indent="0">
              <a:buNone/>
            </a:pPr>
            <a:r>
              <a:rPr lang="en-GB" dirty="0">
                <a:solidFill>
                  <a:srgbClr val="7030A0"/>
                </a:solidFill>
              </a:rPr>
              <a:t>(to be investigated!)</a:t>
            </a:r>
          </a:p>
        </p:txBody>
      </p:sp>
      <p:pic>
        <p:nvPicPr>
          <p:cNvPr id="2" name="Picture 1">
            <a:extLst>
              <a:ext uri="{FF2B5EF4-FFF2-40B4-BE49-F238E27FC236}">
                <a16:creationId xmlns:a16="http://schemas.microsoft.com/office/drawing/2014/main" id="{AFB2F25D-EB91-E2B7-FB9F-6B642A3B8993}"/>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33400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200" y="1825624"/>
                <a:ext cx="5181600"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𝑡</m:t>
                        </m:r>
                        <m:r>
                          <a:rPr lang="en-GB" i="1">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i="1">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𝑡</m:t>
                        </m:r>
                      </m:e>
                      <m:sub>
                        <m:r>
                          <a:rPr lang="en-GB" i="1">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sub>
                      </m:sSub>
                      <m:r>
                        <a:rPr lang="en-GB" b="1" i="1">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sub>
                      </m:sSub>
                    </m:oMath>
                  </m:oMathPara>
                </a14:m>
                <a:br>
                  <a:rPr lang="en-GB" dirty="0"/>
                </a:b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r>
                            <a:rPr lang="en-GB" b="1" i="1">
                              <a:latin typeface="Cambria Math" panose="02040503050406030204" pitchFamily="18" charset="0"/>
                            </a:rPr>
                            <m:t>+</m:t>
                          </m:r>
                          <m:r>
                            <a:rPr lang="en-GB" b="1" i="1">
                              <a:latin typeface="Cambria Math" panose="02040503050406030204" pitchFamily="18" charset="0"/>
                            </a:rPr>
                            <m:t>𝟏</m:t>
                          </m:r>
                        </m:sub>
                      </m:sSub>
                      <m:r>
                        <a:rPr lang="en-GB" b="1" i="1">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a:latin typeface="Cambria Math" panose="02040503050406030204" pitchFamily="18" charset="0"/>
                            </a:rPr>
                            <m:t>+</m:t>
                          </m:r>
                          <m:r>
                            <a:rPr lang="en-GB" b="1" i="1">
                              <a:latin typeface="Cambria Math" panose="02040503050406030204" pitchFamily="18" charset="0"/>
                            </a:rPr>
                            <m:t>𝟏</m:t>
                          </m:r>
                        </m:sub>
                      </m:sSub>
                      <m:r>
                        <a:rPr lang="en-GB" b="1" i="1" smtClean="0">
                          <a:latin typeface="Cambria Math" panose="02040503050406030204" pitchFamily="18" charset="0"/>
                        </a:rPr>
                        <m:t>.</m:t>
                      </m:r>
                    </m:oMath>
                  </m:oMathPara>
                </a14:m>
                <a:endParaRPr lang="en-GB" b="1" dirty="0"/>
              </a:p>
            </p:txBody>
          </p:sp>
        </mc:Choice>
        <mc:Fallback>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2471"/>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C7F4F35-B552-E12F-D00F-A5EC521F9B44}"/>
                  </a:ext>
                </a:extLst>
              </p:cNvPr>
              <p:cNvSpPr>
                <a:spLocks noGrp="1"/>
              </p:cNvSpPr>
              <p:nvPr>
                <p:ph sz="half" idx="2"/>
              </p:nvPr>
            </p:nvSpPr>
            <p:spPr>
              <a:xfrm>
                <a:off x="6172200" y="1825625"/>
                <a:ext cx="5181600" cy="5032374"/>
              </a:xfrm>
            </p:spPr>
            <p:txBody>
              <a:bodyPr>
                <a:normAutofit/>
              </a:bodyPr>
              <a:lstStyle/>
              <a:p>
                <a:pPr marL="0" indent="0">
                  <a:buNone/>
                </a:pPr>
                <a:r>
                  <a:rPr lang="en-GB" b="1" dirty="0"/>
                  <a:t>Problem (cont’d): </a:t>
                </a:r>
                <a:r>
                  <a:rPr lang="en-GB" dirty="0"/>
                  <a:t>Using a DNN which takes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as input and attempts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as output is problematic.</a:t>
                </a:r>
              </a:p>
              <a:p>
                <a:pPr marL="0" indent="0">
                  <a:buNone/>
                </a:pPr>
                <a:r>
                  <a:rPr lang="en-GB" dirty="0"/>
                  <a:t>Our DNN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endParaRPr lang="en-GB" dirty="0"/>
              </a:p>
              <a:p>
                <a:pPr marL="0" indent="0">
                  <a:buNone/>
                </a:pPr>
                <a:r>
                  <a:rPr lang="en-GB" dirty="0"/>
                  <a:t>More importantly, the DNN does not know which “direction” the curve is currently going.</a:t>
                </a:r>
              </a:p>
            </p:txBody>
          </p:sp>
        </mc:Choice>
        <mc:Fallback>
          <p:sp>
            <p:nvSpPr>
              <p:cNvPr id="5" name="Content Placeholder 4">
                <a:extLst>
                  <a:ext uri="{FF2B5EF4-FFF2-40B4-BE49-F238E27FC236}">
                    <a16:creationId xmlns:a16="http://schemas.microsoft.com/office/drawing/2014/main" id="{6C7F4F35-B552-E12F-D00F-A5EC521F9B44}"/>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1937" r="-3647"/>
                </a:stretch>
              </a:blipFill>
            </p:spPr>
            <p:txBody>
              <a:bodyPr/>
              <a:lstStyle/>
              <a:p>
                <a:r>
                  <a:rPr lang="en-SG">
                    <a:noFill/>
                  </a:rPr>
                  <a:t> </a:t>
                </a:r>
              </a:p>
            </p:txBody>
          </p:sp>
        </mc:Fallback>
      </mc:AlternateContent>
    </p:spTree>
    <p:extLst>
      <p:ext uri="{BB962C8B-B14F-4D97-AF65-F5344CB8AC3E}">
        <p14:creationId xmlns:p14="http://schemas.microsoft.com/office/powerpoint/2010/main" val="69979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p:txBody>
          <a:bodyPr/>
          <a:lstStyle/>
          <a:p>
            <a:pPr marL="0" indent="0">
              <a:buNone/>
            </a:pPr>
            <a:r>
              <a:rPr lang="en-GB" b="1" dirty="0"/>
              <a:t>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endParaRPr lang="en-SG" dirty="0"/>
          </a:p>
        </p:txBody>
      </p:sp>
      <p:pic>
        <p:nvPicPr>
          <p:cNvPr id="10" name="Picture 9">
            <a:extLst>
              <a:ext uri="{FF2B5EF4-FFF2-40B4-BE49-F238E27FC236}">
                <a16:creationId xmlns:a16="http://schemas.microsoft.com/office/drawing/2014/main" id="{8D66A25C-FAC3-1855-47F0-61A8E7EDBDA1}"/>
              </a:ext>
            </a:extLst>
          </p:cNvPr>
          <p:cNvPicPr>
            <a:picLocks noChangeAspect="1"/>
          </p:cNvPicPr>
          <p:nvPr/>
        </p:nvPicPr>
        <p:blipFill>
          <a:blip r:embed="rId2"/>
          <a:stretch>
            <a:fillRect/>
          </a:stretch>
        </p:blipFill>
        <p:spPr>
          <a:xfrm>
            <a:off x="6483566" y="1316707"/>
            <a:ext cx="5649113" cy="4839375"/>
          </a:xfrm>
          <a:prstGeom prst="rect">
            <a:avLst/>
          </a:prstGeom>
        </p:spPr>
      </p:pic>
    </p:spTree>
    <p:extLst>
      <p:ext uri="{BB962C8B-B14F-4D97-AF65-F5344CB8AC3E}">
        <p14:creationId xmlns:p14="http://schemas.microsoft.com/office/powerpoint/2010/main" val="384218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a:xfrm>
            <a:off x="838200" y="1825624"/>
            <a:ext cx="5181600" cy="5032375"/>
          </a:xfrm>
        </p:spPr>
        <p:txBody>
          <a:bodyPr>
            <a:normAutofit/>
          </a:bodyPr>
          <a:lstStyle/>
          <a:p>
            <a:pPr marL="0" indent="0">
              <a:buNone/>
            </a:pPr>
            <a:r>
              <a:rPr lang="en-GB" b="1" dirty="0"/>
              <a:t>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p>
          <a:p>
            <a:pPr marL="0" indent="0">
              <a:buNone/>
            </a:pPr>
            <a:r>
              <a:rPr lang="en-GB" b="1" dirty="0"/>
              <a:t>Simple trainer function, and seems to train, but is it good?</a:t>
            </a:r>
            <a:endParaRPr lang="en-SG" b="1" dirty="0"/>
          </a:p>
        </p:txBody>
      </p:sp>
      <p:pic>
        <p:nvPicPr>
          <p:cNvPr id="4" name="Picture 3">
            <a:extLst>
              <a:ext uri="{FF2B5EF4-FFF2-40B4-BE49-F238E27FC236}">
                <a16:creationId xmlns:a16="http://schemas.microsoft.com/office/drawing/2014/main" id="{524B8573-B927-FC61-5A5C-06A2E553F154}"/>
              </a:ext>
            </a:extLst>
          </p:cNvPr>
          <p:cNvPicPr>
            <a:picLocks noChangeAspect="1"/>
          </p:cNvPicPr>
          <p:nvPr/>
        </p:nvPicPr>
        <p:blipFill>
          <a:blip r:embed="rId2"/>
          <a:stretch>
            <a:fillRect/>
          </a:stretch>
        </p:blipFill>
        <p:spPr>
          <a:xfrm>
            <a:off x="6236679" y="231309"/>
            <a:ext cx="5888058" cy="6405493"/>
          </a:xfrm>
          <a:prstGeom prst="rect">
            <a:avLst/>
          </a:prstGeom>
        </p:spPr>
      </p:pic>
    </p:spTree>
    <p:extLst>
      <p:ext uri="{BB962C8B-B14F-4D97-AF65-F5344CB8AC3E}">
        <p14:creationId xmlns:p14="http://schemas.microsoft.com/office/powerpoint/2010/main" val="78164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low loss obtained after training does not mean much…</a:t>
                </a:r>
              </a:p>
              <a:p>
                <a:pPr marL="0" indent="0">
                  <a:buNone/>
                </a:pPr>
                <a:r>
                  <a:rPr lang="en-GB" dirty="0"/>
                  <a:t>Thee model is not capable of learning to predict correctly: it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r>
                  <a:rPr lang="en-SG" dirty="0"/>
                  <a:t>Also, it needs to </a:t>
                </a:r>
                <a:r>
                  <a:rPr lang="en-GB" dirty="0"/>
                  <a:t>know which “direction” the curve is currently going.</a:t>
                </a:r>
                <a:endParaRPr lang="en-SG" b="1" dirty="0"/>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9D14AB5C-BA99-C7BA-2FE3-DCAF22537151}"/>
              </a:ext>
            </a:extLst>
          </p:cNvPr>
          <p:cNvPicPr>
            <a:picLocks noChangeAspect="1"/>
          </p:cNvPicPr>
          <p:nvPr/>
        </p:nvPicPr>
        <p:blipFill>
          <a:blip r:embed="rId3"/>
          <a:stretch>
            <a:fillRect/>
          </a:stretch>
        </p:blipFill>
        <p:spPr>
          <a:xfrm>
            <a:off x="2066362" y="3865472"/>
            <a:ext cx="8059275" cy="2972215"/>
          </a:xfrm>
          <a:prstGeom prst="rect">
            <a:avLst/>
          </a:prstGeom>
        </p:spPr>
      </p:pic>
    </p:spTree>
    <p:extLst>
      <p:ext uri="{BB962C8B-B14F-4D97-AF65-F5344CB8AC3E}">
        <p14:creationId xmlns:p14="http://schemas.microsoft.com/office/powerpoint/2010/main" val="23168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3" name="Rectangle 2">
            <a:extLst>
              <a:ext uri="{FF2B5EF4-FFF2-40B4-BE49-F238E27FC236}">
                <a16:creationId xmlns:a16="http://schemas.microsoft.com/office/drawing/2014/main" id="{9297C65D-302D-97F3-B9E7-0795EAD68417}"/>
              </a:ext>
            </a:extLst>
          </p:cNvPr>
          <p:cNvSpPr/>
          <p:nvPr/>
        </p:nvSpPr>
        <p:spPr>
          <a:xfrm>
            <a:off x="4282831" y="1774092"/>
            <a:ext cx="4400061" cy="2751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76F7AF6B-B2F9-3EFF-C0AF-2B594EF765FF}"/>
              </a:ext>
            </a:extLst>
          </p:cNvPr>
          <p:cNvSpPr/>
          <p:nvPr/>
        </p:nvSpPr>
        <p:spPr>
          <a:xfrm flipV="1">
            <a:off x="4435232" y="4228122"/>
            <a:ext cx="3481754" cy="2264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839586BE-A17E-1BF1-BFDE-31813F4B3DA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DFDB98B-84DF-C2AD-F494-6AFEC7D2D6CE}"/>
              </a:ext>
            </a:extLst>
          </p:cNvPr>
          <p:cNvSpPr/>
          <p:nvPr/>
        </p:nvSpPr>
        <p:spPr>
          <a:xfrm flipH="1">
            <a:off x="8903660"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9CD8EDD4-508D-2592-641D-F07131736022}"/>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455056-4146-112A-F120-BE0214897893}"/>
                  </a:ext>
                </a:extLst>
              </p:cNvPr>
              <p:cNvSpPr txBox="1"/>
              <p:nvPr/>
            </p:nvSpPr>
            <p:spPr>
              <a:xfrm>
                <a:off x="203199" y="1570892"/>
                <a:ext cx="3772001" cy="3539430"/>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p:txBody>
          </p:sp>
        </mc:Choice>
        <mc:Fallback xmlns="">
          <p:sp>
            <p:nvSpPr>
              <p:cNvPr id="9" name="TextBox 8">
                <a:extLst>
                  <a:ext uri="{FF2B5EF4-FFF2-40B4-BE49-F238E27FC236}">
                    <a16:creationId xmlns:a16="http://schemas.microsoft.com/office/drawing/2014/main" id="{98455056-4146-112A-F120-BE0214897893}"/>
                  </a:ext>
                </a:extLst>
              </p:cNvPr>
              <p:cNvSpPr txBox="1">
                <a:spLocks noRot="1" noChangeAspect="1" noMove="1" noResize="1" noEditPoints="1" noAdjustHandles="1" noChangeArrowheads="1" noChangeShapeType="1" noTextEdit="1"/>
              </p:cNvSpPr>
              <p:nvPr/>
            </p:nvSpPr>
            <p:spPr>
              <a:xfrm>
                <a:off x="203199" y="1570892"/>
                <a:ext cx="3772001" cy="3539430"/>
              </a:xfrm>
              <a:prstGeom prst="rect">
                <a:avLst/>
              </a:prstGeom>
              <a:blipFill>
                <a:blip r:embed="rId3"/>
                <a:stretch>
                  <a:fillRect l="-3231" t="-1724" r="-5331" b="-4138"/>
                </a:stretch>
              </a:blipFill>
            </p:spPr>
            <p:txBody>
              <a:bodyPr/>
              <a:lstStyle/>
              <a:p>
                <a:r>
                  <a:rPr lang="en-SG">
                    <a:noFill/>
                  </a:rPr>
                  <a:t> </a:t>
                </a:r>
              </a:p>
            </p:txBody>
          </p:sp>
        </mc:Fallback>
      </mc:AlternateContent>
      <p:cxnSp>
        <p:nvCxnSpPr>
          <p:cNvPr id="12" name="Straight Arrow Connector 11">
            <a:extLst>
              <a:ext uri="{FF2B5EF4-FFF2-40B4-BE49-F238E27FC236}">
                <a16:creationId xmlns:a16="http://schemas.microsoft.com/office/drawing/2014/main" id="{3D32C3E9-BCF7-21C1-63AF-73D41ED05D73}"/>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AD247D5-7FC8-E539-BBF9-553966365A8E}"/>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08DACFCA-54FF-8B97-ADDE-2E676AE80B9A}"/>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762C7FE-569E-526F-8EAC-7FB212EC0703}"/>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6C97FE7D-83F3-331E-3DF8-232847CB58B0}"/>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206435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1C82DA-C4AB-4A16-CC94-7486A4928219}"/>
                  </a:ext>
                </a:extLst>
              </p:cNvPr>
              <p:cNvSpPr txBox="1"/>
              <p:nvPr/>
            </p:nvSpPr>
            <p:spPr>
              <a:xfrm>
                <a:off x="203199" y="1570892"/>
                <a:ext cx="3772001" cy="4832092"/>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a:p>
                <a:endParaRPr lang="en-SG" sz="2800" b="1" dirty="0">
                  <a:solidFill>
                    <a:srgbClr val="7030A0"/>
                  </a:solidFill>
                </a:endParaRPr>
              </a:p>
              <a:p>
                <a:r>
                  <a:rPr lang="en-SG" sz="2800" b="1" dirty="0">
                    <a:solidFill>
                      <a:srgbClr val="7030A0"/>
                    </a:solidFill>
                  </a:rPr>
                  <a:t>What if I give you a bit of </a:t>
                </a:r>
                <a:r>
                  <a:rPr lang="en-SG" sz="2800" b="1" u="sng" dirty="0">
                    <a:solidFill>
                      <a:srgbClr val="7030A0"/>
                    </a:solidFill>
                  </a:rPr>
                  <a:t>history</a:t>
                </a:r>
                <a:r>
                  <a:rPr lang="en-SG" sz="2800" b="1" dirty="0">
                    <a:solidFill>
                      <a:srgbClr val="7030A0"/>
                    </a:solidFill>
                  </a:rPr>
                  <a:t> now?</a:t>
                </a:r>
              </a:p>
            </p:txBody>
          </p:sp>
        </mc:Choice>
        <mc:Fallback xmlns="">
          <p:sp>
            <p:nvSpPr>
              <p:cNvPr id="11" name="TextBox 10">
                <a:extLst>
                  <a:ext uri="{FF2B5EF4-FFF2-40B4-BE49-F238E27FC236}">
                    <a16:creationId xmlns:a16="http://schemas.microsoft.com/office/drawing/2014/main" id="{041C82DA-C4AB-4A16-CC94-7486A4928219}"/>
                  </a:ext>
                </a:extLst>
              </p:cNvPr>
              <p:cNvSpPr txBox="1">
                <a:spLocks noRot="1" noChangeAspect="1" noMove="1" noResize="1" noEditPoints="1" noAdjustHandles="1" noChangeArrowheads="1" noChangeShapeType="1" noTextEdit="1"/>
              </p:cNvSpPr>
              <p:nvPr/>
            </p:nvSpPr>
            <p:spPr>
              <a:xfrm>
                <a:off x="203199" y="1570892"/>
                <a:ext cx="3772001" cy="4832092"/>
              </a:xfrm>
              <a:prstGeom prst="rect">
                <a:avLst/>
              </a:prstGeom>
              <a:blipFill>
                <a:blip r:embed="rId3"/>
                <a:stretch>
                  <a:fillRect l="-3231" t="-1263" r="-5331" b="-2778"/>
                </a:stretch>
              </a:blipFill>
            </p:spPr>
            <p:txBody>
              <a:bodyPr/>
              <a:lstStyle/>
              <a:p>
                <a:r>
                  <a:rPr lang="en-SG">
                    <a:noFill/>
                  </a:rPr>
                  <a:t> </a:t>
                </a:r>
              </a:p>
            </p:txBody>
          </p:sp>
        </mc:Fallback>
      </mc:AlternateContent>
      <p:pic>
        <p:nvPicPr>
          <p:cNvPr id="12" name="Picture 11" descr="A group of gold coins&#10;&#10;Description automatically generated with medium confidence">
            <a:extLst>
              <a:ext uri="{FF2B5EF4-FFF2-40B4-BE49-F238E27FC236}">
                <a16:creationId xmlns:a16="http://schemas.microsoft.com/office/drawing/2014/main" id="{F1C767E9-6308-3CB8-97B8-EB787964E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13" name="Rectangle 12">
            <a:extLst>
              <a:ext uri="{FF2B5EF4-FFF2-40B4-BE49-F238E27FC236}">
                <a16:creationId xmlns:a16="http://schemas.microsoft.com/office/drawing/2014/main" id="{BEFA2E9D-D346-A4E1-725F-1DA59AFF153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D8EED8B7-FABB-F38D-5C99-E82E2A917136}"/>
              </a:ext>
            </a:extLst>
          </p:cNvPr>
          <p:cNvSpPr/>
          <p:nvPr/>
        </p:nvSpPr>
        <p:spPr>
          <a:xfrm flipH="1">
            <a:off x="8911475"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58EF33CF-8803-CBB6-6050-94DB222659B3}"/>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3816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199" y="1825624"/>
            <a:ext cx="5625123" cy="5032375"/>
          </a:xfrm>
        </p:spPr>
        <p:txBody>
          <a:bodyPr>
            <a:normAutofit fontScale="92500" lnSpcReduction="10000"/>
          </a:bodyPr>
          <a:lstStyle/>
          <a:p>
            <a:pPr marL="0" indent="0">
              <a:buNone/>
            </a:pPr>
            <a:r>
              <a:rPr lang="en-GB" b="1" dirty="0"/>
              <a:t>Definition (</a:t>
            </a:r>
            <a:r>
              <a:rPr lang="en-GB" b="1" dirty="0">
                <a:solidFill>
                  <a:srgbClr val="00B050"/>
                </a:solidFill>
              </a:rPr>
              <a:t>history</a:t>
            </a:r>
            <a:r>
              <a:rPr lang="en-GB" b="1" dirty="0"/>
              <a:t>):</a:t>
            </a:r>
          </a:p>
          <a:p>
            <a:pPr marL="0" indent="0">
              <a:buNone/>
            </a:pPr>
            <a:r>
              <a:rPr lang="en-GB" b="1" dirty="0">
                <a:solidFill>
                  <a:srgbClr val="00B050"/>
                </a:solidFill>
              </a:rPr>
              <a:t>History</a:t>
            </a:r>
            <a:r>
              <a:rPr lang="en-GB" dirty="0"/>
              <a:t> refers to the </a:t>
            </a:r>
            <a:r>
              <a:rPr lang="en-GB" b="1" dirty="0"/>
              <a:t>past observations or values of the time series up to a certain point in time</a:t>
            </a:r>
            <a:r>
              <a:rPr lang="en-GB" dirty="0"/>
              <a:t>.</a:t>
            </a:r>
          </a:p>
          <a:p>
            <a:pPr marL="0" indent="0">
              <a:buNone/>
            </a:pPr>
            <a:r>
              <a:rPr lang="en-GB" dirty="0"/>
              <a:t>It provides information about the patterns and trends of the data over time, which can be used to make predictions and identify important factors that influence the time series.</a:t>
            </a:r>
          </a:p>
          <a:p>
            <a:pPr marL="0" indent="0">
              <a:buNone/>
            </a:pPr>
            <a:r>
              <a:rPr lang="en-GB" dirty="0"/>
              <a:t>E.g., predicting a stock price, requires to know the history of the stock prices, as past values of the stock prices can provide important information about the trend and volatility of the stock.</a:t>
            </a:r>
          </a:p>
          <a:p>
            <a:pPr marL="0" indent="0">
              <a:buNone/>
            </a:pPr>
            <a:endParaRPr lang="en-SG" dirty="0"/>
          </a:p>
        </p:txBody>
      </p:sp>
      <p:pic>
        <p:nvPicPr>
          <p:cNvPr id="10" name="Picture 9">
            <a:extLst>
              <a:ext uri="{FF2B5EF4-FFF2-40B4-BE49-F238E27FC236}">
                <a16:creationId xmlns:a16="http://schemas.microsoft.com/office/drawing/2014/main" id="{7451DDE0-AAF3-330D-A8B5-94DCD7217016}"/>
              </a:ext>
            </a:extLst>
          </p:cNvPr>
          <p:cNvPicPr>
            <a:picLocks noChangeAspect="1"/>
          </p:cNvPicPr>
          <p:nvPr/>
        </p:nvPicPr>
        <p:blipFill>
          <a:blip r:embed="rId2"/>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87030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t>XXX</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200" y="1825624"/>
                <a:ext cx="5181600" cy="5032375"/>
              </a:xfrm>
            </p:spPr>
            <p:txBody>
              <a:bodyPr>
                <a:normAutofit/>
              </a:bodyPr>
              <a:lstStyle/>
              <a:p>
                <a:pPr marL="0" indent="0">
                  <a:buNone/>
                </a:pPr>
                <a:r>
                  <a:rPr lang="en-GB" sz="2800" b="1" dirty="0"/>
                  <a:t>As a consequence: </a:t>
                </a:r>
                <a:r>
                  <a:rPr lang="en-GB" sz="2800" dirty="0"/>
                  <a:t>when predicting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r>
                          <a:rPr lang="en-GB" sz="2800" b="0" i="1" smtClean="0">
                            <a:latin typeface="Cambria Math" panose="02040503050406030204" pitchFamily="18" charset="0"/>
                          </a:rPr>
                          <m:t>+1</m:t>
                        </m:r>
                      </m:sub>
                    </m:sSub>
                  </m:oMath>
                </a14:m>
                <a:r>
                  <a:rPr lang="en-GB" sz="2800" dirty="0"/>
                  <a:t>, what plays the role of inputs should be a subset of </a:t>
                </a:r>
                <a14:m>
                  <m:oMath xmlns:m="http://schemas.openxmlformats.org/officeDocument/2006/math">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e>
                    </m:d>
                  </m:oMath>
                </a14:m>
                <a:r>
                  <a:rPr lang="en-SG" sz="2800" dirty="0"/>
                  <a:t>, consisting of all the observations from the beginning until the present time </a:t>
                </a:r>
                <a14:m>
                  <m:oMath xmlns:m="http://schemas.openxmlformats.org/officeDocument/2006/math">
                    <m:r>
                      <a:rPr lang="en-SG" sz="2800" i="1" dirty="0" smtClean="0">
                        <a:latin typeface="Cambria Math" panose="02040503050406030204" pitchFamily="18" charset="0"/>
                      </a:rPr>
                      <m:t>𝑡</m:t>
                    </m:r>
                  </m:oMath>
                </a14:m>
                <a:r>
                  <a:rPr lang="en-SG" sz="2800" dirty="0"/>
                  <a:t>.</a:t>
                </a:r>
              </a:p>
              <a:p>
                <a:pPr marL="0" indent="0">
                  <a:buNone/>
                </a:pPr>
                <a:endParaRPr lang="en-SG" dirty="0"/>
              </a:p>
              <a:p>
                <a:pPr marL="0" indent="0">
                  <a:buNone/>
                </a:pPr>
                <a:r>
                  <a:rPr lang="en-SG" sz="2800" b="1" dirty="0"/>
                  <a:t>For instance, could we predict the next position of the ball knowing only the last two frames, </a:t>
                </a:r>
                <a:r>
                  <a:rPr lang="en-SG" sz="2800" b="1" dirty="0" err="1"/>
                  <a:t>i.e</a:t>
                </a:r>
                <a:r>
                  <a:rPr lang="en-SG" sz="2800" b="1" dirty="0"/>
                  <a:t> the last two positions of the ball?</a:t>
                </a:r>
              </a:p>
            </p:txBody>
          </p:sp>
        </mc:Choice>
        <mc:Fallback xmlns="">
          <p:sp>
            <p:nvSpPr>
              <p:cNvPr id="3" name="Content Placeholder 2">
                <a:extLst>
                  <a:ext uri="{FF2B5EF4-FFF2-40B4-BE49-F238E27FC236}">
                    <a16:creationId xmlns:a16="http://schemas.microsoft.com/office/drawing/2014/main" id="{4E2EC6DC-296C-84BC-FE39-DB6DC6B7379B}"/>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9AD4472-5573-CFF1-EE35-D4FAE1EB60D0}"/>
              </a:ext>
            </a:extLst>
          </p:cNvPr>
          <p:cNvPicPr>
            <a:picLocks noChangeAspect="1"/>
          </p:cNvPicPr>
          <p:nvPr/>
        </p:nvPicPr>
        <p:blipFill>
          <a:blip r:embed="rId3"/>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41396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Reworking the Dataset a bit</a:t>
            </a:r>
            <a:endParaRPr lang="en-SG" dirty="0"/>
          </a:p>
        </p:txBody>
      </p:sp>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lookback</a:t>
            </a:r>
            <a:r>
              <a:rPr lang="en-GB" b="1" dirty="0"/>
              <a:t> size):</a:t>
            </a:r>
          </a:p>
          <a:p>
            <a:pPr marL="0" indent="0">
              <a:buNone/>
            </a:pPr>
            <a:r>
              <a:rPr lang="en-GB" dirty="0"/>
              <a:t>The </a:t>
            </a:r>
            <a:r>
              <a:rPr lang="en-GB" b="1" dirty="0"/>
              <a:t>number of past observations or values of a time series that are used to make a prediction </a:t>
            </a:r>
            <a:r>
              <a:rPr lang="en-GB" dirty="0"/>
              <a:t>is commonly referred to as the "</a:t>
            </a:r>
            <a:r>
              <a:rPr lang="en-GB" b="1" dirty="0">
                <a:solidFill>
                  <a:srgbClr val="00B050"/>
                </a:solidFill>
              </a:rPr>
              <a:t>lookback</a:t>
            </a:r>
            <a:r>
              <a:rPr lang="en-GB" dirty="0"/>
              <a:t>" or "</a:t>
            </a:r>
            <a:r>
              <a:rPr lang="en-GB" b="1" dirty="0">
                <a:solidFill>
                  <a:srgbClr val="00B050"/>
                </a:solidFill>
              </a:rPr>
              <a:t>window</a:t>
            </a:r>
            <a:r>
              <a:rPr lang="en-GB" dirty="0"/>
              <a:t>" </a:t>
            </a:r>
            <a:r>
              <a:rPr lang="en-GB" b="1" dirty="0"/>
              <a:t>size</a:t>
            </a:r>
            <a:r>
              <a:rPr lang="en-GB" dirty="0"/>
              <a:t>.</a:t>
            </a:r>
          </a:p>
          <a:p>
            <a:pPr marL="0" indent="0">
              <a:buNone/>
            </a:pPr>
            <a:r>
              <a:rPr lang="en-GB" dirty="0"/>
              <a:t>It is the length of the history that is used to inform the prediction of the next value in the time series.</a:t>
            </a:r>
          </a:p>
          <a:p>
            <a:pPr marL="0" indent="0">
              <a:buNone/>
            </a:pPr>
            <a:r>
              <a:rPr lang="en-GB" dirty="0"/>
              <a:t>In our example, the lookback size is simply 2.</a:t>
            </a:r>
          </a:p>
          <a:p>
            <a:pPr marL="0" indent="0">
              <a:buNone/>
            </a:pPr>
            <a:endParaRPr lang="en-SG" dirty="0"/>
          </a:p>
        </p:txBody>
      </p:sp>
      <p:pic>
        <p:nvPicPr>
          <p:cNvPr id="8" name="Picture 7">
            <a:extLst>
              <a:ext uri="{FF2B5EF4-FFF2-40B4-BE49-F238E27FC236}">
                <a16:creationId xmlns:a16="http://schemas.microsoft.com/office/drawing/2014/main" id="{E6F1A226-E903-0EFC-4ABA-2E0CF1D6A25F}"/>
              </a:ext>
            </a:extLst>
          </p:cNvPr>
          <p:cNvPicPr>
            <a:picLocks noChangeAspect="1"/>
          </p:cNvPicPr>
          <p:nvPr/>
        </p:nvPicPr>
        <p:blipFill>
          <a:blip r:embed="rId2"/>
          <a:stretch>
            <a:fillRect/>
          </a:stretch>
        </p:blipFill>
        <p:spPr>
          <a:xfrm>
            <a:off x="6355783" y="1989329"/>
            <a:ext cx="5820587" cy="4239217"/>
          </a:xfrm>
          <a:prstGeom prst="rect">
            <a:avLst/>
          </a:prstGeom>
        </p:spPr>
      </p:pic>
    </p:spTree>
    <p:extLst>
      <p:ext uri="{BB962C8B-B14F-4D97-AF65-F5344CB8AC3E}">
        <p14:creationId xmlns:p14="http://schemas.microsoft.com/office/powerpoint/2010/main" val="404880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p:txBody>
              <a:bodyPr/>
              <a:lstStyle/>
              <a:p>
                <a:pPr marL="0" indent="0">
                  <a:buNone/>
                </a:pPr>
                <a:r>
                  <a:rPr lang="en-GB" dirty="0"/>
                  <a:t>Let us rewrite our previous DNN model,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a:t>
                </a:r>
              </a:p>
              <a:p>
                <a:r>
                  <a:rPr lang="en-GB" dirty="0"/>
                  <a:t>Hidden layers sizes: 32 and 8.</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3C38EE99-9997-EC4D-6407-E95240AA3E61}"/>
              </a:ext>
            </a:extLst>
          </p:cNvPr>
          <p:cNvPicPr>
            <a:picLocks noChangeAspect="1"/>
          </p:cNvPicPr>
          <p:nvPr/>
        </p:nvPicPr>
        <p:blipFill>
          <a:blip r:embed="rId3"/>
          <a:stretch>
            <a:fillRect/>
          </a:stretch>
        </p:blipFill>
        <p:spPr>
          <a:xfrm>
            <a:off x="5896311" y="1825625"/>
            <a:ext cx="6295689" cy="4530461"/>
          </a:xfrm>
          <a:prstGeom prst="rect">
            <a:avLst/>
          </a:prstGeom>
        </p:spPr>
      </p:pic>
    </p:spTree>
    <p:extLst>
      <p:ext uri="{BB962C8B-B14F-4D97-AF65-F5344CB8AC3E}">
        <p14:creationId xmlns:p14="http://schemas.microsoft.com/office/powerpoint/2010/main" val="250634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Reworking the Dataset to include history</a:t>
            </a:r>
            <a:endParaRPr lang="en-SG" dirty="0"/>
          </a:p>
        </p:txBody>
      </p:sp>
      <p:pic>
        <p:nvPicPr>
          <p:cNvPr id="7" name="Picture 6">
            <a:extLst>
              <a:ext uri="{FF2B5EF4-FFF2-40B4-BE49-F238E27FC236}">
                <a16:creationId xmlns:a16="http://schemas.microsoft.com/office/drawing/2014/main" id="{1C4103AD-8E3B-E0FC-1FB6-E4CDBAD3EC2B}"/>
              </a:ext>
            </a:extLst>
          </p:cNvPr>
          <p:cNvPicPr>
            <a:picLocks noChangeAspect="1"/>
          </p:cNvPicPr>
          <p:nvPr/>
        </p:nvPicPr>
        <p:blipFill>
          <a:blip r:embed="rId2"/>
          <a:stretch>
            <a:fillRect/>
          </a:stretch>
        </p:blipFill>
        <p:spPr>
          <a:xfrm>
            <a:off x="490868" y="1491311"/>
            <a:ext cx="7662079" cy="5366689"/>
          </a:xfrm>
          <a:prstGeom prst="rect">
            <a:avLst/>
          </a:prstGeom>
        </p:spPr>
      </p:pic>
      <p:pic>
        <p:nvPicPr>
          <p:cNvPr id="8" name="Picture 7">
            <a:extLst>
              <a:ext uri="{FF2B5EF4-FFF2-40B4-BE49-F238E27FC236}">
                <a16:creationId xmlns:a16="http://schemas.microsoft.com/office/drawing/2014/main" id="{EDE5744A-E535-3ECF-6D99-A0009F827CBD}"/>
              </a:ext>
            </a:extLst>
          </p:cNvPr>
          <p:cNvPicPr>
            <a:picLocks noChangeAspect="1"/>
          </p:cNvPicPr>
          <p:nvPr/>
        </p:nvPicPr>
        <p:blipFill>
          <a:blip r:embed="rId3"/>
          <a:stretch>
            <a:fillRect/>
          </a:stretch>
        </p:blipFill>
        <p:spPr>
          <a:xfrm>
            <a:off x="7268308" y="3429000"/>
            <a:ext cx="4548554" cy="3312777"/>
          </a:xfrm>
          <a:prstGeom prst="rect">
            <a:avLst/>
          </a:prstGeom>
        </p:spPr>
      </p:pic>
    </p:spTree>
    <p:extLst>
      <p:ext uri="{BB962C8B-B14F-4D97-AF65-F5344CB8AC3E}">
        <p14:creationId xmlns:p14="http://schemas.microsoft.com/office/powerpoint/2010/main" val="183583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dirty="0"/>
                  <a:t>Let us rewrite our previous DNN model,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a:t>
                </a:r>
              </a:p>
              <a:p>
                <a:r>
                  <a:rPr lang="en-GB" dirty="0"/>
                  <a:t>Hidden layers sizes: 32 and 8.</a:t>
                </a:r>
              </a:p>
              <a:p>
                <a:pPr marL="0" indent="0">
                  <a:buNone/>
                </a:pPr>
                <a:r>
                  <a:rPr lang="en-GB" b="1" dirty="0"/>
                  <a:t>Same trainer function, and seems to train, but again, is it good?</a:t>
                </a:r>
                <a:endParaRPr lang="en-SG" b="1"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CE3554C-9D2F-5BC5-3C72-5D7A74A0CCAA}"/>
              </a:ext>
            </a:extLst>
          </p:cNvPr>
          <p:cNvPicPr>
            <a:picLocks noChangeAspect="1"/>
          </p:cNvPicPr>
          <p:nvPr/>
        </p:nvPicPr>
        <p:blipFill>
          <a:blip r:embed="rId3"/>
          <a:stretch>
            <a:fillRect/>
          </a:stretch>
        </p:blipFill>
        <p:spPr>
          <a:xfrm>
            <a:off x="6096000" y="365125"/>
            <a:ext cx="5917252" cy="5974861"/>
          </a:xfrm>
          <a:prstGeom prst="rect">
            <a:avLst/>
          </a:prstGeom>
        </p:spPr>
      </p:pic>
    </p:spTree>
    <p:extLst>
      <p:ext uri="{BB962C8B-B14F-4D97-AF65-F5344CB8AC3E}">
        <p14:creationId xmlns:p14="http://schemas.microsoft.com/office/powerpoint/2010/main" val="736987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time the predictor works, as we obtain the correct prediction values.</a:t>
                </a:r>
              </a:p>
              <a:p>
                <a:pPr marL="0" indent="0">
                  <a:buNone/>
                </a:pPr>
                <a:r>
                  <a:rPr lang="en-GB" b="1" dirty="0"/>
                  <a:t>In the example below, we had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SG" b="1" dirty="0"/>
                  <a:t>, but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b="1" dirty="0"/>
                  <a:t>.</a:t>
                </a:r>
              </a:p>
              <a:p>
                <a:pPr marL="0" indent="0">
                  <a:buNone/>
                </a:pPr>
                <a:r>
                  <a:rPr lang="en-SG" dirty="0"/>
                  <a:t>This was good enough to help the DNN formulate good predictions now.</a:t>
                </a:r>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DA78C32-4560-BEDA-2ECA-82D686C4FB72}"/>
              </a:ext>
            </a:extLst>
          </p:cNvPr>
          <p:cNvPicPr>
            <a:picLocks noChangeAspect="1"/>
          </p:cNvPicPr>
          <p:nvPr/>
        </p:nvPicPr>
        <p:blipFill>
          <a:blip r:embed="rId3"/>
          <a:stretch>
            <a:fillRect/>
          </a:stretch>
        </p:blipFill>
        <p:spPr>
          <a:xfrm>
            <a:off x="2713375" y="3895312"/>
            <a:ext cx="7392432" cy="2962688"/>
          </a:xfrm>
          <a:prstGeom prst="rect">
            <a:avLst/>
          </a:prstGeom>
        </p:spPr>
      </p:pic>
    </p:spTree>
    <p:extLst>
      <p:ext uri="{BB962C8B-B14F-4D97-AF65-F5344CB8AC3E}">
        <p14:creationId xmlns:p14="http://schemas.microsoft.com/office/powerpoint/2010/main" val="105113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history length then?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t>In general: Having more datapoints in the history (i.e. a greater history length), will lead to a model that performs better.</a:t>
                </a:r>
              </a:p>
              <a:p>
                <a:pPr marL="0" indent="0">
                  <a:buNone/>
                </a:pPr>
                <a:r>
                  <a:rPr lang="en-GB" dirty="0"/>
                  <a:t>Therefore,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at time </a:t>
                </a:r>
                <a14:m>
                  <m:oMath xmlns:m="http://schemas.openxmlformats.org/officeDocument/2006/math">
                    <m:r>
                      <a:rPr lang="en-GB" i="1" dirty="0" smtClean="0">
                        <a:latin typeface="Cambria Math" panose="02040503050406030204" pitchFamily="18" charset="0"/>
                      </a:rPr>
                      <m:t>𝑡</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 as input (normal),</a:t>
                </a:r>
              </a:p>
              <a:p>
                <a:r>
                  <a:rPr lang="en-GB" dirty="0"/>
                  <a:t>And the ideal history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𝑡</m:t>
                        </m:r>
                      </m:sub>
                    </m:sSub>
                  </m:oMath>
                </a14:m>
                <a:r>
                  <a:rPr lang="en-GB" dirty="0"/>
                  <a:t>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m:t>
                    </m:r>
                    <m:r>
                      <a:rPr lang="en-GB" b="0" i="1" dirty="0" smtClean="0">
                        <a:latin typeface="Cambria Math" panose="02040503050406030204" pitchFamily="18" charset="0"/>
                      </a:rPr>
                      <m:t>𝑡</m:t>
                    </m:r>
                    <m:r>
                      <a:rPr lang="en-GB" b="0" i="1" dirty="0" smtClean="0">
                        <a:latin typeface="Cambria Math" panose="02040503050406030204" pitchFamily="18" charset="0"/>
                      </a:rPr>
                      <m:t>−1</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endParaRPr lang="en-GB" b="1" dirty="0"/>
              </a:p>
              <a:p>
                <a:pPr marL="0" indent="0">
                  <a:buNone/>
                </a:pPr>
                <a:r>
                  <a:rPr lang="en-GB" b="1" dirty="0"/>
                  <a:t>This could pose a problem as the history length will change over time, accounting for more and more data points being added to history over time.</a:t>
                </a:r>
              </a:p>
              <a:p>
                <a:pPr marL="0" indent="0">
                  <a:buNone/>
                </a:pPr>
                <a:endParaRPr lang="en-SG" dirty="0"/>
              </a:p>
            </p:txBody>
          </p:sp>
        </mc:Choice>
        <mc:Fallback>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449" b="-1816"/>
                </a:stretch>
              </a:blipFill>
            </p:spPr>
            <p:txBody>
              <a:bodyPr/>
              <a:lstStyle/>
              <a:p>
                <a:r>
                  <a:rPr lang="en-SG">
                    <a:noFill/>
                  </a:rPr>
                  <a:t> </a:t>
                </a:r>
              </a:p>
            </p:txBody>
          </p:sp>
        </mc:Fallback>
      </mc:AlternateContent>
    </p:spTree>
    <p:extLst>
      <p:ext uri="{BB962C8B-B14F-4D97-AF65-F5344CB8AC3E}">
        <p14:creationId xmlns:p14="http://schemas.microsoft.com/office/powerpoint/2010/main" val="3542276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C7F7-455A-5071-9414-BB2585FCB219}"/>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19CB9E-DBF6-2419-238F-8192CB59ADA5}"/>
                  </a:ext>
                </a:extLst>
              </p:cNvPr>
              <p:cNvSpPr>
                <a:spLocks noGrp="1"/>
              </p:cNvSpPr>
              <p:nvPr>
                <p:ph idx="1"/>
              </p:nvPr>
            </p:nvSpPr>
            <p:spPr>
              <a:xfrm>
                <a:off x="838200" y="1825624"/>
                <a:ext cx="10515600" cy="5032375"/>
              </a:xfrm>
            </p:spPr>
            <p:txBody>
              <a:bodyPr>
                <a:normAutofit/>
              </a:bodyPr>
              <a:lstStyle/>
              <a:p>
                <a:pPr marL="0" indent="0">
                  <a:buNone/>
                </a:pPr>
                <a:r>
                  <a:rPr lang="en-GB" b="1" dirty="0"/>
                  <a:t>History vectors will, however, have varying lengths.</a:t>
                </a:r>
              </a:p>
              <a:p>
                <a:pPr marL="0" indent="0">
                  <a:buNone/>
                </a:pPr>
                <a:r>
                  <a:rPr lang="en-GB" dirty="0"/>
                  <a:t>For instance,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4</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=3</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3</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m:t>
                    </m:r>
                    <m:r>
                      <a:rPr lang="en-GB" b="0" i="1" dirty="0" smtClean="0">
                        <a:latin typeface="Cambria Math" panose="02040503050406030204" pitchFamily="18" charset="0"/>
                      </a:rPr>
                      <m:t>4−1=2</m:t>
                    </m:r>
                  </m:oMath>
                </a14:m>
                <a:r>
                  <a:rPr lang="en-GB" dirty="0"/>
                  <a:t>, that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3</m:t>
                        </m:r>
                      </m:sub>
                    </m:sSub>
                    <m:r>
                      <a:rPr lang="en-GB" b="0" i="0" smtClean="0">
                        <a:latin typeface="Cambria Math" panose="02040503050406030204" pitchFamily="18" charset="0"/>
                      </a:rPr>
                      <m:t>=</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a14:m>
                <a:r>
                  <a:rPr lang="en-GB" dirty="0"/>
                  <a:t>.</a:t>
                </a:r>
              </a:p>
              <a:p>
                <a:pPr marL="0" indent="0">
                  <a:buNone/>
                </a:pPr>
                <a:r>
                  <a:rPr lang="en-GB" dirty="0"/>
                  <a:t>Whereas,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11</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b="0" i="1" dirty="0" smtClean="0">
                        <a:latin typeface="Cambria Math" panose="02040503050406030204" pitchFamily="18" charset="0"/>
                      </a:rPr>
                      <m:t>10</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10</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m:t>
                    </m:r>
                    <m:r>
                      <a:rPr lang="en-GB" b="0" i="1" dirty="0" smtClean="0">
                        <a:latin typeface="Cambria Math" panose="02040503050406030204" pitchFamily="18" charset="0"/>
                      </a:rPr>
                      <m:t>10</m:t>
                    </m:r>
                    <m:r>
                      <a:rPr lang="en-GB" b="0" i="1" dirty="0" smtClean="0">
                        <a:latin typeface="Cambria Math" panose="02040503050406030204" pitchFamily="18" charset="0"/>
                      </a:rPr>
                      <m:t>−1=</m:t>
                    </m:r>
                    <m:r>
                      <a:rPr lang="en-GB" b="0" i="1" dirty="0" smtClean="0">
                        <a:latin typeface="Cambria Math" panose="02040503050406030204" pitchFamily="18" charset="0"/>
                      </a:rPr>
                      <m:t>9</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10</m:t>
                        </m:r>
                      </m:sub>
                    </m:sSub>
                    <m:r>
                      <a:rPr lang="en-GB" b="0" i="1" smtClean="0">
                        <a:latin typeface="Cambria Math" panose="02040503050406030204" pitchFamily="18" charset="0"/>
                      </a:rPr>
                      <m:t>=</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9</m:t>
                        </m:r>
                      </m:sub>
                    </m:sSub>
                    <m:r>
                      <a:rPr lang="en-GB" b="0" i="1" smtClean="0">
                        <a:latin typeface="Cambria Math" panose="02040503050406030204" pitchFamily="18" charset="0"/>
                      </a:rPr>
                      <m:t>)</m:t>
                    </m:r>
                  </m:oMath>
                </a14:m>
                <a:r>
                  <a:rPr lang="en-GB" dirty="0"/>
                  <a:t>.</a:t>
                </a:r>
              </a:p>
            </p:txBody>
          </p:sp>
        </mc:Choice>
        <mc:Fallback>
          <p:sp>
            <p:nvSpPr>
              <p:cNvPr id="3" name="Content Placeholder 2">
                <a:extLst>
                  <a:ext uri="{FF2B5EF4-FFF2-40B4-BE49-F238E27FC236}">
                    <a16:creationId xmlns:a16="http://schemas.microsoft.com/office/drawing/2014/main" id="{8219CB9E-DBF6-2419-238F-8192CB59ADA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2755235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dirty="0"/>
              <a:t>Variable history length can be a problem in our current neural network implementation because it requires fixed-length input sequences.</a:t>
            </a:r>
          </a:p>
          <a:p>
            <a:pPr marL="0" indent="0">
              <a:buNone/>
            </a:pPr>
            <a:endParaRPr lang="en-SG" dirty="0"/>
          </a:p>
        </p:txBody>
      </p:sp>
      <p:pic>
        <p:nvPicPr>
          <p:cNvPr id="5" name="Picture 4">
            <a:extLst>
              <a:ext uri="{FF2B5EF4-FFF2-40B4-BE49-F238E27FC236}">
                <a16:creationId xmlns:a16="http://schemas.microsoft.com/office/drawing/2014/main" id="{FF2FBCA8-55AF-AA7F-47FF-79896BF4CD39}"/>
              </a:ext>
            </a:extLst>
          </p:cNvPr>
          <p:cNvPicPr>
            <a:picLocks noChangeAspect="1"/>
          </p:cNvPicPr>
          <p:nvPr/>
        </p:nvPicPr>
        <p:blipFill>
          <a:blip r:embed="rId2"/>
          <a:stretch>
            <a:fillRect/>
          </a:stretch>
        </p:blipFill>
        <p:spPr>
          <a:xfrm>
            <a:off x="1966336" y="2944604"/>
            <a:ext cx="8259328" cy="3629532"/>
          </a:xfrm>
          <a:prstGeom prst="rect">
            <a:avLst/>
          </a:prstGeom>
        </p:spPr>
      </p:pic>
    </p:spTree>
    <p:extLst>
      <p:ext uri="{BB962C8B-B14F-4D97-AF65-F5344CB8AC3E}">
        <p14:creationId xmlns:p14="http://schemas.microsoft.com/office/powerpoint/2010/main" val="3821622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dirty="0"/>
                  <a:t>Variable history length can be a problem in our current neural network implementation because it requires fixed-length input sequences.</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p:txBody>
          </p:sp>
        </mc:Choice>
        <mc:Fallback>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134346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Time series dataset</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85000" lnSpcReduction="10000"/>
          </a:bodyPr>
          <a:lstStyle/>
          <a:p>
            <a:pPr marL="0" indent="0">
              <a:buNone/>
            </a:pPr>
            <a:r>
              <a:rPr lang="en-GB" b="1" dirty="0"/>
              <a:t>Definition (</a:t>
            </a:r>
            <a:r>
              <a:rPr lang="en-GB" b="1" dirty="0">
                <a:solidFill>
                  <a:srgbClr val="00B050"/>
                </a:solidFill>
              </a:rPr>
              <a:t>time</a:t>
            </a:r>
            <a:r>
              <a:rPr lang="en-GB" b="1" dirty="0"/>
              <a:t> </a:t>
            </a:r>
            <a:r>
              <a:rPr lang="en-GB" b="1" dirty="0">
                <a:solidFill>
                  <a:srgbClr val="00B050"/>
                </a:solidFill>
              </a:rPr>
              <a:t>series</a:t>
            </a:r>
            <a:r>
              <a:rPr lang="en-GB" b="1" dirty="0"/>
              <a:t> dataset):</a:t>
            </a:r>
          </a:p>
          <a:p>
            <a:pPr marL="0" indent="0">
              <a:buNone/>
            </a:pPr>
            <a:r>
              <a:rPr lang="en-GB" dirty="0"/>
              <a:t>A </a:t>
            </a:r>
            <a:r>
              <a:rPr lang="en-GB" b="1" dirty="0">
                <a:solidFill>
                  <a:srgbClr val="00B050"/>
                </a:solidFill>
              </a:rPr>
              <a:t>time</a:t>
            </a:r>
            <a:r>
              <a:rPr lang="en-GB" dirty="0"/>
              <a:t> </a:t>
            </a:r>
            <a:r>
              <a:rPr lang="en-GB" b="1" dirty="0">
                <a:solidFill>
                  <a:srgbClr val="00B050"/>
                </a:solidFill>
              </a:rPr>
              <a:t>series</a:t>
            </a:r>
            <a:r>
              <a:rPr lang="en-GB" dirty="0"/>
              <a:t> </a:t>
            </a:r>
            <a:r>
              <a:rPr lang="en-GB" b="1" dirty="0"/>
              <a:t>dataset</a:t>
            </a:r>
            <a:r>
              <a:rPr lang="en-GB" dirty="0"/>
              <a:t> is a </a:t>
            </a:r>
            <a:r>
              <a:rPr lang="en-GB" b="1" dirty="0"/>
              <a:t>sequence of data points that are collected over time</a:t>
            </a:r>
            <a:r>
              <a:rPr lang="en-GB" dirty="0"/>
              <a:t>, typically at regular intervals.</a:t>
            </a:r>
          </a:p>
          <a:p>
            <a:pPr marL="0" indent="0">
              <a:buNone/>
            </a:pPr>
            <a:r>
              <a:rPr lang="en-GB" dirty="0"/>
              <a:t>Time series data can be used to study how a particular variable changes over time, with many applications as</a:t>
            </a:r>
          </a:p>
          <a:p>
            <a:r>
              <a:rPr lang="en-GB" dirty="0"/>
              <a:t>Stock prices,</a:t>
            </a:r>
          </a:p>
          <a:p>
            <a:r>
              <a:rPr lang="en-GB" dirty="0"/>
              <a:t>Weather patterns,</a:t>
            </a:r>
          </a:p>
          <a:p>
            <a:r>
              <a:rPr lang="en-GB" dirty="0"/>
              <a:t>Etc.</a:t>
            </a:r>
          </a:p>
          <a:p>
            <a:pPr marL="0" indent="0">
              <a:buNone/>
            </a:pPr>
            <a:r>
              <a:rPr lang="en-GB" dirty="0"/>
              <a:t>Data points are usually ordered chronologically, with each data point representing the value of the variable at a specific point in time.</a:t>
            </a:r>
          </a:p>
        </p:txBody>
      </p:sp>
      <p:pic>
        <p:nvPicPr>
          <p:cNvPr id="7" name="Picture 6">
            <a:extLst>
              <a:ext uri="{FF2B5EF4-FFF2-40B4-BE49-F238E27FC236}">
                <a16:creationId xmlns:a16="http://schemas.microsoft.com/office/drawing/2014/main" id="{419F02C5-327D-5E29-7377-652FB7F17B8A}"/>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946144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dirty="0"/>
                  <a:t>Variable history length can be a problem in our current neural network implementation because it requires fixed-length input sequences.</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a:p>
                <a:pPr marL="0" indent="0">
                  <a:buNone/>
                </a:pPr>
                <a:r>
                  <a:rPr lang="en-GB" b="1" dirty="0">
                    <a:solidFill>
                      <a:srgbClr val="FF0000"/>
                    </a:solidFill>
                  </a:rPr>
                  <a:t>However, we could do much better than this.</a:t>
                </a:r>
                <a:endParaRPr lang="en-SG" b="1" dirty="0">
                  <a:solidFill>
                    <a:srgbClr val="FF0000"/>
                  </a:solidFill>
                </a:endParaRPr>
              </a:p>
            </p:txBody>
          </p:sp>
        </mc:Choice>
        <mc:Fallback>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884373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B047-DF24-C6F6-64BD-7C7DDCFA1FD5}"/>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C283DD-E7C8-4C04-5B22-F87EDBDE805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memory</a:t>
                </a:r>
                <a:r>
                  <a:rPr lang="en-GB" b="1" dirty="0"/>
                  <a:t> or </a:t>
                </a:r>
                <a:r>
                  <a:rPr lang="en-GB" b="1" dirty="0">
                    <a:solidFill>
                      <a:srgbClr val="00B050"/>
                    </a:solidFill>
                  </a:rPr>
                  <a:t>hidden</a:t>
                </a:r>
                <a:r>
                  <a:rPr lang="en-GB" b="1" dirty="0"/>
                  <a:t> </a:t>
                </a:r>
                <a:r>
                  <a:rPr lang="en-GB" b="1" dirty="0">
                    <a:solidFill>
                      <a:srgbClr val="00B050"/>
                    </a:solidFill>
                  </a:rPr>
                  <a:t>vector</a:t>
                </a:r>
                <a:r>
                  <a:rPr lang="en-GB" b="1" dirty="0"/>
                  <a:t> in RNNs):</a:t>
                </a:r>
              </a:p>
              <a:p>
                <a:pPr marL="0" indent="0">
                  <a:buNone/>
                </a:pPr>
                <a:r>
                  <a:rPr lang="en-GB" dirty="0"/>
                  <a:t>In practice however, it is preferable to define a </a:t>
                </a:r>
                <a:r>
                  <a:rPr lang="en-GB" b="1" dirty="0">
                    <a:solidFill>
                      <a:srgbClr val="00B050"/>
                    </a:solidFill>
                  </a:rPr>
                  <a:t>memory</a:t>
                </a:r>
                <a:r>
                  <a:rPr lang="en-GB" dirty="0"/>
                  <a:t> </a:t>
                </a:r>
                <a:r>
                  <a:rPr lang="en-GB" b="1" dirty="0"/>
                  <a:t>(or </a:t>
                </a:r>
                <a:r>
                  <a:rPr lang="en-GB" b="1" dirty="0">
                    <a:solidFill>
                      <a:srgbClr val="00B050"/>
                    </a:solidFill>
                  </a:rPr>
                  <a:t>hidden</a:t>
                </a:r>
                <a:r>
                  <a:rPr lang="en-GB" b="1" dirty="0"/>
                  <a:t>) vector</a:t>
                </a:r>
                <a:r>
                  <a:rPr lang="en-GB" dirty="0"/>
                  <a:t> and leave it to the Neural Network to figure out what to put in there. </a:t>
                </a:r>
              </a:p>
              <a:p>
                <a:pPr marL="0" indent="0">
                  <a:buNone/>
                </a:pPr>
                <a:r>
                  <a:rPr lang="en-GB" dirty="0"/>
                  <a:t>On each time </a:t>
                </a:r>
                <a14:m>
                  <m:oMath xmlns:m="http://schemas.openxmlformats.org/officeDocument/2006/math">
                    <m:r>
                      <a:rPr lang="en-GB" i="1" dirty="0" smtClean="0">
                        <a:latin typeface="Cambria Math" panose="02040503050406030204" pitchFamily="18" charset="0"/>
                      </a:rPr>
                      <m:t>𝑡</m:t>
                    </m:r>
                  </m:oMath>
                </a14:m>
                <a:r>
                  <a:rPr lang="en-GB" dirty="0"/>
                  <a:t>, the Neural Network</a:t>
                </a:r>
              </a:p>
              <a:p>
                <a:r>
                  <a:rPr lang="en-GB" dirty="0"/>
                  <a:t>Would 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smtClean="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oMath>
                </a14:m>
                <a:r>
                  <a:rPr lang="en-GB" dirty="0"/>
                  <a:t>.</a:t>
                </a:r>
              </a:p>
              <a:p>
                <a:r>
                  <a:rPr lang="en-GB" dirty="0"/>
                  <a:t>Would compute a </a:t>
                </a:r>
                <a:r>
                  <a:rPr lang="en-GB" b="1" dirty="0"/>
                  <a:t>prediction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𝒚</m:t>
                        </m:r>
                      </m:e>
                      <m:sub>
                        <m:r>
                          <a:rPr lang="en-GB" b="1" i="1" dirty="0" smtClean="0">
                            <a:latin typeface="Cambria Math" panose="02040503050406030204" pitchFamily="18" charset="0"/>
                          </a:rPr>
                          <m:t>𝒕</m:t>
                        </m:r>
                      </m:sub>
                    </m:sSub>
                  </m:oMath>
                </a14:m>
                <a:r>
                  <a:rPr lang="en-GB" b="1" dirty="0"/>
                  <a:t> for what might be the value of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endParaRPr lang="en-GB" dirty="0"/>
              </a:p>
              <a:p>
                <a:pPr marL="0" indent="0">
                  <a:buNone/>
                </a:pPr>
                <a:endParaRPr lang="en-GB" dirty="0"/>
              </a:p>
              <a:p>
                <a:endParaRPr lang="en-SG" dirty="0"/>
              </a:p>
            </p:txBody>
          </p:sp>
        </mc:Choice>
        <mc:Fallback>
          <p:sp>
            <p:nvSpPr>
              <p:cNvPr id="3" name="Content Placeholder 2">
                <a:extLst>
                  <a:ext uri="{FF2B5EF4-FFF2-40B4-BE49-F238E27FC236}">
                    <a16:creationId xmlns:a16="http://schemas.microsoft.com/office/drawing/2014/main" id="{5FC283DD-E7C8-4C04-5B22-F87EDBDE805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23"/>
                </a:stretch>
              </a:blipFill>
            </p:spPr>
            <p:txBody>
              <a:bodyPr/>
              <a:lstStyle/>
              <a:p>
                <a:r>
                  <a:rPr lang="en-SG">
                    <a:noFill/>
                  </a:rPr>
                  <a:t> </a:t>
                </a:r>
              </a:p>
            </p:txBody>
          </p:sp>
        </mc:Fallback>
      </mc:AlternateContent>
    </p:spTree>
    <p:extLst>
      <p:ext uri="{BB962C8B-B14F-4D97-AF65-F5344CB8AC3E}">
        <p14:creationId xmlns:p14="http://schemas.microsoft.com/office/powerpoint/2010/main" val="386779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262229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 </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might be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2781272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45144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rgbClr val="7030A0"/>
                    </a:solidFill>
                  </a:rPr>
                  <a:t>Number of outputs = 2, being </a:t>
                </a:r>
                <a14:m>
                  <m:oMath xmlns:m="http://schemas.openxmlformats.org/officeDocument/2006/math">
                    <m:r>
                      <a:rPr lang="en-GB" b="1" i="1" dirty="0" smtClean="0">
                        <a:solidFill>
                          <a:srgbClr val="7030A0"/>
                        </a:solidFill>
                        <a:latin typeface="Cambria Math" panose="02040503050406030204" pitchFamily="18" charset="0"/>
                      </a:rPr>
                      <m:t>(</m:t>
                    </m:r>
                    <m:sSub>
                      <m:sSubPr>
                        <m:ctrlPr>
                          <a:rPr lang="en-GB" b="1" i="1" dirty="0" err="1" smtClean="0">
                            <a:solidFill>
                              <a:srgbClr val="7030A0"/>
                            </a:solidFill>
                            <a:latin typeface="Cambria Math" panose="02040503050406030204" pitchFamily="18" charset="0"/>
                          </a:rPr>
                        </m:ctrlPr>
                      </m:sSubPr>
                      <m:e>
                        <m:r>
                          <a:rPr lang="en-GB" b="1" i="1" dirty="0" err="1" smtClean="0">
                            <a:solidFill>
                              <a:srgbClr val="7030A0"/>
                            </a:solidFill>
                            <a:latin typeface="Cambria Math" panose="02040503050406030204" pitchFamily="18" charset="0"/>
                          </a:rPr>
                          <m:t>𝒚</m:t>
                        </m:r>
                      </m:e>
                      <m:sub>
                        <m:r>
                          <a:rPr lang="en-GB" b="1" i="1" dirty="0" err="1" smtClean="0">
                            <a:solidFill>
                              <a:srgbClr val="7030A0"/>
                            </a:solidFill>
                            <a:latin typeface="Cambria Math" panose="02040503050406030204" pitchFamily="18" charset="0"/>
                          </a:rPr>
                          <m:t>𝒕</m:t>
                        </m:r>
                      </m:sub>
                    </m:sSub>
                    <m:r>
                      <a:rPr lang="en-GB" b="1" i="1" dirty="0" smtClean="0">
                        <a:solidFill>
                          <a:srgbClr val="7030A0"/>
                        </a:solidFill>
                        <a:latin typeface="Cambria Math" panose="02040503050406030204" pitchFamily="18" charset="0"/>
                      </a:rPr>
                      <m:t>, </m:t>
                    </m:r>
                    <m:sSub>
                      <m:sSubPr>
                        <m:ctrlPr>
                          <a:rPr lang="en-GB" b="1" i="1" dirty="0" smtClean="0">
                            <a:solidFill>
                              <a:srgbClr val="7030A0"/>
                            </a:solidFill>
                            <a:latin typeface="Cambria Math" panose="02040503050406030204" pitchFamily="18" charset="0"/>
                          </a:rPr>
                        </m:ctrlPr>
                      </m:sSubPr>
                      <m:e>
                        <m:r>
                          <a:rPr lang="en-GB" b="1" i="1" dirty="0" smtClean="0">
                            <a:solidFill>
                              <a:srgbClr val="7030A0"/>
                            </a:solidFill>
                            <a:latin typeface="Cambria Math" panose="02040503050406030204" pitchFamily="18" charset="0"/>
                          </a:rPr>
                          <m:t>𝒉</m:t>
                        </m:r>
                      </m:e>
                      <m:sub>
                        <m:r>
                          <a:rPr lang="en-GB" b="1" i="1" dirty="0" smtClean="0">
                            <a:solidFill>
                              <a:srgbClr val="7030A0"/>
                            </a:solidFill>
                            <a:latin typeface="Cambria Math" panose="02040503050406030204" pitchFamily="18" charset="0"/>
                          </a:rPr>
                          <m:t>𝒕</m:t>
                        </m:r>
                        <m:r>
                          <a:rPr lang="en-GB" b="1" i="1" dirty="0" smtClean="0">
                            <a:solidFill>
                              <a:srgbClr val="7030A0"/>
                            </a:solidFill>
                            <a:latin typeface="Cambria Math" panose="02040503050406030204" pitchFamily="18" charset="0"/>
                          </a:rPr>
                          <m:t>+</m:t>
                        </m:r>
                        <m:r>
                          <a:rPr lang="en-GB" b="1" i="1" dirty="0" smtClean="0">
                            <a:solidFill>
                              <a:srgbClr val="7030A0"/>
                            </a:solidFill>
                            <a:latin typeface="Cambria Math" panose="02040503050406030204" pitchFamily="18" charset="0"/>
                          </a:rPr>
                          <m:t>𝟏</m:t>
                        </m:r>
                      </m:sub>
                    </m:sSub>
                    <m:r>
                      <a:rPr lang="en-GB" b="1" i="1" dirty="0" smtClean="0">
                        <a:solidFill>
                          <a:srgbClr val="7030A0"/>
                        </a:solidFill>
                        <a:latin typeface="Cambria Math" panose="02040503050406030204" pitchFamily="18" charset="0"/>
                      </a:rPr>
                      <m:t>)</m:t>
                    </m:r>
                  </m:oMath>
                </a14:m>
                <a:r>
                  <a:rPr lang="en-GB" b="1" dirty="0">
                    <a:solidFill>
                      <a:srgbClr val="7030A0"/>
                    </a:solidFill>
                  </a:rPr>
                  <a:t>.</a:t>
                </a:r>
              </a:p>
              <a:p>
                <a:r>
                  <a:rPr lang="en-GB" dirty="0"/>
                  <a:t>Hidden layers sizes: 32 and 8.</a:t>
                </a:r>
                <a:endParaRPr lang="en-SG" dirty="0"/>
              </a:p>
              <a:p>
                <a:pPr marL="0" indent="0">
                  <a:buFont typeface="Arial" panose="020B0604020202020204" pitchFamily="34" charset="0"/>
                  <a:buNone/>
                </a:pPr>
                <a:endParaRPr lang="en-SG" dirty="0"/>
              </a:p>
            </p:txBody>
          </p:sp>
        </mc:Choice>
        <mc:Fallback>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13276482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259383"/>
            <a:ext cx="3696677" cy="218831"/>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63238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It trains!</a:t>
            </a:r>
            <a:endParaRPr lang="en-SG" dirty="0"/>
          </a:p>
        </p:txBody>
      </p:sp>
      <p:pic>
        <p:nvPicPr>
          <p:cNvPr id="5" name="Picture 4">
            <a:extLst>
              <a:ext uri="{FF2B5EF4-FFF2-40B4-BE49-F238E27FC236}">
                <a16:creationId xmlns:a16="http://schemas.microsoft.com/office/drawing/2014/main" id="{D6DDE19B-E25E-831A-A8E7-E62EFA527FA6}"/>
              </a:ext>
            </a:extLst>
          </p:cNvPr>
          <p:cNvPicPr>
            <a:picLocks noChangeAspect="1"/>
          </p:cNvPicPr>
          <p:nvPr/>
        </p:nvPicPr>
        <p:blipFill>
          <a:blip r:embed="rId2"/>
          <a:stretch>
            <a:fillRect/>
          </a:stretch>
        </p:blipFill>
        <p:spPr>
          <a:xfrm>
            <a:off x="1302238" y="1434643"/>
            <a:ext cx="9587523" cy="5423357"/>
          </a:xfrm>
          <a:prstGeom prst="rect">
            <a:avLst/>
          </a:prstGeom>
        </p:spPr>
      </p:pic>
    </p:spTree>
    <p:extLst>
      <p:ext uri="{BB962C8B-B14F-4D97-AF65-F5344CB8AC3E}">
        <p14:creationId xmlns:p14="http://schemas.microsoft.com/office/powerpoint/2010/main" val="1700821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And it is not too bad at predicting!</a:t>
            </a:r>
            <a:endParaRPr lang="en-SG" dirty="0"/>
          </a:p>
        </p:txBody>
      </p:sp>
      <p:pic>
        <p:nvPicPr>
          <p:cNvPr id="4" name="Picture 3">
            <a:extLst>
              <a:ext uri="{FF2B5EF4-FFF2-40B4-BE49-F238E27FC236}">
                <a16:creationId xmlns:a16="http://schemas.microsoft.com/office/drawing/2014/main" id="{A3EE9199-7295-85EA-14D6-4C7DD896F13B}"/>
              </a:ext>
            </a:extLst>
          </p:cNvPr>
          <p:cNvPicPr>
            <a:picLocks noChangeAspect="1"/>
          </p:cNvPicPr>
          <p:nvPr/>
        </p:nvPicPr>
        <p:blipFill>
          <a:blip r:embed="rId2"/>
          <a:stretch>
            <a:fillRect/>
          </a:stretch>
        </p:blipFill>
        <p:spPr>
          <a:xfrm>
            <a:off x="2421742" y="1526332"/>
            <a:ext cx="7348516" cy="5331668"/>
          </a:xfrm>
          <a:prstGeom prst="rect">
            <a:avLst/>
          </a:prstGeom>
        </p:spPr>
      </p:pic>
    </p:spTree>
    <p:extLst>
      <p:ext uri="{BB962C8B-B14F-4D97-AF65-F5344CB8AC3E}">
        <p14:creationId xmlns:p14="http://schemas.microsoft.com/office/powerpoint/2010/main" val="2080496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Improving our RNN</a:t>
            </a:r>
            <a:endParaRPr lang="en-SG"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first RNN model, uses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chemeClr val="tx1"/>
                    </a:solidFill>
                  </a:rPr>
                  <a:t>Number of inputs = 2, being </a:t>
                </a:r>
                <a14:m>
                  <m:oMath xmlns:m="http://schemas.openxmlformats.org/officeDocument/2006/math">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𝒙</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𝒉</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oMath>
                </a14:m>
                <a:r>
                  <a:rPr lang="en-GB" b="1" dirty="0">
                    <a:solidFill>
                      <a:schemeClr val="tx1"/>
                    </a:solidFill>
                  </a:rPr>
                  <a:t> this time.</a:t>
                </a:r>
              </a:p>
              <a:p>
                <a:r>
                  <a:rPr lang="en-GB" b="1" dirty="0">
                    <a:solidFill>
                      <a:schemeClr val="tx1"/>
                    </a:solidFill>
                  </a:rPr>
                  <a:t>Number of outputs = 2, being </a:t>
                </a:r>
                <a14:m>
                  <m:oMath xmlns:m="http://schemas.openxmlformats.org/officeDocument/2006/math">
                    <m:r>
                      <a:rPr lang="en-GB" b="1" i="1" dirty="0" smtClean="0">
                        <a:solidFill>
                          <a:schemeClr val="tx1"/>
                        </a:solidFill>
                        <a:latin typeface="Cambria Math" panose="02040503050406030204" pitchFamily="18" charset="0"/>
                      </a:rPr>
                      <m:t>(</m:t>
                    </m:r>
                    <m:sSub>
                      <m:sSubPr>
                        <m:ctrlPr>
                          <a:rPr lang="en-GB" b="1" i="1" dirty="0" err="1" smtClean="0">
                            <a:solidFill>
                              <a:schemeClr val="tx1"/>
                            </a:solidFill>
                            <a:latin typeface="Cambria Math" panose="02040503050406030204" pitchFamily="18" charset="0"/>
                          </a:rPr>
                        </m:ctrlPr>
                      </m:sSubPr>
                      <m:e>
                        <m:r>
                          <a:rPr lang="en-GB" b="1" i="1" dirty="0" err="1" smtClean="0">
                            <a:solidFill>
                              <a:schemeClr val="tx1"/>
                            </a:solidFill>
                            <a:latin typeface="Cambria Math" panose="02040503050406030204" pitchFamily="18" charset="0"/>
                          </a:rPr>
                          <m:t>𝒚</m:t>
                        </m:r>
                      </m:e>
                      <m:sub>
                        <m:r>
                          <a:rPr lang="en-GB" b="1" i="1" dirty="0" err="1" smtClean="0">
                            <a:solidFill>
                              <a:schemeClr val="tx1"/>
                            </a:solidFill>
                            <a:latin typeface="Cambria Math" panose="02040503050406030204" pitchFamily="18" charset="0"/>
                          </a:rPr>
                          <m:t>𝒕</m:t>
                        </m:r>
                      </m:sub>
                    </m:sSub>
                    <m:r>
                      <a:rPr lang="en-GB" b="1" i="1" dirty="0" smtClean="0">
                        <a:solidFill>
                          <a:schemeClr val="tx1"/>
                        </a:solidFill>
                        <a:latin typeface="Cambria Math" panose="02040503050406030204" pitchFamily="18" charset="0"/>
                      </a:rPr>
                      <m:t>, </m:t>
                    </m:r>
                    <m:sSub>
                      <m:sSubPr>
                        <m:ctrlPr>
                          <a:rPr lang="en-GB" b="1" i="1" dirty="0" smtClean="0">
                            <a:solidFill>
                              <a:schemeClr val="tx1"/>
                            </a:solidFill>
                            <a:latin typeface="Cambria Math" panose="02040503050406030204" pitchFamily="18" charset="0"/>
                          </a:rPr>
                        </m:ctrlPr>
                      </m:sSubPr>
                      <m:e>
                        <m:r>
                          <a:rPr lang="en-GB" b="1" i="1" dirty="0" smtClean="0">
                            <a:solidFill>
                              <a:schemeClr val="tx1"/>
                            </a:solidFill>
                            <a:latin typeface="Cambria Math" panose="02040503050406030204" pitchFamily="18" charset="0"/>
                          </a:rPr>
                          <m:t>𝒉</m:t>
                        </m:r>
                      </m:e>
                      <m:sub>
                        <m:r>
                          <a:rPr lang="en-GB" b="1" i="1" dirty="0" smtClean="0">
                            <a:solidFill>
                              <a:schemeClr val="tx1"/>
                            </a:solidFill>
                            <a:latin typeface="Cambria Math" panose="02040503050406030204" pitchFamily="18" charset="0"/>
                          </a:rPr>
                          <m:t>𝒕</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sub>
                    </m:sSub>
                    <m:r>
                      <a:rPr lang="en-GB" b="1" i="1" dirty="0" smtClean="0">
                        <a:solidFill>
                          <a:schemeClr val="tx1"/>
                        </a:solidFill>
                        <a:latin typeface="Cambria Math" panose="02040503050406030204" pitchFamily="18" charset="0"/>
                      </a:rPr>
                      <m:t>)</m:t>
                    </m:r>
                  </m:oMath>
                </a14:m>
                <a:r>
                  <a:rPr lang="en-GB" b="1" dirty="0">
                    <a:solidFill>
                      <a:schemeClr val="tx1"/>
                    </a:solidFill>
                  </a:rPr>
                  <a:t>.</a:t>
                </a:r>
              </a:p>
              <a:p>
                <a:r>
                  <a:rPr lang="en-GB" dirty="0"/>
                  <a:t>Hidden layers sizes: 32 and 8.</a:t>
                </a:r>
                <a:endParaRPr lang="en-SG" dirty="0"/>
              </a:p>
              <a:p>
                <a:pPr marL="0" indent="0">
                  <a:buFont typeface="Arial" panose="020B0604020202020204" pitchFamily="34" charset="0"/>
                  <a:buNone/>
                </a:pPr>
                <a:endParaRPr lang="en-SG" dirty="0"/>
              </a:p>
            </p:txBody>
          </p:sp>
        </mc:Choice>
        <mc:Fallback>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5AF4C97-68DA-40D0-3587-76F9C89EC86B}"/>
                  </a:ext>
                </a:extLst>
              </p:cNvPr>
              <p:cNvSpPr txBox="1"/>
              <p:nvPr/>
            </p:nvSpPr>
            <p:spPr>
              <a:xfrm>
                <a:off x="6096000" y="4408031"/>
                <a:ext cx="5822462" cy="2246769"/>
              </a:xfrm>
              <a:prstGeom prst="rect">
                <a:avLst/>
              </a:prstGeom>
              <a:noFill/>
            </p:spPr>
            <p:txBody>
              <a:bodyPr wrap="square" rtlCol="0">
                <a:spAutoFit/>
              </a:bodyPr>
              <a:lstStyle/>
              <a:p>
                <a:pPr algn="ctr"/>
                <a:r>
                  <a:rPr lang="en-GB" sz="2800" b="1" dirty="0">
                    <a:solidFill>
                      <a:srgbClr val="7030A0"/>
                    </a:solidFill>
                  </a:rPr>
                  <a:t>Question: The memory vector </a:t>
                </a:r>
                <a14:m>
                  <m:oMath xmlns:m="http://schemas.openxmlformats.org/officeDocument/2006/math">
                    <m:sSub>
                      <m:sSubPr>
                        <m:ctrlPr>
                          <a:rPr lang="en-GB" sz="2800" b="1" i="1">
                            <a:solidFill>
                              <a:srgbClr val="7030A0"/>
                            </a:solidFill>
                            <a:latin typeface="Cambria Math" panose="02040503050406030204" pitchFamily="18" charset="0"/>
                          </a:rPr>
                        </m:ctrlPr>
                      </m:sSubPr>
                      <m:e>
                        <m:r>
                          <a:rPr lang="en-GB" sz="2800" b="1" i="1">
                            <a:solidFill>
                              <a:srgbClr val="7030A0"/>
                            </a:solidFill>
                            <a:latin typeface="Cambria Math" panose="02040503050406030204" pitchFamily="18" charset="0"/>
                          </a:rPr>
                          <m:t>𝒉</m:t>
                        </m:r>
                      </m:e>
                      <m:sub>
                        <m:r>
                          <a:rPr lang="en-GB" sz="2800" b="1" i="1">
                            <a:solidFill>
                              <a:srgbClr val="7030A0"/>
                            </a:solidFill>
                            <a:latin typeface="Cambria Math" panose="02040503050406030204" pitchFamily="18" charset="0"/>
                          </a:rPr>
                          <m:t>𝒕</m:t>
                        </m:r>
                      </m:sub>
                    </m:sSub>
                    <m:r>
                      <a:rPr lang="en-GB" sz="2800" b="1" i="1">
                        <a:solidFill>
                          <a:srgbClr val="7030A0"/>
                        </a:solidFill>
                        <a:latin typeface="Cambria Math" panose="02040503050406030204" pitchFamily="18" charset="0"/>
                      </a:rPr>
                      <m:t> </m:t>
                    </m:r>
                  </m:oMath>
                </a14:m>
                <a:r>
                  <a:rPr lang="en-GB" sz="2800" b="1" dirty="0">
                    <a:solidFill>
                      <a:srgbClr val="7030A0"/>
                    </a:solidFill>
                  </a:rPr>
                  <a:t>currently consists of only 1 element, but what if we increased the size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have now </a:t>
                </a:r>
                <a14:m>
                  <m:oMath xmlns:m="http://schemas.openxmlformats.org/officeDocument/2006/math">
                    <m:r>
                      <a:rPr lang="en-GB" sz="2800" b="1" i="1" smtClean="0">
                        <a:solidFill>
                          <a:srgbClr val="7030A0"/>
                        </a:solidFill>
                        <a:latin typeface="Cambria Math" panose="02040503050406030204" pitchFamily="18" charset="0"/>
                      </a:rPr>
                      <m:t>𝒍</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oMath>
                </a14:m>
                <a:r>
                  <a:rPr lang="en-SG" sz="2800" b="1" dirty="0">
                    <a:solidFill>
                      <a:srgbClr val="7030A0"/>
                    </a:solidFill>
                  </a:rPr>
                  <a:t> elements?</a:t>
                </a:r>
              </a:p>
            </p:txBody>
          </p:sp>
        </mc:Choice>
        <mc:Fallback>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096000" y="4408031"/>
                <a:ext cx="5822462" cy="2246769"/>
              </a:xfrm>
              <a:prstGeom prst="rect">
                <a:avLst/>
              </a:prstGeom>
              <a:blipFill>
                <a:blip r:embed="rId4"/>
                <a:stretch>
                  <a:fillRect l="-1885" t="-2439" r="-3351" b="-6775"/>
                </a:stretch>
              </a:blipFill>
            </p:spPr>
            <p:txBody>
              <a:bodyPr/>
              <a:lstStyle/>
              <a:p>
                <a:r>
                  <a:rPr lang="en-SG">
                    <a:noFill/>
                  </a:rPr>
                  <a:t> </a:t>
                </a:r>
              </a:p>
            </p:txBody>
          </p:sp>
        </mc:Fallback>
      </mc:AlternateContent>
    </p:spTree>
    <p:extLst>
      <p:ext uri="{BB962C8B-B14F-4D97-AF65-F5344CB8AC3E}">
        <p14:creationId xmlns:p14="http://schemas.microsoft.com/office/powerpoint/2010/main" val="2743590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p:txBody>
              <a:bodyPr>
                <a:normAutofit/>
              </a:bodyPr>
              <a:lstStyle/>
              <a:p>
                <a:pPr marL="0" indent="0">
                  <a:buNone/>
                </a:pPr>
                <a:r>
                  <a:rPr lang="en-GB" dirty="0"/>
                  <a:t>We will generate a mock dataset for time series in Python.</a:t>
                </a:r>
              </a:p>
              <a:p>
                <a:r>
                  <a:rPr lang="en-GB" dirty="0"/>
                  <a:t>It will consist of a simple sinusoid curve, as shown, with values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sub>
                    </m:sSub>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 2,…}</m:t>
                    </m:r>
                  </m:oMath>
                </a14:m>
                <a:r>
                  <a:rPr lang="en-GB" dirty="0"/>
                  <a:t>.</a:t>
                </a:r>
              </a:p>
              <a:p>
                <a:r>
                  <a:rPr lang="en-GB" dirty="0"/>
                  <a:t>We will attempt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using the previous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Out times series dataset </a:t>
                </a:r>
                <a14:m>
                  <m:oMath xmlns:m="http://schemas.openxmlformats.org/officeDocument/2006/math">
                    <m:r>
                      <a:rPr lang="en-GB" b="0" i="1" smtClean="0">
                        <a:latin typeface="Cambria Math" panose="02040503050406030204" pitchFamily="18" charset="0"/>
                      </a:rPr>
                      <m:t>𝐷</m:t>
                    </m:r>
                  </m:oMath>
                </a14:m>
                <a:r>
                  <a:rPr lang="en-GB" dirty="0"/>
                  <a:t> then consists of all the pairs</a:t>
                </a:r>
                <a:br>
                  <a:rPr lang="en-GB" dirty="0"/>
                </a:br>
                <a14:m>
                  <m:oMath xmlns:m="http://schemas.openxmlformats.org/officeDocument/2006/math">
                    <m:r>
                      <a:rPr lang="en-GB" i="1">
                        <a:latin typeface="Cambria Math" panose="02040503050406030204" pitchFamily="18" charset="0"/>
                      </a:rPr>
                      <m:t>𝐷</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∈{1, 2, …}]</m:t>
                    </m:r>
                  </m:oMath>
                </a14:m>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3" b="-1541"/>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FAFDA03C-547F-070A-62A0-8BC7C0B4D49C}"/>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3292999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solidFill>
                      <a:srgbClr val="7030A0"/>
                    </a:solidFill>
                  </a:rPr>
                  <a:t>Question: How would we decide the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use for our RNN?</a:t>
                </a:r>
                <a:endParaRPr lang="en-GB" b="1" dirty="0">
                  <a:solidFill>
                    <a:srgbClr val="7030A0"/>
                  </a:solidFill>
                </a:endParaRPr>
              </a:p>
              <a:p>
                <a:pPr marL="0" indent="0">
                  <a:buNone/>
                </a:pPr>
                <a:endParaRPr lang="en-SG" dirty="0"/>
              </a:p>
              <a:p>
                <a:pPr marL="0" indent="0">
                  <a:buNone/>
                </a:pPr>
                <a:r>
                  <a:rPr lang="en-SG" dirty="0"/>
                  <a:t>Remember: We said earlier that </a:t>
                </a:r>
                <a:r>
                  <a:rPr lang="en-SG" i="1" dirty="0"/>
                  <a:t>“In </a:t>
                </a:r>
                <a:r>
                  <a:rPr lang="en-GB" i="1" dirty="0"/>
                  <a:t>general: Having more datapoints in the history (i.e. a greater history length), will lead to a model that performs better.”</a:t>
                </a:r>
              </a:p>
              <a:p>
                <a:pPr marL="0" indent="0">
                  <a:buNone/>
                </a:pPr>
                <a:endParaRPr lang="en-GB" b="1" dirty="0"/>
              </a:p>
              <a:p>
                <a:pPr marL="0" indent="0">
                  <a:buNone/>
                </a:pPr>
                <a:r>
                  <a:rPr lang="en-GB" b="1" dirty="0"/>
                  <a:t>Intuitively: would make sense that having a </a:t>
                </a:r>
                <a:r>
                  <a:rPr lang="en-GB" b="1" dirty="0">
                    <a:solidFill>
                      <a:srgbClr val="7030A0"/>
                    </a:solidFill>
                  </a:rPr>
                  <a:t>higher</a:t>
                </a:r>
                <a:r>
                  <a:rPr lang="en-GB" b="1" dirty="0"/>
                  <a:t>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dirty="0"/>
                  <a:t> </a:t>
                </a:r>
                <a:r>
                  <a:rPr lang="en-SG" b="1" dirty="0"/>
                  <a:t>would lead to better performance.</a:t>
                </a:r>
              </a:p>
            </p:txBody>
          </p:sp>
        </mc:Choice>
        <mc:Fallback>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39"/>
                </a:stretch>
              </a:blipFill>
            </p:spPr>
            <p:txBody>
              <a:bodyPr/>
              <a:lstStyle/>
              <a:p>
                <a:r>
                  <a:rPr lang="en-SG">
                    <a:noFill/>
                  </a:rPr>
                  <a:t> </a:t>
                </a:r>
              </a:p>
            </p:txBody>
          </p:sp>
        </mc:Fallback>
      </mc:AlternateContent>
    </p:spTree>
    <p:extLst>
      <p:ext uri="{BB962C8B-B14F-4D97-AF65-F5344CB8AC3E}">
        <p14:creationId xmlns:p14="http://schemas.microsoft.com/office/powerpoint/2010/main" val="1663617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sz="2800" dirty="0"/>
              <a:t>In practice,</a:t>
            </a:r>
            <a:endParaRPr lang="en-GB" dirty="0"/>
          </a:p>
          <a:p>
            <a:pPr marL="514350" indent="-514350">
              <a:buFont typeface="+mj-lt"/>
              <a:buAutoNum type="arabicPeriod"/>
            </a:pPr>
            <a:r>
              <a:rPr lang="en-GB" b="1" dirty="0"/>
              <a:t>Consider the time scale of the problem: </a:t>
            </a:r>
            <a:r>
              <a:rPr lang="en-GB" dirty="0"/>
              <a:t>The appropriate lookback length typically depends on the </a:t>
            </a:r>
            <a:r>
              <a:rPr lang="en-GB" b="1" dirty="0"/>
              <a:t>time scale of the problem </a:t>
            </a:r>
            <a:r>
              <a:rPr lang="en-GB" dirty="0"/>
              <a:t>you are trying to solve.</a:t>
            </a:r>
          </a:p>
          <a:p>
            <a:pPr marL="0" indent="0">
              <a:buNone/>
            </a:pPr>
            <a:r>
              <a:rPr lang="en-GB" dirty="0"/>
              <a:t>For example, if you are trying to predict daily stock prices, you might use a lookback length of 30 days.</a:t>
            </a:r>
          </a:p>
          <a:p>
            <a:pPr marL="0" indent="0">
              <a:buNone/>
            </a:pPr>
            <a:r>
              <a:rPr lang="en-GB" dirty="0"/>
              <a:t>If you are trying to predict hourly traffic patterns, you might use a lookback length of 24 hours.</a:t>
            </a:r>
          </a:p>
          <a:p>
            <a:pPr marL="0" indent="0">
              <a:buNone/>
            </a:pPr>
            <a:r>
              <a:rPr lang="en-GB" dirty="0"/>
              <a:t>(Typically, look at seasonality and trend of your data!)</a:t>
            </a:r>
          </a:p>
          <a:p>
            <a:endParaRPr lang="en-SG" dirty="0"/>
          </a:p>
        </p:txBody>
      </p:sp>
    </p:spTree>
    <p:extLst>
      <p:ext uri="{BB962C8B-B14F-4D97-AF65-F5344CB8AC3E}">
        <p14:creationId xmlns:p14="http://schemas.microsoft.com/office/powerpoint/2010/main" val="1885554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dirty="0"/>
              <a:t>In practice,</a:t>
            </a:r>
            <a:endParaRPr lang="en-GB" dirty="0"/>
          </a:p>
          <a:p>
            <a:pPr marL="514350" indent="-514350">
              <a:buFont typeface="+mj-lt"/>
              <a:buAutoNum type="arabicPeriod" startAt="2"/>
            </a:pPr>
            <a:r>
              <a:rPr lang="en-GB" b="1" dirty="0"/>
              <a:t>Balance model complexity with overfitting: </a:t>
            </a:r>
            <a:r>
              <a:rPr lang="en-GB" dirty="0"/>
              <a:t>Finding the optimal balance between model complexity and overfitting is a key consideration in choosing a lookback length.</a:t>
            </a:r>
            <a:endParaRPr lang="en-GB" b="1" dirty="0"/>
          </a:p>
          <a:p>
            <a:pPr marL="0" indent="0">
              <a:buNone/>
            </a:pPr>
            <a:r>
              <a:rPr lang="en-GB" dirty="0"/>
              <a:t>A larger lookback length will capture more of the historical patterns and trends in the data, but it can also increase the complexity of the model and lead to overfitting.</a:t>
            </a:r>
          </a:p>
          <a:p>
            <a:pPr marL="0" indent="0">
              <a:buNone/>
            </a:pPr>
            <a:r>
              <a:rPr lang="en-GB" dirty="0"/>
              <a:t>A smaller lookback length may be simpler and less prone to overfitting, but it may also miss important patterns and trends in the data.</a:t>
            </a:r>
          </a:p>
          <a:p>
            <a:endParaRPr lang="en-SG" dirty="0"/>
          </a:p>
        </p:txBody>
      </p:sp>
    </p:spTree>
    <p:extLst>
      <p:ext uri="{BB962C8B-B14F-4D97-AF65-F5344CB8AC3E}">
        <p14:creationId xmlns:p14="http://schemas.microsoft.com/office/powerpoint/2010/main" val="3078664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W6-S2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37425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endParaRPr lang="en-SG" dirty="0"/>
          </a:p>
        </p:txBody>
      </p:sp>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1038252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rmAutofit fontScale="62500" lnSpcReduction="20000"/>
          </a:bodyPr>
          <a:lstStyle/>
          <a:p>
            <a:r>
              <a:rPr lang="en-GB" dirty="0"/>
              <a:t>The vanishing gradient problem is a common issue that can occur in recurrent neural networks (RNNs) during training. The problem arises when the gradients used to update the weights of the RNN become very small, making it difficult to propagate information over long time lags.</a:t>
            </a:r>
          </a:p>
          <a:p>
            <a:r>
              <a:rPr lang="en-GB" dirty="0"/>
              <a:t>In RNNs, each hidden state is computed as a function of the previous hidden state and the current input. During training, the error signal is backpropagated through time to adjust the weights of the network. However, this backpropagation can result in very small gradients for the earlier time steps, since the gradients are multiplied by the Jacobian matrix of the recurrent connection at each time step.</a:t>
            </a:r>
          </a:p>
          <a:p>
            <a:r>
              <a:rPr lang="en-GB" dirty="0"/>
              <a:t>When the gradients become very small, the weights of the network are updated very slowly, which can lead to slow convergence or even stagnation in the learning process. This can be particularly problematic for RNNs, since they are designed to handle time series data that can exhibit long-term dependencies.</a:t>
            </a:r>
          </a:p>
          <a:p>
            <a:r>
              <a:rPr lang="en-GB" dirty="0"/>
              <a:t>The vanishing gradient problem can be particularly severe in RNNs that use activation functions that saturate, such as the hyperbolic tangent (tanh) or sigmoid functions. When the activation function saturates, the gradients become very small, making it difficult to propagate information through the network.</a:t>
            </a:r>
          </a:p>
          <a:p>
            <a:r>
              <a:rPr lang="en-GB" dirty="0"/>
              <a:t>Several techniques have been developed to address the vanishing gradient problem in RNNs, such as using alternative activation functions, initializing the weights of the network carefully, or using specialized architectures like Long Short-Term Memory (LSTM) networks or Gated Recurrent Units (GRUs) that are designed to better handle long-term dependencies. These techniques can help to mitigate the vanishing gradient problem and improve the performance of RNNs on time series data.</a:t>
            </a:r>
          </a:p>
          <a:p>
            <a:endParaRPr lang="en-SG" dirty="0"/>
          </a:p>
        </p:txBody>
      </p:sp>
    </p:spTree>
    <p:extLst>
      <p:ext uri="{BB962C8B-B14F-4D97-AF65-F5344CB8AC3E}">
        <p14:creationId xmlns:p14="http://schemas.microsoft.com/office/powerpoint/2010/main" val="34257806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p:txBody>
          <a:bodyPr>
            <a:normAutofit fontScale="92500" lnSpcReduction="20000"/>
          </a:bodyPr>
          <a:lstStyle/>
          <a:p>
            <a:r>
              <a:rPr lang="en-GB" dirty="0"/>
              <a:t>Both Gated Recurrent Units (GRUs) and Long Short-Term Memory (LSTM) networks are advanced versions of the basic Recurrent Neural Network (RNN) architecture, designed to better handle long-term dependencies in time series data.</a:t>
            </a:r>
          </a:p>
          <a:p>
            <a:r>
              <a:rPr lang="en-GB" dirty="0"/>
              <a:t>In contrast, GRUs use gating mechanisms to selectively update and discard information in the hidden state, which can help to maintain the gradients and avoid the vanishing gradient problem. This makes them better suited for </a:t>
            </a:r>
            <a:r>
              <a:rPr lang="en-GB" dirty="0" err="1"/>
              <a:t>modeling</a:t>
            </a:r>
            <a:r>
              <a:rPr lang="en-GB" dirty="0"/>
              <a:t> complex time series data that exhibit long-term dependencies or nonlinear patterns.</a:t>
            </a:r>
          </a:p>
          <a:p>
            <a:r>
              <a:rPr lang="en-GB" dirty="0"/>
              <a:t>In summary, the benefits of using GRUs over a simple RNN architecture include better handling of long-term dependencies, avoidance of the vanishing gradient problem, and improved accuracy in time series prediction.</a:t>
            </a:r>
            <a:endParaRPr lang="en-SG" dirty="0"/>
          </a:p>
        </p:txBody>
      </p:sp>
    </p:spTree>
    <p:extLst>
      <p:ext uri="{BB962C8B-B14F-4D97-AF65-F5344CB8AC3E}">
        <p14:creationId xmlns:p14="http://schemas.microsoft.com/office/powerpoint/2010/main" val="1300324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fontScale="77500" lnSpcReduction="20000"/>
          </a:bodyPr>
          <a:lstStyle/>
          <a:p>
            <a:pPr marL="0" indent="0">
              <a:buNone/>
            </a:pPr>
            <a:r>
              <a:rPr lang="en-GB" dirty="0"/>
              <a:t>While both LSTM and GRU networks are effective at capturing long-term dependencies in time series data, there are some benefits to using LSTMs over GRUs in certain scenarios:</a:t>
            </a:r>
          </a:p>
          <a:p>
            <a:pPr>
              <a:buFont typeface="+mj-lt"/>
              <a:buAutoNum type="arabicPeriod"/>
            </a:pPr>
            <a:r>
              <a:rPr lang="en-GB" dirty="0"/>
              <a:t>LSTMs are better suited for tasks that require long-term memory retention. LSTMs are designed to maintain and propagate information over longer time lags than GRUs. This makes them better suited for tasks that require the network to retain information for longer periods of time, such as language </a:t>
            </a:r>
            <a:r>
              <a:rPr lang="en-GB" dirty="0" err="1"/>
              <a:t>modeling</a:t>
            </a:r>
            <a:r>
              <a:rPr lang="en-GB" dirty="0"/>
              <a:t> or speech recognition.</a:t>
            </a:r>
          </a:p>
          <a:p>
            <a:pPr>
              <a:buFont typeface="+mj-lt"/>
              <a:buAutoNum type="arabicPeriod"/>
            </a:pPr>
            <a:r>
              <a:rPr lang="en-GB" dirty="0"/>
              <a:t>LSTMs are more expressive and can model more complex functions than GRUs. LSTMs have more parameters than GRUs, which can make them more expressive and better able to model complex nonlinear functions. This can be beneficial in tasks that require a high level of accuracy, such as image or speech recognition.</a:t>
            </a:r>
          </a:p>
          <a:p>
            <a:pPr>
              <a:buFont typeface="+mj-lt"/>
              <a:buAutoNum type="arabicPeriod"/>
            </a:pPr>
            <a:r>
              <a:rPr lang="en-GB" dirty="0"/>
              <a:t>LSTMs can handle variable-length input sequences more effectively. LSTMs can handle input sequences of variable lengths more effectively than GRUs, as they have an explicit memory cell that can store information over multiple timesteps. This can be useful in applications where the length of the input sequence may vary, such as natural language processing.</a:t>
            </a:r>
          </a:p>
          <a:p>
            <a:endParaRPr lang="en-SG" dirty="0"/>
          </a:p>
        </p:txBody>
      </p:sp>
    </p:spTree>
    <p:extLst>
      <p:ext uri="{BB962C8B-B14F-4D97-AF65-F5344CB8AC3E}">
        <p14:creationId xmlns:p14="http://schemas.microsoft.com/office/powerpoint/2010/main" val="37931635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16C0-7233-7F02-7699-2F5FE02AF4B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E0479E00-C19D-445B-DEDB-5B4425B6F46F}"/>
              </a:ext>
            </a:extLst>
          </p:cNvPr>
          <p:cNvSpPr>
            <a:spLocks noGrp="1"/>
          </p:cNvSpPr>
          <p:nvPr>
            <p:ph idx="1"/>
          </p:nvPr>
        </p:nvSpPr>
        <p:spPr/>
        <p:txBody>
          <a:bodyPr>
            <a:normAutofit fontScale="55000" lnSpcReduction="20000"/>
          </a:bodyPr>
          <a:lstStyle/>
          <a:p>
            <a:r>
              <a:rPr lang="en-GB" dirty="0"/>
              <a:t>A sequence-to-sequence (seq2seq) model is a type of neural network architecture that is commonly used for tasks that involve processing variable-length input sequences and generating variable-length output sequences. Seq2seq models typically consist of two parts: an encoder that processes the input sequence and generates a fixed-length context vector, and a decoder that uses the context vector to generate the output sequence.</a:t>
            </a:r>
          </a:p>
          <a:p>
            <a:r>
              <a:rPr lang="en-GB" dirty="0"/>
              <a:t>Seq2seq models are widely used in natural language processing tasks such as machine translation, text summarization, and conversational agents. Here are some examples of seq2seq models in NLP:</a:t>
            </a:r>
          </a:p>
          <a:p>
            <a:pPr>
              <a:buFont typeface="+mj-lt"/>
              <a:buAutoNum type="arabicPeriod"/>
            </a:pPr>
            <a:r>
              <a:rPr lang="en-GB" dirty="0"/>
              <a:t>Machine translation: Seq2seq models are commonly used for machine translation tasks, where the input is a sequence of words in one language and the output is a sequence of words in another language. The encoder processes the input sequence of words and generates a context vector, which is then used by the decoder to generate the output sequence of words in the target language.</a:t>
            </a:r>
          </a:p>
          <a:p>
            <a:pPr>
              <a:buFont typeface="+mj-lt"/>
              <a:buAutoNum type="arabicPeriod"/>
            </a:pPr>
            <a:r>
              <a:rPr lang="en-GB" dirty="0"/>
              <a:t>Text summarization: Seq2seq models can be used for text summarization tasks, where the input is a long document and the output is a summary of the document. The encoder processes the input document and generates a context vector, which is then used by the decoder to generate the summary.</a:t>
            </a:r>
          </a:p>
          <a:p>
            <a:pPr>
              <a:buFont typeface="+mj-lt"/>
              <a:buAutoNum type="arabicPeriod"/>
            </a:pPr>
            <a:r>
              <a:rPr lang="en-GB" dirty="0"/>
              <a:t>Conversational agents: Seq2seq models can be used to build conversational agents, where the input is a sequence of messages from a user and the output is a sequence of responses from the agent. The encoder processes the input sequence of messages and generates a context vector, which is then used by the decoder to generate the response.</a:t>
            </a:r>
          </a:p>
          <a:p>
            <a:pPr>
              <a:buFont typeface="+mj-lt"/>
              <a:buAutoNum type="arabicPeriod"/>
            </a:pPr>
            <a:r>
              <a:rPr lang="en-GB" dirty="0"/>
              <a:t>Speech recognition: Seq2seq models can also be used for speech recognition tasks, where the input is a sequence of audio samples and the output is a sequence of words. The encoder processes the audio samples and generates a context vector, which is then used by the decoder to generate the words.</a:t>
            </a:r>
          </a:p>
          <a:p>
            <a:r>
              <a:rPr lang="en-GB" dirty="0"/>
              <a:t>Overall, seq2seq models have proven to be a powerful and flexible architecture for a wide range of natural language processing tasks, where the input and output sequences can have variable lengths and complex structures.</a:t>
            </a:r>
          </a:p>
          <a:p>
            <a:endParaRPr lang="en-SG" dirty="0"/>
          </a:p>
        </p:txBody>
      </p:sp>
    </p:spTree>
    <p:extLst>
      <p:ext uri="{BB962C8B-B14F-4D97-AF65-F5344CB8AC3E}">
        <p14:creationId xmlns:p14="http://schemas.microsoft.com/office/powerpoint/2010/main" val="2990823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6)</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XXX</a:t>
            </a:r>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XXX</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E369E838-8787-6F41-A352-CC63B582FAC3}"/>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2586666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endParaRPr lang="en-US" dirty="0"/>
          </a:p>
          <a:p>
            <a:r>
              <a:rPr lang="en-US" dirty="0"/>
              <a:t>[XXX] XXX</a:t>
            </a:r>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a:t>XX </a:t>
            </a:r>
            <a:r>
              <a:rPr lang="en-SG" b="1" dirty="0">
                <a:solidFill>
                  <a:schemeClr val="accent2">
                    <a:lumMod val="50000"/>
                  </a:schemeClr>
                </a:solidFill>
              </a:rPr>
              <a:t>XX</a:t>
            </a:r>
            <a:r>
              <a:rPr lang="en-SG" b="1" dirty="0"/>
              <a:t>: XX</a:t>
            </a:r>
            <a:r>
              <a:rPr lang="en-SG" dirty="0"/>
              <a:t> at </a:t>
            </a:r>
            <a:r>
              <a:rPr lang="en-SG" b="1"/>
              <a:t>XX</a:t>
            </a:r>
            <a:r>
              <a:rPr lang="en-SG"/>
              <a:t>.</a:t>
            </a:r>
            <a:endParaRPr lang="en-SG" dirty="0"/>
          </a:p>
        </p:txBody>
      </p:sp>
    </p:spTree>
    <p:extLst>
      <p:ext uri="{BB962C8B-B14F-4D97-AF65-F5344CB8AC3E}">
        <p14:creationId xmlns:p14="http://schemas.microsoft.com/office/powerpoint/2010/main" val="11656885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a:bodyPr>
          <a:lstStyle/>
          <a:p>
            <a:pPr marL="0" indent="0">
              <a:buNone/>
            </a:pPr>
            <a:r>
              <a:rPr lang="en-GB" dirty="0"/>
              <a:t>Some extra (easy) reading and videos for those of you who are curious.</a:t>
            </a:r>
          </a:p>
          <a:p>
            <a:r>
              <a:rPr lang="en-GB" dirty="0"/>
              <a:t>[XXX] XXX</a:t>
            </a:r>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Typical methods for analysing a time series include</a:t>
            </a:r>
          </a:p>
          <a:p>
            <a:pPr marL="514350" indent="-514350">
              <a:buFont typeface="+mj-lt"/>
              <a:buAutoNum type="arabicPeriod"/>
            </a:pPr>
            <a:r>
              <a:rPr lang="en-GB" b="1" dirty="0"/>
              <a:t>Descriptive statistics: </a:t>
            </a:r>
            <a:r>
              <a:rPr lang="en-GB" dirty="0"/>
              <a:t>calculating basic summary statistics for the time series (mean, median, variance, etc.). These statistics can provide insights into the central tendency, variability, and distribution of the data.</a:t>
            </a:r>
          </a:p>
          <a:p>
            <a:pPr marL="514350" indent="-514350">
              <a:buFont typeface="+mj-lt"/>
              <a:buAutoNum type="arabicPeriod"/>
            </a:pPr>
            <a:r>
              <a:rPr lang="en-GB" b="1" dirty="0"/>
              <a:t>Visual inspection: </a:t>
            </a:r>
            <a:r>
              <a:rPr lang="en-GB" dirty="0"/>
              <a:t>Plotting the time series data helps identify patterns, trends, and outliers in the data. </a:t>
            </a:r>
          </a:p>
        </p:txBody>
      </p:sp>
      <p:pic>
        <p:nvPicPr>
          <p:cNvPr id="10" name="Picture 9">
            <a:extLst>
              <a:ext uri="{FF2B5EF4-FFF2-40B4-BE49-F238E27FC236}">
                <a16:creationId xmlns:a16="http://schemas.microsoft.com/office/drawing/2014/main" id="{A797B8FA-B87E-538F-8455-6FF89F60C768}"/>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11965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3"/>
            </a:pPr>
            <a:r>
              <a:rPr lang="en-GB" b="1" dirty="0"/>
              <a:t>Decomposition: </a:t>
            </a:r>
            <a:r>
              <a:rPr lang="en-GB" dirty="0"/>
              <a:t>Time series data often exhibit trends, seasonal patterns, and irregular fluctuations.</a:t>
            </a:r>
          </a:p>
          <a:p>
            <a:pPr marL="0" indent="0">
              <a:buNone/>
            </a:pPr>
            <a:r>
              <a:rPr lang="en-GB" dirty="0"/>
              <a:t> Decomposition is a method for separating these components and analysing them separately</a:t>
            </a:r>
          </a:p>
          <a:p>
            <a:pPr marL="0" indent="0">
              <a:buNone/>
            </a:pPr>
            <a:r>
              <a:rPr lang="en-GB" dirty="0"/>
              <a:t>Common methods for decomposition include additive and multiplicative decomposition.</a:t>
            </a:r>
          </a:p>
          <a:p>
            <a:pPr marL="0" indent="0">
              <a:buNone/>
            </a:pPr>
            <a:r>
              <a:rPr lang="en-GB" i="1" dirty="0"/>
              <a:t>(These are </a:t>
            </a:r>
            <a:r>
              <a:rPr lang="en-GB" i="1" u="sng" dirty="0"/>
              <a:t>out-of-scope.</a:t>
            </a:r>
            <a:r>
              <a:rPr lang="en-GB" i="1" dirty="0"/>
              <a:t>)</a:t>
            </a:r>
            <a:endParaRPr lang="en-SG" i="1" dirty="0"/>
          </a:p>
        </p:txBody>
      </p:sp>
      <p:pic>
        <p:nvPicPr>
          <p:cNvPr id="3" name="Picture 2">
            <a:extLst>
              <a:ext uri="{FF2B5EF4-FFF2-40B4-BE49-F238E27FC236}">
                <a16:creationId xmlns:a16="http://schemas.microsoft.com/office/drawing/2014/main" id="{1868E07C-6117-D0BE-530D-11002E6898E5}"/>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214127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Decomposition separates the time series data into different components that capture distinct aspects of the data, expressing it as the sum of several underlying components, each with its own distinct pattern, e.g.:</a:t>
            </a:r>
          </a:p>
          <a:p>
            <a:pPr marL="514350" indent="-514350">
              <a:buFont typeface="+mj-lt"/>
              <a:buAutoNum type="arabicPeriod"/>
            </a:pPr>
            <a:r>
              <a:rPr lang="en-GB" b="1" dirty="0"/>
              <a:t>Trend: </a:t>
            </a:r>
            <a:r>
              <a:rPr lang="en-GB" dirty="0"/>
              <a:t>This component represents the long-term changes or fluctuations in the data over time. It is typically modelled as a smooth curve that captures the overall direction of the time series.</a:t>
            </a:r>
          </a:p>
          <a:p>
            <a:pPr marL="514350" indent="-514350">
              <a:buFont typeface="+mj-lt"/>
              <a:buAutoNum type="arabicPeriod"/>
            </a:pPr>
            <a:r>
              <a:rPr lang="en-GB" b="1" dirty="0"/>
              <a:t>Seasonal: </a:t>
            </a:r>
            <a:r>
              <a:rPr lang="en-GB" dirty="0"/>
              <a:t>This component captures the regular, periodic fluctuations in the data that occur over fixed periods of time, such as daily, weekly, or monthly. It is often modelled as a set of repeating patterns that correspond to the seasonal cycles.</a:t>
            </a:r>
          </a:p>
          <a:p>
            <a:pPr marL="514350" indent="-514350">
              <a:buFont typeface="+mj-lt"/>
              <a:buAutoNum type="arabicPeriod"/>
            </a:pPr>
            <a:r>
              <a:rPr lang="en-GB" b="1" dirty="0"/>
              <a:t>Residual: </a:t>
            </a:r>
            <a:r>
              <a:rPr lang="en-GB" dirty="0"/>
              <a:t>This component represents the random or irregular fluctuations in the data that are not explained by the trend or seasonal components. It is often modelled as a series of random noise or white noise.</a:t>
            </a:r>
          </a:p>
          <a:p>
            <a:endParaRPr lang="en-SG" dirty="0"/>
          </a:p>
        </p:txBody>
      </p:sp>
    </p:spTree>
    <p:extLst>
      <p:ext uri="{BB962C8B-B14F-4D97-AF65-F5344CB8AC3E}">
        <p14:creationId xmlns:p14="http://schemas.microsoft.com/office/powerpoint/2010/main" val="35633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sz="half" idx="1"/>
          </p:nvPr>
        </p:nvSpPr>
        <p:spPr>
          <a:xfrm>
            <a:off x="838200" y="1825624"/>
            <a:ext cx="4256314" cy="5032375"/>
          </a:xfrm>
        </p:spPr>
        <p:txBody>
          <a:bodyPr>
            <a:normAutofit/>
          </a:bodyPr>
          <a:lstStyle/>
          <a:p>
            <a:pPr marL="0" indent="0">
              <a:buNone/>
            </a:pPr>
            <a:r>
              <a:rPr lang="en-GB" dirty="0"/>
              <a:t>Decomposition separates a time series into trend (long-term changes), seasonal (periodic fluctuations), and residual (random fluctuations) components.</a:t>
            </a:r>
          </a:p>
          <a:p>
            <a:pPr marL="0" indent="0">
              <a:buNone/>
            </a:pPr>
            <a:r>
              <a:rPr lang="en-GB" dirty="0"/>
              <a:t>Trend is a smooth curve, seasonal is a set of repeating patterns, and residual is a series of random noise.</a:t>
            </a:r>
            <a:endParaRPr lang="en-SG" dirty="0"/>
          </a:p>
        </p:txBody>
      </p:sp>
      <p:pic>
        <p:nvPicPr>
          <p:cNvPr id="3" name="Picture 2" descr="Chart, line chart&#10;&#10;Description automatically generated">
            <a:extLst>
              <a:ext uri="{FF2B5EF4-FFF2-40B4-BE49-F238E27FC236}">
                <a16:creationId xmlns:a16="http://schemas.microsoft.com/office/drawing/2014/main" id="{AD9C5983-1CA9-428C-84A6-A4EC0E3B0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3" y="1499053"/>
            <a:ext cx="6808237" cy="5106178"/>
          </a:xfrm>
          <a:prstGeom prst="rect">
            <a:avLst/>
          </a:prstGeom>
        </p:spPr>
      </p:pic>
    </p:spTree>
    <p:extLst>
      <p:ext uri="{BB962C8B-B14F-4D97-AF65-F5344CB8AC3E}">
        <p14:creationId xmlns:p14="http://schemas.microsoft.com/office/powerpoint/2010/main" val="3535228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2105</TotalTime>
  <Words>4220</Words>
  <Application>Microsoft Office PowerPoint</Application>
  <PresentationFormat>Widescreen</PresentationFormat>
  <Paragraphs>273</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Cambria Math</vt:lpstr>
      <vt:lpstr>Office Theme</vt:lpstr>
      <vt:lpstr>50.039 Theory and Practice of Deep Learning W6-S1 Times Series Data and Recurrent Neural Networks</vt:lpstr>
      <vt:lpstr>About this week (Week 6)</vt:lpstr>
      <vt:lpstr>Time series dataset</vt:lpstr>
      <vt:lpstr>A mock dataset</vt:lpstr>
      <vt:lpstr>A mock dataset</vt:lpstr>
      <vt:lpstr>Typical methods for analysing a time series</vt:lpstr>
      <vt:lpstr>Typical methods for analysing a time series</vt:lpstr>
      <vt:lpstr>A quick word about decomposition</vt:lpstr>
      <vt:lpstr>A quick word about decomposition</vt:lpstr>
      <vt:lpstr>Typical methods for analysing a time series</vt:lpstr>
      <vt:lpstr>Typical methods for analysing a time series</vt:lpstr>
      <vt:lpstr>Typical methods for analysing a time series</vt:lpstr>
      <vt:lpstr>Using a simple DNN to predict</vt:lpstr>
      <vt:lpstr>Using a simple DNN to predict</vt:lpstr>
      <vt:lpstr>Using a simple DNN to predict</vt:lpstr>
      <vt:lpstr>Using a simple DNN to predict</vt:lpstr>
      <vt:lpstr>A visual example for the need of “direction”</vt:lpstr>
      <vt:lpstr>A visual example for the need of “direction”</vt:lpstr>
      <vt:lpstr>A visual example for the need of “direction”</vt:lpstr>
      <vt:lpstr>A visual example for the need of “direction”</vt:lpstr>
      <vt:lpstr>Reworking the Dataset a bit</vt:lpstr>
      <vt:lpstr>Using a simple DNN to predict</vt:lpstr>
      <vt:lpstr>Reworking the Dataset to include history</vt:lpstr>
      <vt:lpstr>Using a simple DNN to predict</vt:lpstr>
      <vt:lpstr>Using a simple DNN to predict</vt:lpstr>
      <vt:lpstr>What is a good history length then?</vt:lpstr>
      <vt:lpstr>The problem of varying length</vt:lpstr>
      <vt:lpstr>The problem of varying length</vt:lpstr>
      <vt:lpstr>The problem of varying length</vt:lpstr>
      <vt:lpstr>The problem of varying length</vt:lpstr>
      <vt:lpstr>The need for memory</vt:lpstr>
      <vt:lpstr>The need for memory</vt:lpstr>
      <vt:lpstr>Defining a Recurrent Neural Network (RNN)</vt:lpstr>
      <vt:lpstr>The need for memory</vt:lpstr>
      <vt:lpstr>Implementing a RNN</vt:lpstr>
      <vt:lpstr>Implementing a RNN</vt:lpstr>
      <vt:lpstr>It trains!</vt:lpstr>
      <vt:lpstr>And it is not too bad at predicting!</vt:lpstr>
      <vt:lpstr>Improving our RNN</vt:lpstr>
      <vt:lpstr>What is a good memory length then?</vt:lpstr>
      <vt:lpstr>What is a good memory length then?</vt:lpstr>
      <vt:lpstr>What is a good memory length then?</vt:lpstr>
      <vt:lpstr>50.039 Theory and Practice of Deep Learning W6-S2 Times Series Data and Recurrent Neural Networks</vt:lpstr>
      <vt:lpstr>PowerPoint Presentation</vt:lpstr>
      <vt:lpstr>PowerPoint Presentation</vt:lpstr>
      <vt:lpstr>PowerPoint Presentation</vt:lpstr>
      <vt:lpstr>PowerPoint Presentation</vt:lpstr>
      <vt:lpstr>PowerPoint Presentation</vt:lpstr>
      <vt:lpstr>Conclusion (Week 6)</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2023-02-21T11:02:51Z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