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77" r:id="rId2"/>
    <p:sldId id="257" r:id="rId3"/>
    <p:sldId id="662" r:id="rId4"/>
    <p:sldId id="379" r:id="rId5"/>
    <p:sldId id="387" r:id="rId6"/>
    <p:sldId id="388" r:id="rId7"/>
    <p:sldId id="378" r:id="rId8"/>
    <p:sldId id="380" r:id="rId9"/>
    <p:sldId id="382" r:id="rId10"/>
    <p:sldId id="384" r:id="rId11"/>
    <p:sldId id="381" r:id="rId12"/>
    <p:sldId id="386" r:id="rId13"/>
    <p:sldId id="390" r:id="rId14"/>
    <p:sldId id="393" r:id="rId15"/>
    <p:sldId id="394" r:id="rId16"/>
    <p:sldId id="395" r:id="rId17"/>
    <p:sldId id="392" r:id="rId18"/>
    <p:sldId id="391" r:id="rId19"/>
    <p:sldId id="396" r:id="rId20"/>
    <p:sldId id="397" r:id="rId21"/>
    <p:sldId id="400" r:id="rId22"/>
    <p:sldId id="398" r:id="rId23"/>
    <p:sldId id="399" r:id="rId24"/>
    <p:sldId id="402" r:id="rId25"/>
    <p:sldId id="403" r:id="rId26"/>
    <p:sldId id="575" r:id="rId27"/>
    <p:sldId id="405" r:id="rId28"/>
    <p:sldId id="577" r:id="rId29"/>
    <p:sldId id="576" r:id="rId30"/>
    <p:sldId id="580" r:id="rId31"/>
    <p:sldId id="578" r:id="rId32"/>
    <p:sldId id="581" r:id="rId33"/>
    <p:sldId id="406" r:id="rId34"/>
    <p:sldId id="582" r:id="rId35"/>
    <p:sldId id="596" r:id="rId36"/>
    <p:sldId id="583" r:id="rId37"/>
    <p:sldId id="585" r:id="rId38"/>
    <p:sldId id="584" r:id="rId39"/>
    <p:sldId id="586" r:id="rId40"/>
    <p:sldId id="588" r:id="rId41"/>
    <p:sldId id="404" r:id="rId42"/>
    <p:sldId id="589" r:id="rId43"/>
    <p:sldId id="574" r:id="rId44"/>
    <p:sldId id="664" r:id="rId45"/>
    <p:sldId id="592" r:id="rId46"/>
    <p:sldId id="593" r:id="rId47"/>
    <p:sldId id="590" r:id="rId48"/>
    <p:sldId id="598" r:id="rId49"/>
    <p:sldId id="407" r:id="rId50"/>
    <p:sldId id="59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662"/>
          </p14:sldIdLst>
        </p14:section>
        <p14:section name="II.1. Times series definition" id="{B53B199C-3485-43E2-B178-7626A2335BB4}">
          <p14:sldIdLst>
            <p14:sldId id="379"/>
            <p14:sldId id="387"/>
            <p14:sldId id="388"/>
          </p14:sldIdLst>
        </p14:section>
        <p14:section name="II.2. Analyzing a time series" id="{58784343-C805-4DF8-81D2-771E9AD30AB6}">
          <p14:sldIdLst>
            <p14:sldId id="378"/>
            <p14:sldId id="380"/>
            <p14:sldId id="382"/>
            <p14:sldId id="384"/>
            <p14:sldId id="381"/>
            <p14:sldId id="386"/>
          </p14:sldIdLst>
        </p14:section>
        <p14:section name="II.3. A first simple predictor" id="{8870CF46-705E-4FFF-A4E3-4C9C1D8C2E67}">
          <p14:sldIdLst>
            <p14:sldId id="390"/>
            <p14:sldId id="393"/>
            <p14:sldId id="394"/>
            <p14:sldId id="395"/>
          </p14:sldIdLst>
        </p14:section>
        <p14:section name="II.4. History and Lookback size" id="{D87DC391-79E1-4443-AF13-1B98CBF87AC1}">
          <p14:sldIdLst>
            <p14:sldId id="392"/>
            <p14:sldId id="391"/>
            <p14:sldId id="396"/>
            <p14:sldId id="397"/>
            <p14:sldId id="400"/>
          </p14:sldIdLst>
        </p14:section>
        <p14:section name="II.5. A second DNN model with history" id="{05CB7122-48B2-4C27-9C76-7D6EE6449ABF}">
          <p14:sldIdLst>
            <p14:sldId id="398"/>
            <p14:sldId id="399"/>
            <p14:sldId id="402"/>
            <p14:sldId id="403"/>
          </p14:sldIdLst>
        </p14:section>
        <p14:section name="III.1. What is a good history length then?" id="{439E70ED-19A9-4437-A513-052BE4200168}">
          <p14:sldIdLst>
            <p14:sldId id="575"/>
            <p14:sldId id="405"/>
            <p14:sldId id="577"/>
            <p14:sldId id="576"/>
            <p14:sldId id="580"/>
          </p14:sldIdLst>
        </p14:section>
        <p14:section name="III.2. The need for memory" id="{5B4ADBBD-251E-4935-9EBA-FD85BDF27B24}">
          <p14:sldIdLst>
            <p14:sldId id="578"/>
            <p14:sldId id="581"/>
          </p14:sldIdLst>
        </p14:section>
        <p14:section name="III.3. Implementing a simple Recurrent Neural Network" id="{473DBD43-41F1-47C0-BFA0-6CF8D29B3378}">
          <p14:sldIdLst>
            <p14:sldId id="406"/>
            <p14:sldId id="582"/>
            <p14:sldId id="596"/>
            <p14:sldId id="583"/>
            <p14:sldId id="585"/>
            <p14:sldId id="584"/>
            <p14:sldId id="586"/>
          </p14:sldIdLst>
        </p14:section>
        <p14:section name="III.4. About memory size" id="{5EC070D9-B871-4B4C-8A7C-F10AA040484D}">
          <p14:sldIdLst>
            <p14:sldId id="588"/>
            <p14:sldId id="404"/>
            <p14:sldId id="589"/>
            <p14:sldId id="574"/>
          </p14:sldIdLst>
        </p14:section>
        <p14:section name="IV.1. The vanishing gradient problem in RNNs" id="{D3BFA552-698E-4C93-8F62-2245EFF8BCA5}">
          <p14:sldIdLst>
            <p14:sldId id="664"/>
            <p14:sldId id="592"/>
            <p14:sldId id="593"/>
            <p14:sldId id="590"/>
            <p14:sldId id="598"/>
            <p14:sldId id="407"/>
            <p14:sldId id="5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C2182-BA54-4583-9E8E-B21E5C8D4D55}" v="5342" dt="2023-02-26T09:04:13.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0A8E5E50-AABB-4D3D-A438-A1F78BC47CD3}"/>
    <pc:docChg chg="undo custSel addSld delSld modSld sldOrd addSection delSection modSection">
      <pc:chgData name="Matthieu De Mari" userId="dfb708c9-d8dc-439f-9a3b-c772bf4a311c" providerId="ADAL" clId="{0A8E5E50-AABB-4D3D-A438-A1F78BC47CD3}" dt="2023-02-26T09:42:06.748" v="79" actId="47"/>
      <pc:docMkLst>
        <pc:docMk/>
      </pc:docMkLst>
      <pc:sldChg chg="del">
        <pc:chgData name="Matthieu De Mari" userId="dfb708c9-d8dc-439f-9a3b-c772bf4a311c" providerId="ADAL" clId="{0A8E5E50-AABB-4D3D-A438-A1F78BC47CD3}" dt="2023-02-26T09:42:06.748" v="79" actId="47"/>
        <pc:sldMkLst>
          <pc:docMk/>
          <pc:sldMk cId="1893873068" sldId="266"/>
        </pc:sldMkLst>
      </pc:sldChg>
      <pc:sldChg chg="del">
        <pc:chgData name="Matthieu De Mari" userId="dfb708c9-d8dc-439f-9a3b-c772bf4a311c" providerId="ADAL" clId="{0A8E5E50-AABB-4D3D-A438-A1F78BC47CD3}" dt="2023-02-26T09:42:06.748" v="79" actId="47"/>
        <pc:sldMkLst>
          <pc:docMk/>
          <pc:sldMk cId="3880949074" sldId="267"/>
        </pc:sldMkLst>
      </pc:sldChg>
      <pc:sldChg chg="del">
        <pc:chgData name="Matthieu De Mari" userId="dfb708c9-d8dc-439f-9a3b-c772bf4a311c" providerId="ADAL" clId="{0A8E5E50-AABB-4D3D-A438-A1F78BC47CD3}" dt="2023-02-26T09:42:00.523" v="78" actId="47"/>
        <pc:sldMkLst>
          <pc:docMk/>
          <pc:sldMk cId="1036081419" sldId="346"/>
        </pc:sldMkLst>
      </pc:sldChg>
      <pc:sldChg chg="add del ord">
        <pc:chgData name="Matthieu De Mari" userId="dfb708c9-d8dc-439f-9a3b-c772bf4a311c" providerId="ADAL" clId="{0A8E5E50-AABB-4D3D-A438-A1F78BC47CD3}" dt="2023-02-26T09:40:48.441" v="3"/>
        <pc:sldMkLst>
          <pc:docMk/>
          <pc:sldMk cId="3425780644" sldId="407"/>
        </pc:sldMkLst>
      </pc:sldChg>
      <pc:sldChg chg="del">
        <pc:chgData name="Matthieu De Mari" userId="dfb708c9-d8dc-439f-9a3b-c772bf4a311c" providerId="ADAL" clId="{0A8E5E50-AABB-4D3D-A438-A1F78BC47CD3}" dt="2023-02-26T09:41:53.106" v="73" actId="47"/>
        <pc:sldMkLst>
          <pc:docMk/>
          <pc:sldMk cId="1300324164" sldId="408"/>
        </pc:sldMkLst>
      </pc:sldChg>
      <pc:sldChg chg="del">
        <pc:chgData name="Matthieu De Mari" userId="dfb708c9-d8dc-439f-9a3b-c772bf4a311c" providerId="ADAL" clId="{0A8E5E50-AABB-4D3D-A438-A1F78BC47CD3}" dt="2023-02-26T09:41:50.965" v="72" actId="47"/>
        <pc:sldMkLst>
          <pc:docMk/>
          <pc:sldMk cId="3793163593" sldId="410"/>
        </pc:sldMkLst>
      </pc:sldChg>
      <pc:sldChg chg="del">
        <pc:chgData name="Matthieu De Mari" userId="dfb708c9-d8dc-439f-9a3b-c772bf4a311c" providerId="ADAL" clId="{0A8E5E50-AABB-4D3D-A438-A1F78BC47CD3}" dt="2023-02-26T09:42:06.748" v="79" actId="47"/>
        <pc:sldMkLst>
          <pc:docMk/>
          <pc:sldMk cId="1165688587" sldId="571"/>
        </pc:sldMkLst>
      </pc:sldChg>
      <pc:sldChg chg="add del ord">
        <pc:chgData name="Matthieu De Mari" userId="dfb708c9-d8dc-439f-9a3b-c772bf4a311c" providerId="ADAL" clId="{0A8E5E50-AABB-4D3D-A438-A1F78BC47CD3}" dt="2023-02-26T09:40:48.441" v="3"/>
        <pc:sldMkLst>
          <pc:docMk/>
          <pc:sldMk cId="1038252774" sldId="590"/>
        </pc:sldMkLst>
      </pc:sldChg>
      <pc:sldChg chg="del">
        <pc:chgData name="Matthieu De Mari" userId="dfb708c9-d8dc-439f-9a3b-c772bf4a311c" providerId="ADAL" clId="{0A8E5E50-AABB-4D3D-A438-A1F78BC47CD3}" dt="2023-02-26T09:41:45.024" v="70" actId="47"/>
        <pc:sldMkLst>
          <pc:docMk/>
          <pc:sldMk cId="37425589" sldId="591"/>
        </pc:sldMkLst>
      </pc:sldChg>
      <pc:sldChg chg="add del ord">
        <pc:chgData name="Matthieu De Mari" userId="dfb708c9-d8dc-439f-9a3b-c772bf4a311c" providerId="ADAL" clId="{0A8E5E50-AABB-4D3D-A438-A1F78BC47CD3}" dt="2023-02-26T09:40:48.441" v="3"/>
        <pc:sldMkLst>
          <pc:docMk/>
          <pc:sldMk cId="3688488777" sldId="592"/>
        </pc:sldMkLst>
      </pc:sldChg>
      <pc:sldChg chg="add del ord">
        <pc:chgData name="Matthieu De Mari" userId="dfb708c9-d8dc-439f-9a3b-c772bf4a311c" providerId="ADAL" clId="{0A8E5E50-AABB-4D3D-A438-A1F78BC47CD3}" dt="2023-02-26T09:40:48.441" v="3"/>
        <pc:sldMkLst>
          <pc:docMk/>
          <pc:sldMk cId="3362761059" sldId="593"/>
        </pc:sldMkLst>
      </pc:sldChg>
      <pc:sldChg chg="add del ord">
        <pc:chgData name="Matthieu De Mari" userId="dfb708c9-d8dc-439f-9a3b-c772bf4a311c" providerId="ADAL" clId="{0A8E5E50-AABB-4D3D-A438-A1F78BC47CD3}" dt="2023-02-26T09:41:16.520" v="68" actId="47"/>
        <pc:sldMkLst>
          <pc:docMk/>
          <pc:sldMk cId="239607028" sldId="594"/>
        </pc:sldMkLst>
      </pc:sldChg>
      <pc:sldChg chg="add del ord">
        <pc:chgData name="Matthieu De Mari" userId="dfb708c9-d8dc-439f-9a3b-c772bf4a311c" providerId="ADAL" clId="{0A8E5E50-AABB-4D3D-A438-A1F78BC47CD3}" dt="2023-02-26T09:41:17.647" v="69" actId="47"/>
        <pc:sldMkLst>
          <pc:docMk/>
          <pc:sldMk cId="3681758499" sldId="595"/>
        </pc:sldMkLst>
      </pc:sldChg>
      <pc:sldChg chg="add del ord">
        <pc:chgData name="Matthieu De Mari" userId="dfb708c9-d8dc-439f-9a3b-c772bf4a311c" providerId="ADAL" clId="{0A8E5E50-AABB-4D3D-A438-A1F78BC47CD3}" dt="2023-02-26T09:41:14.727" v="67" actId="47"/>
        <pc:sldMkLst>
          <pc:docMk/>
          <pc:sldMk cId="337788125" sldId="597"/>
        </pc:sldMkLst>
      </pc:sldChg>
      <pc:sldChg chg="add del ord">
        <pc:chgData name="Matthieu De Mari" userId="dfb708c9-d8dc-439f-9a3b-c772bf4a311c" providerId="ADAL" clId="{0A8E5E50-AABB-4D3D-A438-A1F78BC47CD3}" dt="2023-02-26T09:40:48.441" v="3"/>
        <pc:sldMkLst>
          <pc:docMk/>
          <pc:sldMk cId="2646292586" sldId="598"/>
        </pc:sldMkLst>
      </pc:sldChg>
      <pc:sldChg chg="add del ord">
        <pc:chgData name="Matthieu De Mari" userId="dfb708c9-d8dc-439f-9a3b-c772bf4a311c" providerId="ADAL" clId="{0A8E5E50-AABB-4D3D-A438-A1F78BC47CD3}" dt="2023-02-26T09:40:48.441" v="3"/>
        <pc:sldMkLst>
          <pc:docMk/>
          <pc:sldMk cId="1390758074" sldId="599"/>
        </pc:sldMkLst>
      </pc:sldChg>
      <pc:sldChg chg="del">
        <pc:chgData name="Matthieu De Mari" userId="dfb708c9-d8dc-439f-9a3b-c772bf4a311c" providerId="ADAL" clId="{0A8E5E50-AABB-4D3D-A438-A1F78BC47CD3}" dt="2023-02-26T09:41:46.041" v="71" actId="47"/>
        <pc:sldMkLst>
          <pc:docMk/>
          <pc:sldMk cId="3499753351" sldId="600"/>
        </pc:sldMkLst>
      </pc:sldChg>
      <pc:sldChg chg="del">
        <pc:chgData name="Matthieu De Mari" userId="dfb708c9-d8dc-439f-9a3b-c772bf4a311c" providerId="ADAL" clId="{0A8E5E50-AABB-4D3D-A438-A1F78BC47CD3}" dt="2023-02-26T09:41:46.041" v="71" actId="47"/>
        <pc:sldMkLst>
          <pc:docMk/>
          <pc:sldMk cId="1913740079" sldId="601"/>
        </pc:sldMkLst>
      </pc:sldChg>
      <pc:sldChg chg="del">
        <pc:chgData name="Matthieu De Mari" userId="dfb708c9-d8dc-439f-9a3b-c772bf4a311c" providerId="ADAL" clId="{0A8E5E50-AABB-4D3D-A438-A1F78BC47CD3}" dt="2023-02-26T09:41:46.041" v="71" actId="47"/>
        <pc:sldMkLst>
          <pc:docMk/>
          <pc:sldMk cId="4011461575" sldId="602"/>
        </pc:sldMkLst>
      </pc:sldChg>
      <pc:sldChg chg="del">
        <pc:chgData name="Matthieu De Mari" userId="dfb708c9-d8dc-439f-9a3b-c772bf4a311c" providerId="ADAL" clId="{0A8E5E50-AABB-4D3D-A438-A1F78BC47CD3}" dt="2023-02-26T09:41:46.041" v="71" actId="47"/>
        <pc:sldMkLst>
          <pc:docMk/>
          <pc:sldMk cId="2445909842" sldId="603"/>
        </pc:sldMkLst>
      </pc:sldChg>
      <pc:sldChg chg="del">
        <pc:chgData name="Matthieu De Mari" userId="dfb708c9-d8dc-439f-9a3b-c772bf4a311c" providerId="ADAL" clId="{0A8E5E50-AABB-4D3D-A438-A1F78BC47CD3}" dt="2023-02-26T09:41:46.041" v="71" actId="47"/>
        <pc:sldMkLst>
          <pc:docMk/>
          <pc:sldMk cId="1888637577" sldId="604"/>
        </pc:sldMkLst>
      </pc:sldChg>
      <pc:sldChg chg="del">
        <pc:chgData name="Matthieu De Mari" userId="dfb708c9-d8dc-439f-9a3b-c772bf4a311c" providerId="ADAL" clId="{0A8E5E50-AABB-4D3D-A438-A1F78BC47CD3}" dt="2023-02-26T09:41:53.106" v="73" actId="47"/>
        <pc:sldMkLst>
          <pc:docMk/>
          <pc:sldMk cId="3313007867" sldId="605"/>
        </pc:sldMkLst>
      </pc:sldChg>
      <pc:sldChg chg="del">
        <pc:chgData name="Matthieu De Mari" userId="dfb708c9-d8dc-439f-9a3b-c772bf4a311c" providerId="ADAL" clId="{0A8E5E50-AABB-4D3D-A438-A1F78BC47CD3}" dt="2023-02-26T09:41:53.106" v="73" actId="47"/>
        <pc:sldMkLst>
          <pc:docMk/>
          <pc:sldMk cId="544744450" sldId="606"/>
        </pc:sldMkLst>
      </pc:sldChg>
      <pc:sldChg chg="del">
        <pc:chgData name="Matthieu De Mari" userId="dfb708c9-d8dc-439f-9a3b-c772bf4a311c" providerId="ADAL" clId="{0A8E5E50-AABB-4D3D-A438-A1F78BC47CD3}" dt="2023-02-26T09:41:53.106" v="73" actId="47"/>
        <pc:sldMkLst>
          <pc:docMk/>
          <pc:sldMk cId="2835508014" sldId="607"/>
        </pc:sldMkLst>
      </pc:sldChg>
      <pc:sldChg chg="del">
        <pc:chgData name="Matthieu De Mari" userId="dfb708c9-d8dc-439f-9a3b-c772bf4a311c" providerId="ADAL" clId="{0A8E5E50-AABB-4D3D-A438-A1F78BC47CD3}" dt="2023-02-26T09:41:53.106" v="73" actId="47"/>
        <pc:sldMkLst>
          <pc:docMk/>
          <pc:sldMk cId="3494463352" sldId="608"/>
        </pc:sldMkLst>
      </pc:sldChg>
      <pc:sldChg chg="del">
        <pc:chgData name="Matthieu De Mari" userId="dfb708c9-d8dc-439f-9a3b-c772bf4a311c" providerId="ADAL" clId="{0A8E5E50-AABB-4D3D-A438-A1F78BC47CD3}" dt="2023-02-26T09:41:53.106" v="73" actId="47"/>
        <pc:sldMkLst>
          <pc:docMk/>
          <pc:sldMk cId="1274089717" sldId="609"/>
        </pc:sldMkLst>
      </pc:sldChg>
      <pc:sldChg chg="del">
        <pc:chgData name="Matthieu De Mari" userId="dfb708c9-d8dc-439f-9a3b-c772bf4a311c" providerId="ADAL" clId="{0A8E5E50-AABB-4D3D-A438-A1F78BC47CD3}" dt="2023-02-26T09:41:53.106" v="73" actId="47"/>
        <pc:sldMkLst>
          <pc:docMk/>
          <pc:sldMk cId="1149178855" sldId="610"/>
        </pc:sldMkLst>
      </pc:sldChg>
      <pc:sldChg chg="del">
        <pc:chgData name="Matthieu De Mari" userId="dfb708c9-d8dc-439f-9a3b-c772bf4a311c" providerId="ADAL" clId="{0A8E5E50-AABB-4D3D-A438-A1F78BC47CD3}" dt="2023-02-26T09:41:53.106" v="73" actId="47"/>
        <pc:sldMkLst>
          <pc:docMk/>
          <pc:sldMk cId="1655947162" sldId="611"/>
        </pc:sldMkLst>
      </pc:sldChg>
      <pc:sldChg chg="del">
        <pc:chgData name="Matthieu De Mari" userId="dfb708c9-d8dc-439f-9a3b-c772bf4a311c" providerId="ADAL" clId="{0A8E5E50-AABB-4D3D-A438-A1F78BC47CD3}" dt="2023-02-26T09:41:53.106" v="73" actId="47"/>
        <pc:sldMkLst>
          <pc:docMk/>
          <pc:sldMk cId="1079237185" sldId="612"/>
        </pc:sldMkLst>
      </pc:sldChg>
      <pc:sldChg chg="del">
        <pc:chgData name="Matthieu De Mari" userId="dfb708c9-d8dc-439f-9a3b-c772bf4a311c" providerId="ADAL" clId="{0A8E5E50-AABB-4D3D-A438-A1F78BC47CD3}" dt="2023-02-26T09:41:53.106" v="73" actId="47"/>
        <pc:sldMkLst>
          <pc:docMk/>
          <pc:sldMk cId="3584089474" sldId="613"/>
        </pc:sldMkLst>
      </pc:sldChg>
      <pc:sldChg chg="del">
        <pc:chgData name="Matthieu De Mari" userId="dfb708c9-d8dc-439f-9a3b-c772bf4a311c" providerId="ADAL" clId="{0A8E5E50-AABB-4D3D-A438-A1F78BC47CD3}" dt="2023-02-26T09:41:53.106" v="73" actId="47"/>
        <pc:sldMkLst>
          <pc:docMk/>
          <pc:sldMk cId="1726322392" sldId="614"/>
        </pc:sldMkLst>
      </pc:sldChg>
      <pc:sldChg chg="del">
        <pc:chgData name="Matthieu De Mari" userId="dfb708c9-d8dc-439f-9a3b-c772bf4a311c" providerId="ADAL" clId="{0A8E5E50-AABB-4D3D-A438-A1F78BC47CD3}" dt="2023-02-26T09:41:53.106" v="73" actId="47"/>
        <pc:sldMkLst>
          <pc:docMk/>
          <pc:sldMk cId="1478687394" sldId="615"/>
        </pc:sldMkLst>
      </pc:sldChg>
      <pc:sldChg chg="del">
        <pc:chgData name="Matthieu De Mari" userId="dfb708c9-d8dc-439f-9a3b-c772bf4a311c" providerId="ADAL" clId="{0A8E5E50-AABB-4D3D-A438-A1F78BC47CD3}" dt="2023-02-26T09:41:54.397" v="74" actId="47"/>
        <pc:sldMkLst>
          <pc:docMk/>
          <pc:sldMk cId="2697134679" sldId="616"/>
        </pc:sldMkLst>
      </pc:sldChg>
      <pc:sldChg chg="del">
        <pc:chgData name="Matthieu De Mari" userId="dfb708c9-d8dc-439f-9a3b-c772bf4a311c" providerId="ADAL" clId="{0A8E5E50-AABB-4D3D-A438-A1F78BC47CD3}" dt="2023-02-26T09:41:50.965" v="72" actId="47"/>
        <pc:sldMkLst>
          <pc:docMk/>
          <pc:sldMk cId="1087818113" sldId="617"/>
        </pc:sldMkLst>
      </pc:sldChg>
      <pc:sldChg chg="del">
        <pc:chgData name="Matthieu De Mari" userId="dfb708c9-d8dc-439f-9a3b-c772bf4a311c" providerId="ADAL" clId="{0A8E5E50-AABB-4D3D-A438-A1F78BC47CD3}" dt="2023-02-26T09:41:54.397" v="74" actId="47"/>
        <pc:sldMkLst>
          <pc:docMk/>
          <pc:sldMk cId="2052607657" sldId="619"/>
        </pc:sldMkLst>
      </pc:sldChg>
      <pc:sldChg chg="del">
        <pc:chgData name="Matthieu De Mari" userId="dfb708c9-d8dc-439f-9a3b-c772bf4a311c" providerId="ADAL" clId="{0A8E5E50-AABB-4D3D-A438-A1F78BC47CD3}" dt="2023-02-26T09:42:06.748" v="79" actId="47"/>
        <pc:sldMkLst>
          <pc:docMk/>
          <pc:sldMk cId="1028237814" sldId="620"/>
        </pc:sldMkLst>
      </pc:sldChg>
      <pc:sldChg chg="del">
        <pc:chgData name="Matthieu De Mari" userId="dfb708c9-d8dc-439f-9a3b-c772bf4a311c" providerId="ADAL" clId="{0A8E5E50-AABB-4D3D-A438-A1F78BC47CD3}" dt="2023-02-26T09:41:50.965" v="72" actId="47"/>
        <pc:sldMkLst>
          <pc:docMk/>
          <pc:sldMk cId="204647563" sldId="622"/>
        </pc:sldMkLst>
      </pc:sldChg>
      <pc:sldChg chg="del">
        <pc:chgData name="Matthieu De Mari" userId="dfb708c9-d8dc-439f-9a3b-c772bf4a311c" providerId="ADAL" clId="{0A8E5E50-AABB-4D3D-A438-A1F78BC47CD3}" dt="2023-02-26T09:41:50.965" v="72" actId="47"/>
        <pc:sldMkLst>
          <pc:docMk/>
          <pc:sldMk cId="3109980527" sldId="624"/>
        </pc:sldMkLst>
      </pc:sldChg>
      <pc:sldChg chg="del">
        <pc:chgData name="Matthieu De Mari" userId="dfb708c9-d8dc-439f-9a3b-c772bf4a311c" providerId="ADAL" clId="{0A8E5E50-AABB-4D3D-A438-A1F78BC47CD3}" dt="2023-02-26T09:41:50.965" v="72" actId="47"/>
        <pc:sldMkLst>
          <pc:docMk/>
          <pc:sldMk cId="491578291" sldId="627"/>
        </pc:sldMkLst>
      </pc:sldChg>
      <pc:sldChg chg="del">
        <pc:chgData name="Matthieu De Mari" userId="dfb708c9-d8dc-439f-9a3b-c772bf4a311c" providerId="ADAL" clId="{0A8E5E50-AABB-4D3D-A438-A1F78BC47CD3}" dt="2023-02-26T09:41:50.965" v="72" actId="47"/>
        <pc:sldMkLst>
          <pc:docMk/>
          <pc:sldMk cId="4059265678" sldId="628"/>
        </pc:sldMkLst>
      </pc:sldChg>
      <pc:sldChg chg="del">
        <pc:chgData name="Matthieu De Mari" userId="dfb708c9-d8dc-439f-9a3b-c772bf4a311c" providerId="ADAL" clId="{0A8E5E50-AABB-4D3D-A438-A1F78BC47CD3}" dt="2023-02-26T09:41:50.965" v="72" actId="47"/>
        <pc:sldMkLst>
          <pc:docMk/>
          <pc:sldMk cId="2696285505" sldId="629"/>
        </pc:sldMkLst>
      </pc:sldChg>
      <pc:sldChg chg="del">
        <pc:chgData name="Matthieu De Mari" userId="dfb708c9-d8dc-439f-9a3b-c772bf4a311c" providerId="ADAL" clId="{0A8E5E50-AABB-4D3D-A438-A1F78BC47CD3}" dt="2023-02-26T09:41:50.965" v="72" actId="47"/>
        <pc:sldMkLst>
          <pc:docMk/>
          <pc:sldMk cId="3403244392" sldId="630"/>
        </pc:sldMkLst>
      </pc:sldChg>
      <pc:sldChg chg="del">
        <pc:chgData name="Matthieu De Mari" userId="dfb708c9-d8dc-439f-9a3b-c772bf4a311c" providerId="ADAL" clId="{0A8E5E50-AABB-4D3D-A438-A1F78BC47CD3}" dt="2023-02-26T09:41:50.965" v="72" actId="47"/>
        <pc:sldMkLst>
          <pc:docMk/>
          <pc:sldMk cId="3378674748" sldId="631"/>
        </pc:sldMkLst>
      </pc:sldChg>
      <pc:sldChg chg="del">
        <pc:chgData name="Matthieu De Mari" userId="dfb708c9-d8dc-439f-9a3b-c772bf4a311c" providerId="ADAL" clId="{0A8E5E50-AABB-4D3D-A438-A1F78BC47CD3}" dt="2023-02-26T09:41:50.965" v="72" actId="47"/>
        <pc:sldMkLst>
          <pc:docMk/>
          <pc:sldMk cId="3237577112" sldId="632"/>
        </pc:sldMkLst>
      </pc:sldChg>
      <pc:sldChg chg="del">
        <pc:chgData name="Matthieu De Mari" userId="dfb708c9-d8dc-439f-9a3b-c772bf4a311c" providerId="ADAL" clId="{0A8E5E50-AABB-4D3D-A438-A1F78BC47CD3}" dt="2023-02-26T09:41:50.965" v="72" actId="47"/>
        <pc:sldMkLst>
          <pc:docMk/>
          <pc:sldMk cId="3821484596" sldId="633"/>
        </pc:sldMkLst>
      </pc:sldChg>
      <pc:sldChg chg="del">
        <pc:chgData name="Matthieu De Mari" userId="dfb708c9-d8dc-439f-9a3b-c772bf4a311c" providerId="ADAL" clId="{0A8E5E50-AABB-4D3D-A438-A1F78BC47CD3}" dt="2023-02-26T09:41:50.965" v="72" actId="47"/>
        <pc:sldMkLst>
          <pc:docMk/>
          <pc:sldMk cId="875945898" sldId="634"/>
        </pc:sldMkLst>
      </pc:sldChg>
      <pc:sldChg chg="del">
        <pc:chgData name="Matthieu De Mari" userId="dfb708c9-d8dc-439f-9a3b-c772bf4a311c" providerId="ADAL" clId="{0A8E5E50-AABB-4D3D-A438-A1F78BC47CD3}" dt="2023-02-26T09:41:50.965" v="72" actId="47"/>
        <pc:sldMkLst>
          <pc:docMk/>
          <pc:sldMk cId="956888542" sldId="635"/>
        </pc:sldMkLst>
      </pc:sldChg>
      <pc:sldChg chg="del">
        <pc:chgData name="Matthieu De Mari" userId="dfb708c9-d8dc-439f-9a3b-c772bf4a311c" providerId="ADAL" clId="{0A8E5E50-AABB-4D3D-A438-A1F78BC47CD3}" dt="2023-02-26T09:41:50.965" v="72" actId="47"/>
        <pc:sldMkLst>
          <pc:docMk/>
          <pc:sldMk cId="9821103" sldId="636"/>
        </pc:sldMkLst>
      </pc:sldChg>
      <pc:sldChg chg="del">
        <pc:chgData name="Matthieu De Mari" userId="dfb708c9-d8dc-439f-9a3b-c772bf4a311c" providerId="ADAL" clId="{0A8E5E50-AABB-4D3D-A438-A1F78BC47CD3}" dt="2023-02-26T09:41:58.986" v="77" actId="47"/>
        <pc:sldMkLst>
          <pc:docMk/>
          <pc:sldMk cId="1731878414" sldId="637"/>
        </pc:sldMkLst>
      </pc:sldChg>
      <pc:sldChg chg="del">
        <pc:chgData name="Matthieu De Mari" userId="dfb708c9-d8dc-439f-9a3b-c772bf4a311c" providerId="ADAL" clId="{0A8E5E50-AABB-4D3D-A438-A1F78BC47CD3}" dt="2023-02-26T09:41:56.173" v="75" actId="47"/>
        <pc:sldMkLst>
          <pc:docMk/>
          <pc:sldMk cId="1290242122" sldId="638"/>
        </pc:sldMkLst>
      </pc:sldChg>
      <pc:sldChg chg="del">
        <pc:chgData name="Matthieu De Mari" userId="dfb708c9-d8dc-439f-9a3b-c772bf4a311c" providerId="ADAL" clId="{0A8E5E50-AABB-4D3D-A438-A1F78BC47CD3}" dt="2023-02-26T09:41:56.173" v="75" actId="47"/>
        <pc:sldMkLst>
          <pc:docMk/>
          <pc:sldMk cId="4283342382" sldId="639"/>
        </pc:sldMkLst>
      </pc:sldChg>
      <pc:sldChg chg="del">
        <pc:chgData name="Matthieu De Mari" userId="dfb708c9-d8dc-439f-9a3b-c772bf4a311c" providerId="ADAL" clId="{0A8E5E50-AABB-4D3D-A438-A1F78BC47CD3}" dt="2023-02-26T09:41:56.173" v="75" actId="47"/>
        <pc:sldMkLst>
          <pc:docMk/>
          <pc:sldMk cId="3527748531" sldId="640"/>
        </pc:sldMkLst>
      </pc:sldChg>
      <pc:sldChg chg="del">
        <pc:chgData name="Matthieu De Mari" userId="dfb708c9-d8dc-439f-9a3b-c772bf4a311c" providerId="ADAL" clId="{0A8E5E50-AABB-4D3D-A438-A1F78BC47CD3}" dt="2023-02-26T09:41:56.173" v="75" actId="47"/>
        <pc:sldMkLst>
          <pc:docMk/>
          <pc:sldMk cId="3298110552" sldId="641"/>
        </pc:sldMkLst>
      </pc:sldChg>
      <pc:sldChg chg="del">
        <pc:chgData name="Matthieu De Mari" userId="dfb708c9-d8dc-439f-9a3b-c772bf4a311c" providerId="ADAL" clId="{0A8E5E50-AABB-4D3D-A438-A1F78BC47CD3}" dt="2023-02-26T09:41:56.173" v="75" actId="47"/>
        <pc:sldMkLst>
          <pc:docMk/>
          <pc:sldMk cId="4241197121" sldId="642"/>
        </pc:sldMkLst>
      </pc:sldChg>
      <pc:sldChg chg="del">
        <pc:chgData name="Matthieu De Mari" userId="dfb708c9-d8dc-439f-9a3b-c772bf4a311c" providerId="ADAL" clId="{0A8E5E50-AABB-4D3D-A438-A1F78BC47CD3}" dt="2023-02-26T09:41:56.173" v="75" actId="47"/>
        <pc:sldMkLst>
          <pc:docMk/>
          <pc:sldMk cId="1487822837" sldId="643"/>
        </pc:sldMkLst>
      </pc:sldChg>
      <pc:sldChg chg="del">
        <pc:chgData name="Matthieu De Mari" userId="dfb708c9-d8dc-439f-9a3b-c772bf4a311c" providerId="ADAL" clId="{0A8E5E50-AABB-4D3D-A438-A1F78BC47CD3}" dt="2023-02-26T09:41:56.173" v="75" actId="47"/>
        <pc:sldMkLst>
          <pc:docMk/>
          <pc:sldMk cId="715032396" sldId="644"/>
        </pc:sldMkLst>
      </pc:sldChg>
      <pc:sldChg chg="del">
        <pc:chgData name="Matthieu De Mari" userId="dfb708c9-d8dc-439f-9a3b-c772bf4a311c" providerId="ADAL" clId="{0A8E5E50-AABB-4D3D-A438-A1F78BC47CD3}" dt="2023-02-26T09:41:56.173" v="75" actId="47"/>
        <pc:sldMkLst>
          <pc:docMk/>
          <pc:sldMk cId="1850403076" sldId="645"/>
        </pc:sldMkLst>
      </pc:sldChg>
      <pc:sldChg chg="del">
        <pc:chgData name="Matthieu De Mari" userId="dfb708c9-d8dc-439f-9a3b-c772bf4a311c" providerId="ADAL" clId="{0A8E5E50-AABB-4D3D-A438-A1F78BC47CD3}" dt="2023-02-26T09:41:57.535" v="76" actId="47"/>
        <pc:sldMkLst>
          <pc:docMk/>
          <pc:sldMk cId="3708794977" sldId="646"/>
        </pc:sldMkLst>
      </pc:sldChg>
      <pc:sldChg chg="del">
        <pc:chgData name="Matthieu De Mari" userId="dfb708c9-d8dc-439f-9a3b-c772bf4a311c" providerId="ADAL" clId="{0A8E5E50-AABB-4D3D-A438-A1F78BC47CD3}" dt="2023-02-26T09:41:57.535" v="76" actId="47"/>
        <pc:sldMkLst>
          <pc:docMk/>
          <pc:sldMk cId="2404237809" sldId="648"/>
        </pc:sldMkLst>
      </pc:sldChg>
      <pc:sldChg chg="del">
        <pc:chgData name="Matthieu De Mari" userId="dfb708c9-d8dc-439f-9a3b-c772bf4a311c" providerId="ADAL" clId="{0A8E5E50-AABB-4D3D-A438-A1F78BC47CD3}" dt="2023-02-26T09:41:57.535" v="76" actId="47"/>
        <pc:sldMkLst>
          <pc:docMk/>
          <pc:sldMk cId="1952442680" sldId="649"/>
        </pc:sldMkLst>
      </pc:sldChg>
      <pc:sldChg chg="del">
        <pc:chgData name="Matthieu De Mari" userId="dfb708c9-d8dc-439f-9a3b-c772bf4a311c" providerId="ADAL" clId="{0A8E5E50-AABB-4D3D-A438-A1F78BC47CD3}" dt="2023-02-26T09:41:57.535" v="76" actId="47"/>
        <pc:sldMkLst>
          <pc:docMk/>
          <pc:sldMk cId="3215884619" sldId="650"/>
        </pc:sldMkLst>
      </pc:sldChg>
      <pc:sldChg chg="del">
        <pc:chgData name="Matthieu De Mari" userId="dfb708c9-d8dc-439f-9a3b-c772bf4a311c" providerId="ADAL" clId="{0A8E5E50-AABB-4D3D-A438-A1F78BC47CD3}" dt="2023-02-26T09:41:56.173" v="75" actId="47"/>
        <pc:sldMkLst>
          <pc:docMk/>
          <pc:sldMk cId="2595195584" sldId="651"/>
        </pc:sldMkLst>
      </pc:sldChg>
      <pc:sldChg chg="del">
        <pc:chgData name="Matthieu De Mari" userId="dfb708c9-d8dc-439f-9a3b-c772bf4a311c" providerId="ADAL" clId="{0A8E5E50-AABB-4D3D-A438-A1F78BC47CD3}" dt="2023-02-26T09:41:56.173" v="75" actId="47"/>
        <pc:sldMkLst>
          <pc:docMk/>
          <pc:sldMk cId="773672680" sldId="652"/>
        </pc:sldMkLst>
      </pc:sldChg>
      <pc:sldChg chg="del">
        <pc:chgData name="Matthieu De Mari" userId="dfb708c9-d8dc-439f-9a3b-c772bf4a311c" providerId="ADAL" clId="{0A8E5E50-AABB-4D3D-A438-A1F78BC47CD3}" dt="2023-02-26T09:41:57.535" v="76" actId="47"/>
        <pc:sldMkLst>
          <pc:docMk/>
          <pc:sldMk cId="855321949" sldId="653"/>
        </pc:sldMkLst>
      </pc:sldChg>
      <pc:sldChg chg="del">
        <pc:chgData name="Matthieu De Mari" userId="dfb708c9-d8dc-439f-9a3b-c772bf4a311c" providerId="ADAL" clId="{0A8E5E50-AABB-4D3D-A438-A1F78BC47CD3}" dt="2023-02-26T09:41:57.535" v="76" actId="47"/>
        <pc:sldMkLst>
          <pc:docMk/>
          <pc:sldMk cId="2099660639" sldId="654"/>
        </pc:sldMkLst>
      </pc:sldChg>
      <pc:sldChg chg="del">
        <pc:chgData name="Matthieu De Mari" userId="dfb708c9-d8dc-439f-9a3b-c772bf4a311c" providerId="ADAL" clId="{0A8E5E50-AABB-4D3D-A438-A1F78BC47CD3}" dt="2023-02-26T09:41:58.986" v="77" actId="47"/>
        <pc:sldMkLst>
          <pc:docMk/>
          <pc:sldMk cId="2451971174" sldId="655"/>
        </pc:sldMkLst>
      </pc:sldChg>
      <pc:sldChg chg="del">
        <pc:chgData name="Matthieu De Mari" userId="dfb708c9-d8dc-439f-9a3b-c772bf4a311c" providerId="ADAL" clId="{0A8E5E50-AABB-4D3D-A438-A1F78BC47CD3}" dt="2023-02-26T09:41:58.986" v="77" actId="47"/>
        <pc:sldMkLst>
          <pc:docMk/>
          <pc:sldMk cId="148017835" sldId="656"/>
        </pc:sldMkLst>
      </pc:sldChg>
      <pc:sldChg chg="del">
        <pc:chgData name="Matthieu De Mari" userId="dfb708c9-d8dc-439f-9a3b-c772bf4a311c" providerId="ADAL" clId="{0A8E5E50-AABB-4D3D-A438-A1F78BC47CD3}" dt="2023-02-26T09:41:58.986" v="77" actId="47"/>
        <pc:sldMkLst>
          <pc:docMk/>
          <pc:sldMk cId="1922511899" sldId="657"/>
        </pc:sldMkLst>
      </pc:sldChg>
      <pc:sldChg chg="del">
        <pc:chgData name="Matthieu De Mari" userId="dfb708c9-d8dc-439f-9a3b-c772bf4a311c" providerId="ADAL" clId="{0A8E5E50-AABB-4D3D-A438-A1F78BC47CD3}" dt="2023-02-26T09:41:58.986" v="77" actId="47"/>
        <pc:sldMkLst>
          <pc:docMk/>
          <pc:sldMk cId="4035742227" sldId="658"/>
        </pc:sldMkLst>
      </pc:sldChg>
      <pc:sldChg chg="del">
        <pc:chgData name="Matthieu De Mari" userId="dfb708c9-d8dc-439f-9a3b-c772bf4a311c" providerId="ADAL" clId="{0A8E5E50-AABB-4D3D-A438-A1F78BC47CD3}" dt="2023-02-26T09:41:58.986" v="77" actId="47"/>
        <pc:sldMkLst>
          <pc:docMk/>
          <pc:sldMk cId="2096824087" sldId="659"/>
        </pc:sldMkLst>
      </pc:sldChg>
      <pc:sldChg chg="del">
        <pc:chgData name="Matthieu De Mari" userId="dfb708c9-d8dc-439f-9a3b-c772bf4a311c" providerId="ADAL" clId="{0A8E5E50-AABB-4D3D-A438-A1F78BC47CD3}" dt="2023-02-26T09:41:58.986" v="77" actId="47"/>
        <pc:sldMkLst>
          <pc:docMk/>
          <pc:sldMk cId="3023865042" sldId="660"/>
        </pc:sldMkLst>
      </pc:sldChg>
      <pc:sldChg chg="del">
        <pc:chgData name="Matthieu De Mari" userId="dfb708c9-d8dc-439f-9a3b-c772bf4a311c" providerId="ADAL" clId="{0A8E5E50-AABB-4D3D-A438-A1F78BC47CD3}" dt="2023-02-26T09:41:58.986" v="77" actId="47"/>
        <pc:sldMkLst>
          <pc:docMk/>
          <pc:sldMk cId="2303339168" sldId="661"/>
        </pc:sldMkLst>
      </pc:sldChg>
      <pc:sldChg chg="del">
        <pc:chgData name="Matthieu De Mari" userId="dfb708c9-d8dc-439f-9a3b-c772bf4a311c" providerId="ADAL" clId="{0A8E5E50-AABB-4D3D-A438-A1F78BC47CD3}" dt="2023-02-26T09:41:58.986" v="77" actId="47"/>
        <pc:sldMkLst>
          <pc:docMk/>
          <pc:sldMk cId="365986058" sldId="663"/>
        </pc:sldMkLst>
      </pc:sldChg>
      <pc:sldChg chg="addSp delSp modSp new mod modClrScheme chgLayout">
        <pc:chgData name="Matthieu De Mari" userId="dfb708c9-d8dc-439f-9a3b-c772bf4a311c" providerId="ADAL" clId="{0A8E5E50-AABB-4D3D-A438-A1F78BC47CD3}" dt="2023-02-26T09:41:08.437" v="66" actId="20577"/>
        <pc:sldMkLst>
          <pc:docMk/>
          <pc:sldMk cId="1783786614" sldId="664"/>
        </pc:sldMkLst>
        <pc:spChg chg="del mod ord">
          <ac:chgData name="Matthieu De Mari" userId="dfb708c9-d8dc-439f-9a3b-c772bf4a311c" providerId="ADAL" clId="{0A8E5E50-AABB-4D3D-A438-A1F78BC47CD3}" dt="2023-02-26T09:40:56.407" v="5" actId="700"/>
          <ac:spMkLst>
            <pc:docMk/>
            <pc:sldMk cId="1783786614" sldId="664"/>
            <ac:spMk id="2" creationId="{2470E676-4430-D8AA-4A83-182AEC49C98D}"/>
          </ac:spMkLst>
        </pc:spChg>
        <pc:spChg chg="del mod ord">
          <ac:chgData name="Matthieu De Mari" userId="dfb708c9-d8dc-439f-9a3b-c772bf4a311c" providerId="ADAL" clId="{0A8E5E50-AABB-4D3D-A438-A1F78BC47CD3}" dt="2023-02-26T09:40:56.407" v="5" actId="700"/>
          <ac:spMkLst>
            <pc:docMk/>
            <pc:sldMk cId="1783786614" sldId="664"/>
            <ac:spMk id="3" creationId="{FCFF51D5-3DEC-0CD1-AD0F-8AE1C757A69B}"/>
          </ac:spMkLst>
        </pc:spChg>
        <pc:spChg chg="add mod ord">
          <ac:chgData name="Matthieu De Mari" userId="dfb708c9-d8dc-439f-9a3b-c772bf4a311c" providerId="ADAL" clId="{0A8E5E50-AABB-4D3D-A438-A1F78BC47CD3}" dt="2023-02-26T09:41:08.437" v="66" actId="20577"/>
          <ac:spMkLst>
            <pc:docMk/>
            <pc:sldMk cId="1783786614" sldId="664"/>
            <ac:spMk id="4" creationId="{3BA02CD0-B952-C42E-530A-7D11E527CE36}"/>
          </ac:spMkLst>
        </pc:spChg>
        <pc:spChg chg="add mod ord">
          <ac:chgData name="Matthieu De Mari" userId="dfb708c9-d8dc-439f-9a3b-c772bf4a311c" providerId="ADAL" clId="{0A8E5E50-AABB-4D3D-A438-A1F78BC47CD3}" dt="2023-02-26T09:41:06.772" v="65" actId="20577"/>
          <ac:spMkLst>
            <pc:docMk/>
            <pc:sldMk cId="1783786614" sldId="664"/>
            <ac:spMk id="5" creationId="{4035B018-8C3C-C23E-CB92-95BD88D5D2A2}"/>
          </ac:spMkLst>
        </pc:spChg>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W6-S1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sz="half" idx="1"/>
          </p:nvPr>
        </p:nvSpPr>
        <p:spPr>
          <a:xfrm>
            <a:off x="838200" y="1825624"/>
            <a:ext cx="4256314" cy="5032375"/>
          </a:xfrm>
        </p:spPr>
        <p:txBody>
          <a:bodyPr>
            <a:normAutofit/>
          </a:bodyPr>
          <a:lstStyle/>
          <a:p>
            <a:pPr marL="0" indent="0">
              <a:buNone/>
            </a:pPr>
            <a:r>
              <a:rPr lang="en-GB" b="1" dirty="0"/>
              <a:t>Decomposition</a:t>
            </a:r>
            <a:r>
              <a:rPr lang="en-GB" dirty="0"/>
              <a:t> separates a time series into </a:t>
            </a:r>
            <a:r>
              <a:rPr lang="en-GB" b="1" dirty="0"/>
              <a:t>trend</a:t>
            </a:r>
            <a:r>
              <a:rPr lang="en-GB" dirty="0"/>
              <a:t> (long-term changes), </a:t>
            </a:r>
            <a:r>
              <a:rPr lang="en-GB" b="1" dirty="0"/>
              <a:t>seasonal</a:t>
            </a:r>
            <a:r>
              <a:rPr lang="en-GB" dirty="0"/>
              <a:t> (periodic fluctuations), and </a:t>
            </a:r>
            <a:r>
              <a:rPr lang="en-GB" b="1" dirty="0"/>
              <a:t>residual</a:t>
            </a:r>
            <a:r>
              <a:rPr lang="en-GB" dirty="0"/>
              <a:t> (random fluctuations) components.</a:t>
            </a:r>
          </a:p>
          <a:p>
            <a:pPr marL="0" indent="0">
              <a:buNone/>
            </a:pPr>
            <a:r>
              <a:rPr lang="en-GB" b="1" dirty="0"/>
              <a:t>Trend</a:t>
            </a:r>
            <a:r>
              <a:rPr lang="en-GB" dirty="0"/>
              <a:t> is a smooth curve, </a:t>
            </a:r>
            <a:r>
              <a:rPr lang="en-GB" b="1" dirty="0"/>
              <a:t>seasonal</a:t>
            </a:r>
            <a:r>
              <a:rPr lang="en-GB" dirty="0"/>
              <a:t> is a set of repeating patterns, and </a:t>
            </a:r>
            <a:r>
              <a:rPr lang="en-GB" b="1" dirty="0"/>
              <a:t>residual</a:t>
            </a:r>
            <a:r>
              <a:rPr lang="en-GB" dirty="0"/>
              <a:t> is a series of random noise.</a:t>
            </a:r>
            <a:endParaRPr lang="en-SG" dirty="0"/>
          </a:p>
        </p:txBody>
      </p:sp>
      <p:pic>
        <p:nvPicPr>
          <p:cNvPr id="3" name="Picture 2" descr="Chart, line chart&#10;&#10;Description automatically generated">
            <a:extLst>
              <a:ext uri="{FF2B5EF4-FFF2-40B4-BE49-F238E27FC236}">
                <a16:creationId xmlns:a16="http://schemas.microsoft.com/office/drawing/2014/main" id="{AD9C5983-1CA9-428C-84A6-A4EC0E3B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3" y="1499053"/>
            <a:ext cx="6808237" cy="5106178"/>
          </a:xfrm>
          <a:prstGeom prst="rect">
            <a:avLst/>
          </a:prstGeom>
        </p:spPr>
      </p:pic>
    </p:spTree>
    <p:extLst>
      <p:ext uri="{BB962C8B-B14F-4D97-AF65-F5344CB8AC3E}">
        <p14:creationId xmlns:p14="http://schemas.microsoft.com/office/powerpoint/2010/main" val="353522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t>ML models: </a:t>
            </a:r>
            <a:r>
              <a:rPr lang="en-GB" dirty="0"/>
              <a:t>autoregressive integrated moving average (ARIMA) models, exponential smoothing models, state space models, etc.</a:t>
            </a:r>
          </a:p>
          <a:p>
            <a:pPr marL="0" indent="0">
              <a:buNone/>
            </a:pPr>
            <a:r>
              <a:rPr lang="en-GB" i="1" dirty="0"/>
              <a:t>(These are </a:t>
            </a:r>
            <a:r>
              <a:rPr lang="en-GB" i="1" u="sng" dirty="0"/>
              <a:t>out-of-scope.</a:t>
            </a:r>
            <a:r>
              <a:rPr lang="en-GB" i="1" dirty="0"/>
              <a:t>)</a:t>
            </a:r>
            <a:endParaRPr lang="en-SG" i="1" dirty="0"/>
          </a:p>
        </p:txBody>
      </p:sp>
      <p:pic>
        <p:nvPicPr>
          <p:cNvPr id="2" name="Picture 1">
            <a:extLst>
              <a:ext uri="{FF2B5EF4-FFF2-40B4-BE49-F238E27FC236}">
                <a16:creationId xmlns:a16="http://schemas.microsoft.com/office/drawing/2014/main" id="{6CB90404-07DB-3B57-BA11-DEDB66328E1C}"/>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99015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solidFill>
                  <a:srgbClr val="7030A0"/>
                </a:solidFill>
              </a:rPr>
              <a:t>DL models: </a:t>
            </a:r>
            <a:r>
              <a:rPr lang="en-GB" dirty="0">
                <a:solidFill>
                  <a:srgbClr val="7030A0"/>
                </a:solidFill>
              </a:rPr>
              <a:t>using neural networks as predictors, to predict the next value for a time series variable given a history as input.</a:t>
            </a:r>
          </a:p>
          <a:p>
            <a:pPr marL="0" indent="0">
              <a:buNone/>
            </a:pPr>
            <a:r>
              <a:rPr lang="en-GB" dirty="0">
                <a:solidFill>
                  <a:srgbClr val="7030A0"/>
                </a:solidFill>
              </a:rPr>
              <a:t>(to be investigated!)</a:t>
            </a:r>
          </a:p>
        </p:txBody>
      </p:sp>
      <p:pic>
        <p:nvPicPr>
          <p:cNvPr id="2" name="Picture 1">
            <a:extLst>
              <a:ext uri="{FF2B5EF4-FFF2-40B4-BE49-F238E27FC236}">
                <a16:creationId xmlns:a16="http://schemas.microsoft.com/office/drawing/2014/main" id="{AFB2F25D-EB91-E2B7-FB9F-6B642A3B8993}"/>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33400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200" y="1825624"/>
                <a:ext cx="5181600"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i="1">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sub>
                      </m:sSub>
                      <m:r>
                        <a:rPr lang="en-GB"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sub>
                      </m:sSub>
                    </m:oMath>
                  </m:oMathPara>
                </a14:m>
                <a:br>
                  <a:rPr lang="en-GB" dirty="0"/>
                </a:b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a:latin typeface="Cambria Math" panose="02040503050406030204" pitchFamily="18" charset="0"/>
                            </a:rPr>
                            <m:t>+</m:t>
                          </m:r>
                          <m:r>
                            <a:rPr lang="en-GB" b="1" i="1">
                              <a:latin typeface="Cambria Math" panose="02040503050406030204" pitchFamily="18" charset="0"/>
                            </a:rPr>
                            <m:t>𝟏</m:t>
                          </m:r>
                        </m:sub>
                      </m:sSub>
                      <m:r>
                        <a:rPr lang="en-GB"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a:latin typeface="Cambria Math" panose="02040503050406030204" pitchFamily="18" charset="0"/>
                            </a:rPr>
                            <m:t>+</m:t>
                          </m:r>
                          <m:r>
                            <a:rPr lang="en-GB" b="1" i="1">
                              <a:latin typeface="Cambria Math" panose="02040503050406030204" pitchFamily="18" charset="0"/>
                            </a:rPr>
                            <m:t>𝟏</m:t>
                          </m:r>
                        </m:sub>
                      </m:sSub>
                      <m:r>
                        <a:rPr lang="en-GB" b="1" i="1" smtClean="0">
                          <a:latin typeface="Cambria Math" panose="02040503050406030204" pitchFamily="18" charset="0"/>
                        </a:rPr>
                        <m:t>.</m:t>
                      </m:r>
                    </m:oMath>
                  </m:oMathPara>
                </a14:m>
                <a:endParaRPr lang="en-GB" b="1"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C7F4F35-B552-E12F-D00F-A5EC521F9B44}"/>
                  </a:ext>
                </a:extLst>
              </p:cNvPr>
              <p:cNvSpPr>
                <a:spLocks noGrp="1"/>
              </p:cNvSpPr>
              <p:nvPr>
                <p:ph sz="half" idx="2"/>
              </p:nvPr>
            </p:nvSpPr>
            <p:spPr>
              <a:xfrm>
                <a:off x="6172200" y="1825625"/>
                <a:ext cx="5181600" cy="5032374"/>
              </a:xfrm>
            </p:spPr>
            <p:txBody>
              <a:bodyPr>
                <a:normAutofit/>
              </a:bodyPr>
              <a:lstStyle/>
              <a:p>
                <a:pPr marL="0" indent="0">
                  <a:buNone/>
                </a:pPr>
                <a:r>
                  <a:rPr lang="en-GB" b="1" dirty="0"/>
                  <a:t>Problem (cont’d): </a:t>
                </a:r>
                <a:r>
                  <a:rPr lang="en-GB" dirty="0"/>
                  <a:t>Using a DNN which only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and attempts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as output is then problematic.</a:t>
                </a:r>
              </a:p>
              <a:p>
                <a:pPr marL="0" indent="0">
                  <a:buNone/>
                </a:pPr>
                <a:r>
                  <a:rPr lang="en-GB" dirty="0"/>
                  <a:t>Our DNN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GB" dirty="0"/>
                  <a:t>More importantly, the DNN does not know which “direction” the curve is currently going.</a:t>
                </a:r>
              </a:p>
            </p:txBody>
          </p:sp>
        </mc:Choice>
        <mc:Fallback xmlns="">
          <p:sp>
            <p:nvSpPr>
              <p:cNvPr id="5" name="Content Placeholder 4">
                <a:extLst>
                  <a:ext uri="{FF2B5EF4-FFF2-40B4-BE49-F238E27FC236}">
                    <a16:creationId xmlns:a16="http://schemas.microsoft.com/office/drawing/2014/main" id="{6C7F4F35-B552-E12F-D00F-A5EC521F9B44}"/>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1937" r="-3647"/>
                </a:stretch>
              </a:blipFill>
            </p:spPr>
            <p:txBody>
              <a:bodyPr/>
              <a:lstStyle/>
              <a:p>
                <a:r>
                  <a:rPr lang="en-SG">
                    <a:noFill/>
                  </a:rPr>
                  <a:t> </a:t>
                </a:r>
              </a:p>
            </p:txBody>
          </p:sp>
        </mc:Fallback>
      </mc:AlternateContent>
    </p:spTree>
    <p:extLst>
      <p:ext uri="{BB962C8B-B14F-4D97-AF65-F5344CB8AC3E}">
        <p14:creationId xmlns:p14="http://schemas.microsoft.com/office/powerpoint/2010/main" val="69979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p:txBody>
          <a:bodyPr/>
          <a:lstStyle/>
          <a:p>
            <a:pPr marL="0" indent="0">
              <a:buNone/>
            </a:pPr>
            <a:r>
              <a:rPr lang="en-GB" b="1" dirty="0"/>
              <a:t>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endParaRPr lang="en-SG" dirty="0"/>
          </a:p>
        </p:txBody>
      </p:sp>
      <p:pic>
        <p:nvPicPr>
          <p:cNvPr id="10" name="Picture 9">
            <a:extLst>
              <a:ext uri="{FF2B5EF4-FFF2-40B4-BE49-F238E27FC236}">
                <a16:creationId xmlns:a16="http://schemas.microsoft.com/office/drawing/2014/main" id="{8D66A25C-FAC3-1855-47F0-61A8E7EDBDA1}"/>
              </a:ext>
            </a:extLst>
          </p:cNvPr>
          <p:cNvPicPr>
            <a:picLocks noChangeAspect="1"/>
          </p:cNvPicPr>
          <p:nvPr/>
        </p:nvPicPr>
        <p:blipFill>
          <a:blip r:embed="rId2"/>
          <a:stretch>
            <a:fillRect/>
          </a:stretch>
        </p:blipFill>
        <p:spPr>
          <a:xfrm>
            <a:off x="6483566" y="1316707"/>
            <a:ext cx="5649113" cy="4839375"/>
          </a:xfrm>
          <a:prstGeom prst="rect">
            <a:avLst/>
          </a:prstGeom>
        </p:spPr>
      </p:pic>
    </p:spTree>
    <p:extLst>
      <p:ext uri="{BB962C8B-B14F-4D97-AF65-F5344CB8AC3E}">
        <p14:creationId xmlns:p14="http://schemas.microsoft.com/office/powerpoint/2010/main" val="384218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a:xfrm>
            <a:off x="838200" y="1825624"/>
            <a:ext cx="5181600" cy="5032375"/>
          </a:xfrm>
        </p:spPr>
        <p:txBody>
          <a:bodyPr>
            <a:normAutofit/>
          </a:bodyPr>
          <a:lstStyle/>
          <a:p>
            <a:pPr marL="0" indent="0">
              <a:buNone/>
            </a:pPr>
            <a:r>
              <a:rPr lang="en-GB" b="1" dirty="0"/>
              <a:t>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p>
          <a:p>
            <a:pPr marL="0" indent="0">
              <a:buNone/>
            </a:pPr>
            <a:r>
              <a:rPr lang="en-GB" b="1" dirty="0"/>
              <a:t>Simple trainer function, and seems to train, but is it good?</a:t>
            </a:r>
            <a:endParaRPr lang="en-SG" b="1" dirty="0"/>
          </a:p>
        </p:txBody>
      </p:sp>
      <p:pic>
        <p:nvPicPr>
          <p:cNvPr id="4" name="Picture 3">
            <a:extLst>
              <a:ext uri="{FF2B5EF4-FFF2-40B4-BE49-F238E27FC236}">
                <a16:creationId xmlns:a16="http://schemas.microsoft.com/office/drawing/2014/main" id="{524B8573-B927-FC61-5A5C-06A2E553F154}"/>
              </a:ext>
            </a:extLst>
          </p:cNvPr>
          <p:cNvPicPr>
            <a:picLocks noChangeAspect="1"/>
          </p:cNvPicPr>
          <p:nvPr/>
        </p:nvPicPr>
        <p:blipFill>
          <a:blip r:embed="rId2"/>
          <a:stretch>
            <a:fillRect/>
          </a:stretch>
        </p:blipFill>
        <p:spPr>
          <a:xfrm>
            <a:off x="6236679" y="231309"/>
            <a:ext cx="5888058" cy="6405493"/>
          </a:xfrm>
          <a:prstGeom prst="rect">
            <a:avLst/>
          </a:prstGeom>
        </p:spPr>
      </p:pic>
    </p:spTree>
    <p:extLst>
      <p:ext uri="{BB962C8B-B14F-4D97-AF65-F5344CB8AC3E}">
        <p14:creationId xmlns:p14="http://schemas.microsoft.com/office/powerpoint/2010/main" val="78164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low loss obtained after training does not mean much…</a:t>
                </a:r>
              </a:p>
              <a:p>
                <a:pPr marL="0" indent="0">
                  <a:buNone/>
                </a:pPr>
                <a:r>
                  <a:rPr lang="en-GB" dirty="0"/>
                  <a:t>The model cannot learn to predict correctly: it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SG" dirty="0"/>
                  <a:t>Also, it needs to </a:t>
                </a:r>
                <a:r>
                  <a:rPr lang="en-GB" dirty="0"/>
                  <a:t>know which “direction” the curve is currently going.</a:t>
                </a:r>
                <a:endParaRPr lang="en-SG" b="1" dirty="0"/>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9D14AB5C-BA99-C7BA-2FE3-DCAF22537151}"/>
              </a:ext>
            </a:extLst>
          </p:cNvPr>
          <p:cNvPicPr>
            <a:picLocks noChangeAspect="1"/>
          </p:cNvPicPr>
          <p:nvPr/>
        </p:nvPicPr>
        <p:blipFill>
          <a:blip r:embed="rId3"/>
          <a:stretch>
            <a:fillRect/>
          </a:stretch>
        </p:blipFill>
        <p:spPr>
          <a:xfrm>
            <a:off x="2066362" y="3865472"/>
            <a:ext cx="8059275" cy="2972215"/>
          </a:xfrm>
          <a:prstGeom prst="rect">
            <a:avLst/>
          </a:prstGeom>
        </p:spPr>
      </p:pic>
    </p:spTree>
    <p:extLst>
      <p:ext uri="{BB962C8B-B14F-4D97-AF65-F5344CB8AC3E}">
        <p14:creationId xmlns:p14="http://schemas.microsoft.com/office/powerpoint/2010/main" val="23168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3" name="Rectangle 2">
            <a:extLst>
              <a:ext uri="{FF2B5EF4-FFF2-40B4-BE49-F238E27FC236}">
                <a16:creationId xmlns:a16="http://schemas.microsoft.com/office/drawing/2014/main" id="{9297C65D-302D-97F3-B9E7-0795EAD68417}"/>
              </a:ext>
            </a:extLst>
          </p:cNvPr>
          <p:cNvSpPr/>
          <p:nvPr/>
        </p:nvSpPr>
        <p:spPr>
          <a:xfrm>
            <a:off x="4282831" y="1774092"/>
            <a:ext cx="4400061" cy="2751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76F7AF6B-B2F9-3EFF-C0AF-2B594EF765FF}"/>
              </a:ext>
            </a:extLst>
          </p:cNvPr>
          <p:cNvSpPr/>
          <p:nvPr/>
        </p:nvSpPr>
        <p:spPr>
          <a:xfrm flipV="1">
            <a:off x="4435232" y="4228122"/>
            <a:ext cx="3481754" cy="2264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839586BE-A17E-1BF1-BFDE-31813F4B3DA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DFDB98B-84DF-C2AD-F494-6AFEC7D2D6CE}"/>
              </a:ext>
            </a:extLst>
          </p:cNvPr>
          <p:cNvSpPr/>
          <p:nvPr/>
        </p:nvSpPr>
        <p:spPr>
          <a:xfrm flipH="1">
            <a:off x="8903660"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CD8EDD4-508D-2592-641D-F07131736022}"/>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455056-4146-112A-F120-BE0214897893}"/>
                  </a:ext>
                </a:extLst>
              </p:cNvPr>
              <p:cNvSpPr txBox="1"/>
              <p:nvPr/>
            </p:nvSpPr>
            <p:spPr>
              <a:xfrm>
                <a:off x="203199" y="1570892"/>
                <a:ext cx="3772001" cy="3539430"/>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p:txBody>
          </p:sp>
        </mc:Choice>
        <mc:Fallback xmlns="">
          <p:sp>
            <p:nvSpPr>
              <p:cNvPr id="9" name="TextBox 8">
                <a:extLst>
                  <a:ext uri="{FF2B5EF4-FFF2-40B4-BE49-F238E27FC236}">
                    <a16:creationId xmlns:a16="http://schemas.microsoft.com/office/drawing/2014/main" id="{98455056-4146-112A-F120-BE0214897893}"/>
                  </a:ext>
                </a:extLst>
              </p:cNvPr>
              <p:cNvSpPr txBox="1">
                <a:spLocks noRot="1" noChangeAspect="1" noMove="1" noResize="1" noEditPoints="1" noAdjustHandles="1" noChangeArrowheads="1" noChangeShapeType="1" noTextEdit="1"/>
              </p:cNvSpPr>
              <p:nvPr/>
            </p:nvSpPr>
            <p:spPr>
              <a:xfrm>
                <a:off x="203199" y="1570892"/>
                <a:ext cx="3772001" cy="3539430"/>
              </a:xfrm>
              <a:prstGeom prst="rect">
                <a:avLst/>
              </a:prstGeom>
              <a:blipFill>
                <a:blip r:embed="rId3"/>
                <a:stretch>
                  <a:fillRect l="-3231" t="-1724" r="-5331" b="-4138"/>
                </a:stretch>
              </a:blipFill>
            </p:spPr>
            <p:txBody>
              <a:bodyPr/>
              <a:lstStyle/>
              <a:p>
                <a:r>
                  <a:rPr lang="en-SG">
                    <a:noFill/>
                  </a:rPr>
                  <a:t> </a:t>
                </a:r>
              </a:p>
            </p:txBody>
          </p:sp>
        </mc:Fallback>
      </mc:AlternateContent>
      <p:cxnSp>
        <p:nvCxnSpPr>
          <p:cNvPr id="12" name="Straight Arrow Connector 11">
            <a:extLst>
              <a:ext uri="{FF2B5EF4-FFF2-40B4-BE49-F238E27FC236}">
                <a16:creationId xmlns:a16="http://schemas.microsoft.com/office/drawing/2014/main" id="{3D32C3E9-BCF7-21C1-63AF-73D41ED05D73}"/>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AD247D5-7FC8-E539-BBF9-553966365A8E}"/>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8DACFCA-54FF-8B97-ADDE-2E676AE80B9A}"/>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62C7FE-569E-526F-8EAC-7FB212EC0703}"/>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6C97FE7D-83F3-331E-3DF8-232847CB58B0}"/>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206435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1C82DA-C4AB-4A16-CC94-7486A4928219}"/>
                  </a:ext>
                </a:extLst>
              </p:cNvPr>
              <p:cNvSpPr txBox="1"/>
              <p:nvPr/>
            </p:nvSpPr>
            <p:spPr>
              <a:xfrm>
                <a:off x="203199" y="1570892"/>
                <a:ext cx="3772001" cy="4832092"/>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a:p>
                <a:endParaRPr lang="en-SG" sz="2800" b="1" dirty="0">
                  <a:solidFill>
                    <a:srgbClr val="7030A0"/>
                  </a:solidFill>
                </a:endParaRPr>
              </a:p>
              <a:p>
                <a:r>
                  <a:rPr lang="en-SG" sz="2800" b="1" dirty="0">
                    <a:solidFill>
                      <a:srgbClr val="7030A0"/>
                    </a:solidFill>
                  </a:rPr>
                  <a:t>What if I give you a bit of </a:t>
                </a:r>
                <a:r>
                  <a:rPr lang="en-SG" sz="2800" b="1" u="sng" dirty="0">
                    <a:solidFill>
                      <a:srgbClr val="7030A0"/>
                    </a:solidFill>
                  </a:rPr>
                  <a:t>history</a:t>
                </a:r>
                <a:r>
                  <a:rPr lang="en-SG" sz="2800" b="1" dirty="0">
                    <a:solidFill>
                      <a:srgbClr val="7030A0"/>
                    </a:solidFill>
                  </a:rPr>
                  <a:t> now?</a:t>
                </a:r>
              </a:p>
            </p:txBody>
          </p:sp>
        </mc:Choice>
        <mc:Fallback xmlns="">
          <p:sp>
            <p:nvSpPr>
              <p:cNvPr id="11" name="TextBox 10">
                <a:extLst>
                  <a:ext uri="{FF2B5EF4-FFF2-40B4-BE49-F238E27FC236}">
                    <a16:creationId xmlns:a16="http://schemas.microsoft.com/office/drawing/2014/main" id="{041C82DA-C4AB-4A16-CC94-7486A4928219}"/>
                  </a:ext>
                </a:extLst>
              </p:cNvPr>
              <p:cNvSpPr txBox="1">
                <a:spLocks noRot="1" noChangeAspect="1" noMove="1" noResize="1" noEditPoints="1" noAdjustHandles="1" noChangeArrowheads="1" noChangeShapeType="1" noTextEdit="1"/>
              </p:cNvSpPr>
              <p:nvPr/>
            </p:nvSpPr>
            <p:spPr>
              <a:xfrm>
                <a:off x="203199" y="1570892"/>
                <a:ext cx="3772001" cy="4832092"/>
              </a:xfrm>
              <a:prstGeom prst="rect">
                <a:avLst/>
              </a:prstGeom>
              <a:blipFill>
                <a:blip r:embed="rId3"/>
                <a:stretch>
                  <a:fillRect l="-3231" t="-1263" r="-5331" b="-2778"/>
                </a:stretch>
              </a:blipFill>
            </p:spPr>
            <p:txBody>
              <a:bodyPr/>
              <a:lstStyle/>
              <a:p>
                <a:r>
                  <a:rPr lang="en-SG">
                    <a:noFill/>
                  </a:rPr>
                  <a:t> </a:t>
                </a:r>
              </a:p>
            </p:txBody>
          </p:sp>
        </mc:Fallback>
      </mc:AlternateContent>
      <p:pic>
        <p:nvPicPr>
          <p:cNvPr id="12" name="Picture 11" descr="A group of gold coins&#10;&#10;Description automatically generated with medium confidence">
            <a:extLst>
              <a:ext uri="{FF2B5EF4-FFF2-40B4-BE49-F238E27FC236}">
                <a16:creationId xmlns:a16="http://schemas.microsoft.com/office/drawing/2014/main" id="{F1C767E9-6308-3CB8-97B8-EB787964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13" name="Rectangle 12">
            <a:extLst>
              <a:ext uri="{FF2B5EF4-FFF2-40B4-BE49-F238E27FC236}">
                <a16:creationId xmlns:a16="http://schemas.microsoft.com/office/drawing/2014/main" id="{BEFA2E9D-D346-A4E1-725F-1DA59AFF153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8EED8B7-FABB-F38D-5C99-E82E2A917136}"/>
              </a:ext>
            </a:extLst>
          </p:cNvPr>
          <p:cNvSpPr/>
          <p:nvPr/>
        </p:nvSpPr>
        <p:spPr>
          <a:xfrm flipH="1">
            <a:off x="8911475"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58EF33CF-8803-CBB6-6050-94DB222659B3}"/>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a:extLst>
              <a:ext uri="{FF2B5EF4-FFF2-40B4-BE49-F238E27FC236}">
                <a16:creationId xmlns:a16="http://schemas.microsoft.com/office/drawing/2014/main" id="{A2D1F4BF-E49D-B5B0-D29A-0AD9F138EA4D}"/>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B4812B12-576A-6946-A73E-BC430F72C12A}"/>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1DBD407E-7763-A03E-ED4D-C8271B9766EB}"/>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C96CE662-DD07-831E-AD74-73E8C04653AF}"/>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9872403B-2BDE-01C2-E534-43FF91D25167}"/>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343816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199" y="1825624"/>
            <a:ext cx="5625123" cy="5032375"/>
          </a:xfrm>
        </p:spPr>
        <p:txBody>
          <a:bodyPr>
            <a:normAutofit lnSpcReduction="10000"/>
          </a:bodyPr>
          <a:lstStyle/>
          <a:p>
            <a:pPr marL="0" indent="0">
              <a:buNone/>
            </a:pPr>
            <a:r>
              <a:rPr lang="en-GB" b="1" dirty="0"/>
              <a:t>Definition (</a:t>
            </a:r>
            <a:r>
              <a:rPr lang="en-GB" b="1" dirty="0">
                <a:solidFill>
                  <a:srgbClr val="00B050"/>
                </a:solidFill>
              </a:rPr>
              <a:t>history</a:t>
            </a:r>
            <a:r>
              <a:rPr lang="en-GB" b="1" dirty="0"/>
              <a:t>):</a:t>
            </a:r>
          </a:p>
          <a:p>
            <a:pPr marL="0" indent="0">
              <a:buNone/>
            </a:pPr>
            <a:r>
              <a:rPr lang="en-GB" b="1" dirty="0">
                <a:solidFill>
                  <a:srgbClr val="00B050"/>
                </a:solidFill>
              </a:rPr>
              <a:t>History</a:t>
            </a:r>
            <a:r>
              <a:rPr lang="en-GB" dirty="0"/>
              <a:t> refers to the </a:t>
            </a:r>
            <a:r>
              <a:rPr lang="en-GB" b="1" dirty="0"/>
              <a:t>past observations or values of the time series up to a certain point in time</a:t>
            </a:r>
            <a:r>
              <a:rPr lang="en-GB" dirty="0"/>
              <a:t>.</a:t>
            </a:r>
          </a:p>
          <a:p>
            <a:pPr marL="0" indent="0">
              <a:buNone/>
            </a:pPr>
            <a:r>
              <a:rPr lang="en-GB" dirty="0"/>
              <a:t>It provides information about the patterns and trends of the data over time, which can be used to make predictions and identify important factors that influence the time series.</a:t>
            </a:r>
          </a:p>
          <a:p>
            <a:pPr marL="0" indent="0">
              <a:buNone/>
            </a:pPr>
            <a:r>
              <a:rPr lang="en-GB" dirty="0"/>
              <a:t>E.g., predicting a stock price, requires to know the history of the stock prices to understand its </a:t>
            </a:r>
            <a:r>
              <a:rPr lang="en-GB" dirty="0" err="1"/>
              <a:t>behavior</a:t>
            </a:r>
            <a:r>
              <a:rPr lang="en-GB" dirty="0"/>
              <a:t>.</a:t>
            </a:r>
          </a:p>
          <a:p>
            <a:pPr marL="0" indent="0">
              <a:buNone/>
            </a:pPr>
            <a:endParaRPr lang="en-SG" dirty="0"/>
          </a:p>
        </p:txBody>
      </p:sp>
      <p:pic>
        <p:nvPicPr>
          <p:cNvPr id="10" name="Picture 9">
            <a:extLst>
              <a:ext uri="{FF2B5EF4-FFF2-40B4-BE49-F238E27FC236}">
                <a16:creationId xmlns:a16="http://schemas.microsoft.com/office/drawing/2014/main" id="{7451DDE0-AAF3-330D-A8B5-94DCD7217016}"/>
              </a:ext>
            </a:extLst>
          </p:cNvPr>
          <p:cNvPicPr>
            <a:picLocks noChangeAspect="1"/>
          </p:cNvPicPr>
          <p:nvPr/>
        </p:nvPicPr>
        <p:blipFill>
          <a:blip r:embed="rId2"/>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87030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200" y="1825624"/>
                <a:ext cx="5181600" cy="5032375"/>
              </a:xfrm>
            </p:spPr>
            <p:txBody>
              <a:bodyPr>
                <a:normAutofit/>
              </a:bodyPr>
              <a:lstStyle/>
              <a:p>
                <a:pPr marL="0" indent="0">
                  <a:buNone/>
                </a:pPr>
                <a:r>
                  <a:rPr lang="en-GB" sz="2800" b="1" dirty="0"/>
                  <a:t>As a consequence: </a:t>
                </a:r>
                <a:r>
                  <a:rPr lang="en-GB" sz="2800" dirty="0"/>
                  <a:t>when predicting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r>
                          <a:rPr lang="en-GB" sz="2800" b="0" i="1" smtClean="0">
                            <a:latin typeface="Cambria Math" panose="02040503050406030204" pitchFamily="18" charset="0"/>
                          </a:rPr>
                          <m:t>+1</m:t>
                        </m:r>
                      </m:sub>
                    </m:sSub>
                  </m:oMath>
                </a14:m>
                <a:r>
                  <a:rPr lang="en-GB" sz="2800" dirty="0"/>
                  <a:t>, what plays the role of inputs should be a subset of </a:t>
                </a:r>
                <a14:m>
                  <m:oMath xmlns:m="http://schemas.openxmlformats.org/officeDocument/2006/math">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e>
                    </m:d>
                  </m:oMath>
                </a14:m>
                <a:r>
                  <a:rPr lang="en-SG" sz="2800" dirty="0"/>
                  <a:t>, consisting of all the observations from the beginning until the present time </a:t>
                </a:r>
                <a14:m>
                  <m:oMath xmlns:m="http://schemas.openxmlformats.org/officeDocument/2006/math">
                    <m:r>
                      <a:rPr lang="en-SG" sz="2800" i="1" dirty="0" smtClean="0">
                        <a:latin typeface="Cambria Math" panose="02040503050406030204" pitchFamily="18" charset="0"/>
                      </a:rPr>
                      <m:t>𝑡</m:t>
                    </m:r>
                  </m:oMath>
                </a14:m>
                <a:r>
                  <a:rPr lang="en-SG" sz="2800" dirty="0"/>
                  <a:t>.</a:t>
                </a:r>
              </a:p>
              <a:p>
                <a:pPr marL="0" indent="0">
                  <a:buNone/>
                </a:pPr>
                <a:endParaRPr lang="en-SG" dirty="0"/>
              </a:p>
              <a:p>
                <a:pPr marL="0" indent="0">
                  <a:buNone/>
                </a:pPr>
                <a:r>
                  <a:rPr lang="en-SG" sz="2800" b="1" dirty="0"/>
                  <a:t>For instance, could we predict the next position of the ball knowing only the last two frames, i.e. the last two positions of the ball?</a:t>
                </a:r>
              </a:p>
            </p:txBody>
          </p:sp>
        </mc:Choice>
        <mc:Fallback xmlns="">
          <p:sp>
            <p:nvSpPr>
              <p:cNvPr id="3" name="Content Placeholder 2">
                <a:extLst>
                  <a:ext uri="{FF2B5EF4-FFF2-40B4-BE49-F238E27FC236}">
                    <a16:creationId xmlns:a16="http://schemas.microsoft.com/office/drawing/2014/main" id="{4E2EC6DC-296C-84BC-FE39-DB6DC6B7379B}"/>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9AD4472-5573-CFF1-EE35-D4FAE1EB60D0}"/>
              </a:ext>
            </a:extLst>
          </p:cNvPr>
          <p:cNvPicPr>
            <a:picLocks noChangeAspect="1"/>
          </p:cNvPicPr>
          <p:nvPr/>
        </p:nvPicPr>
        <p:blipFill>
          <a:blip r:embed="rId3"/>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41396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Lookback size</a:t>
            </a:r>
            <a:endParaRPr lang="en-SG" dirty="0"/>
          </a:p>
        </p:txBody>
      </p:sp>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lookback</a:t>
            </a:r>
            <a:r>
              <a:rPr lang="en-GB" b="1" dirty="0"/>
              <a:t> size):</a:t>
            </a:r>
          </a:p>
          <a:p>
            <a:pPr marL="0" indent="0">
              <a:buNone/>
            </a:pPr>
            <a:r>
              <a:rPr lang="en-GB" dirty="0"/>
              <a:t>The </a:t>
            </a:r>
            <a:r>
              <a:rPr lang="en-GB" b="1" dirty="0"/>
              <a:t>number of past observations or values of a time series that are used to make a prediction </a:t>
            </a:r>
            <a:r>
              <a:rPr lang="en-GB" dirty="0"/>
              <a:t>is commonly referred to as the "</a:t>
            </a:r>
            <a:r>
              <a:rPr lang="en-GB" b="1" dirty="0">
                <a:solidFill>
                  <a:srgbClr val="00B050"/>
                </a:solidFill>
              </a:rPr>
              <a:t>lookback</a:t>
            </a:r>
            <a:r>
              <a:rPr lang="en-GB" dirty="0"/>
              <a:t>" or "</a:t>
            </a:r>
            <a:r>
              <a:rPr lang="en-GB" b="1" dirty="0">
                <a:solidFill>
                  <a:srgbClr val="00B050"/>
                </a:solidFill>
              </a:rPr>
              <a:t>window</a:t>
            </a:r>
            <a:r>
              <a:rPr lang="en-GB" dirty="0"/>
              <a:t>" </a:t>
            </a:r>
            <a:r>
              <a:rPr lang="en-GB" b="1" dirty="0"/>
              <a:t>size</a:t>
            </a:r>
            <a:r>
              <a:rPr lang="en-GB" dirty="0"/>
              <a:t>.</a:t>
            </a:r>
          </a:p>
          <a:p>
            <a:pPr marL="0" indent="0">
              <a:buNone/>
            </a:pPr>
            <a:r>
              <a:rPr lang="en-GB" dirty="0"/>
              <a:t>It is the length of the history that is used to inform the prediction of the next value in the time series.</a:t>
            </a:r>
          </a:p>
          <a:p>
            <a:pPr marL="0" indent="0">
              <a:buNone/>
            </a:pPr>
            <a:r>
              <a:rPr lang="en-GB" dirty="0"/>
              <a:t>In our example, the lookback size is simply 2.</a:t>
            </a:r>
          </a:p>
          <a:p>
            <a:pPr marL="0" indent="0">
              <a:buNone/>
            </a:pPr>
            <a:endParaRPr lang="en-SG" dirty="0"/>
          </a:p>
        </p:txBody>
      </p:sp>
      <p:pic>
        <p:nvPicPr>
          <p:cNvPr id="8" name="Picture 7">
            <a:extLst>
              <a:ext uri="{FF2B5EF4-FFF2-40B4-BE49-F238E27FC236}">
                <a16:creationId xmlns:a16="http://schemas.microsoft.com/office/drawing/2014/main" id="{E6F1A226-E903-0EFC-4ABA-2E0CF1D6A25F}"/>
              </a:ext>
            </a:extLst>
          </p:cNvPr>
          <p:cNvPicPr>
            <a:picLocks noChangeAspect="1"/>
          </p:cNvPicPr>
          <p:nvPr/>
        </p:nvPicPr>
        <p:blipFill>
          <a:blip r:embed="rId2"/>
          <a:stretch>
            <a:fillRect/>
          </a:stretch>
        </p:blipFill>
        <p:spPr>
          <a:xfrm>
            <a:off x="6355783" y="1989329"/>
            <a:ext cx="5820587" cy="4239217"/>
          </a:xfrm>
          <a:prstGeom prst="rect">
            <a:avLst/>
          </a:prstGeom>
        </p:spPr>
      </p:pic>
    </p:spTree>
    <p:extLst>
      <p:ext uri="{BB962C8B-B14F-4D97-AF65-F5344CB8AC3E}">
        <p14:creationId xmlns:p14="http://schemas.microsoft.com/office/powerpoint/2010/main" val="404880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p:txBody>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3C38EE99-9997-EC4D-6407-E95240AA3E61}"/>
              </a:ext>
            </a:extLst>
          </p:cNvPr>
          <p:cNvPicPr>
            <a:picLocks noChangeAspect="1"/>
          </p:cNvPicPr>
          <p:nvPr/>
        </p:nvPicPr>
        <p:blipFill>
          <a:blip r:embed="rId3"/>
          <a:stretch>
            <a:fillRect/>
          </a:stretch>
        </p:blipFill>
        <p:spPr>
          <a:xfrm>
            <a:off x="5896311" y="1825625"/>
            <a:ext cx="6295689" cy="4530461"/>
          </a:xfrm>
          <a:prstGeom prst="rect">
            <a:avLst/>
          </a:prstGeom>
        </p:spPr>
      </p:pic>
    </p:spTree>
    <p:extLst>
      <p:ext uri="{BB962C8B-B14F-4D97-AF65-F5344CB8AC3E}">
        <p14:creationId xmlns:p14="http://schemas.microsoft.com/office/powerpoint/2010/main" val="250634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to include history</a:t>
            </a:r>
            <a:endParaRPr lang="en-SG" dirty="0"/>
          </a:p>
        </p:txBody>
      </p:sp>
      <p:pic>
        <p:nvPicPr>
          <p:cNvPr id="7" name="Picture 6">
            <a:extLst>
              <a:ext uri="{FF2B5EF4-FFF2-40B4-BE49-F238E27FC236}">
                <a16:creationId xmlns:a16="http://schemas.microsoft.com/office/drawing/2014/main" id="{1C4103AD-8E3B-E0FC-1FB6-E4CDBAD3EC2B}"/>
              </a:ext>
            </a:extLst>
          </p:cNvPr>
          <p:cNvPicPr>
            <a:picLocks noChangeAspect="1"/>
          </p:cNvPicPr>
          <p:nvPr/>
        </p:nvPicPr>
        <p:blipFill>
          <a:blip r:embed="rId2"/>
          <a:stretch>
            <a:fillRect/>
          </a:stretch>
        </p:blipFill>
        <p:spPr>
          <a:xfrm>
            <a:off x="490868" y="1491311"/>
            <a:ext cx="7662079" cy="5366689"/>
          </a:xfrm>
          <a:prstGeom prst="rect">
            <a:avLst/>
          </a:prstGeom>
        </p:spPr>
      </p:pic>
      <p:pic>
        <p:nvPicPr>
          <p:cNvPr id="8" name="Picture 7">
            <a:extLst>
              <a:ext uri="{FF2B5EF4-FFF2-40B4-BE49-F238E27FC236}">
                <a16:creationId xmlns:a16="http://schemas.microsoft.com/office/drawing/2014/main" id="{EDE5744A-E535-3ECF-6D99-A0009F827CBD}"/>
              </a:ext>
            </a:extLst>
          </p:cNvPr>
          <p:cNvPicPr>
            <a:picLocks noChangeAspect="1"/>
          </p:cNvPicPr>
          <p:nvPr/>
        </p:nvPicPr>
        <p:blipFill>
          <a:blip r:embed="rId3"/>
          <a:stretch>
            <a:fillRect/>
          </a:stretch>
        </p:blipFill>
        <p:spPr>
          <a:xfrm>
            <a:off x="7268308" y="3429000"/>
            <a:ext cx="4548554" cy="3312777"/>
          </a:xfrm>
          <a:prstGeom prst="rect">
            <a:avLst/>
          </a:prstGeom>
        </p:spPr>
      </p:pic>
    </p:spTree>
    <p:extLst>
      <p:ext uri="{BB962C8B-B14F-4D97-AF65-F5344CB8AC3E}">
        <p14:creationId xmlns:p14="http://schemas.microsoft.com/office/powerpoint/2010/main" val="183583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dirty="0"/>
                  <a:t>Almost as before:</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p>
              <a:p>
                <a:pPr marL="0" indent="0">
                  <a:buNone/>
                </a:pPr>
                <a:r>
                  <a:rPr lang="en-GB" b="1" dirty="0"/>
                  <a:t>Same trainer function, and seems to train with lower loss values, but again, is it good?</a:t>
                </a:r>
                <a:endParaRPr lang="en-SG" b="1"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CE3554C-9D2F-5BC5-3C72-5D7A74A0CCAA}"/>
              </a:ext>
            </a:extLst>
          </p:cNvPr>
          <p:cNvPicPr>
            <a:picLocks noChangeAspect="1"/>
          </p:cNvPicPr>
          <p:nvPr/>
        </p:nvPicPr>
        <p:blipFill>
          <a:blip r:embed="rId3"/>
          <a:stretch>
            <a:fillRect/>
          </a:stretch>
        </p:blipFill>
        <p:spPr>
          <a:xfrm>
            <a:off x="6096000" y="365125"/>
            <a:ext cx="5917252" cy="5974861"/>
          </a:xfrm>
          <a:prstGeom prst="rect">
            <a:avLst/>
          </a:prstGeom>
        </p:spPr>
      </p:pic>
    </p:spTree>
    <p:extLst>
      <p:ext uri="{BB962C8B-B14F-4D97-AF65-F5344CB8AC3E}">
        <p14:creationId xmlns:p14="http://schemas.microsoft.com/office/powerpoint/2010/main" val="736987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time the predictor works, as we obtain the correct prediction values.</a:t>
                </a:r>
              </a:p>
              <a:p>
                <a:pPr marL="0" indent="0">
                  <a:buNone/>
                </a:pPr>
                <a:r>
                  <a:rPr lang="en-GB" b="1" dirty="0"/>
                  <a:t>In the example below, we had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SG" b="1" dirty="0"/>
                  <a:t>, but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b="1" dirty="0"/>
                  <a:t>.</a:t>
                </a:r>
              </a:p>
              <a:p>
                <a:pPr marL="0" indent="0">
                  <a:buNone/>
                </a:pPr>
                <a:r>
                  <a:rPr lang="en-SG" dirty="0"/>
                  <a:t>This was good enough to help the DNN formulate two good different predictions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a:t>
                </a:r>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DA78C32-4560-BEDA-2ECA-82D686C4FB72}"/>
              </a:ext>
            </a:extLst>
          </p:cNvPr>
          <p:cNvPicPr>
            <a:picLocks noChangeAspect="1"/>
          </p:cNvPicPr>
          <p:nvPr/>
        </p:nvPicPr>
        <p:blipFill>
          <a:blip r:embed="rId3"/>
          <a:stretch>
            <a:fillRect/>
          </a:stretch>
        </p:blipFill>
        <p:spPr>
          <a:xfrm>
            <a:off x="2713375" y="3895312"/>
            <a:ext cx="7392432" cy="2962688"/>
          </a:xfrm>
          <a:prstGeom prst="rect">
            <a:avLst/>
          </a:prstGeom>
        </p:spPr>
      </p:pic>
    </p:spTree>
    <p:extLst>
      <p:ext uri="{BB962C8B-B14F-4D97-AF65-F5344CB8AC3E}">
        <p14:creationId xmlns:p14="http://schemas.microsoft.com/office/powerpoint/2010/main" val="10511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history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t>In general: Having more datapoints in the history (i.e. a greater lookback length), will usually lead to a model that performs better.</a:t>
                </a:r>
              </a:p>
              <a:p>
                <a:pPr marL="0" indent="0">
                  <a:buNone/>
                </a:pPr>
                <a:r>
                  <a:rPr lang="en-GB" dirty="0"/>
                  <a:t>Therefore,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at time </a:t>
                </a:r>
                <a14:m>
                  <m:oMath xmlns:m="http://schemas.openxmlformats.org/officeDocument/2006/math">
                    <m:r>
                      <a:rPr lang="en-GB" i="1" dirty="0" smtClean="0">
                        <a:latin typeface="Cambria Math" panose="02040503050406030204" pitchFamily="18" charset="0"/>
                      </a:rPr>
                      <m:t>𝑡</m:t>
                    </m:r>
                  </m:oMath>
                </a14:m>
                <a:r>
                  <a:rPr lang="en-GB" dirty="0"/>
                  <a:t>,</a:t>
                </a:r>
              </a:p>
              <a:p>
                <a:r>
                  <a:rPr lang="en-GB" dirty="0"/>
                  <a:t>We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 as input (normal),</a:t>
                </a:r>
              </a:p>
              <a:p>
                <a:r>
                  <a:rPr lang="en-GB" dirty="0"/>
                  <a:t>And the ideal history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𝑡</m:t>
                        </m:r>
                      </m:sub>
                    </m:sSub>
                  </m:oMath>
                </a14:m>
                <a:r>
                  <a:rPr lang="en-GB" dirty="0"/>
                  <a:t>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𝑡</m:t>
                    </m:r>
                    <m:r>
                      <a:rPr lang="en-GB" b="0" i="1" dirty="0" smtClean="0">
                        <a:latin typeface="Cambria Math" panose="02040503050406030204" pitchFamily="18" charset="0"/>
                      </a:rPr>
                      <m:t>−1</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endParaRPr lang="en-GB" b="1" dirty="0"/>
              </a:p>
              <a:p>
                <a:pPr marL="0" indent="0">
                  <a:buNone/>
                </a:pPr>
                <a:r>
                  <a:rPr lang="en-GB" b="1" dirty="0"/>
                  <a:t>This could pose a problem as the history length will change over time, accounting for more and more data points being added to history over time.</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449"/>
                </a:stretch>
              </a:blipFill>
            </p:spPr>
            <p:txBody>
              <a:bodyPr/>
              <a:lstStyle/>
              <a:p>
                <a:r>
                  <a:rPr lang="en-SG">
                    <a:noFill/>
                  </a:rPr>
                  <a:t> </a:t>
                </a:r>
              </a:p>
            </p:txBody>
          </p:sp>
        </mc:Fallback>
      </mc:AlternateContent>
    </p:spTree>
    <p:extLst>
      <p:ext uri="{BB962C8B-B14F-4D97-AF65-F5344CB8AC3E}">
        <p14:creationId xmlns:p14="http://schemas.microsoft.com/office/powerpoint/2010/main" val="354227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7F7-455A-5071-9414-BB2585FCB219}"/>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9CB9E-DBF6-2419-238F-8192CB59ADA5}"/>
                  </a:ext>
                </a:extLst>
              </p:cNvPr>
              <p:cNvSpPr>
                <a:spLocks noGrp="1"/>
              </p:cNvSpPr>
              <p:nvPr>
                <p:ph idx="1"/>
              </p:nvPr>
            </p:nvSpPr>
            <p:spPr>
              <a:xfrm>
                <a:off x="838200" y="1825624"/>
                <a:ext cx="10515600" cy="5032375"/>
              </a:xfrm>
            </p:spPr>
            <p:txBody>
              <a:bodyPr>
                <a:normAutofit/>
              </a:bodyPr>
              <a:lstStyle/>
              <a:p>
                <a:pPr marL="0" indent="0">
                  <a:buNone/>
                </a:pPr>
                <a:r>
                  <a:rPr lang="en-GB" b="1" dirty="0"/>
                  <a:t>History vectors will then have varying lengths.</a:t>
                </a:r>
              </a:p>
              <a:p>
                <a:pPr marL="0" indent="0">
                  <a:buNone/>
                </a:pPr>
                <a:r>
                  <a:rPr lang="en-GB" dirty="0"/>
                  <a:t>For instance,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=3</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3</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=4−1=2</m:t>
                    </m:r>
                  </m:oMath>
                </a14:m>
                <a:r>
                  <a:rPr lang="en-GB" dirty="0"/>
                  <a:t>, that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3</m:t>
                        </m:r>
                      </m:sub>
                    </m:sSub>
                    <m:r>
                      <a:rPr lang="en-GB" b="0" i="0"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a14:m>
                <a:r>
                  <a:rPr lang="en-GB" dirty="0"/>
                  <a:t>.</a:t>
                </a:r>
              </a:p>
              <a:p>
                <a:pPr marL="0" indent="0">
                  <a:buNone/>
                </a:pPr>
                <a:r>
                  <a:rPr lang="en-GB" dirty="0"/>
                  <a:t>Whereas,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11</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=10</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10</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=10−1=9</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9</m:t>
                        </m:r>
                      </m:sub>
                    </m:sSub>
                    <m:r>
                      <a:rPr lang="en-GB" b="0" i="1" smtClean="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219CB9E-DBF6-2419-238F-8192CB59ADA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275523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endParaRPr lang="en-SG" dirty="0"/>
          </a:p>
        </p:txBody>
      </p:sp>
      <p:pic>
        <p:nvPicPr>
          <p:cNvPr id="5" name="Picture 4">
            <a:extLst>
              <a:ext uri="{FF2B5EF4-FFF2-40B4-BE49-F238E27FC236}">
                <a16:creationId xmlns:a16="http://schemas.microsoft.com/office/drawing/2014/main" id="{FF2FBCA8-55AF-AA7F-47FF-79896BF4CD39}"/>
              </a:ext>
            </a:extLst>
          </p:cNvPr>
          <p:cNvPicPr>
            <a:picLocks noChangeAspect="1"/>
          </p:cNvPicPr>
          <p:nvPr/>
        </p:nvPicPr>
        <p:blipFill>
          <a:blip r:embed="rId2"/>
          <a:stretch>
            <a:fillRect/>
          </a:stretch>
        </p:blipFill>
        <p:spPr>
          <a:xfrm>
            <a:off x="1966336" y="2944604"/>
            <a:ext cx="8259328" cy="3629532"/>
          </a:xfrm>
          <a:prstGeom prst="rect">
            <a:avLst/>
          </a:prstGeom>
        </p:spPr>
      </p:pic>
    </p:spTree>
    <p:extLst>
      <p:ext uri="{BB962C8B-B14F-4D97-AF65-F5344CB8AC3E}">
        <p14:creationId xmlns:p14="http://schemas.microsoft.com/office/powerpoint/2010/main" val="3821622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134346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a:p>
                <a:pPr marL="0" indent="0">
                  <a:buNone/>
                </a:pPr>
                <a:r>
                  <a:rPr lang="en-GB" b="1" dirty="0">
                    <a:solidFill>
                      <a:srgbClr val="FF0000"/>
                    </a:solidFill>
                  </a:rPr>
                  <a:t>However, we could do much better than this.</a:t>
                </a:r>
                <a:endParaRPr lang="en-SG" b="1" dirty="0">
                  <a:solidFill>
                    <a:srgbClr val="FF0000"/>
                  </a:solidFill>
                </a:endParaRP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88437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B047-DF24-C6F6-64BD-7C7DDCFA1FD5}"/>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283DD-E7C8-4C04-5B22-F87EDBDE805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memory</a:t>
                </a:r>
                <a:r>
                  <a:rPr lang="en-GB" b="1" dirty="0"/>
                  <a:t> or </a:t>
                </a:r>
                <a:r>
                  <a:rPr lang="en-GB" b="1" dirty="0">
                    <a:solidFill>
                      <a:srgbClr val="00B050"/>
                    </a:solidFill>
                  </a:rPr>
                  <a:t>hidden</a:t>
                </a:r>
                <a:r>
                  <a:rPr lang="en-GB" b="1" dirty="0"/>
                  <a:t> </a:t>
                </a:r>
                <a:r>
                  <a:rPr lang="en-GB" b="1" dirty="0">
                    <a:solidFill>
                      <a:srgbClr val="00B050"/>
                    </a:solidFill>
                  </a:rPr>
                  <a:t>vector</a:t>
                </a:r>
                <a:r>
                  <a:rPr lang="en-GB" b="1" dirty="0"/>
                  <a:t> in RNNs):</a:t>
                </a:r>
              </a:p>
              <a:p>
                <a:pPr marL="0" indent="0">
                  <a:buNone/>
                </a:pPr>
                <a:r>
                  <a:rPr lang="en-GB" dirty="0"/>
                  <a:t>In practice however, it is preferable to define a </a:t>
                </a:r>
                <a:r>
                  <a:rPr lang="en-GB" b="1" dirty="0">
                    <a:solidFill>
                      <a:srgbClr val="00B050"/>
                    </a:solidFill>
                  </a:rPr>
                  <a:t>memory</a:t>
                </a:r>
                <a:r>
                  <a:rPr lang="en-GB" dirty="0"/>
                  <a:t> </a:t>
                </a:r>
                <a:r>
                  <a:rPr lang="en-GB" b="1" dirty="0"/>
                  <a:t>(or </a:t>
                </a:r>
                <a:r>
                  <a:rPr lang="en-GB" b="1" dirty="0">
                    <a:solidFill>
                      <a:srgbClr val="00B050"/>
                    </a:solidFill>
                  </a:rPr>
                  <a:t>hidden</a:t>
                </a:r>
                <a:r>
                  <a:rPr lang="en-GB" b="1" dirty="0"/>
                  <a:t>) vector</a:t>
                </a:r>
                <a:r>
                  <a:rPr lang="en-GB" dirty="0"/>
                  <a:t> and leave it to the Neural Network to figure out what to put in there. </a:t>
                </a:r>
              </a:p>
              <a:p>
                <a:pPr marL="0" indent="0">
                  <a:buNone/>
                </a:pPr>
                <a:r>
                  <a:rPr lang="en-GB" dirty="0"/>
                  <a:t>On each time </a:t>
                </a:r>
                <a14:m>
                  <m:oMath xmlns:m="http://schemas.openxmlformats.org/officeDocument/2006/math">
                    <m:r>
                      <a:rPr lang="en-GB" i="1" dirty="0" smtClean="0">
                        <a:latin typeface="Cambria Math" panose="02040503050406030204" pitchFamily="18" charset="0"/>
                      </a:rPr>
                      <m:t>𝑡</m:t>
                    </m:r>
                  </m:oMath>
                </a14:m>
                <a:r>
                  <a:rPr lang="en-GB" dirty="0"/>
                  <a:t>, the Neural Network:</a:t>
                </a:r>
              </a:p>
              <a:p>
                <a:r>
                  <a:rPr lang="en-GB" dirty="0"/>
                  <a:t>Would 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smtClean="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oMath>
                </a14:m>
                <a:r>
                  <a:rPr lang="en-GB" dirty="0"/>
                  <a:t>.</a:t>
                </a:r>
              </a:p>
              <a:p>
                <a:r>
                  <a:rPr lang="en-GB" dirty="0"/>
                  <a:t>Would compute a </a:t>
                </a:r>
                <a:r>
                  <a:rPr lang="en-GB" b="1" dirty="0"/>
                  <a:t>prediction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𝒚</m:t>
                        </m:r>
                      </m:e>
                      <m:sub>
                        <m:r>
                          <a:rPr lang="en-GB" b="1" i="1" dirty="0" smtClean="0">
                            <a:latin typeface="Cambria Math" panose="02040503050406030204" pitchFamily="18" charset="0"/>
                          </a:rPr>
                          <m:t>𝒕</m:t>
                        </m:r>
                      </m:sub>
                    </m:sSub>
                  </m:oMath>
                </a14:m>
                <a:r>
                  <a:rPr lang="en-GB" b="1" dirty="0"/>
                  <a:t> for what might be the value of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endParaRPr lang="en-GB" dirty="0"/>
              </a:p>
              <a:p>
                <a:pPr marL="0" indent="0">
                  <a:buNone/>
                </a:pPr>
                <a:endParaRPr lang="en-GB" dirty="0"/>
              </a:p>
              <a:p>
                <a:endParaRPr lang="en-SG" dirty="0"/>
              </a:p>
            </p:txBody>
          </p:sp>
        </mc:Choice>
        <mc:Fallback xmlns="">
          <p:sp>
            <p:nvSpPr>
              <p:cNvPr id="3" name="Content Placeholder 2">
                <a:extLst>
                  <a:ext uri="{FF2B5EF4-FFF2-40B4-BE49-F238E27FC236}">
                    <a16:creationId xmlns:a16="http://schemas.microsoft.com/office/drawing/2014/main" id="{5FC283DD-E7C8-4C04-5B22-F87EDBDE805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23"/>
                </a:stretch>
              </a:blipFill>
            </p:spPr>
            <p:txBody>
              <a:bodyPr/>
              <a:lstStyle/>
              <a:p>
                <a:r>
                  <a:rPr lang="en-SG">
                    <a:noFill/>
                  </a:rPr>
                  <a:t> </a:t>
                </a:r>
              </a:p>
            </p:txBody>
          </p:sp>
        </mc:Fallback>
      </mc:AlternateContent>
    </p:spTree>
    <p:extLst>
      <p:ext uri="{BB962C8B-B14F-4D97-AF65-F5344CB8AC3E}">
        <p14:creationId xmlns:p14="http://schemas.microsoft.com/office/powerpoint/2010/main" val="386779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26222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2781272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4514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46EE6-F3D9-3552-F89E-F377147511EE}"/>
              </a:ext>
            </a:extLst>
          </p:cNvPr>
          <p:cNvPicPr>
            <a:picLocks noChangeAspect="1"/>
          </p:cNvPicPr>
          <p:nvPr/>
        </p:nvPicPr>
        <p:blipFill>
          <a:blip r:embed="rId2"/>
          <a:stretch>
            <a:fillRect/>
          </a:stretch>
        </p:blipFill>
        <p:spPr>
          <a:xfrm>
            <a:off x="2009204" y="94784"/>
            <a:ext cx="8173591" cy="6668431"/>
          </a:xfrm>
          <a:prstGeom prst="rect">
            <a:avLst/>
          </a:prstGeom>
        </p:spPr>
      </p:pic>
    </p:spTree>
    <p:extLst>
      <p:ext uri="{BB962C8B-B14F-4D97-AF65-F5344CB8AC3E}">
        <p14:creationId xmlns:p14="http://schemas.microsoft.com/office/powerpoint/2010/main" val="3292545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1327648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71813"/>
            <a:ext cx="4142154" cy="406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6323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It trains!</a:t>
            </a:r>
            <a:endParaRPr lang="en-SG" dirty="0"/>
          </a:p>
        </p:txBody>
      </p:sp>
      <p:pic>
        <p:nvPicPr>
          <p:cNvPr id="5" name="Picture 4">
            <a:extLst>
              <a:ext uri="{FF2B5EF4-FFF2-40B4-BE49-F238E27FC236}">
                <a16:creationId xmlns:a16="http://schemas.microsoft.com/office/drawing/2014/main" id="{D6DDE19B-E25E-831A-A8E7-E62EFA527FA6}"/>
              </a:ext>
            </a:extLst>
          </p:cNvPr>
          <p:cNvPicPr>
            <a:picLocks noChangeAspect="1"/>
          </p:cNvPicPr>
          <p:nvPr/>
        </p:nvPicPr>
        <p:blipFill>
          <a:blip r:embed="rId2"/>
          <a:stretch>
            <a:fillRect/>
          </a:stretch>
        </p:blipFill>
        <p:spPr>
          <a:xfrm>
            <a:off x="1302238" y="1434643"/>
            <a:ext cx="9587523" cy="5423357"/>
          </a:xfrm>
          <a:prstGeom prst="rect">
            <a:avLst/>
          </a:prstGeom>
        </p:spPr>
      </p:pic>
    </p:spTree>
    <p:extLst>
      <p:ext uri="{BB962C8B-B14F-4D97-AF65-F5344CB8AC3E}">
        <p14:creationId xmlns:p14="http://schemas.microsoft.com/office/powerpoint/2010/main" val="1700821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And it is not too bad at predicting!</a:t>
            </a:r>
            <a:endParaRPr lang="en-SG" dirty="0"/>
          </a:p>
        </p:txBody>
      </p:sp>
      <p:pic>
        <p:nvPicPr>
          <p:cNvPr id="4" name="Picture 3">
            <a:extLst>
              <a:ext uri="{FF2B5EF4-FFF2-40B4-BE49-F238E27FC236}">
                <a16:creationId xmlns:a16="http://schemas.microsoft.com/office/drawing/2014/main" id="{A3EE9199-7295-85EA-14D6-4C7DD896F13B}"/>
              </a:ext>
            </a:extLst>
          </p:cNvPr>
          <p:cNvPicPr>
            <a:picLocks noChangeAspect="1"/>
          </p:cNvPicPr>
          <p:nvPr/>
        </p:nvPicPr>
        <p:blipFill>
          <a:blip r:embed="rId2"/>
          <a:stretch>
            <a:fillRect/>
          </a:stretch>
        </p:blipFill>
        <p:spPr>
          <a:xfrm>
            <a:off x="2421742" y="1526332"/>
            <a:ext cx="7348516" cy="5331668"/>
          </a:xfrm>
          <a:prstGeom prst="rect">
            <a:avLst/>
          </a:prstGeom>
        </p:spPr>
      </p:pic>
    </p:spTree>
    <p:extLst>
      <p:ext uri="{BB962C8B-B14F-4D97-AF65-F5344CB8AC3E}">
        <p14:creationId xmlns:p14="http://schemas.microsoft.com/office/powerpoint/2010/main" val="208049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a:p>
            <a:pPr marL="0" indent="0">
              <a:buNone/>
            </a:pPr>
            <a:r>
              <a:rPr lang="en-GB" dirty="0"/>
              <a:t>Data points are usually ordered chronologically, with each data point representing the value of the variable at a specific point in time.</a:t>
            </a:r>
          </a:p>
        </p:txBody>
      </p:sp>
      <p:pic>
        <p:nvPicPr>
          <p:cNvPr id="7" name="Picture 6">
            <a:extLst>
              <a:ext uri="{FF2B5EF4-FFF2-40B4-BE49-F238E27FC236}">
                <a16:creationId xmlns:a16="http://schemas.microsoft.com/office/drawing/2014/main" id="{419F02C5-327D-5E29-7377-652FB7F17B8A}"/>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946144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Improving our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first RNN model, uses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chemeClr val="tx1"/>
                    </a:solidFill>
                  </a:rPr>
                  <a:t>Number of inputs = 2, being </a:t>
                </a:r>
                <a14:m>
                  <m:oMath xmlns:m="http://schemas.openxmlformats.org/officeDocument/2006/math">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𝒙</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𝒉</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oMath>
                </a14:m>
                <a:r>
                  <a:rPr lang="en-GB" b="1" dirty="0">
                    <a:solidFill>
                      <a:schemeClr val="tx1"/>
                    </a:solidFill>
                  </a:rPr>
                  <a:t> this time.</a:t>
                </a:r>
              </a:p>
              <a:p>
                <a:r>
                  <a:rPr lang="en-GB" b="1" dirty="0">
                    <a:solidFill>
                      <a:schemeClr val="tx1"/>
                    </a:solidFill>
                  </a:rPr>
                  <a:t>Number of outputs = 2, being </a:t>
                </a:r>
                <a14:m>
                  <m:oMath xmlns:m="http://schemas.openxmlformats.org/officeDocument/2006/math">
                    <m:r>
                      <a:rPr lang="en-GB" b="1" i="1" dirty="0" smtClean="0">
                        <a:solidFill>
                          <a:schemeClr val="tx1"/>
                        </a:solidFill>
                        <a:latin typeface="Cambria Math" panose="02040503050406030204" pitchFamily="18" charset="0"/>
                      </a:rPr>
                      <m:t>(</m:t>
                    </m:r>
                    <m:sSub>
                      <m:sSubPr>
                        <m:ctrlPr>
                          <a:rPr lang="en-GB" b="1" i="1" dirty="0" err="1" smtClean="0">
                            <a:solidFill>
                              <a:schemeClr val="tx1"/>
                            </a:solidFill>
                            <a:latin typeface="Cambria Math" panose="02040503050406030204" pitchFamily="18" charset="0"/>
                          </a:rPr>
                        </m:ctrlPr>
                      </m:sSubPr>
                      <m:e>
                        <m:r>
                          <a:rPr lang="en-GB" b="1" i="1" dirty="0" err="1" smtClean="0">
                            <a:solidFill>
                              <a:schemeClr val="tx1"/>
                            </a:solidFill>
                            <a:latin typeface="Cambria Math" panose="02040503050406030204" pitchFamily="18" charset="0"/>
                          </a:rPr>
                          <m:t>𝒚</m:t>
                        </m:r>
                      </m:e>
                      <m:sub>
                        <m:r>
                          <a:rPr lang="en-GB" b="1" i="1" dirty="0" err="1" smtClean="0">
                            <a:solidFill>
                              <a:schemeClr val="tx1"/>
                            </a:solidFill>
                            <a:latin typeface="Cambria Math" panose="02040503050406030204" pitchFamily="18" charset="0"/>
                          </a:rPr>
                          <m:t>𝒕</m:t>
                        </m:r>
                      </m:sub>
                    </m:sSub>
                    <m:r>
                      <a:rPr lang="en-GB" b="1" i="1" dirty="0" smtClean="0">
                        <a:solidFill>
                          <a:schemeClr val="tx1"/>
                        </a:solidFill>
                        <a:latin typeface="Cambria Math" panose="02040503050406030204" pitchFamily="18" charset="0"/>
                      </a:rPr>
                      <m:t>, </m:t>
                    </m:r>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𝒉</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r>
                      <a:rPr lang="en-GB" b="1" i="1" dirty="0" smtClean="0">
                        <a:solidFill>
                          <a:schemeClr val="tx1"/>
                        </a:solidFill>
                        <a:latin typeface="Cambria Math" panose="02040503050406030204" pitchFamily="18" charset="0"/>
                      </a:rPr>
                      <m:t>)</m:t>
                    </m:r>
                  </m:oMath>
                </a14:m>
                <a:r>
                  <a:rPr lang="en-GB" b="1" dirty="0">
                    <a:solidFill>
                      <a:schemeClr val="tx1"/>
                    </a:solidFill>
                  </a:rPr>
                  <a:t>.</a:t>
                </a: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096000" y="4408031"/>
                <a:ext cx="5822462" cy="2246769"/>
              </a:xfrm>
              <a:prstGeom prst="rect">
                <a:avLst/>
              </a:prstGeom>
              <a:noFill/>
            </p:spPr>
            <p:txBody>
              <a:bodyPr wrap="square" rtlCol="0">
                <a:spAutoFit/>
              </a:bodyPr>
              <a:lstStyle/>
              <a:p>
                <a:pPr algn="ctr"/>
                <a:r>
                  <a:rPr lang="en-GB" sz="2800" b="1" dirty="0">
                    <a:solidFill>
                      <a:srgbClr val="7030A0"/>
                    </a:solidFill>
                  </a:rPr>
                  <a:t>Question: The memory vector </a:t>
                </a:r>
                <a14:m>
                  <m:oMath xmlns:m="http://schemas.openxmlformats.org/officeDocument/2006/math">
                    <m:sSub>
                      <m:sSubPr>
                        <m:ctrlPr>
                          <a:rPr lang="en-GB" sz="2800" b="1" i="1">
                            <a:solidFill>
                              <a:srgbClr val="7030A0"/>
                            </a:solidFill>
                            <a:latin typeface="Cambria Math" panose="02040503050406030204" pitchFamily="18" charset="0"/>
                          </a:rPr>
                        </m:ctrlPr>
                      </m:sSubPr>
                      <m:e>
                        <m:r>
                          <a:rPr lang="en-GB" sz="2800" b="1" i="1">
                            <a:solidFill>
                              <a:srgbClr val="7030A0"/>
                            </a:solidFill>
                            <a:latin typeface="Cambria Math" panose="02040503050406030204" pitchFamily="18" charset="0"/>
                          </a:rPr>
                          <m:t>𝒉</m:t>
                        </m:r>
                      </m:e>
                      <m:sub>
                        <m:r>
                          <a:rPr lang="en-GB" sz="2800" b="1" i="1">
                            <a:solidFill>
                              <a:srgbClr val="7030A0"/>
                            </a:solidFill>
                            <a:latin typeface="Cambria Math" panose="02040503050406030204" pitchFamily="18" charset="0"/>
                          </a:rPr>
                          <m:t>𝒕</m:t>
                        </m:r>
                      </m:sub>
                    </m:sSub>
                    <m:r>
                      <a:rPr lang="en-GB" sz="2800" b="1" i="1">
                        <a:solidFill>
                          <a:srgbClr val="7030A0"/>
                        </a:solidFill>
                        <a:latin typeface="Cambria Math" panose="02040503050406030204" pitchFamily="18" charset="0"/>
                      </a:rPr>
                      <m:t> </m:t>
                    </m:r>
                  </m:oMath>
                </a14:m>
                <a:r>
                  <a:rPr lang="en-GB" sz="2800" b="1" dirty="0">
                    <a:solidFill>
                      <a:srgbClr val="7030A0"/>
                    </a:solidFill>
                  </a:rPr>
                  <a:t>currently consists of only 1 element, but what if we increased the size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have now </a:t>
                </a:r>
                <a14:m>
                  <m:oMath xmlns:m="http://schemas.openxmlformats.org/officeDocument/2006/math">
                    <m:r>
                      <a:rPr lang="en-GB" sz="2800" b="1" i="1" smtClean="0">
                        <a:solidFill>
                          <a:srgbClr val="7030A0"/>
                        </a:solidFill>
                        <a:latin typeface="Cambria Math" panose="02040503050406030204" pitchFamily="18" charset="0"/>
                      </a:rPr>
                      <m:t>𝒍</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oMath>
                </a14:m>
                <a:r>
                  <a:rPr lang="en-SG" sz="2800" b="1" dirty="0">
                    <a:solidFill>
                      <a:srgbClr val="7030A0"/>
                    </a:solidFill>
                  </a:rPr>
                  <a:t> elements?</a:t>
                </a: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096000" y="4408031"/>
                <a:ext cx="5822462" cy="2246769"/>
              </a:xfrm>
              <a:prstGeom prst="rect">
                <a:avLst/>
              </a:prstGeom>
              <a:blipFill>
                <a:blip r:embed="rId4"/>
                <a:stretch>
                  <a:fillRect l="-1885" t="-2439" r="-3351" b="-6775"/>
                </a:stretch>
              </a:blipFill>
            </p:spPr>
            <p:txBody>
              <a:bodyPr/>
              <a:lstStyle/>
              <a:p>
                <a:r>
                  <a:rPr lang="en-SG">
                    <a:noFill/>
                  </a:rPr>
                  <a:t> </a:t>
                </a:r>
              </a:p>
            </p:txBody>
          </p:sp>
        </mc:Fallback>
      </mc:AlternateContent>
    </p:spTree>
    <p:extLst>
      <p:ext uri="{BB962C8B-B14F-4D97-AF65-F5344CB8AC3E}">
        <p14:creationId xmlns:p14="http://schemas.microsoft.com/office/powerpoint/2010/main" val="2743590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solidFill>
                      <a:srgbClr val="7030A0"/>
                    </a:solidFill>
                  </a:rPr>
                  <a:t>Question: How would we decide the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use for our RNN?</a:t>
                </a:r>
                <a:endParaRPr lang="en-GB" b="1" dirty="0">
                  <a:solidFill>
                    <a:srgbClr val="7030A0"/>
                  </a:solidFill>
                </a:endParaRPr>
              </a:p>
              <a:p>
                <a:pPr marL="0" indent="0">
                  <a:buNone/>
                </a:pPr>
                <a:endParaRPr lang="en-SG" dirty="0"/>
              </a:p>
              <a:p>
                <a:pPr marL="0" indent="0">
                  <a:buNone/>
                </a:pPr>
                <a:r>
                  <a:rPr lang="en-SG" dirty="0"/>
                  <a:t>Remember: We said earlier that </a:t>
                </a:r>
                <a:r>
                  <a:rPr lang="en-SG" i="1" dirty="0"/>
                  <a:t>“In </a:t>
                </a:r>
                <a:r>
                  <a:rPr lang="en-GB" i="1" dirty="0"/>
                  <a:t>general: Having more datapoints in the history (i.e. a greater history length), will usually lead to a model that performs better.”</a:t>
                </a:r>
              </a:p>
              <a:p>
                <a:pPr marL="0" indent="0">
                  <a:buNone/>
                </a:pPr>
                <a:endParaRPr lang="en-GB" b="1" dirty="0"/>
              </a:p>
              <a:p>
                <a:pPr marL="0" indent="0">
                  <a:buNone/>
                </a:pPr>
                <a:r>
                  <a:rPr lang="en-GB" b="1" dirty="0"/>
                  <a:t>Same intuition: It would make sense that having a </a:t>
                </a:r>
                <a:r>
                  <a:rPr lang="en-GB" b="1" dirty="0">
                    <a:solidFill>
                      <a:srgbClr val="7030A0"/>
                    </a:solidFill>
                  </a:rPr>
                  <a:t>higher</a:t>
                </a:r>
                <a:r>
                  <a:rPr lang="en-GB" b="1" dirty="0"/>
                  <a:t>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dirty="0"/>
                  <a:t> </a:t>
                </a:r>
                <a:r>
                  <a:rPr lang="en-SG" b="1" dirty="0"/>
                  <a:t>would allow the model to remember more things and therefore lead to better performance.</a:t>
                </a:r>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39"/>
                </a:stretch>
              </a:blipFill>
            </p:spPr>
            <p:txBody>
              <a:bodyPr/>
              <a:lstStyle/>
              <a:p>
                <a:r>
                  <a:rPr lang="en-SG">
                    <a:noFill/>
                  </a:rPr>
                  <a:t> </a:t>
                </a:r>
              </a:p>
            </p:txBody>
          </p:sp>
        </mc:Fallback>
      </mc:AlternateContent>
    </p:spTree>
    <p:extLst>
      <p:ext uri="{BB962C8B-B14F-4D97-AF65-F5344CB8AC3E}">
        <p14:creationId xmlns:p14="http://schemas.microsoft.com/office/powerpoint/2010/main" val="166361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sz="2800" dirty="0"/>
              <a:t>In practice,</a:t>
            </a:r>
            <a:endParaRPr lang="en-GB" dirty="0"/>
          </a:p>
          <a:p>
            <a:pPr marL="514350" indent="-514350">
              <a:buFont typeface="+mj-lt"/>
              <a:buAutoNum type="arabicPeriod"/>
            </a:pPr>
            <a:r>
              <a:rPr lang="en-GB" b="1" dirty="0"/>
              <a:t>Consider the time scale of the problem: </a:t>
            </a:r>
            <a:r>
              <a:rPr lang="en-GB" dirty="0"/>
              <a:t>The appropriate lookback length typically depends on the </a:t>
            </a:r>
            <a:r>
              <a:rPr lang="en-GB" b="1" dirty="0"/>
              <a:t>time scale of the problem </a:t>
            </a:r>
            <a:r>
              <a:rPr lang="en-GB" dirty="0"/>
              <a:t>you are trying to solve.</a:t>
            </a:r>
          </a:p>
          <a:p>
            <a:pPr marL="0" indent="0">
              <a:buNone/>
            </a:pPr>
            <a:r>
              <a:rPr lang="en-GB" dirty="0"/>
              <a:t>For example, if you are trying to predict daily stock prices, you might use a lookback length of 30 days. If you are trying to predict hourly traffic patterns, you might use a lookback length of 24 hours.</a:t>
            </a:r>
          </a:p>
          <a:p>
            <a:pPr marL="0" indent="0">
              <a:buNone/>
            </a:pPr>
            <a:r>
              <a:rPr lang="en-GB" dirty="0"/>
              <a:t>(Typically, look at seasonality and trend of your data!)</a:t>
            </a:r>
          </a:p>
          <a:p>
            <a:pPr marL="0" indent="0">
              <a:buNone/>
            </a:pPr>
            <a:r>
              <a:rPr lang="en-GB" b="1" dirty="0">
                <a:sym typeface="Wingdings" panose="05000000000000000000" pitchFamily="2" charset="2"/>
              </a:rPr>
              <a:t> </a:t>
            </a:r>
            <a:r>
              <a:rPr lang="en-GB" b="1" dirty="0"/>
              <a:t>The more information you need in the memory, the larger the memory size of it should be.</a:t>
            </a:r>
          </a:p>
          <a:p>
            <a:endParaRPr lang="en-SG" dirty="0"/>
          </a:p>
        </p:txBody>
      </p:sp>
    </p:spTree>
    <p:extLst>
      <p:ext uri="{BB962C8B-B14F-4D97-AF65-F5344CB8AC3E}">
        <p14:creationId xmlns:p14="http://schemas.microsoft.com/office/powerpoint/2010/main" val="1885554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dirty="0"/>
              <a:t>In practice,</a:t>
            </a:r>
            <a:endParaRPr lang="en-GB" dirty="0"/>
          </a:p>
          <a:p>
            <a:pPr marL="514350" indent="-514350">
              <a:buFont typeface="+mj-lt"/>
              <a:buAutoNum type="arabicPeriod" startAt="2"/>
            </a:pPr>
            <a:r>
              <a:rPr lang="en-GB" b="1" dirty="0"/>
              <a:t>Balance model complexity with overfitting: </a:t>
            </a:r>
            <a:r>
              <a:rPr lang="en-GB" dirty="0"/>
              <a:t>Finding the optimal balance between model complexity and overfitting is a key consideration in choosing a lookback length.</a:t>
            </a:r>
            <a:endParaRPr lang="en-GB" b="1" dirty="0"/>
          </a:p>
          <a:p>
            <a:pPr marL="0" indent="0">
              <a:buNone/>
            </a:pPr>
            <a:r>
              <a:rPr lang="en-GB" dirty="0"/>
              <a:t>A larger lookback length will capture more of the historical patterns and trends in the data, but it can also increase the complexity of the model and lead to overfitting.</a:t>
            </a:r>
          </a:p>
          <a:p>
            <a:pPr marL="0" indent="0">
              <a:buNone/>
            </a:pPr>
            <a:r>
              <a:rPr lang="en-GB" dirty="0"/>
              <a:t>A smaller lookback length may be simpler and less prone to overfitting, but it may also miss important patterns and trends in the data.</a:t>
            </a:r>
          </a:p>
          <a:p>
            <a:pPr marL="0" indent="0">
              <a:buNone/>
            </a:pPr>
            <a:r>
              <a:rPr lang="en-GB" b="1" dirty="0">
                <a:sym typeface="Wingdings" panose="05000000000000000000" pitchFamily="2" charset="2"/>
              </a:rPr>
              <a:t> </a:t>
            </a:r>
            <a:r>
              <a:rPr lang="en-GB" b="1" dirty="0" err="1"/>
              <a:t>Tradeoff</a:t>
            </a:r>
            <a:r>
              <a:rPr lang="en-GB" b="1" dirty="0"/>
              <a:t>: memory length vs. underfitting/overfitting.</a:t>
            </a:r>
          </a:p>
          <a:p>
            <a:endParaRPr lang="en-SG" dirty="0"/>
          </a:p>
        </p:txBody>
      </p:sp>
    </p:spTree>
    <p:extLst>
      <p:ext uri="{BB962C8B-B14F-4D97-AF65-F5344CB8AC3E}">
        <p14:creationId xmlns:p14="http://schemas.microsoft.com/office/powerpoint/2010/main" val="3078664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A02CD0-B952-C42E-530A-7D11E527CE36}"/>
              </a:ext>
            </a:extLst>
          </p:cNvPr>
          <p:cNvSpPr>
            <a:spLocks noGrp="1"/>
          </p:cNvSpPr>
          <p:nvPr>
            <p:ph type="title"/>
          </p:nvPr>
        </p:nvSpPr>
        <p:spPr/>
        <p:txBody>
          <a:bodyPr/>
          <a:lstStyle/>
          <a:p>
            <a:r>
              <a:rPr lang="en-GB" dirty="0"/>
              <a:t>If time allows,</a:t>
            </a:r>
            <a:endParaRPr lang="en-SG" dirty="0"/>
          </a:p>
        </p:txBody>
      </p:sp>
      <p:sp>
        <p:nvSpPr>
          <p:cNvPr id="5" name="Text Placeholder 4">
            <a:extLst>
              <a:ext uri="{FF2B5EF4-FFF2-40B4-BE49-F238E27FC236}">
                <a16:creationId xmlns:a16="http://schemas.microsoft.com/office/drawing/2014/main" id="{4035B018-8C3C-C23E-CB92-95BD88D5D2A2}"/>
              </a:ext>
            </a:extLst>
          </p:cNvPr>
          <p:cNvSpPr>
            <a:spLocks noGrp="1"/>
          </p:cNvSpPr>
          <p:nvPr>
            <p:ph type="body" idx="1"/>
          </p:nvPr>
        </p:nvSpPr>
        <p:spPr/>
        <p:txBody>
          <a:bodyPr/>
          <a:lstStyle/>
          <a:p>
            <a:r>
              <a:rPr lang="en-GB" dirty="0"/>
              <a:t>Will discuss about vanishing gradient problem.</a:t>
            </a:r>
            <a:endParaRPr lang="en-SG" dirty="0"/>
          </a:p>
        </p:txBody>
      </p:sp>
    </p:spTree>
    <p:extLst>
      <p:ext uri="{BB962C8B-B14F-4D97-AF65-F5344CB8AC3E}">
        <p14:creationId xmlns:p14="http://schemas.microsoft.com/office/powerpoint/2010/main" val="1783786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sz="half" idx="1"/>
              </p:nvPr>
            </p:nvSpPr>
            <p:spPr>
              <a:xfrm>
                <a:off x="838200" y="1825624"/>
                <a:ext cx="5181600" cy="5032375"/>
              </a:xfrm>
            </p:spPr>
            <p:txBody>
              <a:bodyPr>
                <a:noAutofit/>
              </a:bodyPr>
              <a:lstStyle/>
              <a:p>
                <a:pPr marL="0" indent="0">
                  <a:buNone/>
                </a:pPr>
                <a:r>
                  <a:rPr lang="en-GB" sz="2400" dirty="0"/>
                  <a:t>The </a:t>
                </a:r>
                <a:r>
                  <a:rPr lang="en-GB" sz="2400" b="1" dirty="0"/>
                  <a:t>vanishing</a:t>
                </a:r>
                <a:r>
                  <a:rPr lang="en-GB" sz="2400" dirty="0"/>
                  <a:t> </a:t>
                </a:r>
                <a:r>
                  <a:rPr lang="en-GB" sz="2400" b="1" dirty="0"/>
                  <a:t>gradient</a:t>
                </a:r>
                <a:r>
                  <a:rPr lang="en-GB" sz="2400" dirty="0"/>
                  <a:t> </a:t>
                </a:r>
                <a:r>
                  <a:rPr lang="en-GB" sz="2400" b="1" dirty="0"/>
                  <a:t>problem</a:t>
                </a:r>
                <a:r>
                  <a:rPr lang="en-GB" sz="2400" dirty="0"/>
                  <a:t> can often occur in RNNs during training. </a:t>
                </a:r>
              </a:p>
              <a:p>
                <a:r>
                  <a:rPr lang="en-GB" sz="2400" dirty="0"/>
                  <a:t>In RNNs, each hidden state </a:t>
                </a:r>
                <a14:m>
                  <m:oMath xmlns:m="http://schemas.openxmlformats.org/officeDocument/2006/math">
                    <m:sSub>
                      <m:sSubPr>
                        <m:ctrlPr>
                          <a:rPr lang="en-GB" sz="2400" i="1" dirty="0" smtClean="0">
                            <a:latin typeface="Cambria Math" panose="02040503050406030204" pitchFamily="18" charset="0"/>
                          </a:rPr>
                        </m:ctrlPr>
                      </m:sSubPr>
                      <m:e>
                        <m:r>
                          <a:rPr lang="en-GB" sz="2400" i="1" dirty="0" smtClean="0">
                            <a:latin typeface="Cambria Math" panose="02040503050406030204" pitchFamily="18" charset="0"/>
                          </a:rPr>
                          <m:t>h</m:t>
                        </m:r>
                      </m:e>
                      <m:sub>
                        <m:r>
                          <a:rPr lang="en-GB" sz="2400" i="1" dirty="0" smtClean="0">
                            <a:latin typeface="Cambria Math" panose="02040503050406030204" pitchFamily="18" charset="0"/>
                          </a:rPr>
                          <m:t>𝑡</m:t>
                        </m:r>
                        <m:r>
                          <a:rPr lang="en-GB" sz="2400" b="0" i="1" dirty="0" smtClean="0">
                            <a:latin typeface="Cambria Math" panose="02040503050406030204" pitchFamily="18" charset="0"/>
                          </a:rPr>
                          <m:t>+1</m:t>
                        </m:r>
                      </m:sub>
                    </m:sSub>
                  </m:oMath>
                </a14:m>
                <a:r>
                  <a:rPr lang="en-GB" sz="2400" dirty="0"/>
                  <a:t> is updated via a function of the previous hidden state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h</m:t>
                        </m:r>
                      </m:e>
                      <m:sub>
                        <m:r>
                          <a:rPr lang="en-GB" sz="2400" b="0" i="1" smtClean="0">
                            <a:latin typeface="Cambria Math" panose="02040503050406030204" pitchFamily="18" charset="0"/>
                          </a:rPr>
                          <m:t>𝑡</m:t>
                        </m:r>
                      </m:sub>
                    </m:sSub>
                  </m:oMath>
                </a14:m>
                <a:r>
                  <a:rPr lang="en-GB" sz="2400" dirty="0"/>
                  <a:t> and the input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sub>
                    </m:sSub>
                  </m:oMath>
                </a14:m>
                <a:r>
                  <a:rPr lang="en-GB" sz="2400" dirty="0"/>
                  <a:t>.</a:t>
                </a:r>
              </a:p>
              <a:p>
                <a:r>
                  <a:rPr lang="en-GB" sz="2400" dirty="0"/>
                  <a:t>During training, we used backpropagation over time, learning how to update the memory vectors over time for that problem/dataset.</a:t>
                </a:r>
              </a:p>
              <a:p>
                <a:r>
                  <a:rPr lang="en-GB" sz="2400" dirty="0"/>
                  <a:t>However, </a:t>
                </a:r>
                <a:r>
                  <a:rPr lang="en-GB" sz="2400" b="1" dirty="0"/>
                  <a:t>this backpropagation can result in very small gradients for the earlier time steps</a:t>
                </a:r>
                <a:r>
                  <a:rPr lang="en-GB" sz="2400" dirty="0"/>
                  <a:t>, where the weights are then updated very slowly.</a:t>
                </a:r>
                <a:endParaRPr lang="en-SG" sz="2400" dirty="0"/>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1882" t="-1695" r="-2000"/>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442E30AE-BB50-8C37-93E8-C2BA482A10BD}"/>
              </a:ext>
            </a:extLst>
          </p:cNvPr>
          <p:cNvSpPr>
            <a:spLocks noGrp="1"/>
          </p:cNvSpPr>
          <p:nvPr>
            <p:ph sz="half" idx="2"/>
          </p:nvPr>
        </p:nvSpPr>
        <p:spPr>
          <a:xfrm>
            <a:off x="6172200" y="1825625"/>
            <a:ext cx="5181600" cy="5032374"/>
          </a:xfrm>
        </p:spPr>
        <p:txBody>
          <a:bodyPr>
            <a:normAutofit/>
          </a:bodyPr>
          <a:lstStyle/>
          <a:p>
            <a:r>
              <a:rPr lang="en-GB" sz="2400" dirty="0"/>
              <a:t>This can be particularly problematic for RNNs, since they are designed to handle time series data that can exhibit long-term dependencies.</a:t>
            </a:r>
          </a:p>
          <a:p>
            <a:r>
              <a:rPr lang="en-GB" sz="2400" dirty="0"/>
              <a:t>The vanishing gradient problem can be particularly severe in RNNs that use activation functions that saturate, such as the hyperbolic tangent (tanh) or sigmoid functions.</a:t>
            </a:r>
          </a:p>
          <a:p>
            <a:r>
              <a:rPr lang="en-GB" sz="2400" dirty="0"/>
              <a:t>Indeed, when the activation function saturates, the gradients become very small, making it difficult to propagate information through the network.</a:t>
            </a:r>
          </a:p>
          <a:p>
            <a:endParaRPr lang="en-SG" sz="2400" dirty="0"/>
          </a:p>
        </p:txBody>
      </p:sp>
    </p:spTree>
    <p:extLst>
      <p:ext uri="{BB962C8B-B14F-4D97-AF65-F5344CB8AC3E}">
        <p14:creationId xmlns:p14="http://schemas.microsoft.com/office/powerpoint/2010/main" val="342578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p:txBody>
              <a:bodyPr>
                <a:normAutofit/>
              </a:bodyPr>
              <a:lstStyle/>
              <a:p>
                <a:pPr marL="0" indent="0">
                  <a:buNone/>
                </a:pPr>
                <a:r>
                  <a:rPr lang="en-GB" dirty="0"/>
                  <a:t>We will generate </a:t>
                </a:r>
                <a:r>
                  <a:rPr lang="en-GB" b="1" dirty="0"/>
                  <a:t>a mock dataset for a time series </a:t>
                </a:r>
                <a:r>
                  <a:rPr lang="en-GB" dirty="0"/>
                  <a:t>in Python.</a:t>
                </a:r>
              </a:p>
              <a:p>
                <a:r>
                  <a:rPr lang="en-GB" dirty="0"/>
                  <a:t>It will consist of a simple sinusoid curve, as shown, with values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 2,…}</m:t>
                    </m:r>
                  </m:oMath>
                </a14:m>
                <a:r>
                  <a:rPr lang="en-GB" dirty="0"/>
                  <a:t>.</a:t>
                </a:r>
              </a:p>
              <a:p>
                <a:r>
                  <a:rPr lang="en-GB" dirty="0"/>
                  <a:t>We will attempt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using the previous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Out times series dataset </a:t>
                </a:r>
                <a14:m>
                  <m:oMath xmlns:m="http://schemas.openxmlformats.org/officeDocument/2006/math">
                    <m:r>
                      <a:rPr lang="en-GB" b="0" i="1" smtClean="0">
                        <a:latin typeface="Cambria Math" panose="02040503050406030204" pitchFamily="18" charset="0"/>
                      </a:rPr>
                      <m:t>𝐷</m:t>
                    </m:r>
                  </m:oMath>
                </a14:m>
                <a:r>
                  <a:rPr lang="en-GB" dirty="0"/>
                  <a:t> then consists of all the pairs</a:t>
                </a:r>
                <a:br>
                  <a:rPr lang="en-GB" dirty="0"/>
                </a:br>
                <a14:m>
                  <m:oMath xmlns:m="http://schemas.openxmlformats.org/officeDocument/2006/math">
                    <m:r>
                      <a:rPr lang="en-GB" i="1">
                        <a:latin typeface="Cambria Math" panose="02040503050406030204" pitchFamily="18" charset="0"/>
                      </a:rPr>
                      <m:t>𝐷</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∈{1, 2, …}]</m:t>
                    </m:r>
                  </m:oMath>
                </a14:m>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3" b="-1541"/>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FAFDA03C-547F-070A-62A0-8BC7C0B4D49C}"/>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3292999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258666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Typical methods for analysing a time series include</a:t>
            </a:r>
          </a:p>
          <a:p>
            <a:pPr marL="514350" indent="-514350">
              <a:buFont typeface="+mj-lt"/>
              <a:buAutoNum type="arabicPeriod"/>
            </a:pPr>
            <a:r>
              <a:rPr lang="en-GB" b="1" dirty="0"/>
              <a:t>Descriptive statistics: </a:t>
            </a:r>
            <a:r>
              <a:rPr lang="en-GB" dirty="0"/>
              <a:t>calculating basic summary statistics for the time series (mean, median, variance, etc.). These statistics can provide insights into the central tendency, variability, and distribution of the data.</a:t>
            </a:r>
          </a:p>
          <a:p>
            <a:pPr marL="514350" indent="-514350">
              <a:buFont typeface="+mj-lt"/>
              <a:buAutoNum type="arabicPeriod"/>
            </a:pPr>
            <a:r>
              <a:rPr lang="en-GB" b="1" dirty="0"/>
              <a:t>Visual inspection: </a:t>
            </a:r>
            <a:r>
              <a:rPr lang="en-GB" dirty="0"/>
              <a:t>Plotting the time series data helps identify patterns, trends, and outliers in the data. </a:t>
            </a:r>
          </a:p>
        </p:txBody>
      </p:sp>
      <p:pic>
        <p:nvPicPr>
          <p:cNvPr id="10" name="Picture 9">
            <a:extLst>
              <a:ext uri="{FF2B5EF4-FFF2-40B4-BE49-F238E27FC236}">
                <a16:creationId xmlns:a16="http://schemas.microsoft.com/office/drawing/2014/main" id="{A797B8FA-B87E-538F-8455-6FF89F60C768}"/>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11965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214127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Decomposition separates the time series data into different components that capture distinct aspects of the data, expressing it as the sum of several underlying components, each with its own distinct pattern, e.g.:</a:t>
            </a:r>
          </a:p>
          <a:p>
            <a:pPr marL="514350" indent="-514350">
              <a:buFont typeface="+mj-lt"/>
              <a:buAutoNum type="arabicPeriod"/>
            </a:pPr>
            <a:r>
              <a:rPr lang="en-GB" b="1" dirty="0"/>
              <a:t>Trend: </a:t>
            </a:r>
            <a:r>
              <a:rPr lang="en-GB" dirty="0"/>
              <a:t>This component represents the long-term changes or fluctuations in the data over time. It is typically modelled as a smooth curve that captures the overall direction of the time series.</a:t>
            </a:r>
          </a:p>
          <a:p>
            <a:pPr marL="514350" indent="-514350">
              <a:buFont typeface="+mj-lt"/>
              <a:buAutoNum type="arabicPeriod"/>
            </a:pPr>
            <a:r>
              <a:rPr lang="en-GB" b="1" dirty="0"/>
              <a:t>Seasonal: </a:t>
            </a:r>
            <a:r>
              <a:rPr lang="en-GB" dirty="0"/>
              <a:t>This component captures the regular, periodic fluctuations in the data that occur over fixed periods of time, such as daily, weekly, or monthly. It is often modelled as a set of repeating patterns that correspond to the seasonal cycles.</a:t>
            </a:r>
          </a:p>
          <a:p>
            <a:pPr marL="514350" indent="-514350">
              <a:buFont typeface="+mj-lt"/>
              <a:buAutoNum type="arabicPeriod"/>
            </a:pPr>
            <a:r>
              <a:rPr lang="en-GB" b="1" dirty="0"/>
              <a:t>Residual: </a:t>
            </a:r>
            <a:r>
              <a:rPr lang="en-GB" dirty="0"/>
              <a:t>This component represents the random or irregular fluctuations in the data that are not explained by the trend or seasonal components. It is often modelled as a series of random noise or white noise.</a:t>
            </a:r>
          </a:p>
          <a:p>
            <a:endParaRPr lang="en-SG" dirty="0"/>
          </a:p>
        </p:txBody>
      </p:sp>
    </p:spTree>
    <p:extLst>
      <p:ext uri="{BB962C8B-B14F-4D97-AF65-F5344CB8AC3E}">
        <p14:creationId xmlns:p14="http://schemas.microsoft.com/office/powerpoint/2010/main" val="35633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3893</Words>
  <Application>Microsoft Office PowerPoint</Application>
  <PresentationFormat>Widescreen</PresentationFormat>
  <Paragraphs>301</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50.039 Theory and Practice of Deep Learning W6-S1 Times Series Data and Recurrent Neural Networks</vt:lpstr>
      <vt:lpstr>About this week (Week 6)</vt:lpstr>
      <vt:lpstr>About this week (Week 6)</vt:lpstr>
      <vt:lpstr>Time series dataset</vt:lpstr>
      <vt:lpstr>A mock dataset</vt:lpstr>
      <vt:lpstr>A mock dataset</vt:lpstr>
      <vt:lpstr>Typical methods for analysing a time series</vt:lpstr>
      <vt:lpstr>Typical methods for analysing a time series</vt:lpstr>
      <vt:lpstr>A quick word about decomposition</vt:lpstr>
      <vt:lpstr>A quick word about decomposition</vt:lpstr>
      <vt:lpstr>Typical methods for analysing a time series</vt:lpstr>
      <vt:lpstr>Typical methods for analysing a time series</vt:lpstr>
      <vt:lpstr>Using a simple DNN to predict</vt:lpstr>
      <vt:lpstr>Using a simple DNN to predict</vt:lpstr>
      <vt:lpstr>Using a simple DNN to predict</vt:lpstr>
      <vt:lpstr>Using a simple DNN to predict</vt:lpstr>
      <vt:lpstr>A visual example for the need of “direction”</vt:lpstr>
      <vt:lpstr>A visual example for the need of “direction”</vt:lpstr>
      <vt:lpstr>A visual example for the need of “direction”</vt:lpstr>
      <vt:lpstr>A visual example for the need of “direction”</vt:lpstr>
      <vt:lpstr>Lookback size</vt:lpstr>
      <vt:lpstr>Using a simple DNN to predict</vt:lpstr>
      <vt:lpstr>Reworking the Dataset to include history</vt:lpstr>
      <vt:lpstr>Using a simple DNN to predict</vt:lpstr>
      <vt:lpstr>Using a simple DNN to predict</vt:lpstr>
      <vt:lpstr>What is a good history length then?</vt:lpstr>
      <vt:lpstr>The problem of varying length</vt:lpstr>
      <vt:lpstr>The problem of varying length</vt:lpstr>
      <vt:lpstr>The problem of varying length</vt:lpstr>
      <vt:lpstr>The problem of varying length</vt:lpstr>
      <vt:lpstr>The need for memory</vt:lpstr>
      <vt:lpstr>The need for memory</vt:lpstr>
      <vt:lpstr>Defining a Recurrent Neural Network (RNN)</vt:lpstr>
      <vt:lpstr>The need for memory</vt:lpstr>
      <vt:lpstr>PowerPoint Presentation</vt:lpstr>
      <vt:lpstr>Implementing a RNN</vt:lpstr>
      <vt:lpstr>Implementing a RNN</vt:lpstr>
      <vt:lpstr>It trains!</vt:lpstr>
      <vt:lpstr>And it is not too bad at predicting!</vt:lpstr>
      <vt:lpstr>Improving our RNN</vt:lpstr>
      <vt:lpstr>What is a good memory length then?</vt:lpstr>
      <vt:lpstr>What is a good memory length then?</vt:lpstr>
      <vt:lpstr>What is a good memory length then?</vt:lpstr>
      <vt:lpstr>If time allows,</vt:lpstr>
      <vt:lpstr>Defining a Recurrent Neural Network (RNN)</vt:lpstr>
      <vt:lpstr>The need for memory</vt:lpstr>
      <vt:lpstr>Backpropagation through time</vt:lpstr>
      <vt:lpstr>Backpropagation through time</vt:lpstr>
      <vt:lpstr>The vanishing gradient problem (part 3)</vt:lpstr>
      <vt:lpstr>The vanishing gradient problem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2023-02-26T09:42:11Z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