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377" r:id="rId2"/>
    <p:sldId id="760" r:id="rId3"/>
    <p:sldId id="608" r:id="rId4"/>
    <p:sldId id="757" r:id="rId5"/>
    <p:sldId id="758" r:id="rId6"/>
    <p:sldId id="759" r:id="rId7"/>
    <p:sldId id="257" r:id="rId8"/>
    <p:sldId id="405" r:id="rId9"/>
    <p:sldId id="378" r:id="rId10"/>
    <p:sldId id="406" r:id="rId11"/>
    <p:sldId id="379" r:id="rId12"/>
    <p:sldId id="407" r:id="rId13"/>
    <p:sldId id="408" r:id="rId14"/>
    <p:sldId id="409" r:id="rId15"/>
    <p:sldId id="410" r:id="rId16"/>
    <p:sldId id="411" r:id="rId17"/>
    <p:sldId id="413" r:id="rId18"/>
    <p:sldId id="412" r:id="rId19"/>
    <p:sldId id="414" r:id="rId20"/>
    <p:sldId id="415" r:id="rId21"/>
    <p:sldId id="416" r:id="rId22"/>
    <p:sldId id="417" r:id="rId23"/>
    <p:sldId id="380" r:id="rId24"/>
    <p:sldId id="418" r:id="rId25"/>
    <p:sldId id="419" r:id="rId26"/>
    <p:sldId id="420" r:id="rId27"/>
    <p:sldId id="381" r:id="rId28"/>
    <p:sldId id="421" r:id="rId29"/>
    <p:sldId id="422" r:id="rId30"/>
    <p:sldId id="382" r:id="rId31"/>
    <p:sldId id="423" r:id="rId32"/>
    <p:sldId id="425" r:id="rId33"/>
    <p:sldId id="424" r:id="rId34"/>
    <p:sldId id="426" r:id="rId35"/>
    <p:sldId id="404" r:id="rId36"/>
    <p:sldId id="646" r:id="rId37"/>
    <p:sldId id="383" r:id="rId38"/>
    <p:sldId id="647" r:id="rId39"/>
    <p:sldId id="648" r:id="rId40"/>
    <p:sldId id="649" r:id="rId41"/>
    <p:sldId id="384" r:id="rId42"/>
    <p:sldId id="385" r:id="rId43"/>
    <p:sldId id="650" r:id="rId44"/>
    <p:sldId id="651" r:id="rId45"/>
    <p:sldId id="386" r:id="rId46"/>
    <p:sldId id="652" r:id="rId47"/>
    <p:sldId id="387" r:id="rId48"/>
    <p:sldId id="761" r:id="rId49"/>
    <p:sldId id="762" r:id="rId50"/>
    <p:sldId id="763" r:id="rId51"/>
    <p:sldId id="764" r:id="rId52"/>
    <p:sldId id="388" r:id="rId53"/>
    <p:sldId id="765" r:id="rId54"/>
    <p:sldId id="389" r:id="rId55"/>
    <p:sldId id="766" r:id="rId56"/>
    <p:sldId id="767" r:id="rId57"/>
    <p:sldId id="768" r:id="rId58"/>
    <p:sldId id="390" r:id="rId59"/>
    <p:sldId id="770" r:id="rId60"/>
    <p:sldId id="771" r:id="rId61"/>
    <p:sldId id="769" r:id="rId62"/>
    <p:sldId id="772" r:id="rId63"/>
    <p:sldId id="773" r:id="rId64"/>
    <p:sldId id="774" r:id="rId65"/>
    <p:sldId id="391" r:id="rId66"/>
    <p:sldId id="775" r:id="rId67"/>
    <p:sldId id="776" r:id="rId68"/>
    <p:sldId id="777" r:id="rId69"/>
    <p:sldId id="778" r:id="rId70"/>
    <p:sldId id="779" r:id="rId71"/>
    <p:sldId id="392" r:id="rId72"/>
    <p:sldId id="394" r:id="rId73"/>
    <p:sldId id="780" r:id="rId74"/>
    <p:sldId id="395" r:id="rId75"/>
    <p:sldId id="782" r:id="rId76"/>
    <p:sldId id="781" r:id="rId77"/>
    <p:sldId id="396" r:id="rId78"/>
    <p:sldId id="397" r:id="rId79"/>
    <p:sldId id="398" r:id="rId80"/>
    <p:sldId id="399" r:id="rId81"/>
    <p:sldId id="400" r:id="rId82"/>
    <p:sldId id="401" r:id="rId83"/>
    <p:sldId id="402" r:id="rId84"/>
    <p:sldId id="403" r:id="rId85"/>
    <p:sldId id="346" r:id="rId86"/>
    <p:sldId id="267" r:id="rId87"/>
    <p:sldId id="26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60"/>
          </p14:sldIdLst>
        </p14:section>
        <p14:section name="0. Hyperparameter searching" id="{9DF854B9-B1FF-4998-A2D8-9E9AEA42D2D4}">
          <p14:sldIdLst>
            <p14:sldId id="608"/>
            <p14:sldId id="757"/>
            <p14:sldId id="758"/>
            <p14:sldId id="759"/>
            <p14:sldId id="257"/>
          </p14:sldIdLst>
        </p14:section>
        <p14:section name="I.1. The PyTorch framework and its benefits" id="{3DB4E890-7E90-4FB2-B232-A4CA3E58405F}">
          <p14:sldIdLst>
            <p14:sldId id="405"/>
            <p14:sldId id="378"/>
            <p14:sldId id="406"/>
          </p14:sldIdLst>
        </p14:section>
        <p14:section name="I.2. The PyTorch Tensor object" id="{1768638D-70DA-424F-8896-144E38C20B7E}">
          <p14:sldIdLst>
            <p14:sldId id="379"/>
            <p14:sldId id="407"/>
            <p14:sldId id="408"/>
            <p14:sldId id="409"/>
            <p14:sldId id="410"/>
            <p14:sldId id="411"/>
            <p14:sldId id="413"/>
            <p14:sldId id="412"/>
          </p14:sldIdLst>
        </p14:section>
        <p14:section name="I.3. Basic operations on Tensors" id="{D24780B9-223D-471E-BEA1-2E21C247BAE1}">
          <p14:sldIdLst>
            <p14:sldId id="414"/>
            <p14:sldId id="415"/>
            <p14:sldId id="416"/>
            <p14:sldId id="417"/>
            <p14:sldId id="380"/>
            <p14:sldId id="418"/>
            <p14:sldId id="419"/>
            <p14:sldId id="420"/>
          </p14:sldIdLst>
        </p14:section>
        <p14:section name="I.4. A quick note on broadcasting" id="{3C6B118A-E43B-4020-95D5-D22B27E8CE6F}">
          <p14:sldIdLst>
            <p14:sldId id="381"/>
            <p14:sldId id="421"/>
            <p14:sldId id="422"/>
          </p14:sldIdLst>
        </p14:section>
        <p14:section name="I.5. Tensor locations" id="{771AE218-AC06-4FBC-B137-8E732849AA6C}">
          <p14:sldIdLst>
            <p14:sldId id="382"/>
            <p14:sldId id="423"/>
            <p14:sldId id="425"/>
            <p14:sldId id="424"/>
            <p14:sldId id="426"/>
          </p14:sldIdLst>
        </p14:section>
        <p14:section name="I.6. A bit of practice" id="{7E6DFD35-08C1-4CD1-A069-3CEB97555F1B}">
          <p14:sldIdLst>
            <p14:sldId id="404"/>
          </p14:sldIdLst>
        </p14:section>
        <p14:section name="II.1. Converting our model into PyTorch" id="{A7F7FB4A-93A3-4669-8DFC-6DF59244797C}">
          <p14:sldIdLst>
            <p14:sldId id="646"/>
            <p14:sldId id="383"/>
            <p14:sldId id="647"/>
            <p14:sldId id="648"/>
            <p14:sldId id="649"/>
          </p14:sldIdLst>
        </p14:section>
        <p14:section name="II.2. Writing a forward method" id="{EE78A32E-26E9-4654-8BBF-1E279E6C714E}">
          <p14:sldIdLst>
            <p14:sldId id="384"/>
          </p14:sldIdLst>
        </p14:section>
        <p14:section name="II.3. Implementing a loss and accuracy" id="{D114062D-C6B3-459C-BCC8-5DE3703BF52F}">
          <p14:sldIdLst>
            <p14:sldId id="385"/>
            <p14:sldId id="650"/>
            <p14:sldId id="651"/>
          </p14:sldIdLst>
        </p14:section>
        <p14:section name="II.4. Computation times: GPU vs. CPU" id="{66311FC7-18C1-4097-8DBA-A5161CD65364}">
          <p14:sldIdLst>
            <p14:sldId id="386"/>
            <p14:sldId id="652"/>
          </p14:sldIdLst>
        </p14:section>
        <p14:section name="III.1. Autograd the beast" id="{19687F76-71BB-45E7-B8C7-38B1A65DDA6A}">
          <p14:sldIdLst>
            <p14:sldId id="387"/>
            <p14:sldId id="761"/>
            <p14:sldId id="762"/>
            <p14:sldId id="763"/>
            <p14:sldId id="764"/>
          </p14:sldIdLst>
        </p14:section>
        <p14:section name="III.2. Implementing a simple gradient descent" id="{76A3535D-AB29-4E9E-8C0A-231B2FE96A38}">
          <p14:sldIdLst>
            <p14:sldId id="388"/>
            <p14:sldId id="765"/>
          </p14:sldIdLst>
        </p14:section>
        <p14:section name="III.3. Backpropagation and no_grad()" id="{CB5D7E1A-1513-4D06-AD0A-63CEC9F8E7C4}">
          <p14:sldIdLst>
            <p14:sldId id="389"/>
            <p14:sldId id="766"/>
            <p14:sldId id="767"/>
            <p14:sldId id="768"/>
          </p14:sldIdLst>
        </p14:section>
        <p14:section name="IV.1. Losses and Metrics in PyTorch" id="{E2BC7EF5-C7D5-492D-A438-4E9ED9694EF7}">
          <p14:sldIdLst>
            <p14:sldId id="390"/>
            <p14:sldId id="770"/>
            <p14:sldId id="771"/>
            <p14:sldId id="769"/>
            <p14:sldId id="772"/>
            <p14:sldId id="773"/>
            <p14:sldId id="774"/>
          </p14:sldIdLst>
        </p14:section>
        <p14:section name="IV.2. Advanced Optimizers in PyTorch" id="{6BC0117F-1D0C-409A-833E-C7EE3E9502E3}">
          <p14:sldIdLst>
            <p14:sldId id="391"/>
            <p14:sldId id="775"/>
            <p14:sldId id="776"/>
            <p14:sldId id="777"/>
          </p14:sldIdLst>
        </p14:section>
        <p14:section name="V.1. Dataloaders for mini-batches" id="{4E3A828C-E499-48C2-BA63-F36EF42F7E48}">
          <p14:sldIdLst>
            <p14:sldId id="778"/>
            <p14:sldId id="779"/>
            <p14:sldId id="392"/>
          </p14:sldIdLst>
        </p14:section>
        <p14:section name="V.2. Initializers" id="{074E8EDD-F3DA-4195-AAA1-EBB4E429D0DE}">
          <p14:sldIdLst>
            <p14:sldId id="394"/>
            <p14:sldId id="780"/>
          </p14:sldIdLst>
        </p14:section>
        <p14:section name="V.3. Regularization" id="{FC804AC1-DACD-4AFE-AF3D-8D0DC3116991}">
          <p14:sldIdLst>
            <p14:sldId id="395"/>
            <p14:sldId id="782"/>
            <p14:sldId id="781"/>
          </p14:sldIdLst>
        </p14:section>
        <p14:section name="VI.1. Loading Datasets from PyTorch" id="{029F27C1-5003-42D3-8F05-DA9DEB96D345}">
          <p14:sldIdLst>
            <p14:sldId id="396"/>
          </p14:sldIdLst>
        </p14:section>
        <p14:section name="VI.2. Writing a custom Dataset object" id="{10E169D6-B6C7-473D-9387-FE616ABEAF92}">
          <p14:sldIdLst>
            <p14:sldId id="397"/>
          </p14:sldIdLst>
        </p14:section>
        <p14:section name="VI.3. Writing a Custom Dataloader object" id="{A40E12A9-5236-4289-82D5-A3E0185A78F2}">
          <p14:sldIdLst>
            <p14:sldId id="398"/>
          </p14:sldIdLst>
        </p14:section>
        <p14:section name="VII.1. Demo - A multi-classification task" id="{8C55ED7A-A682-4B9E-8418-647BCC6E8F0F}">
          <p14:sldIdLst>
            <p14:sldId id="399"/>
          </p14:sldIdLst>
        </p14:section>
        <p14:section name="VII.2. Demo - Implementing the forward method" id="{5AC1EE76-9E14-486C-96FA-03FA5B870426}">
          <p14:sldIdLst>
            <p14:sldId id="400"/>
          </p14:sldIdLst>
        </p14:section>
        <p14:section name="VII.3. Demo - Writing custom Layers and Blocks" id="{F7361A3F-5077-458D-B652-9816D9CE48F5}">
          <p14:sldIdLst>
            <p14:sldId id="401"/>
          </p14:sldIdLst>
        </p14:section>
        <p14:section name="VII.4. Demo - Cross Entropy function extension" id="{D15E91CF-E527-45F6-9837-5D5BFB3B5CF7}">
          <p14:sldIdLst>
            <p14:sldId id="402"/>
          </p14:sldIdLst>
        </p14:section>
        <p14:section name="VII.5. Demo - Training a Deep Neural Network" id="{477257E7-571E-4412-9E06-E0B848366484}">
          <p14:sldIdLst>
            <p14:sldId id="403"/>
          </p14:sldIdLst>
        </p14:section>
        <p14:section name="Conclusion" id="{09807B6E-2B76-45C8-B103-96D5021B68A6}">
          <p14:sldIdLst>
            <p14:sldId id="346"/>
          </p14:sldIdLst>
        </p14:section>
        <p14:section name="References and watchlist" id="{217B8593-1CA5-408D-B198-A5E6ACAB5948}">
          <p14:sldIdLst>
            <p14:sldId id="26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FDBEB2-E663-41FC-8A3C-AC79657DF6AB}" v="335" dt="2023-02-03T08:53:33.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3T09:13:37.539" v="8349" actId="22"/>
      <pc:docMkLst>
        <pc:docMk/>
      </pc:docMkLst>
      <pc:sldChg chg="modSp mod">
        <pc:chgData name="Matthieu De Mari" userId="dfb708c9-d8dc-439f-9a3b-c772bf4a311c" providerId="ADAL" clId="{D2FDBEB2-E663-41FC-8A3C-AC79657DF6AB}" dt="2023-01-31T09:38:27.909" v="1" actId="2057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modSp mod">
        <pc:chgData name="Matthieu De Mari" userId="dfb708c9-d8dc-439f-9a3b-c772bf4a311c" providerId="ADAL" clId="{D2FDBEB2-E663-41FC-8A3C-AC79657DF6AB}" dt="2023-01-31T09:38:33.645" v="7"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ldChg>
      <pc:sldChg chg="modSp mod">
        <pc:chgData name="Matthieu De Mari" userId="dfb708c9-d8dc-439f-9a3b-c772bf4a311c" providerId="ADAL" clId="{D2FDBEB2-E663-41FC-8A3C-AC79657DF6AB}" dt="2023-01-31T09:39:03.009" v="70" actId="20577"/>
        <pc:sldMkLst>
          <pc:docMk/>
          <pc:sldMk cId="1040156172" sldId="377"/>
        </pc:sldMkLst>
        <pc:spChg chg="mod">
          <ac:chgData name="Matthieu De Mari" userId="dfb708c9-d8dc-439f-9a3b-c772bf4a311c" providerId="ADAL" clId="{D2FDBEB2-E663-41FC-8A3C-AC79657DF6AB}" dt="2023-01-31T09:39:03.009" v="70"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D2FDBEB2-E663-41FC-8A3C-AC79657DF6AB}" dt="2023-02-03T06:08:42.324" v="707" actId="2057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mod modClrScheme chgLayout">
        <pc:chgData name="Matthieu De Mari" userId="dfb708c9-d8dc-439f-9a3b-c772bf4a311c" providerId="ADAL" clId="{D2FDBEB2-E663-41FC-8A3C-AC79657DF6AB}" dt="2023-02-03T06:12:18.186" v="801" actId="1076"/>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mod modClrScheme chgLayout">
        <pc:chgData name="Matthieu De Mari" userId="dfb708c9-d8dc-439f-9a3b-c772bf4a311c" providerId="ADAL" clId="{D2FDBEB2-E663-41FC-8A3C-AC79657DF6AB}" dt="2023-02-03T06:39:40.751" v="2139" actId="20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mod modClrScheme chgLayout">
        <pc:chgData name="Matthieu De Mari" userId="dfb708c9-d8dc-439f-9a3b-c772bf4a311c" providerId="ADAL" clId="{D2FDBEB2-E663-41FC-8A3C-AC79657DF6AB}" dt="2023-02-03T06:43:16.501" v="2260" actId="2057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mod modClrScheme chgLayout">
        <pc:chgData name="Matthieu De Mari" userId="dfb708c9-d8dc-439f-9a3b-c772bf4a311c" providerId="ADAL" clId="{D2FDBEB2-E663-41FC-8A3C-AC79657DF6AB}" dt="2023-02-03T06:48:14.770" v="2345" actId="14100"/>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mod">
        <pc:chgData name="Matthieu De Mari" userId="dfb708c9-d8dc-439f-9a3b-c772bf4a311c" providerId="ADAL" clId="{D2FDBEB2-E663-41FC-8A3C-AC79657DF6AB}" dt="2023-02-03T07:03:32.616" v="2650" actId="2057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mod modClrScheme chgLayout">
        <pc:chgData name="Matthieu De Mari" userId="dfb708c9-d8dc-439f-9a3b-c772bf4a311c" providerId="ADAL" clId="{D2FDBEB2-E663-41FC-8A3C-AC79657DF6AB}" dt="2023-02-03T08:27:26.197" v="6114" actId="2057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mod">
        <pc:chgData name="Matthieu De Mari" userId="dfb708c9-d8dc-439f-9a3b-c772bf4a311c" providerId="ADAL" clId="{D2FDBEB2-E663-41FC-8A3C-AC79657DF6AB}" dt="2023-02-03T08:27:48.202" v="6121" actId="2057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mod modClrScheme chgLayout">
        <pc:chgData name="Matthieu De Mari" userId="dfb708c9-d8dc-439f-9a3b-c772bf4a311c" providerId="ADAL" clId="{D2FDBEB2-E663-41FC-8A3C-AC79657DF6AB}" dt="2023-02-03T07:24:21.886" v="3777" actId="2057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mod">
        <pc:chgData name="Matthieu De Mari" userId="dfb708c9-d8dc-439f-9a3b-c772bf4a311c" providerId="ADAL" clId="{D2FDBEB2-E663-41FC-8A3C-AC79657DF6AB}" dt="2023-02-03T07:51:47.934" v="3926" actId="2057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mod">
        <pc:chgData name="Matthieu De Mari" userId="dfb708c9-d8dc-439f-9a3b-c772bf4a311c" providerId="ADAL" clId="{D2FDBEB2-E663-41FC-8A3C-AC79657DF6AB}" dt="2023-02-03T08:05:19.527" v="4929" actId="113"/>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mod">
        <pc:chgData name="Matthieu De Mari" userId="dfb708c9-d8dc-439f-9a3b-c772bf4a311c" providerId="ADAL" clId="{D2FDBEB2-E663-41FC-8A3C-AC79657DF6AB}" dt="2023-02-03T08:15:34.322" v="5775" actId="2057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mod">
        <pc:chgData name="Matthieu De Mari" userId="dfb708c9-d8dc-439f-9a3b-c772bf4a311c" providerId="ADAL" clId="{D2FDBEB2-E663-41FC-8A3C-AC79657DF6AB}" dt="2023-02-03T08:16:23.090" v="5808" actId="1076"/>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mod modClrScheme chgLayout">
        <pc:chgData name="Matthieu De Mari" userId="dfb708c9-d8dc-439f-9a3b-c772bf4a311c" providerId="ADAL" clId="{D2FDBEB2-E663-41FC-8A3C-AC79657DF6AB}" dt="2023-02-03T08:36:24.788" v="6692" actId="2057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mod ord">
        <pc:chgData name="Matthieu De Mari" userId="dfb708c9-d8dc-439f-9a3b-c772bf4a311c" providerId="ADAL" clId="{D2FDBEB2-E663-41FC-8A3C-AC79657DF6AB}" dt="2023-02-03T08:51:08.222" v="7382"/>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mod modClrScheme chgLayout">
        <pc:chgData name="Matthieu De Mari" userId="dfb708c9-d8dc-439f-9a3b-c772bf4a311c" providerId="ADAL" clId="{D2FDBEB2-E663-41FC-8A3C-AC79657DF6AB}" dt="2023-02-03T08:53:43.343" v="7567" actId="14100"/>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mod modClrScheme chgLayout">
        <pc:chgData name="Matthieu De Mari" userId="dfb708c9-d8dc-439f-9a3b-c772bf4a311c" providerId="ADAL" clId="{D2FDBEB2-E663-41FC-8A3C-AC79657DF6AB}" dt="2023-02-03T09:08:43.040" v="8236" actId="14100"/>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new">
        <pc:chgData name="Matthieu De Mari" userId="dfb708c9-d8dc-439f-9a3b-c772bf4a311c" providerId="ADAL" clId="{D2FDBEB2-E663-41FC-8A3C-AC79657DF6AB}" dt="2023-02-03T02:58:04.050" v="175" actId="680"/>
        <pc:sldMkLst>
          <pc:docMk/>
          <pc:sldMk cId="1458730680" sldId="396"/>
        </pc:sldMkLst>
      </pc:sldChg>
      <pc:sldChg chg="new">
        <pc:chgData name="Matthieu De Mari" userId="dfb708c9-d8dc-439f-9a3b-c772bf4a311c" providerId="ADAL" clId="{D2FDBEB2-E663-41FC-8A3C-AC79657DF6AB}" dt="2023-02-03T02:58:18.676" v="178" actId="680"/>
        <pc:sldMkLst>
          <pc:docMk/>
          <pc:sldMk cId="1451434589" sldId="397"/>
        </pc:sldMkLst>
      </pc:sldChg>
      <pc:sldChg chg="new">
        <pc:chgData name="Matthieu De Mari" userId="dfb708c9-d8dc-439f-9a3b-c772bf4a311c" providerId="ADAL" clId="{D2FDBEB2-E663-41FC-8A3C-AC79657DF6AB}" dt="2023-02-03T02:58:36.414" v="181" actId="680"/>
        <pc:sldMkLst>
          <pc:docMk/>
          <pc:sldMk cId="2867637474" sldId="398"/>
        </pc:sldMkLst>
      </pc:sldChg>
      <pc:sldChg chg="modSp new mod">
        <pc:chgData name="Matthieu De Mari" userId="dfb708c9-d8dc-439f-9a3b-c772bf4a311c" providerId="ADAL" clId="{D2FDBEB2-E663-41FC-8A3C-AC79657DF6AB}" dt="2023-02-03T02:59:22.033" v="235" actId="20577"/>
        <pc:sldMkLst>
          <pc:docMk/>
          <pc:sldMk cId="122423608" sldId="399"/>
        </pc:sldMkLst>
        <pc:spChg chg="mod">
          <ac:chgData name="Matthieu De Mari" userId="dfb708c9-d8dc-439f-9a3b-c772bf4a311c" providerId="ADAL" clId="{D2FDBEB2-E663-41FC-8A3C-AC79657DF6AB}" dt="2023-02-03T02:59:22.033" v="235" actId="20577"/>
          <ac:spMkLst>
            <pc:docMk/>
            <pc:sldMk cId="122423608" sldId="399"/>
            <ac:spMk id="2" creationId="{A8C99902-2A36-9C91-5F2C-9819DE23FB0C}"/>
          </ac:spMkLst>
        </pc:spChg>
      </pc:sldChg>
      <pc:sldChg chg="new">
        <pc:chgData name="Matthieu De Mari" userId="dfb708c9-d8dc-439f-9a3b-c772bf4a311c" providerId="ADAL" clId="{D2FDBEB2-E663-41FC-8A3C-AC79657DF6AB}" dt="2023-02-03T02:59:37.988" v="238" actId="680"/>
        <pc:sldMkLst>
          <pc:docMk/>
          <pc:sldMk cId="2642959288" sldId="400"/>
        </pc:sldMkLst>
      </pc:sldChg>
      <pc:sldChg chg="new">
        <pc:chgData name="Matthieu De Mari" userId="dfb708c9-d8dc-439f-9a3b-c772bf4a311c" providerId="ADAL" clId="{D2FDBEB2-E663-41FC-8A3C-AC79657DF6AB}" dt="2023-02-03T03:00:18.961" v="243" actId="680"/>
        <pc:sldMkLst>
          <pc:docMk/>
          <pc:sldMk cId="4039171501" sldId="401"/>
        </pc:sldMkLst>
      </pc:sldChg>
      <pc:sldChg chg="new">
        <pc:chgData name="Matthieu De Mari" userId="dfb708c9-d8dc-439f-9a3b-c772bf4a311c" providerId="ADAL" clId="{D2FDBEB2-E663-41FC-8A3C-AC79657DF6AB}" dt="2023-02-03T03:00:44.919" v="246" actId="680"/>
        <pc:sldMkLst>
          <pc:docMk/>
          <pc:sldMk cId="3163596145" sldId="402"/>
        </pc:sldMkLst>
      </pc:sldChg>
      <pc:sldChg chg="new">
        <pc:chgData name="Matthieu De Mari" userId="dfb708c9-d8dc-439f-9a3b-c772bf4a311c" providerId="ADAL" clId="{D2FDBEB2-E663-41FC-8A3C-AC79657DF6AB}" dt="2023-02-03T03:01:15.486" v="251" actId="680"/>
        <pc:sldMkLst>
          <pc:docMk/>
          <pc:sldMk cId="101927766" sldId="403"/>
        </pc:sldMkLst>
      </pc:sldChg>
      <pc:sldChg chg="modSp new mod">
        <pc:chgData name="Matthieu De Mari" userId="dfb708c9-d8dc-439f-9a3b-c772bf4a311c" providerId="ADAL" clId="{D2FDBEB2-E663-41FC-8A3C-AC79657DF6AB}" dt="2023-02-03T06:54:09.367" v="2541" actId="2057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pc:chgData name="Matthieu De Mari" userId="dfb708c9-d8dc-439f-9a3b-c772bf4a311c" providerId="ADAL" clId="{D2FDBEB2-E663-41FC-8A3C-AC79657DF6AB}" dt="2023-02-03T06:03:02.893" v="259"/>
        <pc:sldMkLst>
          <pc:docMk/>
          <pc:sldMk cId="3843402283" sldId="405"/>
        </pc:sldMkLst>
      </pc:sldChg>
      <pc:sldChg chg="addSp delSp modSp add mod ord modClrScheme chgLayout">
        <pc:chgData name="Matthieu De Mari" userId="dfb708c9-d8dc-439f-9a3b-c772bf4a311c" providerId="ADAL" clId="{D2FDBEB2-E663-41FC-8A3C-AC79657DF6AB}" dt="2023-02-03T06:09:42.334" v="720" actId="1076"/>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mod">
        <pc:chgData name="Matthieu De Mari" userId="dfb708c9-d8dc-439f-9a3b-c772bf4a311c" providerId="ADAL" clId="{D2FDBEB2-E663-41FC-8A3C-AC79657DF6AB}" dt="2023-02-03T06:15:37.685" v="1099" actId="12"/>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mod">
        <pc:chgData name="Matthieu De Mari" userId="dfb708c9-d8dc-439f-9a3b-c772bf4a311c" providerId="ADAL" clId="{D2FDBEB2-E663-41FC-8A3C-AC79657DF6AB}" dt="2023-02-03T06:27:00.107" v="1534" actId="2057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mod">
        <pc:chgData name="Matthieu De Mari" userId="dfb708c9-d8dc-439f-9a3b-c772bf4a311c" providerId="ADAL" clId="{D2FDBEB2-E663-41FC-8A3C-AC79657DF6AB}" dt="2023-02-03T06:27:25.758" v="1541" actId="2057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mod chgLayout">
        <pc:chgData name="Matthieu De Mari" userId="dfb708c9-d8dc-439f-9a3b-c772bf4a311c" providerId="ADAL" clId="{D2FDBEB2-E663-41FC-8A3C-AC79657DF6AB}" dt="2023-02-03T06:29:45.592" v="1649" actId="1076"/>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mod">
        <pc:chgData name="Matthieu De Mari" userId="dfb708c9-d8dc-439f-9a3b-c772bf4a311c" providerId="ADAL" clId="{D2FDBEB2-E663-41FC-8A3C-AC79657DF6AB}" dt="2023-02-03T06:30:43.564" v="1656" actId="1076"/>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mod modClrScheme chgLayout">
        <pc:chgData name="Matthieu De Mari" userId="dfb708c9-d8dc-439f-9a3b-c772bf4a311c" providerId="ADAL" clId="{D2FDBEB2-E663-41FC-8A3C-AC79657DF6AB}" dt="2023-02-03T06:32:52.063" v="1839" actId="1076"/>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mod">
        <pc:chgData name="Matthieu De Mari" userId="dfb708c9-d8dc-439f-9a3b-c772bf4a311c" providerId="ADAL" clId="{D2FDBEB2-E663-41FC-8A3C-AC79657DF6AB}" dt="2023-02-03T06:32:48.411" v="1837" actId="1076"/>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mod ord modClrScheme chgLayout">
        <pc:chgData name="Matthieu De Mari" userId="dfb708c9-d8dc-439f-9a3b-c772bf4a311c" providerId="ADAL" clId="{D2FDBEB2-E663-41FC-8A3C-AC79657DF6AB}" dt="2023-02-03T06:35:33.161" v="1926" actId="20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mod">
        <pc:chgData name="Matthieu De Mari" userId="dfb708c9-d8dc-439f-9a3b-c772bf4a311c" providerId="ADAL" clId="{D2FDBEB2-E663-41FC-8A3C-AC79657DF6AB}" dt="2023-02-03T06:35:36.345" v="1927" actId="20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mod">
        <pc:chgData name="Matthieu De Mari" userId="dfb708c9-d8dc-439f-9a3b-c772bf4a311c" providerId="ADAL" clId="{D2FDBEB2-E663-41FC-8A3C-AC79657DF6AB}" dt="2023-02-03T06:35:57.022" v="1933" actId="14100"/>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mod">
        <pc:chgData name="Matthieu De Mari" userId="dfb708c9-d8dc-439f-9a3b-c772bf4a311c" providerId="ADAL" clId="{D2FDBEB2-E663-41FC-8A3C-AC79657DF6AB}" dt="2023-02-03T06:36:16.380" v="1937" actId="1076"/>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mod">
        <pc:chgData name="Matthieu De Mari" userId="dfb708c9-d8dc-439f-9a3b-c772bf4a311c" providerId="ADAL" clId="{D2FDBEB2-E663-41FC-8A3C-AC79657DF6AB}" dt="2023-02-03T06:40:11.228" v="2148" actId="1076"/>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mod">
        <pc:chgData name="Matthieu De Mari" userId="dfb708c9-d8dc-439f-9a3b-c772bf4a311c" providerId="ADAL" clId="{D2FDBEB2-E663-41FC-8A3C-AC79657DF6AB}" dt="2023-02-03T06:40:35.066" v="2150" actId="1076"/>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mod">
        <pc:chgData name="Matthieu De Mari" userId="dfb708c9-d8dc-439f-9a3b-c772bf4a311c" providerId="ADAL" clId="{D2FDBEB2-E663-41FC-8A3C-AC79657DF6AB}" dt="2023-02-03T06:42:16.251" v="2202" actId="103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mod">
        <pc:chgData name="Matthieu De Mari" userId="dfb708c9-d8dc-439f-9a3b-c772bf4a311c" providerId="ADAL" clId="{D2FDBEB2-E663-41FC-8A3C-AC79657DF6AB}" dt="2023-02-03T06:44:22.777" v="2273" actId="1076"/>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mod">
        <pc:chgData name="Matthieu De Mari" userId="dfb708c9-d8dc-439f-9a3b-c772bf4a311c" providerId="ADAL" clId="{D2FDBEB2-E663-41FC-8A3C-AC79657DF6AB}" dt="2023-02-03T06:44:28.223" v="2274" actId="1076"/>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mod chgLayout">
        <pc:chgData name="Matthieu De Mari" userId="dfb708c9-d8dc-439f-9a3b-c772bf4a311c" providerId="ADAL" clId="{D2FDBEB2-E663-41FC-8A3C-AC79657DF6AB}" dt="2023-02-03T06:50:11.938" v="2380" actId="14100"/>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mod">
        <pc:chgData name="Matthieu De Mari" userId="dfb708c9-d8dc-439f-9a3b-c772bf4a311c" providerId="ADAL" clId="{D2FDBEB2-E663-41FC-8A3C-AC79657DF6AB}" dt="2023-02-03T06:51:22.484" v="2410" actId="2057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mod">
        <pc:chgData name="Matthieu De Mari" userId="dfb708c9-d8dc-439f-9a3b-c772bf4a311c" providerId="ADAL" clId="{D2FDBEB2-E663-41FC-8A3C-AC79657DF6AB}" dt="2023-02-03T06:50:07.197" v="2378" actId="1076"/>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mod modClrScheme chgLayout">
        <pc:chgData name="Matthieu De Mari" userId="dfb708c9-d8dc-439f-9a3b-c772bf4a311c" providerId="ADAL" clId="{D2FDBEB2-E663-41FC-8A3C-AC79657DF6AB}" dt="2023-02-03T06:52:56.286" v="2468" actId="2057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pc:chgData name="Matthieu De Mari" userId="dfb708c9-d8dc-439f-9a3b-c772bf4a311c" providerId="ADAL" clId="{D2FDBEB2-E663-41FC-8A3C-AC79657DF6AB}" dt="2023-02-03T07:27:21.109" v="3778"/>
        <pc:sldMkLst>
          <pc:docMk/>
          <pc:sldMk cId="1567954153" sldId="608"/>
        </pc:sldMkLst>
      </pc:sldChg>
      <pc:sldChg chg="modSp add mod">
        <pc:chgData name="Matthieu De Mari" userId="dfb708c9-d8dc-439f-9a3b-c772bf4a311c" providerId="ADAL" clId="{D2FDBEB2-E663-41FC-8A3C-AC79657DF6AB}" dt="2023-02-03T07:04:16.986" v="2681" actId="2057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mod">
        <pc:chgData name="Matthieu De Mari" userId="dfb708c9-d8dc-439f-9a3b-c772bf4a311c" providerId="ADAL" clId="{D2FDBEB2-E663-41FC-8A3C-AC79657DF6AB}" dt="2023-02-03T07:07:22.338" v="2871" actId="20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mod">
        <pc:chgData name="Matthieu De Mari" userId="dfb708c9-d8dc-439f-9a3b-c772bf4a311c" providerId="ADAL" clId="{D2FDBEB2-E663-41FC-8A3C-AC79657DF6AB}" dt="2023-02-03T08:26:52.576" v="6104" actId="14100"/>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mod ord">
        <pc:chgData name="Matthieu De Mari" userId="dfb708c9-d8dc-439f-9a3b-c772bf4a311c" providerId="ADAL" clId="{D2FDBEB2-E663-41FC-8A3C-AC79657DF6AB}" dt="2023-02-03T07:12:02.061" v="3217" actId="2057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mod">
        <pc:chgData name="Matthieu De Mari" userId="dfb708c9-d8dc-439f-9a3b-c772bf4a311c" providerId="ADAL" clId="{D2FDBEB2-E663-41FC-8A3C-AC79657DF6AB}" dt="2023-02-03T07:18:45.380" v="3575" actId="22"/>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mod chgLayout">
        <pc:chgData name="Matthieu De Mari" userId="dfb708c9-d8dc-439f-9a3b-c772bf4a311c" providerId="ADAL" clId="{D2FDBEB2-E663-41FC-8A3C-AC79657DF6AB}" dt="2023-02-03T08:28:04.146" v="6124" actId="14100"/>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mod">
        <pc:chgData name="Matthieu De Mari" userId="dfb708c9-d8dc-439f-9a3b-c772bf4a311c" providerId="ADAL" clId="{D2FDBEB2-E663-41FC-8A3C-AC79657DF6AB}" dt="2023-02-03T07:22:56.178" v="3713" actId="1076"/>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pc:chgData name="Matthieu De Mari" userId="dfb708c9-d8dc-439f-9a3b-c772bf4a311c" providerId="ADAL" clId="{D2FDBEB2-E663-41FC-8A3C-AC79657DF6AB}" dt="2023-02-03T07:27:21.109" v="3778"/>
        <pc:sldMkLst>
          <pc:docMk/>
          <pc:sldMk cId="2525469962" sldId="757"/>
        </pc:sldMkLst>
      </pc:sldChg>
      <pc:sldChg chg="add">
        <pc:chgData name="Matthieu De Mari" userId="dfb708c9-d8dc-439f-9a3b-c772bf4a311c" providerId="ADAL" clId="{D2FDBEB2-E663-41FC-8A3C-AC79657DF6AB}" dt="2023-02-03T07:27:21.109" v="3778"/>
        <pc:sldMkLst>
          <pc:docMk/>
          <pc:sldMk cId="571242276" sldId="758"/>
        </pc:sldMkLst>
      </pc:sldChg>
      <pc:sldChg chg="add">
        <pc:chgData name="Matthieu De Mari" userId="dfb708c9-d8dc-439f-9a3b-c772bf4a311c" providerId="ADAL" clId="{D2FDBEB2-E663-41FC-8A3C-AC79657DF6AB}" dt="2023-02-03T07:27:21.109" v="3778"/>
        <pc:sldMkLst>
          <pc:docMk/>
          <pc:sldMk cId="1598131875" sldId="759"/>
        </pc:sldMkLst>
      </pc:sldChg>
      <pc:sldChg chg="new">
        <pc:chgData name="Matthieu De Mari" userId="dfb708c9-d8dc-439f-9a3b-c772bf4a311c" providerId="ADAL" clId="{D2FDBEB2-E663-41FC-8A3C-AC79657DF6AB}" dt="2023-02-03T07:27:29.638" v="3780" actId="680"/>
        <pc:sldMkLst>
          <pc:docMk/>
          <pc:sldMk cId="2917324732" sldId="760"/>
        </pc:sldMkLst>
      </pc:sldChg>
      <pc:sldChg chg="addSp delSp modSp add mod modClrScheme chgLayout">
        <pc:chgData name="Matthieu De Mari" userId="dfb708c9-d8dc-439f-9a3b-c772bf4a311c" providerId="ADAL" clId="{D2FDBEB2-E663-41FC-8A3C-AC79657DF6AB}" dt="2023-02-03T07:55:26.347" v="4284" actId="2057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mod">
        <pc:chgData name="Matthieu De Mari" userId="dfb708c9-d8dc-439f-9a3b-c772bf4a311c" providerId="ADAL" clId="{D2FDBEB2-E663-41FC-8A3C-AC79657DF6AB}" dt="2023-02-03T07:57:48.123" v="4393" actId="1076"/>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mod modClrScheme chgLayout">
        <pc:chgData name="Matthieu De Mari" userId="dfb708c9-d8dc-439f-9a3b-c772bf4a311c" providerId="ADAL" clId="{D2FDBEB2-E663-41FC-8A3C-AC79657DF6AB}" dt="2023-02-03T07:59:23.778" v="4443" actId="2057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mod">
        <pc:chgData name="Matthieu De Mari" userId="dfb708c9-d8dc-439f-9a3b-c772bf4a311c" providerId="ADAL" clId="{D2FDBEB2-E663-41FC-8A3C-AC79657DF6AB}" dt="2023-02-03T08:30:06.264" v="620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mod modClrScheme chgLayout">
        <pc:chgData name="Matthieu De Mari" userId="dfb708c9-d8dc-439f-9a3b-c772bf4a311c" providerId="ADAL" clId="{D2FDBEB2-E663-41FC-8A3C-AC79657DF6AB}" dt="2023-02-03T08:07:21.637" v="4960" actId="115"/>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mod modClrScheme chgLayout">
        <pc:chgData name="Matthieu De Mari" userId="dfb708c9-d8dc-439f-9a3b-c772bf4a311c" providerId="ADAL" clId="{D2FDBEB2-E663-41FC-8A3C-AC79657DF6AB}" dt="2023-02-03T08:15:31.961" v="5774" actId="2057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mod">
        <pc:chgData name="Matthieu De Mari" userId="dfb708c9-d8dc-439f-9a3b-c772bf4a311c" providerId="ADAL" clId="{D2FDBEB2-E663-41FC-8A3C-AC79657DF6AB}" dt="2023-02-03T08:14:24.478" v="5655" actId="113"/>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mod">
        <pc:chgData name="Matthieu De Mari" userId="dfb708c9-d8dc-439f-9a3b-c772bf4a311c" providerId="ADAL" clId="{D2FDBEB2-E663-41FC-8A3C-AC79657DF6AB}" dt="2023-02-03T08:15:19.361" v="5773" actId="2057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mod">
        <pc:chgData name="Matthieu De Mari" userId="dfb708c9-d8dc-439f-9a3b-c772bf4a311c" providerId="ADAL" clId="{D2FDBEB2-E663-41FC-8A3C-AC79657DF6AB}" dt="2023-02-03T08:22:57.233" v="6026" actId="2057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mod">
        <pc:chgData name="Matthieu De Mari" userId="dfb708c9-d8dc-439f-9a3b-c772bf4a311c" providerId="ADAL" clId="{D2FDBEB2-E663-41FC-8A3C-AC79657DF6AB}" dt="2023-02-03T08:16:53.633" v="5816" actId="1076"/>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mod">
        <pc:chgData name="Matthieu De Mari" userId="dfb708c9-d8dc-439f-9a3b-c772bf4a311c" providerId="ADAL" clId="{D2FDBEB2-E663-41FC-8A3C-AC79657DF6AB}" dt="2023-02-03T08:17:21.113" v="5822" actId="1076"/>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mod">
        <pc:chgData name="Matthieu De Mari" userId="dfb708c9-d8dc-439f-9a3b-c772bf4a311c" providerId="ADAL" clId="{D2FDBEB2-E663-41FC-8A3C-AC79657DF6AB}" dt="2023-02-03T08:24:00.796" v="6040" actId="693"/>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mod">
        <pc:chgData name="Matthieu De Mari" userId="dfb708c9-d8dc-439f-9a3b-c772bf4a311c" providerId="ADAL" clId="{D2FDBEB2-E663-41FC-8A3C-AC79657DF6AB}" dt="2023-02-03T08:25:06.211" v="6051" actId="14100"/>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mod">
        <pc:chgData name="Matthieu De Mari" userId="dfb708c9-d8dc-439f-9a3b-c772bf4a311c" providerId="ADAL" clId="{D2FDBEB2-E663-41FC-8A3C-AC79657DF6AB}" dt="2023-02-03T08:25:30.434" v="6061" actId="478"/>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mod">
        <pc:chgData name="Matthieu De Mari" userId="dfb708c9-d8dc-439f-9a3b-c772bf4a311c" providerId="ADAL" clId="{D2FDBEB2-E663-41FC-8A3C-AC79657DF6AB}" dt="2023-02-03T08:35:42.751" v="6590" actId="2057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mod modClrScheme chgLayout">
        <pc:chgData name="Matthieu De Mari" userId="dfb708c9-d8dc-439f-9a3b-c772bf4a311c" providerId="ADAL" clId="{D2FDBEB2-E663-41FC-8A3C-AC79657DF6AB}" dt="2023-02-03T08:38:18.521" v="6716" actId="14100"/>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mod">
        <pc:chgData name="Matthieu De Mari" userId="dfb708c9-d8dc-439f-9a3b-c772bf4a311c" providerId="ADAL" clId="{D2FDBEB2-E663-41FC-8A3C-AC79657DF6AB}" dt="2023-02-03T08:44:33.674" v="7137" actId="14100"/>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mod ord">
        <pc:chgData name="Matthieu De Mari" userId="dfb708c9-d8dc-439f-9a3b-c772bf4a311c" providerId="ADAL" clId="{D2FDBEB2-E663-41FC-8A3C-AC79657DF6AB}" dt="2023-02-03T08:51:08.222" v="7382"/>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mod ord modClrScheme chgLayout">
        <pc:chgData name="Matthieu De Mari" userId="dfb708c9-d8dc-439f-9a3b-c772bf4a311c" providerId="ADAL" clId="{D2FDBEB2-E663-41FC-8A3C-AC79657DF6AB}" dt="2023-02-03T08:51:08.222" v="7382"/>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mod">
        <pc:chgData name="Matthieu De Mari" userId="dfb708c9-d8dc-439f-9a3b-c772bf4a311c" providerId="ADAL" clId="{D2FDBEB2-E663-41FC-8A3C-AC79657DF6AB}" dt="2023-02-03T08:55:14.765" v="7629" actId="2057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pc:chgData name="Matthieu De Mari" userId="dfb708c9-d8dc-439f-9a3b-c772bf4a311c" providerId="ADAL" clId="{D2FDBEB2-E663-41FC-8A3C-AC79657DF6AB}" dt="2023-02-03T09:13:37.539" v="8349" actId="22"/>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modClrScheme chgLayout">
        <pc:chgData name="Matthieu De Mari" userId="dfb708c9-d8dc-439f-9a3b-c772bf4a311c" providerId="ADAL" clId="{D2FDBEB2-E663-41FC-8A3C-AC79657DF6AB}" dt="2023-02-03T09:09:53.026" v="8345"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3T09:09:05.130" v="8246"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03/02/2023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03/02/2023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ensorflow.org/api_docs/python/tf/dtype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ensorflow.org/api_docs/python/tf/dtypes"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hyperlink" Target="https://pytorch.org/blog/computational-graphs-constructed-in-pytorch/"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torchmetrics.readthedocs.io/en/stable/all-metrics.html" TargetMode="External"/><Relationship Id="rId2" Type="http://schemas.openxmlformats.org/officeDocument/2006/relationships/hyperlink" Target="https://pytorch.org/docs/stable/nn.html#loss-function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pytorch.org/docs/stable/optim.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hyperlink" Target="https://pytorch.org/docs/stable/_modules/torch/optim/adam.html#Adam" TargetMode="External"/><Relationship Id="rId2" Type="http://schemas.openxmlformats.org/officeDocument/2006/relationships/hyperlink" Target="https://pytorch.org/docs/stable/generated/torch.optim.Adam.html#torch.optim.Ada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s://pytorch.org/cppdocs/api/file_torch_csrc_api_include_torch_nn_init.h.html#file-torch-csrc-api-include-torch-nn-init-h" TargetMode="External"/><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ssemblyai.com/blog/pytorch-vs-tensorflow-in-2022/"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W3-S1 Introduction to Deep Learning using the </a:t>
            </a:r>
            <a:r>
              <a:rPr lang="en-US" dirty="0" err="1"/>
              <a:t>PyTorch</a:t>
            </a:r>
            <a:r>
              <a:rPr lang="en-US"/>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E2B8-16B2-DFEB-21E8-D5EA9B09A62A}"/>
              </a:ext>
            </a:extLst>
          </p:cNvPr>
          <p:cNvSpPr>
            <a:spLocks noGrp="1"/>
          </p:cNvSpPr>
          <p:nvPr>
            <p:ph type="title"/>
          </p:nvPr>
        </p:nvSpPr>
        <p:spPr/>
        <p:txBody>
          <a:bodyPr/>
          <a:lstStyle/>
          <a:p>
            <a:r>
              <a:rPr lang="en-GB" dirty="0"/>
              <a:t>At this point, you should have installed </a:t>
            </a:r>
            <a:r>
              <a:rPr lang="en-GB" dirty="0" err="1"/>
              <a:t>PyTorch</a:t>
            </a:r>
            <a:r>
              <a:rPr lang="en-GB" dirty="0"/>
              <a:t>, and if possible, CUDA</a:t>
            </a:r>
            <a:endParaRPr lang="en-SG" dirty="0"/>
          </a:p>
        </p:txBody>
      </p:sp>
      <p:sp>
        <p:nvSpPr>
          <p:cNvPr id="3" name="Content Placeholder 2">
            <a:extLst>
              <a:ext uri="{FF2B5EF4-FFF2-40B4-BE49-F238E27FC236}">
                <a16:creationId xmlns:a16="http://schemas.microsoft.com/office/drawing/2014/main" id="{40B01D2C-4BE4-C6CD-31D7-3F2E182779DF}"/>
              </a:ext>
            </a:extLst>
          </p:cNvPr>
          <p:cNvSpPr>
            <a:spLocks noGrp="1"/>
          </p:cNvSpPr>
          <p:nvPr>
            <p:ph idx="1"/>
          </p:nvPr>
        </p:nvSpPr>
        <p:spPr/>
        <p:txBody>
          <a:bodyPr/>
          <a:lstStyle/>
          <a:p>
            <a:r>
              <a:rPr lang="en-GB" dirty="0"/>
              <a:t>You can check for CUDA/GPU capabilities, using the line below. If the CUDA has not been properly installed or the GPU is not compatible, you will be using a CPU instead.</a:t>
            </a:r>
          </a:p>
          <a:p>
            <a:r>
              <a:rPr lang="en-GB" dirty="0"/>
              <a:t>We strongly advise to take a moment to make sure your machine is CUDA enabled, assuming your GPU is compatible. When CUDA is properly installed on a compatible GPU, the line below should display </a:t>
            </a:r>
            <a:r>
              <a:rPr lang="en-GB" i="1" dirty="0" err="1"/>
              <a:t>cuda</a:t>
            </a:r>
            <a:r>
              <a:rPr lang="en-GB" dirty="0"/>
              <a:t>, otherwise it will print </a:t>
            </a:r>
            <a:r>
              <a:rPr lang="en-GB" i="1" dirty="0" err="1"/>
              <a:t>cpu</a:t>
            </a:r>
            <a:r>
              <a:rPr lang="en-GB" dirty="0"/>
              <a:t>.</a:t>
            </a:r>
          </a:p>
        </p:txBody>
      </p:sp>
      <p:pic>
        <p:nvPicPr>
          <p:cNvPr id="7" name="Picture 6">
            <a:extLst>
              <a:ext uri="{FF2B5EF4-FFF2-40B4-BE49-F238E27FC236}">
                <a16:creationId xmlns:a16="http://schemas.microsoft.com/office/drawing/2014/main" id="{442DA575-615D-9EA0-0B63-D1F67373C130}"/>
              </a:ext>
            </a:extLst>
          </p:cNvPr>
          <p:cNvPicPr>
            <a:picLocks noChangeAspect="1"/>
          </p:cNvPicPr>
          <p:nvPr/>
        </p:nvPicPr>
        <p:blipFill>
          <a:blip r:embed="rId2"/>
          <a:stretch>
            <a:fillRect/>
          </a:stretch>
        </p:blipFill>
        <p:spPr>
          <a:xfrm>
            <a:off x="1312342" y="4925814"/>
            <a:ext cx="9567315" cy="1567061"/>
          </a:xfrm>
          <a:prstGeom prst="rect">
            <a:avLst/>
          </a:prstGeom>
        </p:spPr>
      </p:pic>
    </p:spTree>
    <p:extLst>
      <p:ext uri="{BB962C8B-B14F-4D97-AF65-F5344CB8AC3E}">
        <p14:creationId xmlns:p14="http://schemas.microsoft.com/office/powerpoint/2010/main" val="335892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F26F8-A3EF-1DA4-0F08-821904720C49}"/>
              </a:ext>
            </a:extLst>
          </p:cNvPr>
          <p:cNvSpPr>
            <a:spLocks noGrp="1"/>
          </p:cNvSpPr>
          <p:nvPr>
            <p:ph type="title"/>
          </p:nvPr>
        </p:nvSpPr>
        <p:spPr/>
        <p:txBody>
          <a:bodyPr/>
          <a:lstStyle/>
          <a:p>
            <a:r>
              <a:rPr lang="en-GB" dirty="0"/>
              <a:t>The Tensor object</a:t>
            </a:r>
            <a:endParaRPr lang="en-SG" dirty="0"/>
          </a:p>
        </p:txBody>
      </p:sp>
      <p:sp>
        <p:nvSpPr>
          <p:cNvPr id="5" name="Content Placeholder 4">
            <a:extLst>
              <a:ext uri="{FF2B5EF4-FFF2-40B4-BE49-F238E27FC236}">
                <a16:creationId xmlns:a16="http://schemas.microsoft.com/office/drawing/2014/main" id="{DF664FFA-9452-2803-1619-F2562904679D}"/>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Tensor</a:t>
            </a:r>
            <a:r>
              <a:rPr lang="en-GB" b="1" dirty="0"/>
              <a:t>): </a:t>
            </a:r>
          </a:p>
          <a:p>
            <a:pPr marL="0" indent="0">
              <a:buNone/>
            </a:pPr>
            <a:r>
              <a:rPr lang="en-GB" dirty="0"/>
              <a:t>The tensor is </a:t>
            </a:r>
            <a:r>
              <a:rPr lang="en-GB" dirty="0" err="1"/>
              <a:t>PyTorch's</a:t>
            </a:r>
            <a:r>
              <a:rPr lang="en-GB" dirty="0"/>
              <a:t> basic building block and is similar to NumPy arrays.</a:t>
            </a:r>
          </a:p>
          <a:p>
            <a:pPr marL="0" indent="0">
              <a:buNone/>
            </a:pPr>
            <a:r>
              <a:rPr lang="en-GB" dirty="0"/>
              <a:t>This is why most of the concepts and methods will look similar</a:t>
            </a:r>
          </a:p>
          <a:p>
            <a:pPr marL="0" indent="0">
              <a:buNone/>
            </a:pPr>
            <a:r>
              <a:rPr lang="en-GB" dirty="0"/>
              <a:t> However, these come with additional features, which will be useful later on when building Neural Networks with these tensors.</a:t>
            </a:r>
            <a:endParaRPr lang="en-SG" dirty="0"/>
          </a:p>
        </p:txBody>
      </p:sp>
      <p:pic>
        <p:nvPicPr>
          <p:cNvPr id="8" name="Picture 7">
            <a:extLst>
              <a:ext uri="{FF2B5EF4-FFF2-40B4-BE49-F238E27FC236}">
                <a16:creationId xmlns:a16="http://schemas.microsoft.com/office/drawing/2014/main" id="{38396DA0-ACDE-2CF1-5318-A812A302B91F}"/>
              </a:ext>
            </a:extLst>
          </p:cNvPr>
          <p:cNvPicPr>
            <a:picLocks noChangeAspect="1"/>
          </p:cNvPicPr>
          <p:nvPr/>
        </p:nvPicPr>
        <p:blipFill>
          <a:blip r:embed="rId2"/>
          <a:stretch>
            <a:fillRect/>
          </a:stretch>
        </p:blipFill>
        <p:spPr>
          <a:xfrm>
            <a:off x="6912019" y="2674898"/>
            <a:ext cx="4620270" cy="2305372"/>
          </a:xfrm>
          <a:prstGeom prst="rect">
            <a:avLst/>
          </a:prstGeom>
        </p:spPr>
      </p:pic>
    </p:spTree>
    <p:extLst>
      <p:ext uri="{BB962C8B-B14F-4D97-AF65-F5344CB8AC3E}">
        <p14:creationId xmlns:p14="http://schemas.microsoft.com/office/powerpoint/2010/main" val="197018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34E9-6928-73A0-43A5-8E0EEE693F2D}"/>
              </a:ext>
            </a:extLst>
          </p:cNvPr>
          <p:cNvSpPr>
            <a:spLocks noGrp="1"/>
          </p:cNvSpPr>
          <p:nvPr>
            <p:ph type="title"/>
          </p:nvPr>
        </p:nvSpPr>
        <p:spPr/>
        <p:txBody>
          <a:bodyPr/>
          <a:lstStyle/>
          <a:p>
            <a:r>
              <a:rPr lang="en-GB" dirty="0"/>
              <a:t>Creating a Tensor</a:t>
            </a:r>
            <a:endParaRPr lang="en-SG" dirty="0"/>
          </a:p>
        </p:txBody>
      </p:sp>
      <p:sp>
        <p:nvSpPr>
          <p:cNvPr id="3" name="Content Placeholder 2">
            <a:extLst>
              <a:ext uri="{FF2B5EF4-FFF2-40B4-BE49-F238E27FC236}">
                <a16:creationId xmlns:a16="http://schemas.microsoft.com/office/drawing/2014/main" id="{8A7D9A86-7C7C-734B-80A4-FB642FF10042}"/>
              </a:ext>
            </a:extLst>
          </p:cNvPr>
          <p:cNvSpPr>
            <a:spLocks noGrp="1"/>
          </p:cNvSpPr>
          <p:nvPr>
            <p:ph sz="half" idx="1"/>
          </p:nvPr>
        </p:nvSpPr>
        <p:spPr>
          <a:xfrm>
            <a:off x="838200" y="1825624"/>
            <a:ext cx="5181600" cy="5032375"/>
          </a:xfrm>
        </p:spPr>
        <p:txBody>
          <a:bodyPr/>
          <a:lstStyle/>
          <a:p>
            <a:r>
              <a:rPr lang="en-GB" dirty="0"/>
              <a:t>Tensors can be simply created as in NumPy, by using </a:t>
            </a:r>
            <a:r>
              <a:rPr lang="en-GB" b="1" dirty="0"/>
              <a:t>zeros()</a:t>
            </a:r>
            <a:r>
              <a:rPr lang="en-GB" dirty="0"/>
              <a:t> or </a:t>
            </a:r>
            <a:r>
              <a:rPr lang="en-GB" b="1" dirty="0"/>
              <a:t>ones()</a:t>
            </a:r>
            <a:r>
              <a:rPr lang="en-GB" dirty="0"/>
              <a:t> functions, specifying dimensions of the expected Tensor, with tuples.</a:t>
            </a:r>
          </a:p>
          <a:p>
            <a:r>
              <a:rPr lang="en-GB" dirty="0"/>
              <a:t>They can also be created from a </a:t>
            </a:r>
            <a:r>
              <a:rPr lang="en-GB" b="1" dirty="0"/>
              <a:t>list</a:t>
            </a:r>
            <a:r>
              <a:rPr lang="en-GB" dirty="0"/>
              <a:t> (</a:t>
            </a:r>
            <a:r>
              <a:rPr lang="en-GB" b="1" dirty="0"/>
              <a:t>of</a:t>
            </a:r>
            <a:r>
              <a:rPr lang="en-GB" dirty="0"/>
              <a:t> </a:t>
            </a:r>
            <a:r>
              <a:rPr lang="en-GB" b="1" dirty="0"/>
              <a:t>lists</a:t>
            </a:r>
            <a:r>
              <a:rPr lang="en-GB" dirty="0"/>
              <a:t>) of values, by passing it to the </a:t>
            </a:r>
            <a:r>
              <a:rPr lang="en-GB" b="1" dirty="0"/>
              <a:t>tensor() </a:t>
            </a:r>
            <a:r>
              <a:rPr lang="en-GB" dirty="0"/>
              <a:t>function.</a:t>
            </a:r>
          </a:p>
          <a:p>
            <a:r>
              <a:rPr lang="en-GB" dirty="0"/>
              <a:t>Or from a </a:t>
            </a:r>
            <a:r>
              <a:rPr lang="en-GB" b="1" dirty="0" err="1"/>
              <a:t>Numpy</a:t>
            </a:r>
            <a:r>
              <a:rPr lang="en-GB" dirty="0"/>
              <a:t> </a:t>
            </a:r>
            <a:r>
              <a:rPr lang="en-GB" b="1" dirty="0"/>
              <a:t>array</a:t>
            </a:r>
            <a:r>
              <a:rPr lang="en-GB" dirty="0"/>
              <a:t>, using the </a:t>
            </a:r>
            <a:r>
              <a:rPr lang="en-GB" b="1" dirty="0" err="1"/>
              <a:t>from_numpy</a:t>
            </a:r>
            <a:r>
              <a:rPr lang="en-GB" b="1" dirty="0"/>
              <a:t>()</a:t>
            </a:r>
            <a:r>
              <a:rPr lang="en-GB" dirty="0"/>
              <a:t> method. </a:t>
            </a:r>
            <a:endParaRPr lang="en-SG" dirty="0"/>
          </a:p>
        </p:txBody>
      </p:sp>
      <p:pic>
        <p:nvPicPr>
          <p:cNvPr id="6" name="Picture 5">
            <a:extLst>
              <a:ext uri="{FF2B5EF4-FFF2-40B4-BE49-F238E27FC236}">
                <a16:creationId xmlns:a16="http://schemas.microsoft.com/office/drawing/2014/main" id="{70EEA628-810A-AF2E-00EE-DF691CE1657B}"/>
              </a:ext>
            </a:extLst>
          </p:cNvPr>
          <p:cNvPicPr>
            <a:picLocks noChangeAspect="1"/>
          </p:cNvPicPr>
          <p:nvPr/>
        </p:nvPicPr>
        <p:blipFill>
          <a:blip r:embed="rId2"/>
          <a:stretch>
            <a:fillRect/>
          </a:stretch>
        </p:blipFill>
        <p:spPr>
          <a:xfrm>
            <a:off x="6871326" y="90610"/>
            <a:ext cx="5029902" cy="3724795"/>
          </a:xfrm>
          <a:prstGeom prst="rect">
            <a:avLst/>
          </a:prstGeom>
        </p:spPr>
      </p:pic>
      <p:pic>
        <p:nvPicPr>
          <p:cNvPr id="8" name="Picture 7">
            <a:extLst>
              <a:ext uri="{FF2B5EF4-FFF2-40B4-BE49-F238E27FC236}">
                <a16:creationId xmlns:a16="http://schemas.microsoft.com/office/drawing/2014/main" id="{C543654B-55A4-7D2C-64C1-EA7202FE615D}"/>
              </a:ext>
            </a:extLst>
          </p:cNvPr>
          <p:cNvPicPr>
            <a:picLocks noChangeAspect="1"/>
          </p:cNvPicPr>
          <p:nvPr/>
        </p:nvPicPr>
        <p:blipFill>
          <a:blip r:embed="rId3"/>
          <a:stretch>
            <a:fillRect/>
          </a:stretch>
        </p:blipFill>
        <p:spPr>
          <a:xfrm>
            <a:off x="6871326" y="3829082"/>
            <a:ext cx="4048690" cy="1352739"/>
          </a:xfrm>
          <a:prstGeom prst="rect">
            <a:avLst/>
          </a:prstGeom>
        </p:spPr>
      </p:pic>
      <p:pic>
        <p:nvPicPr>
          <p:cNvPr id="10" name="Picture 9">
            <a:extLst>
              <a:ext uri="{FF2B5EF4-FFF2-40B4-BE49-F238E27FC236}">
                <a16:creationId xmlns:a16="http://schemas.microsoft.com/office/drawing/2014/main" id="{6D8B9614-48EF-8437-0E5E-9FEF509AB4A6}"/>
              </a:ext>
            </a:extLst>
          </p:cNvPr>
          <p:cNvPicPr>
            <a:picLocks noChangeAspect="1"/>
          </p:cNvPicPr>
          <p:nvPr/>
        </p:nvPicPr>
        <p:blipFill>
          <a:blip r:embed="rId4"/>
          <a:stretch>
            <a:fillRect/>
          </a:stretch>
        </p:blipFill>
        <p:spPr>
          <a:xfrm>
            <a:off x="6871326" y="5370748"/>
            <a:ext cx="4906060" cy="1267002"/>
          </a:xfrm>
          <a:prstGeom prst="rect">
            <a:avLst/>
          </a:prstGeom>
        </p:spPr>
      </p:pic>
    </p:spTree>
    <p:extLst>
      <p:ext uri="{BB962C8B-B14F-4D97-AF65-F5344CB8AC3E}">
        <p14:creationId xmlns:p14="http://schemas.microsoft.com/office/powerpoint/2010/main" val="192502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DBA5-CB9C-9AAA-DA24-A5BB82454158}"/>
              </a:ext>
            </a:extLst>
          </p:cNvPr>
          <p:cNvSpPr>
            <a:spLocks noGrp="1"/>
          </p:cNvSpPr>
          <p:nvPr>
            <p:ph type="title"/>
          </p:nvPr>
        </p:nvSpPr>
        <p:spPr/>
        <p:txBody>
          <a:bodyPr/>
          <a:lstStyle/>
          <a:p>
            <a:r>
              <a:rPr lang="en-GB" dirty="0"/>
              <a:t>Tensor datatypes (</a:t>
            </a:r>
            <a:r>
              <a:rPr lang="en-GB" dirty="0" err="1"/>
              <a:t>dtypes</a:t>
            </a:r>
            <a:r>
              <a:rPr lang="en-GB" dirty="0"/>
              <a:t>)</a:t>
            </a:r>
            <a:endParaRPr lang="en-SG" dirty="0"/>
          </a:p>
        </p:txBody>
      </p:sp>
      <p:sp>
        <p:nvSpPr>
          <p:cNvPr id="3" name="Content Placeholder 2">
            <a:extLst>
              <a:ext uri="{FF2B5EF4-FFF2-40B4-BE49-F238E27FC236}">
                <a16:creationId xmlns:a16="http://schemas.microsoft.com/office/drawing/2014/main" id="{A2C1AD02-2B23-3037-9908-FF09B3499297}"/>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Definition (</a:t>
            </a:r>
            <a:r>
              <a:rPr lang="en-GB" b="1" dirty="0" err="1">
                <a:solidFill>
                  <a:srgbClr val="00B050"/>
                </a:solidFill>
              </a:rPr>
              <a:t>dtypes</a:t>
            </a:r>
            <a:r>
              <a:rPr lang="en-GB" b="1" dirty="0"/>
              <a:t>):</a:t>
            </a:r>
          </a:p>
          <a:p>
            <a:pPr marL="0" indent="0">
              <a:buNone/>
            </a:pPr>
            <a:r>
              <a:rPr lang="en-GB" dirty="0" err="1"/>
              <a:t>PyTorch</a:t>
            </a:r>
            <a:r>
              <a:rPr lang="en-GB" dirty="0"/>
              <a:t> tensors have an attribute called </a:t>
            </a:r>
            <a:r>
              <a:rPr lang="en-GB" b="1" dirty="0" err="1">
                <a:solidFill>
                  <a:srgbClr val="00B050"/>
                </a:solidFill>
              </a:rPr>
              <a:t>dtype</a:t>
            </a:r>
            <a:r>
              <a:rPr lang="en-GB" dirty="0"/>
              <a:t>, which tracks the </a:t>
            </a:r>
            <a:r>
              <a:rPr lang="en-GB" b="1" dirty="0"/>
              <a:t>datatype of values stored in the tensor</a:t>
            </a:r>
            <a:r>
              <a:rPr lang="en-GB" dirty="0"/>
              <a:t>.</a:t>
            </a:r>
          </a:p>
          <a:p>
            <a:pPr marL="0" indent="0">
              <a:buNone/>
            </a:pPr>
            <a:r>
              <a:rPr lang="en-GB" dirty="0"/>
              <a:t>See link below for more details on the possible </a:t>
            </a:r>
            <a:r>
              <a:rPr lang="en-GB" dirty="0" err="1"/>
              <a:t>dtypes</a:t>
            </a:r>
            <a:r>
              <a:rPr lang="en-GB" dirty="0"/>
              <a:t>. </a:t>
            </a:r>
            <a:r>
              <a:rPr lang="en-GB" dirty="0">
                <a:hlinkClick r:id="rId2"/>
              </a:rPr>
              <a:t>https://www.tensorflow.org/api_docs/python/tf/dtypes</a:t>
            </a:r>
            <a:endParaRPr lang="en-GB" dirty="0"/>
          </a:p>
          <a:p>
            <a:pPr marL="0" indent="0">
              <a:buNone/>
            </a:pPr>
            <a:r>
              <a:rPr lang="en-GB" dirty="0"/>
              <a:t>In general, </a:t>
            </a:r>
            <a:r>
              <a:rPr lang="en-GB" b="1" dirty="0"/>
              <a:t>operations between tensors require compatible, and sometimes identical </a:t>
            </a:r>
            <a:r>
              <a:rPr lang="en-GB" b="1" dirty="0" err="1"/>
              <a:t>dtypes</a:t>
            </a:r>
            <a:r>
              <a:rPr lang="en-GB" dirty="0"/>
              <a:t>.</a:t>
            </a:r>
          </a:p>
        </p:txBody>
      </p:sp>
      <p:sp>
        <p:nvSpPr>
          <p:cNvPr id="4" name="Content Placeholder 3">
            <a:extLst>
              <a:ext uri="{FF2B5EF4-FFF2-40B4-BE49-F238E27FC236}">
                <a16:creationId xmlns:a16="http://schemas.microsoft.com/office/drawing/2014/main" id="{6F2769B1-E04C-7731-027E-A37C8AAEBCC0}"/>
              </a:ext>
            </a:extLst>
          </p:cNvPr>
          <p:cNvSpPr>
            <a:spLocks noGrp="1"/>
          </p:cNvSpPr>
          <p:nvPr>
            <p:ph sz="half" idx="2"/>
          </p:nvPr>
        </p:nvSpPr>
        <p:spPr>
          <a:xfrm>
            <a:off x="6172199" y="1825625"/>
            <a:ext cx="5800970" cy="4351338"/>
          </a:xfrm>
        </p:spPr>
        <p:txBody>
          <a:bodyPr>
            <a:normAutofit lnSpcReduction="10000"/>
          </a:bodyPr>
          <a:lstStyle/>
          <a:p>
            <a:pPr marL="0" indent="0">
              <a:buNone/>
            </a:pPr>
            <a:r>
              <a:rPr lang="en-GB" dirty="0"/>
              <a:t>Here, the dot product failed because one tensor was int, and the other was float/double.</a:t>
            </a:r>
            <a:endParaRPr lang="en-SG" dirty="0"/>
          </a:p>
        </p:txBody>
      </p:sp>
      <p:pic>
        <p:nvPicPr>
          <p:cNvPr id="8" name="Picture 7">
            <a:extLst>
              <a:ext uri="{FF2B5EF4-FFF2-40B4-BE49-F238E27FC236}">
                <a16:creationId xmlns:a16="http://schemas.microsoft.com/office/drawing/2014/main" id="{F0E0B423-3A8C-32D4-141D-C55B53A72E1E}"/>
              </a:ext>
            </a:extLst>
          </p:cNvPr>
          <p:cNvPicPr>
            <a:picLocks noChangeAspect="1"/>
          </p:cNvPicPr>
          <p:nvPr/>
        </p:nvPicPr>
        <p:blipFill>
          <a:blip r:embed="rId3"/>
          <a:stretch>
            <a:fillRect/>
          </a:stretch>
        </p:blipFill>
        <p:spPr>
          <a:xfrm>
            <a:off x="6338277" y="3070000"/>
            <a:ext cx="5720305" cy="3640830"/>
          </a:xfrm>
          <a:prstGeom prst="rect">
            <a:avLst/>
          </a:prstGeom>
        </p:spPr>
      </p:pic>
    </p:spTree>
    <p:extLst>
      <p:ext uri="{BB962C8B-B14F-4D97-AF65-F5344CB8AC3E}">
        <p14:creationId xmlns:p14="http://schemas.microsoft.com/office/powerpoint/2010/main" val="345839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DBA5-CB9C-9AAA-DA24-A5BB82454158}"/>
              </a:ext>
            </a:extLst>
          </p:cNvPr>
          <p:cNvSpPr>
            <a:spLocks noGrp="1"/>
          </p:cNvSpPr>
          <p:nvPr>
            <p:ph type="title"/>
          </p:nvPr>
        </p:nvSpPr>
        <p:spPr/>
        <p:txBody>
          <a:bodyPr/>
          <a:lstStyle/>
          <a:p>
            <a:r>
              <a:rPr lang="en-GB" dirty="0"/>
              <a:t>Tensor datatypes (</a:t>
            </a:r>
            <a:r>
              <a:rPr lang="en-GB" dirty="0" err="1"/>
              <a:t>dtypes</a:t>
            </a:r>
            <a:r>
              <a:rPr lang="en-GB" dirty="0"/>
              <a:t>)</a:t>
            </a:r>
            <a:endParaRPr lang="en-SG" dirty="0"/>
          </a:p>
        </p:txBody>
      </p:sp>
      <p:sp>
        <p:nvSpPr>
          <p:cNvPr id="3" name="Content Placeholder 2">
            <a:extLst>
              <a:ext uri="{FF2B5EF4-FFF2-40B4-BE49-F238E27FC236}">
                <a16:creationId xmlns:a16="http://schemas.microsoft.com/office/drawing/2014/main" id="{A2C1AD02-2B23-3037-9908-FF09B3499297}"/>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Definition (</a:t>
            </a:r>
            <a:r>
              <a:rPr lang="en-GB" b="1" dirty="0" err="1">
                <a:solidFill>
                  <a:srgbClr val="00B050"/>
                </a:solidFill>
              </a:rPr>
              <a:t>dtypes</a:t>
            </a:r>
            <a:r>
              <a:rPr lang="en-GB" b="1" dirty="0"/>
              <a:t>):</a:t>
            </a:r>
          </a:p>
          <a:p>
            <a:pPr marL="0" indent="0">
              <a:buNone/>
            </a:pPr>
            <a:r>
              <a:rPr lang="en-GB" dirty="0" err="1"/>
              <a:t>PyTorch</a:t>
            </a:r>
            <a:r>
              <a:rPr lang="en-GB" dirty="0"/>
              <a:t> tensors have an attribute called </a:t>
            </a:r>
            <a:r>
              <a:rPr lang="en-GB" b="1" dirty="0" err="1">
                <a:solidFill>
                  <a:srgbClr val="00B050"/>
                </a:solidFill>
              </a:rPr>
              <a:t>dtype</a:t>
            </a:r>
            <a:r>
              <a:rPr lang="en-GB" dirty="0"/>
              <a:t>, which tracks the </a:t>
            </a:r>
            <a:r>
              <a:rPr lang="en-GB" b="1" dirty="0"/>
              <a:t>datatype of values stored in the tensor</a:t>
            </a:r>
            <a:r>
              <a:rPr lang="en-GB" dirty="0"/>
              <a:t>.</a:t>
            </a:r>
          </a:p>
          <a:p>
            <a:pPr marL="0" indent="0">
              <a:buNone/>
            </a:pPr>
            <a:r>
              <a:rPr lang="en-GB" dirty="0"/>
              <a:t>See link below for more details on the possible </a:t>
            </a:r>
            <a:r>
              <a:rPr lang="en-GB" dirty="0" err="1"/>
              <a:t>dtypes</a:t>
            </a:r>
            <a:r>
              <a:rPr lang="en-GB" dirty="0"/>
              <a:t>. </a:t>
            </a:r>
            <a:r>
              <a:rPr lang="en-GB" dirty="0">
                <a:hlinkClick r:id="rId2"/>
              </a:rPr>
              <a:t>https://www.tensorflow.org/api_docs/python/tf/dtypes</a:t>
            </a:r>
            <a:endParaRPr lang="en-GB" dirty="0"/>
          </a:p>
          <a:p>
            <a:pPr marL="0" indent="0">
              <a:buNone/>
            </a:pPr>
            <a:r>
              <a:rPr lang="en-GB" dirty="0"/>
              <a:t>In general, </a:t>
            </a:r>
            <a:r>
              <a:rPr lang="en-GB" b="1" dirty="0"/>
              <a:t>operations between tensors require compatible, and sometimes identical </a:t>
            </a:r>
            <a:r>
              <a:rPr lang="en-GB" b="1" dirty="0" err="1"/>
              <a:t>dtypes</a:t>
            </a:r>
            <a:r>
              <a:rPr lang="en-GB" dirty="0"/>
              <a:t>.</a:t>
            </a:r>
          </a:p>
        </p:txBody>
      </p:sp>
      <p:sp>
        <p:nvSpPr>
          <p:cNvPr id="4" name="Content Placeholder 3">
            <a:extLst>
              <a:ext uri="{FF2B5EF4-FFF2-40B4-BE49-F238E27FC236}">
                <a16:creationId xmlns:a16="http://schemas.microsoft.com/office/drawing/2014/main" id="{6F2769B1-E04C-7731-027E-A37C8AAEBCC0}"/>
              </a:ext>
            </a:extLst>
          </p:cNvPr>
          <p:cNvSpPr>
            <a:spLocks noGrp="1"/>
          </p:cNvSpPr>
          <p:nvPr>
            <p:ph sz="half" idx="2"/>
          </p:nvPr>
        </p:nvSpPr>
        <p:spPr>
          <a:xfrm>
            <a:off x="6172199" y="1825625"/>
            <a:ext cx="5800970" cy="4351338"/>
          </a:xfrm>
        </p:spPr>
        <p:txBody>
          <a:bodyPr>
            <a:normAutofit lnSpcReduction="10000"/>
          </a:bodyPr>
          <a:lstStyle/>
          <a:p>
            <a:pPr marL="0" indent="0">
              <a:buNone/>
            </a:pPr>
            <a:r>
              <a:rPr lang="en-GB" dirty="0"/>
              <a:t>You can change the </a:t>
            </a:r>
            <a:r>
              <a:rPr lang="en-GB" dirty="0" err="1"/>
              <a:t>dtype</a:t>
            </a:r>
            <a:r>
              <a:rPr lang="en-GB" dirty="0"/>
              <a:t> of a tensor</a:t>
            </a:r>
          </a:p>
          <a:p>
            <a:pPr marL="0" indent="0">
              <a:buNone/>
            </a:pPr>
            <a:r>
              <a:rPr lang="en-GB" dirty="0"/>
              <a:t>- by either </a:t>
            </a:r>
            <a:r>
              <a:rPr lang="en-GB" b="1" dirty="0"/>
              <a:t>specifying</a:t>
            </a:r>
            <a:r>
              <a:rPr lang="en-GB" dirty="0"/>
              <a:t> </a:t>
            </a:r>
            <a:r>
              <a:rPr lang="en-GB" b="1" dirty="0"/>
              <a:t>it</a:t>
            </a:r>
            <a:r>
              <a:rPr lang="en-GB" dirty="0"/>
              <a:t> </a:t>
            </a:r>
            <a:r>
              <a:rPr lang="en-GB" b="1" dirty="0"/>
              <a:t>explicitly</a:t>
            </a:r>
            <a:r>
              <a:rPr lang="en-GB" dirty="0"/>
              <a:t> </a:t>
            </a:r>
            <a:r>
              <a:rPr lang="en-GB" b="1" dirty="0"/>
              <a:t>during</a:t>
            </a:r>
            <a:r>
              <a:rPr lang="en-GB" dirty="0"/>
              <a:t> </a:t>
            </a:r>
            <a:r>
              <a:rPr lang="en-GB" b="1" dirty="0"/>
              <a:t>its</a:t>
            </a:r>
            <a:r>
              <a:rPr lang="en-GB" dirty="0"/>
              <a:t> </a:t>
            </a:r>
            <a:r>
              <a:rPr lang="en-GB" b="1" dirty="0"/>
              <a:t>creation</a:t>
            </a:r>
            <a:r>
              <a:rPr lang="en-GB" dirty="0"/>
              <a:t>;</a:t>
            </a:r>
          </a:p>
          <a:p>
            <a:pPr marL="0" indent="0">
              <a:buNone/>
            </a:pPr>
            <a:r>
              <a:rPr lang="en-GB" dirty="0"/>
              <a:t>- or by using the </a:t>
            </a:r>
            <a:r>
              <a:rPr lang="en-GB" b="1" dirty="0"/>
              <a:t>type()</a:t>
            </a:r>
            <a:r>
              <a:rPr lang="en-GB" dirty="0"/>
              <a:t> method on the tensor, casting a new </a:t>
            </a:r>
            <a:r>
              <a:rPr lang="en-GB" dirty="0" err="1"/>
              <a:t>dtype</a:t>
            </a:r>
            <a:r>
              <a:rPr lang="en-GB" dirty="0"/>
              <a:t>.</a:t>
            </a:r>
            <a:endParaRPr lang="en-SG" dirty="0"/>
          </a:p>
          <a:p>
            <a:pPr marL="0" indent="0">
              <a:buNone/>
            </a:pPr>
            <a:endParaRPr lang="en-SG" dirty="0"/>
          </a:p>
        </p:txBody>
      </p:sp>
      <p:pic>
        <p:nvPicPr>
          <p:cNvPr id="6" name="Picture 5">
            <a:extLst>
              <a:ext uri="{FF2B5EF4-FFF2-40B4-BE49-F238E27FC236}">
                <a16:creationId xmlns:a16="http://schemas.microsoft.com/office/drawing/2014/main" id="{8D74613D-DF48-BF6C-AB43-CCE9EB512E84}"/>
              </a:ext>
            </a:extLst>
          </p:cNvPr>
          <p:cNvPicPr>
            <a:picLocks noChangeAspect="1"/>
          </p:cNvPicPr>
          <p:nvPr/>
        </p:nvPicPr>
        <p:blipFill>
          <a:blip r:embed="rId3"/>
          <a:stretch>
            <a:fillRect/>
          </a:stretch>
        </p:blipFill>
        <p:spPr>
          <a:xfrm>
            <a:off x="6651153" y="4225609"/>
            <a:ext cx="5001323" cy="2267266"/>
          </a:xfrm>
          <a:prstGeom prst="rect">
            <a:avLst/>
          </a:prstGeom>
        </p:spPr>
      </p:pic>
    </p:spTree>
    <p:extLst>
      <p:ext uri="{BB962C8B-B14F-4D97-AF65-F5344CB8AC3E}">
        <p14:creationId xmlns:p14="http://schemas.microsoft.com/office/powerpoint/2010/main" val="133911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DBA5-CB9C-9AAA-DA24-A5BB82454158}"/>
              </a:ext>
            </a:extLst>
          </p:cNvPr>
          <p:cNvSpPr>
            <a:spLocks noGrp="1"/>
          </p:cNvSpPr>
          <p:nvPr>
            <p:ph type="title"/>
          </p:nvPr>
        </p:nvSpPr>
        <p:spPr/>
        <p:txBody>
          <a:bodyPr/>
          <a:lstStyle/>
          <a:p>
            <a:r>
              <a:rPr lang="en-GB" dirty="0"/>
              <a:t>Tensor random initializers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C1AD02-2B23-3037-9908-FF09B3499297}"/>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Tensors can also be </a:t>
                </a:r>
                <a:r>
                  <a:rPr lang="en-GB" b="1" dirty="0"/>
                  <a:t>initialized</a:t>
                </a:r>
                <a:r>
                  <a:rPr lang="en-GB" dirty="0"/>
                  <a:t> </a:t>
                </a:r>
                <a:r>
                  <a:rPr lang="en-GB" b="1" dirty="0"/>
                  <a:t>using</a:t>
                </a:r>
                <a:r>
                  <a:rPr lang="en-GB" dirty="0"/>
                  <a:t> </a:t>
                </a:r>
                <a:r>
                  <a:rPr lang="en-GB" b="1" dirty="0"/>
                  <a:t>random</a:t>
                </a:r>
                <a:r>
                  <a:rPr lang="en-GB" dirty="0"/>
                  <a:t> </a:t>
                </a:r>
                <a:r>
                  <a:rPr lang="en-GB" b="1" dirty="0"/>
                  <a:t>generators</a:t>
                </a:r>
                <a:r>
                  <a:rPr lang="en-GB" dirty="0"/>
                  <a:t>, as in NumPy.</a:t>
                </a:r>
              </a:p>
              <a:p>
                <a:pPr marL="0" indent="0">
                  <a:buNone/>
                </a:pPr>
                <a:r>
                  <a:rPr lang="en-GB" dirty="0"/>
                  <a:t>For instance we can:</a:t>
                </a:r>
              </a:p>
              <a:p>
                <a:r>
                  <a:rPr lang="en-GB" dirty="0"/>
                  <a:t>use </a:t>
                </a:r>
                <a:r>
                  <a:rPr lang="en-GB" b="1" dirty="0"/>
                  <a:t>rand()</a:t>
                </a:r>
                <a:r>
                  <a:rPr lang="en-GB" dirty="0"/>
                  <a:t> for drawing random values in a </a:t>
                </a:r>
                <a14:m>
                  <m:oMath xmlns:m="http://schemas.openxmlformats.org/officeDocument/2006/math">
                    <m:r>
                      <a:rPr lang="en-GB" b="1" i="1" dirty="0" smtClean="0">
                        <a:latin typeface="Cambria Math" panose="02040503050406030204" pitchFamily="18" charset="0"/>
                      </a:rPr>
                      <m:t>[</m:t>
                    </m:r>
                    <m:r>
                      <a:rPr lang="en-GB" b="1" i="1" dirty="0" smtClean="0">
                        <a:latin typeface="Cambria Math" panose="02040503050406030204" pitchFamily="18" charset="0"/>
                      </a:rPr>
                      <m:t>𝟎</m:t>
                    </m:r>
                    <m:r>
                      <a:rPr lang="en-GB" b="1" i="1" dirty="0" smtClean="0">
                        <a:latin typeface="Cambria Math" panose="02040503050406030204" pitchFamily="18" charset="0"/>
                      </a:rPr>
                      <m:t>, </m:t>
                    </m:r>
                    <m:r>
                      <a:rPr lang="en-GB" b="1" i="1" dirty="0" smtClean="0">
                        <a:latin typeface="Cambria Math" panose="02040503050406030204" pitchFamily="18" charset="0"/>
                      </a:rPr>
                      <m:t>𝟏</m:t>
                    </m:r>
                    <m:r>
                      <a:rPr lang="en-GB" b="1" i="1" dirty="0" smtClean="0">
                        <a:latin typeface="Cambria Math" panose="02040503050406030204" pitchFamily="18" charset="0"/>
                      </a:rPr>
                      <m:t>] </m:t>
                    </m:r>
                  </m:oMath>
                </a14:m>
                <a:r>
                  <a:rPr lang="en-GB" b="1" dirty="0"/>
                  <a:t>uniform</a:t>
                </a:r>
                <a:r>
                  <a:rPr lang="en-GB" dirty="0"/>
                  <a:t> </a:t>
                </a:r>
                <a:r>
                  <a:rPr lang="en-GB" b="1" dirty="0"/>
                  <a:t>distribution</a:t>
                </a:r>
                <a:r>
                  <a:rPr lang="en-GB" dirty="0"/>
                  <a:t>,</a:t>
                </a:r>
              </a:p>
              <a:p>
                <a:r>
                  <a:rPr lang="en-GB" dirty="0"/>
                  <a:t>or use </a:t>
                </a:r>
                <a:r>
                  <a:rPr lang="en-GB" b="1" dirty="0" err="1"/>
                  <a:t>randn</a:t>
                </a:r>
                <a:r>
                  <a:rPr lang="en-GB" b="1" dirty="0"/>
                  <a:t>()</a:t>
                </a:r>
                <a:r>
                  <a:rPr lang="en-GB" dirty="0"/>
                  <a:t> to draw values from a </a:t>
                </a:r>
                <a:r>
                  <a:rPr lang="en-GB" b="1" dirty="0"/>
                  <a:t>normal</a:t>
                </a:r>
                <a:r>
                  <a:rPr lang="en-GB" dirty="0"/>
                  <a:t> </a:t>
                </a:r>
                <a:r>
                  <a:rPr lang="en-GB" b="1" dirty="0"/>
                  <a:t>distribution</a:t>
                </a:r>
                <a:r>
                  <a:rPr lang="en-GB" dirty="0"/>
                  <a:t> </a:t>
                </a:r>
                <a:r>
                  <a:rPr lang="en-GB" b="1" dirty="0"/>
                  <a:t>with</a:t>
                </a:r>
                <a:r>
                  <a:rPr lang="en-GB" dirty="0"/>
                  <a:t> </a:t>
                </a:r>
                <a:r>
                  <a:rPr lang="en-GB" b="1" dirty="0"/>
                  <a:t>zero</a:t>
                </a:r>
                <a:r>
                  <a:rPr lang="en-GB" dirty="0"/>
                  <a:t> </a:t>
                </a:r>
                <a:r>
                  <a:rPr lang="en-GB" b="1" dirty="0"/>
                  <a:t>mean</a:t>
                </a:r>
                <a:r>
                  <a:rPr lang="en-GB" dirty="0"/>
                  <a:t> </a:t>
                </a:r>
                <a:r>
                  <a:rPr lang="en-GB" b="1" dirty="0"/>
                  <a:t>and</a:t>
                </a:r>
                <a:r>
                  <a:rPr lang="en-GB" dirty="0"/>
                  <a:t> </a:t>
                </a:r>
                <a:r>
                  <a:rPr lang="en-GB" b="1" dirty="0"/>
                  <a:t>variance</a:t>
                </a:r>
                <a:r>
                  <a:rPr lang="en-GB" dirty="0"/>
                  <a:t> </a:t>
                </a:r>
                <a:r>
                  <a:rPr lang="en-GB" b="1" dirty="0"/>
                  <a:t>one</a:t>
                </a:r>
                <a:r>
                  <a:rPr lang="en-GB" dirty="0"/>
                  <a:t>.</a:t>
                </a:r>
              </a:p>
              <a:p>
                <a:pPr marL="0" indent="0">
                  <a:buNone/>
                </a:pPr>
                <a:r>
                  <a:rPr lang="en-GB" dirty="0"/>
                  <a:t>Seeding is done with </a:t>
                </a:r>
                <a:r>
                  <a:rPr lang="en-GB" b="1" dirty="0" err="1"/>
                  <a:t>torch.manual_seed</a:t>
                </a:r>
                <a:r>
                  <a:rPr lang="en-GB" b="1" dirty="0"/>
                  <a:t>().</a:t>
                </a:r>
              </a:p>
            </p:txBody>
          </p:sp>
        </mc:Choice>
        <mc:Fallback xmlns="">
          <p:sp>
            <p:nvSpPr>
              <p:cNvPr id="3" name="Content Placeholder 2">
                <a:extLst>
                  <a:ext uri="{FF2B5EF4-FFF2-40B4-BE49-F238E27FC236}">
                    <a16:creationId xmlns:a16="http://schemas.microsoft.com/office/drawing/2014/main" id="{A2C1AD02-2B23-3037-9908-FF09B3499297}"/>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a:stretch>
              </a:blipFill>
            </p:spPr>
            <p:txBody>
              <a:bodyPr/>
              <a:lstStyle/>
              <a:p>
                <a:r>
                  <a:rPr lang="en-SG">
                    <a:noFill/>
                  </a:rPr>
                  <a:t> </a:t>
                </a:r>
              </a:p>
            </p:txBody>
          </p:sp>
        </mc:Fallback>
      </mc:AlternateContent>
      <p:sp>
        <p:nvSpPr>
          <p:cNvPr id="8" name="Content Placeholder 7">
            <a:extLst>
              <a:ext uri="{FF2B5EF4-FFF2-40B4-BE49-F238E27FC236}">
                <a16:creationId xmlns:a16="http://schemas.microsoft.com/office/drawing/2014/main" id="{E77BD23E-F56C-1A2A-8041-A46EFC48D255}"/>
              </a:ext>
            </a:extLst>
          </p:cNvPr>
          <p:cNvSpPr>
            <a:spLocks noGrp="1"/>
          </p:cNvSpPr>
          <p:nvPr>
            <p:ph sz="half" idx="2"/>
          </p:nvPr>
        </p:nvSpPr>
        <p:spPr>
          <a:xfrm>
            <a:off x="6172200" y="1825625"/>
            <a:ext cx="5863492" cy="4351338"/>
          </a:xfrm>
        </p:spPr>
        <p:txBody>
          <a:bodyPr>
            <a:normAutofit lnSpcReduction="10000"/>
          </a:bodyPr>
          <a:lstStyle/>
          <a:p>
            <a:r>
              <a:rPr lang="en-GB" dirty="0"/>
              <a:t>Functions and methods exist for calculating mean values of a tensor, its standard deviation/variance, etc.</a:t>
            </a:r>
          </a:p>
          <a:p>
            <a:endParaRPr lang="en-SG" dirty="0"/>
          </a:p>
        </p:txBody>
      </p:sp>
      <p:pic>
        <p:nvPicPr>
          <p:cNvPr id="10" name="Picture 9">
            <a:extLst>
              <a:ext uri="{FF2B5EF4-FFF2-40B4-BE49-F238E27FC236}">
                <a16:creationId xmlns:a16="http://schemas.microsoft.com/office/drawing/2014/main" id="{C608F0D5-1AC9-5C59-E1F6-A4F9915E4462}"/>
              </a:ext>
            </a:extLst>
          </p:cNvPr>
          <p:cNvPicPr>
            <a:picLocks noChangeAspect="1"/>
          </p:cNvPicPr>
          <p:nvPr/>
        </p:nvPicPr>
        <p:blipFill>
          <a:blip r:embed="rId3"/>
          <a:stretch>
            <a:fillRect/>
          </a:stretch>
        </p:blipFill>
        <p:spPr>
          <a:xfrm>
            <a:off x="6297202" y="3328450"/>
            <a:ext cx="5613487" cy="2983450"/>
          </a:xfrm>
          <a:prstGeom prst="rect">
            <a:avLst/>
          </a:prstGeom>
        </p:spPr>
      </p:pic>
    </p:spTree>
    <p:extLst>
      <p:ext uri="{BB962C8B-B14F-4D97-AF65-F5344CB8AC3E}">
        <p14:creationId xmlns:p14="http://schemas.microsoft.com/office/powerpoint/2010/main" val="1178350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DBA5-CB9C-9AAA-DA24-A5BB82454158}"/>
              </a:ext>
            </a:extLst>
          </p:cNvPr>
          <p:cNvSpPr>
            <a:spLocks noGrp="1"/>
          </p:cNvSpPr>
          <p:nvPr>
            <p:ph type="title"/>
          </p:nvPr>
        </p:nvSpPr>
        <p:spPr/>
        <p:txBody>
          <a:bodyPr/>
          <a:lstStyle/>
          <a:p>
            <a:r>
              <a:rPr lang="en-GB" dirty="0"/>
              <a:t>Tensor random initializers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C1AD02-2B23-3037-9908-FF09B3499297}"/>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Tensors can also be </a:t>
                </a:r>
                <a:r>
                  <a:rPr lang="en-GB" b="1" dirty="0"/>
                  <a:t>initialized</a:t>
                </a:r>
                <a:r>
                  <a:rPr lang="en-GB" dirty="0"/>
                  <a:t> </a:t>
                </a:r>
                <a:r>
                  <a:rPr lang="en-GB" b="1" dirty="0"/>
                  <a:t>using</a:t>
                </a:r>
                <a:r>
                  <a:rPr lang="en-GB" dirty="0"/>
                  <a:t> </a:t>
                </a:r>
                <a:r>
                  <a:rPr lang="en-GB" b="1" dirty="0"/>
                  <a:t>random</a:t>
                </a:r>
                <a:r>
                  <a:rPr lang="en-GB" dirty="0"/>
                  <a:t> </a:t>
                </a:r>
                <a:r>
                  <a:rPr lang="en-GB" b="1" dirty="0"/>
                  <a:t>generators</a:t>
                </a:r>
                <a:r>
                  <a:rPr lang="en-GB" dirty="0"/>
                  <a:t>, as in NumPy.</a:t>
                </a:r>
              </a:p>
              <a:p>
                <a:pPr marL="0" indent="0">
                  <a:buNone/>
                </a:pPr>
                <a:r>
                  <a:rPr lang="en-GB" dirty="0"/>
                  <a:t>For instance we can:</a:t>
                </a:r>
              </a:p>
              <a:p>
                <a:r>
                  <a:rPr lang="en-GB" dirty="0"/>
                  <a:t>use </a:t>
                </a:r>
                <a:r>
                  <a:rPr lang="en-GB" b="1" dirty="0"/>
                  <a:t>rand()</a:t>
                </a:r>
                <a:r>
                  <a:rPr lang="en-GB" dirty="0"/>
                  <a:t> for drawing random values in a </a:t>
                </a:r>
                <a14:m>
                  <m:oMath xmlns:m="http://schemas.openxmlformats.org/officeDocument/2006/math">
                    <m:r>
                      <a:rPr lang="en-GB" b="1" i="1" dirty="0" smtClean="0">
                        <a:latin typeface="Cambria Math" panose="02040503050406030204" pitchFamily="18" charset="0"/>
                      </a:rPr>
                      <m:t>[</m:t>
                    </m:r>
                    <m:r>
                      <a:rPr lang="en-GB" b="1" i="1" dirty="0" smtClean="0">
                        <a:latin typeface="Cambria Math" panose="02040503050406030204" pitchFamily="18" charset="0"/>
                      </a:rPr>
                      <m:t>𝟎</m:t>
                    </m:r>
                    <m:r>
                      <a:rPr lang="en-GB" b="1" i="1" dirty="0" smtClean="0">
                        <a:latin typeface="Cambria Math" panose="02040503050406030204" pitchFamily="18" charset="0"/>
                      </a:rPr>
                      <m:t>, </m:t>
                    </m:r>
                    <m:r>
                      <a:rPr lang="en-GB" b="1" i="1" dirty="0" smtClean="0">
                        <a:latin typeface="Cambria Math" panose="02040503050406030204" pitchFamily="18" charset="0"/>
                      </a:rPr>
                      <m:t>𝟏</m:t>
                    </m:r>
                    <m:r>
                      <a:rPr lang="en-GB" b="1" i="1" dirty="0" smtClean="0">
                        <a:latin typeface="Cambria Math" panose="02040503050406030204" pitchFamily="18" charset="0"/>
                      </a:rPr>
                      <m:t>] </m:t>
                    </m:r>
                  </m:oMath>
                </a14:m>
                <a:r>
                  <a:rPr lang="en-GB" b="1" dirty="0"/>
                  <a:t>uniform</a:t>
                </a:r>
                <a:r>
                  <a:rPr lang="en-GB" dirty="0"/>
                  <a:t> </a:t>
                </a:r>
                <a:r>
                  <a:rPr lang="en-GB" b="1" dirty="0"/>
                  <a:t>distribution</a:t>
                </a:r>
                <a:r>
                  <a:rPr lang="en-GB" dirty="0"/>
                  <a:t>,</a:t>
                </a:r>
              </a:p>
              <a:p>
                <a:r>
                  <a:rPr lang="en-GB" dirty="0"/>
                  <a:t>or use </a:t>
                </a:r>
                <a:r>
                  <a:rPr lang="en-GB" b="1" dirty="0" err="1"/>
                  <a:t>randn</a:t>
                </a:r>
                <a:r>
                  <a:rPr lang="en-GB" b="1" dirty="0"/>
                  <a:t>()</a:t>
                </a:r>
                <a:r>
                  <a:rPr lang="en-GB" dirty="0"/>
                  <a:t> to draw values from a </a:t>
                </a:r>
                <a:r>
                  <a:rPr lang="en-GB" b="1" dirty="0"/>
                  <a:t>normal</a:t>
                </a:r>
                <a:r>
                  <a:rPr lang="en-GB" dirty="0"/>
                  <a:t> </a:t>
                </a:r>
                <a:r>
                  <a:rPr lang="en-GB" b="1" dirty="0"/>
                  <a:t>distribution</a:t>
                </a:r>
                <a:r>
                  <a:rPr lang="en-GB" dirty="0"/>
                  <a:t> </a:t>
                </a:r>
                <a:r>
                  <a:rPr lang="en-GB" b="1" dirty="0"/>
                  <a:t>with</a:t>
                </a:r>
                <a:r>
                  <a:rPr lang="en-GB" dirty="0"/>
                  <a:t> </a:t>
                </a:r>
                <a:r>
                  <a:rPr lang="en-GB" b="1" dirty="0"/>
                  <a:t>zero</a:t>
                </a:r>
                <a:r>
                  <a:rPr lang="en-GB" dirty="0"/>
                  <a:t> </a:t>
                </a:r>
                <a:r>
                  <a:rPr lang="en-GB" b="1" dirty="0"/>
                  <a:t>mean</a:t>
                </a:r>
                <a:r>
                  <a:rPr lang="en-GB" dirty="0"/>
                  <a:t> </a:t>
                </a:r>
                <a:r>
                  <a:rPr lang="en-GB" b="1" dirty="0"/>
                  <a:t>and</a:t>
                </a:r>
                <a:r>
                  <a:rPr lang="en-GB" dirty="0"/>
                  <a:t> </a:t>
                </a:r>
                <a:r>
                  <a:rPr lang="en-GB" b="1" dirty="0"/>
                  <a:t>variance</a:t>
                </a:r>
                <a:r>
                  <a:rPr lang="en-GB" dirty="0"/>
                  <a:t> </a:t>
                </a:r>
                <a:r>
                  <a:rPr lang="en-GB" b="1" dirty="0"/>
                  <a:t>one</a:t>
                </a:r>
                <a:r>
                  <a:rPr lang="en-GB" dirty="0"/>
                  <a:t>.</a:t>
                </a:r>
              </a:p>
              <a:p>
                <a:pPr marL="0" indent="0">
                  <a:buNone/>
                </a:pPr>
                <a:r>
                  <a:rPr lang="en-GB" dirty="0"/>
                  <a:t>Seeding is done with </a:t>
                </a:r>
                <a:r>
                  <a:rPr lang="en-GB" b="1" dirty="0" err="1"/>
                  <a:t>torch.manual_seed</a:t>
                </a:r>
                <a:r>
                  <a:rPr lang="en-GB" b="1" dirty="0"/>
                  <a:t>().</a:t>
                </a:r>
              </a:p>
            </p:txBody>
          </p:sp>
        </mc:Choice>
        <mc:Fallback xmlns="">
          <p:sp>
            <p:nvSpPr>
              <p:cNvPr id="3" name="Content Placeholder 2">
                <a:extLst>
                  <a:ext uri="{FF2B5EF4-FFF2-40B4-BE49-F238E27FC236}">
                    <a16:creationId xmlns:a16="http://schemas.microsoft.com/office/drawing/2014/main" id="{A2C1AD02-2B23-3037-9908-FF09B3499297}"/>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a:stretch>
              </a:blipFill>
            </p:spPr>
            <p:txBody>
              <a:bodyPr/>
              <a:lstStyle/>
              <a:p>
                <a:r>
                  <a:rPr lang="en-SG">
                    <a:noFill/>
                  </a:rPr>
                  <a:t> </a:t>
                </a:r>
              </a:p>
            </p:txBody>
          </p:sp>
        </mc:Fallback>
      </mc:AlternateContent>
      <p:sp>
        <p:nvSpPr>
          <p:cNvPr id="8" name="Content Placeholder 7">
            <a:extLst>
              <a:ext uri="{FF2B5EF4-FFF2-40B4-BE49-F238E27FC236}">
                <a16:creationId xmlns:a16="http://schemas.microsoft.com/office/drawing/2014/main" id="{E77BD23E-F56C-1A2A-8041-A46EFC48D255}"/>
              </a:ext>
            </a:extLst>
          </p:cNvPr>
          <p:cNvSpPr>
            <a:spLocks noGrp="1"/>
          </p:cNvSpPr>
          <p:nvPr>
            <p:ph sz="half" idx="2"/>
          </p:nvPr>
        </p:nvSpPr>
        <p:spPr>
          <a:xfrm>
            <a:off x="6172200" y="1825625"/>
            <a:ext cx="5863492" cy="4351338"/>
          </a:xfrm>
        </p:spPr>
        <p:txBody>
          <a:bodyPr>
            <a:normAutofit lnSpcReduction="10000"/>
          </a:bodyPr>
          <a:lstStyle/>
          <a:p>
            <a:r>
              <a:rPr lang="en-GB" dirty="0"/>
              <a:t>Functions and methods exist for calculating mean values of a tensor, its standard deviation/variance, etc.</a:t>
            </a:r>
          </a:p>
          <a:p>
            <a:endParaRPr lang="en-SG" dirty="0"/>
          </a:p>
        </p:txBody>
      </p:sp>
      <p:pic>
        <p:nvPicPr>
          <p:cNvPr id="5" name="Picture 4">
            <a:extLst>
              <a:ext uri="{FF2B5EF4-FFF2-40B4-BE49-F238E27FC236}">
                <a16:creationId xmlns:a16="http://schemas.microsoft.com/office/drawing/2014/main" id="{C7C2A4C7-E8B8-6EB6-8E8D-628C46CE1128}"/>
              </a:ext>
            </a:extLst>
          </p:cNvPr>
          <p:cNvPicPr>
            <a:picLocks noChangeAspect="1"/>
          </p:cNvPicPr>
          <p:nvPr/>
        </p:nvPicPr>
        <p:blipFill>
          <a:blip r:embed="rId3"/>
          <a:stretch>
            <a:fillRect/>
          </a:stretch>
        </p:blipFill>
        <p:spPr>
          <a:xfrm>
            <a:off x="6096000" y="3683881"/>
            <a:ext cx="5887083" cy="2628019"/>
          </a:xfrm>
          <a:prstGeom prst="rect">
            <a:avLst/>
          </a:prstGeom>
        </p:spPr>
      </p:pic>
    </p:spTree>
    <p:extLst>
      <p:ext uri="{BB962C8B-B14F-4D97-AF65-F5344CB8AC3E}">
        <p14:creationId xmlns:p14="http://schemas.microsoft.com/office/powerpoint/2010/main" val="2149409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E432-407E-8907-4328-C2E9EDFC3166}"/>
              </a:ext>
            </a:extLst>
          </p:cNvPr>
          <p:cNvSpPr>
            <a:spLocks noGrp="1"/>
          </p:cNvSpPr>
          <p:nvPr>
            <p:ph type="title"/>
          </p:nvPr>
        </p:nvSpPr>
        <p:spPr/>
        <p:txBody>
          <a:bodyPr/>
          <a:lstStyle/>
          <a:p>
            <a:r>
              <a:rPr lang="en-GB" dirty="0"/>
              <a:t>Additional attributes of Tensors</a:t>
            </a:r>
            <a:endParaRPr lang="en-SG" dirty="0"/>
          </a:p>
        </p:txBody>
      </p:sp>
      <p:sp>
        <p:nvSpPr>
          <p:cNvPr id="5" name="Content Placeholder 4">
            <a:extLst>
              <a:ext uri="{FF2B5EF4-FFF2-40B4-BE49-F238E27FC236}">
                <a16:creationId xmlns:a16="http://schemas.microsoft.com/office/drawing/2014/main" id="{4BC25369-B12F-4AC1-0A2A-B7362924B819}"/>
              </a:ext>
            </a:extLst>
          </p:cNvPr>
          <p:cNvSpPr>
            <a:spLocks noGrp="1"/>
          </p:cNvSpPr>
          <p:nvPr>
            <p:ph idx="1"/>
          </p:nvPr>
        </p:nvSpPr>
        <p:spPr/>
        <p:txBody>
          <a:bodyPr/>
          <a:lstStyle/>
          <a:p>
            <a:r>
              <a:rPr lang="en-GB" dirty="0"/>
              <a:t>Tensors come with many attributes and methods, e.g. asking the shape of a tensor, like in NumPy, is done using the </a:t>
            </a:r>
            <a:r>
              <a:rPr lang="en-GB" b="1" dirty="0"/>
              <a:t>shape</a:t>
            </a:r>
            <a:r>
              <a:rPr lang="en-GB" dirty="0"/>
              <a:t> attribute.</a:t>
            </a:r>
          </a:p>
        </p:txBody>
      </p:sp>
      <p:pic>
        <p:nvPicPr>
          <p:cNvPr id="7" name="Picture 6">
            <a:extLst>
              <a:ext uri="{FF2B5EF4-FFF2-40B4-BE49-F238E27FC236}">
                <a16:creationId xmlns:a16="http://schemas.microsoft.com/office/drawing/2014/main" id="{8A2A851B-519D-6246-1325-49AE148D423B}"/>
              </a:ext>
            </a:extLst>
          </p:cNvPr>
          <p:cNvPicPr>
            <a:picLocks noChangeAspect="1"/>
          </p:cNvPicPr>
          <p:nvPr/>
        </p:nvPicPr>
        <p:blipFill>
          <a:blip r:embed="rId2"/>
          <a:stretch>
            <a:fillRect/>
          </a:stretch>
        </p:blipFill>
        <p:spPr>
          <a:xfrm>
            <a:off x="1079515" y="2883455"/>
            <a:ext cx="3296110" cy="809738"/>
          </a:xfrm>
          <a:prstGeom prst="rect">
            <a:avLst/>
          </a:prstGeom>
        </p:spPr>
      </p:pic>
    </p:spTree>
    <p:extLst>
      <p:ext uri="{BB962C8B-B14F-4D97-AF65-F5344CB8AC3E}">
        <p14:creationId xmlns:p14="http://schemas.microsoft.com/office/powerpoint/2010/main" val="3179138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E432-407E-8907-4328-C2E9EDFC3166}"/>
              </a:ext>
            </a:extLst>
          </p:cNvPr>
          <p:cNvSpPr>
            <a:spLocks noGrp="1"/>
          </p:cNvSpPr>
          <p:nvPr>
            <p:ph type="title"/>
          </p:nvPr>
        </p:nvSpPr>
        <p:spPr/>
        <p:txBody>
          <a:bodyPr/>
          <a:lstStyle/>
          <a:p>
            <a:r>
              <a:rPr lang="en-GB" dirty="0"/>
              <a:t>Additional attributes of Tensors</a:t>
            </a:r>
            <a:endParaRPr lang="en-SG" dirty="0"/>
          </a:p>
        </p:txBody>
      </p:sp>
      <p:sp>
        <p:nvSpPr>
          <p:cNvPr id="5" name="Content Placeholder 4">
            <a:extLst>
              <a:ext uri="{FF2B5EF4-FFF2-40B4-BE49-F238E27FC236}">
                <a16:creationId xmlns:a16="http://schemas.microsoft.com/office/drawing/2014/main" id="{4BC25369-B12F-4AC1-0A2A-B7362924B819}"/>
              </a:ext>
            </a:extLst>
          </p:cNvPr>
          <p:cNvSpPr>
            <a:spLocks noGrp="1"/>
          </p:cNvSpPr>
          <p:nvPr>
            <p:ph idx="1"/>
          </p:nvPr>
        </p:nvSpPr>
        <p:spPr/>
        <p:txBody>
          <a:bodyPr/>
          <a:lstStyle/>
          <a:p>
            <a:r>
              <a:rPr lang="en-GB" dirty="0"/>
              <a:t>Tensors come with many attributes and methods, e.g. asking the shape of a tensor, like in NumPy, is done using the </a:t>
            </a:r>
            <a:r>
              <a:rPr lang="en-GB" b="1" dirty="0"/>
              <a:t>shape</a:t>
            </a:r>
            <a:r>
              <a:rPr lang="en-GB" dirty="0"/>
              <a:t> attribute.</a:t>
            </a:r>
          </a:p>
          <a:p>
            <a:r>
              <a:rPr lang="en-GB" dirty="0"/>
              <a:t>Too many of them for me to cover, so </a:t>
            </a:r>
            <a:r>
              <a:rPr lang="en-GB" b="1" dirty="0"/>
              <a:t>RTFM</a:t>
            </a:r>
            <a:r>
              <a:rPr lang="en-GB" dirty="0"/>
              <a:t>!</a:t>
            </a:r>
            <a:endParaRPr lang="en-SG" dirty="0"/>
          </a:p>
        </p:txBody>
      </p:sp>
      <p:pic>
        <p:nvPicPr>
          <p:cNvPr id="9" name="Picture 8">
            <a:extLst>
              <a:ext uri="{FF2B5EF4-FFF2-40B4-BE49-F238E27FC236}">
                <a16:creationId xmlns:a16="http://schemas.microsoft.com/office/drawing/2014/main" id="{80A4B957-7E20-0025-8F44-1A1D4A3195B1}"/>
              </a:ext>
            </a:extLst>
          </p:cNvPr>
          <p:cNvPicPr>
            <a:picLocks noChangeAspect="1"/>
          </p:cNvPicPr>
          <p:nvPr/>
        </p:nvPicPr>
        <p:blipFill rotWithShape="1">
          <a:blip r:embed="rId2"/>
          <a:srcRect b="43768"/>
          <a:stretch/>
        </p:blipFill>
        <p:spPr>
          <a:xfrm>
            <a:off x="337334" y="3429000"/>
            <a:ext cx="11517332" cy="3331966"/>
          </a:xfrm>
          <a:prstGeom prst="rect">
            <a:avLst/>
          </a:prstGeom>
        </p:spPr>
      </p:pic>
    </p:spTree>
    <p:extLst>
      <p:ext uri="{BB962C8B-B14F-4D97-AF65-F5344CB8AC3E}">
        <p14:creationId xmlns:p14="http://schemas.microsoft.com/office/powerpoint/2010/main" val="1857929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5EEE8A-9864-C894-ADC1-D56F795F9E62}"/>
              </a:ext>
            </a:extLst>
          </p:cNvPr>
          <p:cNvSpPr>
            <a:spLocks noGrp="1"/>
          </p:cNvSpPr>
          <p:nvPr>
            <p:ph type="title"/>
          </p:nvPr>
        </p:nvSpPr>
        <p:spPr/>
        <p:txBody>
          <a:bodyPr/>
          <a:lstStyle/>
          <a:p>
            <a:r>
              <a:rPr lang="en-GB" dirty="0"/>
              <a:t>Basic operations</a:t>
            </a:r>
            <a:br>
              <a:rPr lang="en-GB" dirty="0"/>
            </a:br>
            <a:r>
              <a:rPr lang="en-GB" dirty="0"/>
              <a:t>on Tensors</a:t>
            </a:r>
            <a:endParaRPr lang="en-SG" dirty="0"/>
          </a:p>
        </p:txBody>
      </p:sp>
      <p:sp>
        <p:nvSpPr>
          <p:cNvPr id="5" name="Content Placeholder 4">
            <a:extLst>
              <a:ext uri="{FF2B5EF4-FFF2-40B4-BE49-F238E27FC236}">
                <a16:creationId xmlns:a16="http://schemas.microsoft.com/office/drawing/2014/main" id="{60D93335-8A92-D60B-8902-7A5CD0AD4E90}"/>
              </a:ext>
            </a:extLst>
          </p:cNvPr>
          <p:cNvSpPr>
            <a:spLocks noGrp="1"/>
          </p:cNvSpPr>
          <p:nvPr>
            <p:ph sz="half" idx="1"/>
          </p:nvPr>
        </p:nvSpPr>
        <p:spPr>
          <a:xfrm>
            <a:off x="838200" y="1825624"/>
            <a:ext cx="5181600" cy="5032375"/>
          </a:xfrm>
        </p:spPr>
        <p:txBody>
          <a:bodyPr>
            <a:normAutofit fontScale="92500" lnSpcReduction="10000"/>
          </a:bodyPr>
          <a:lstStyle/>
          <a:p>
            <a:pPr marL="0" indent="0">
              <a:buNone/>
            </a:pPr>
            <a:r>
              <a:rPr lang="en-GB" dirty="0"/>
              <a:t>All the typical element-wise operations work on tensors. For instance, we can:</a:t>
            </a:r>
          </a:p>
          <a:p>
            <a:r>
              <a:rPr lang="en-GB" b="1" dirty="0"/>
              <a:t>access elements using the square bracket notation</a:t>
            </a:r>
            <a:r>
              <a:rPr lang="en-GB" dirty="0"/>
              <a:t>, multiple square bracket notations and multiple indexes in a single square bracket;</a:t>
            </a:r>
          </a:p>
          <a:p>
            <a:r>
              <a:rPr lang="en-GB" b="1" dirty="0">
                <a:solidFill>
                  <a:schemeClr val="bg1"/>
                </a:solidFill>
              </a:rPr>
              <a:t>slice a tensor</a:t>
            </a:r>
            <a:r>
              <a:rPr lang="en-GB" dirty="0">
                <a:solidFill>
                  <a:schemeClr val="bg1"/>
                </a:solidFill>
              </a:rPr>
              <a:t> using the square bracket notation and colon symbol;</a:t>
            </a:r>
          </a:p>
          <a:p>
            <a:r>
              <a:rPr lang="en-GB" b="1" dirty="0">
                <a:solidFill>
                  <a:schemeClr val="bg1"/>
                </a:solidFill>
              </a:rPr>
              <a:t>update elements </a:t>
            </a:r>
            <a:r>
              <a:rPr lang="en-GB" dirty="0">
                <a:solidFill>
                  <a:schemeClr val="bg1"/>
                </a:solidFill>
              </a:rPr>
              <a:t>of a tensor using the square bracket notation;</a:t>
            </a:r>
          </a:p>
          <a:p>
            <a:r>
              <a:rPr lang="en-GB" b="1" dirty="0">
                <a:solidFill>
                  <a:schemeClr val="bg1"/>
                </a:solidFill>
              </a:rPr>
              <a:t>browse through elements of a tensor </a:t>
            </a:r>
            <a:r>
              <a:rPr lang="en-GB" dirty="0">
                <a:solidFill>
                  <a:schemeClr val="bg1"/>
                </a:solidFill>
              </a:rPr>
              <a:t>using a </a:t>
            </a:r>
            <a:r>
              <a:rPr lang="en-GB" b="1" dirty="0">
                <a:solidFill>
                  <a:schemeClr val="bg1"/>
                </a:solidFill>
              </a:rPr>
              <a:t>for</a:t>
            </a:r>
            <a:r>
              <a:rPr lang="en-GB" dirty="0">
                <a:solidFill>
                  <a:schemeClr val="bg1"/>
                </a:solidFill>
              </a:rPr>
              <a:t> </a:t>
            </a:r>
            <a:r>
              <a:rPr lang="en-GB" b="1" dirty="0">
                <a:solidFill>
                  <a:schemeClr val="bg1"/>
                </a:solidFill>
              </a:rPr>
              <a:t>loop</a:t>
            </a:r>
            <a:r>
              <a:rPr lang="en-GB" dirty="0">
                <a:solidFill>
                  <a:schemeClr val="bg1"/>
                </a:solidFill>
              </a:rPr>
              <a:t>.</a:t>
            </a:r>
            <a:endParaRPr lang="en-SG" dirty="0">
              <a:solidFill>
                <a:schemeClr val="bg1"/>
              </a:solidFill>
            </a:endParaRPr>
          </a:p>
        </p:txBody>
      </p:sp>
      <p:pic>
        <p:nvPicPr>
          <p:cNvPr id="8" name="Picture 7">
            <a:extLst>
              <a:ext uri="{FF2B5EF4-FFF2-40B4-BE49-F238E27FC236}">
                <a16:creationId xmlns:a16="http://schemas.microsoft.com/office/drawing/2014/main" id="{E8F9878A-DE25-3093-AE99-5BACE4EEE502}"/>
              </a:ext>
            </a:extLst>
          </p:cNvPr>
          <p:cNvPicPr>
            <a:picLocks noChangeAspect="1"/>
          </p:cNvPicPr>
          <p:nvPr/>
        </p:nvPicPr>
        <p:blipFill>
          <a:blip r:embed="rId2"/>
          <a:stretch>
            <a:fillRect/>
          </a:stretch>
        </p:blipFill>
        <p:spPr>
          <a:xfrm>
            <a:off x="6248870" y="1509713"/>
            <a:ext cx="5810598" cy="4667250"/>
          </a:xfrm>
          <a:prstGeom prst="rect">
            <a:avLst/>
          </a:prstGeom>
        </p:spPr>
      </p:pic>
    </p:spTree>
    <p:extLst>
      <p:ext uri="{BB962C8B-B14F-4D97-AF65-F5344CB8AC3E}">
        <p14:creationId xmlns:p14="http://schemas.microsoft.com/office/powerpoint/2010/main" val="132496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917324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5EEE8A-9864-C894-ADC1-D56F795F9E62}"/>
              </a:ext>
            </a:extLst>
          </p:cNvPr>
          <p:cNvSpPr>
            <a:spLocks noGrp="1"/>
          </p:cNvSpPr>
          <p:nvPr>
            <p:ph type="title"/>
          </p:nvPr>
        </p:nvSpPr>
        <p:spPr/>
        <p:txBody>
          <a:bodyPr/>
          <a:lstStyle/>
          <a:p>
            <a:r>
              <a:rPr lang="en-GB" dirty="0"/>
              <a:t>Basic operations</a:t>
            </a:r>
            <a:br>
              <a:rPr lang="en-GB" dirty="0"/>
            </a:br>
            <a:r>
              <a:rPr lang="en-GB" dirty="0"/>
              <a:t>on Tensors</a:t>
            </a:r>
            <a:endParaRPr lang="en-SG" dirty="0"/>
          </a:p>
        </p:txBody>
      </p:sp>
      <p:sp>
        <p:nvSpPr>
          <p:cNvPr id="5" name="Content Placeholder 4">
            <a:extLst>
              <a:ext uri="{FF2B5EF4-FFF2-40B4-BE49-F238E27FC236}">
                <a16:creationId xmlns:a16="http://schemas.microsoft.com/office/drawing/2014/main" id="{60D93335-8A92-D60B-8902-7A5CD0AD4E90}"/>
              </a:ext>
            </a:extLst>
          </p:cNvPr>
          <p:cNvSpPr>
            <a:spLocks noGrp="1"/>
          </p:cNvSpPr>
          <p:nvPr>
            <p:ph sz="half" idx="1"/>
          </p:nvPr>
        </p:nvSpPr>
        <p:spPr>
          <a:xfrm>
            <a:off x="838200" y="1825624"/>
            <a:ext cx="5181600" cy="5032375"/>
          </a:xfrm>
        </p:spPr>
        <p:txBody>
          <a:bodyPr>
            <a:normAutofit fontScale="92500" lnSpcReduction="10000"/>
          </a:bodyPr>
          <a:lstStyle/>
          <a:p>
            <a:pPr marL="0" indent="0">
              <a:buNone/>
            </a:pPr>
            <a:r>
              <a:rPr lang="en-GB" dirty="0"/>
              <a:t>All the typical element-wise operations work on tensors. For instance, we can:</a:t>
            </a:r>
          </a:p>
          <a:p>
            <a:r>
              <a:rPr lang="en-GB" b="1" dirty="0"/>
              <a:t>access elements using the square bracket notation</a:t>
            </a:r>
            <a:r>
              <a:rPr lang="en-GB" dirty="0"/>
              <a:t>, multiple square bracket notations and multiple indexes in a single square bracket;</a:t>
            </a:r>
          </a:p>
          <a:p>
            <a:r>
              <a:rPr lang="en-GB" b="1" dirty="0"/>
              <a:t>slice a tensor</a:t>
            </a:r>
            <a:r>
              <a:rPr lang="en-GB" dirty="0"/>
              <a:t> using the square bracket notation and colon symbol;</a:t>
            </a:r>
          </a:p>
          <a:p>
            <a:r>
              <a:rPr lang="en-GB" b="1" dirty="0">
                <a:solidFill>
                  <a:schemeClr val="bg1"/>
                </a:solidFill>
              </a:rPr>
              <a:t>update elements </a:t>
            </a:r>
            <a:r>
              <a:rPr lang="en-GB" dirty="0">
                <a:solidFill>
                  <a:schemeClr val="bg1"/>
                </a:solidFill>
              </a:rPr>
              <a:t>of a tensor using the square bracket notation;</a:t>
            </a:r>
          </a:p>
          <a:p>
            <a:r>
              <a:rPr lang="en-GB" b="1" dirty="0">
                <a:solidFill>
                  <a:schemeClr val="bg1"/>
                </a:solidFill>
              </a:rPr>
              <a:t>browse through elements of a tensor </a:t>
            </a:r>
            <a:r>
              <a:rPr lang="en-GB" dirty="0">
                <a:solidFill>
                  <a:schemeClr val="bg1"/>
                </a:solidFill>
              </a:rPr>
              <a:t>using a </a:t>
            </a:r>
            <a:r>
              <a:rPr lang="en-GB" b="1" dirty="0">
                <a:solidFill>
                  <a:schemeClr val="bg1"/>
                </a:solidFill>
              </a:rPr>
              <a:t>for</a:t>
            </a:r>
            <a:r>
              <a:rPr lang="en-GB" dirty="0">
                <a:solidFill>
                  <a:schemeClr val="bg1"/>
                </a:solidFill>
              </a:rPr>
              <a:t> </a:t>
            </a:r>
            <a:r>
              <a:rPr lang="en-GB" b="1" dirty="0">
                <a:solidFill>
                  <a:schemeClr val="bg1"/>
                </a:solidFill>
              </a:rPr>
              <a:t>loop</a:t>
            </a:r>
            <a:r>
              <a:rPr lang="en-GB" dirty="0">
                <a:solidFill>
                  <a:schemeClr val="bg1"/>
                </a:solidFill>
              </a:rPr>
              <a:t>.</a:t>
            </a:r>
            <a:endParaRPr lang="en-SG" dirty="0">
              <a:solidFill>
                <a:schemeClr val="bg1"/>
              </a:solidFill>
            </a:endParaRPr>
          </a:p>
        </p:txBody>
      </p:sp>
      <p:pic>
        <p:nvPicPr>
          <p:cNvPr id="3" name="Picture 2">
            <a:extLst>
              <a:ext uri="{FF2B5EF4-FFF2-40B4-BE49-F238E27FC236}">
                <a16:creationId xmlns:a16="http://schemas.microsoft.com/office/drawing/2014/main" id="{E82D5729-698A-A7DC-C629-2FC57EFE14AD}"/>
              </a:ext>
            </a:extLst>
          </p:cNvPr>
          <p:cNvPicPr>
            <a:picLocks noChangeAspect="1"/>
          </p:cNvPicPr>
          <p:nvPr/>
        </p:nvPicPr>
        <p:blipFill>
          <a:blip r:embed="rId2"/>
          <a:stretch>
            <a:fillRect/>
          </a:stretch>
        </p:blipFill>
        <p:spPr>
          <a:xfrm>
            <a:off x="6511375" y="-1"/>
            <a:ext cx="5515344" cy="6858000"/>
          </a:xfrm>
          <a:prstGeom prst="rect">
            <a:avLst/>
          </a:prstGeom>
        </p:spPr>
      </p:pic>
    </p:spTree>
    <p:extLst>
      <p:ext uri="{BB962C8B-B14F-4D97-AF65-F5344CB8AC3E}">
        <p14:creationId xmlns:p14="http://schemas.microsoft.com/office/powerpoint/2010/main" val="481166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5EEE8A-9864-C894-ADC1-D56F795F9E62}"/>
              </a:ext>
            </a:extLst>
          </p:cNvPr>
          <p:cNvSpPr>
            <a:spLocks noGrp="1"/>
          </p:cNvSpPr>
          <p:nvPr>
            <p:ph type="title"/>
          </p:nvPr>
        </p:nvSpPr>
        <p:spPr/>
        <p:txBody>
          <a:bodyPr/>
          <a:lstStyle/>
          <a:p>
            <a:r>
              <a:rPr lang="en-GB" dirty="0"/>
              <a:t>Basic operations</a:t>
            </a:r>
            <a:br>
              <a:rPr lang="en-GB" dirty="0"/>
            </a:br>
            <a:r>
              <a:rPr lang="en-GB" dirty="0"/>
              <a:t>on Tensors</a:t>
            </a:r>
            <a:endParaRPr lang="en-SG" dirty="0"/>
          </a:p>
        </p:txBody>
      </p:sp>
      <p:sp>
        <p:nvSpPr>
          <p:cNvPr id="5" name="Content Placeholder 4">
            <a:extLst>
              <a:ext uri="{FF2B5EF4-FFF2-40B4-BE49-F238E27FC236}">
                <a16:creationId xmlns:a16="http://schemas.microsoft.com/office/drawing/2014/main" id="{60D93335-8A92-D60B-8902-7A5CD0AD4E90}"/>
              </a:ext>
            </a:extLst>
          </p:cNvPr>
          <p:cNvSpPr>
            <a:spLocks noGrp="1"/>
          </p:cNvSpPr>
          <p:nvPr>
            <p:ph sz="half" idx="1"/>
          </p:nvPr>
        </p:nvSpPr>
        <p:spPr>
          <a:xfrm>
            <a:off x="838200" y="1825624"/>
            <a:ext cx="5181600" cy="5032375"/>
          </a:xfrm>
        </p:spPr>
        <p:txBody>
          <a:bodyPr>
            <a:normAutofit fontScale="92500" lnSpcReduction="10000"/>
          </a:bodyPr>
          <a:lstStyle/>
          <a:p>
            <a:pPr marL="0" indent="0">
              <a:buNone/>
            </a:pPr>
            <a:r>
              <a:rPr lang="en-GB" dirty="0"/>
              <a:t>All the typical element-wise operations work on tensors. For instance, we can:</a:t>
            </a:r>
          </a:p>
          <a:p>
            <a:r>
              <a:rPr lang="en-GB" b="1" dirty="0"/>
              <a:t>access elements using the square bracket notation</a:t>
            </a:r>
            <a:r>
              <a:rPr lang="en-GB" dirty="0"/>
              <a:t>, multiple square bracket notations and multiple indexes in a single square bracket;</a:t>
            </a:r>
          </a:p>
          <a:p>
            <a:r>
              <a:rPr lang="en-GB" b="1" dirty="0"/>
              <a:t>slice a tensor</a:t>
            </a:r>
            <a:r>
              <a:rPr lang="en-GB" dirty="0"/>
              <a:t> using the square bracket notation and colon symbol;</a:t>
            </a:r>
          </a:p>
          <a:p>
            <a:r>
              <a:rPr lang="en-GB" b="1" dirty="0"/>
              <a:t>update elements </a:t>
            </a:r>
            <a:r>
              <a:rPr lang="en-GB" dirty="0"/>
              <a:t>of a tensor using the square bracket notation;</a:t>
            </a:r>
          </a:p>
          <a:p>
            <a:r>
              <a:rPr lang="en-GB" b="1" dirty="0">
                <a:solidFill>
                  <a:schemeClr val="bg1"/>
                </a:solidFill>
              </a:rPr>
              <a:t>browse through elements of a tensor </a:t>
            </a:r>
            <a:r>
              <a:rPr lang="en-GB" dirty="0">
                <a:solidFill>
                  <a:schemeClr val="bg1"/>
                </a:solidFill>
              </a:rPr>
              <a:t>using a </a:t>
            </a:r>
            <a:r>
              <a:rPr lang="en-GB" b="1" dirty="0">
                <a:solidFill>
                  <a:schemeClr val="bg1"/>
                </a:solidFill>
              </a:rPr>
              <a:t>for</a:t>
            </a:r>
            <a:r>
              <a:rPr lang="en-GB" dirty="0">
                <a:solidFill>
                  <a:schemeClr val="bg1"/>
                </a:solidFill>
              </a:rPr>
              <a:t> </a:t>
            </a:r>
            <a:r>
              <a:rPr lang="en-GB" b="1" dirty="0">
                <a:solidFill>
                  <a:schemeClr val="bg1"/>
                </a:solidFill>
              </a:rPr>
              <a:t>loop</a:t>
            </a:r>
            <a:r>
              <a:rPr lang="en-GB" dirty="0">
                <a:solidFill>
                  <a:schemeClr val="bg1"/>
                </a:solidFill>
              </a:rPr>
              <a:t>.</a:t>
            </a:r>
            <a:endParaRPr lang="en-SG" dirty="0">
              <a:solidFill>
                <a:schemeClr val="bg1"/>
              </a:solidFill>
            </a:endParaRPr>
          </a:p>
        </p:txBody>
      </p:sp>
      <p:pic>
        <p:nvPicPr>
          <p:cNvPr id="3" name="Picture 2">
            <a:extLst>
              <a:ext uri="{FF2B5EF4-FFF2-40B4-BE49-F238E27FC236}">
                <a16:creationId xmlns:a16="http://schemas.microsoft.com/office/drawing/2014/main" id="{08F2A61E-8AF7-2870-14E3-5A5BC11E7310}"/>
              </a:ext>
            </a:extLst>
          </p:cNvPr>
          <p:cNvPicPr>
            <a:picLocks noChangeAspect="1"/>
          </p:cNvPicPr>
          <p:nvPr/>
        </p:nvPicPr>
        <p:blipFill>
          <a:blip r:embed="rId2"/>
          <a:stretch>
            <a:fillRect/>
          </a:stretch>
        </p:blipFill>
        <p:spPr>
          <a:xfrm>
            <a:off x="6081058" y="1258276"/>
            <a:ext cx="6110942" cy="4680911"/>
          </a:xfrm>
          <a:prstGeom prst="rect">
            <a:avLst/>
          </a:prstGeom>
        </p:spPr>
      </p:pic>
    </p:spTree>
    <p:extLst>
      <p:ext uri="{BB962C8B-B14F-4D97-AF65-F5344CB8AC3E}">
        <p14:creationId xmlns:p14="http://schemas.microsoft.com/office/powerpoint/2010/main" val="4050702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5EEE8A-9864-C894-ADC1-D56F795F9E62}"/>
              </a:ext>
            </a:extLst>
          </p:cNvPr>
          <p:cNvSpPr>
            <a:spLocks noGrp="1"/>
          </p:cNvSpPr>
          <p:nvPr>
            <p:ph type="title"/>
          </p:nvPr>
        </p:nvSpPr>
        <p:spPr/>
        <p:txBody>
          <a:bodyPr/>
          <a:lstStyle/>
          <a:p>
            <a:r>
              <a:rPr lang="en-GB" dirty="0"/>
              <a:t>Basic operations</a:t>
            </a:r>
            <a:br>
              <a:rPr lang="en-GB" dirty="0"/>
            </a:br>
            <a:r>
              <a:rPr lang="en-GB" dirty="0"/>
              <a:t>on Tensors</a:t>
            </a:r>
            <a:endParaRPr lang="en-SG" dirty="0"/>
          </a:p>
        </p:txBody>
      </p:sp>
      <p:sp>
        <p:nvSpPr>
          <p:cNvPr id="5" name="Content Placeholder 4">
            <a:extLst>
              <a:ext uri="{FF2B5EF4-FFF2-40B4-BE49-F238E27FC236}">
                <a16:creationId xmlns:a16="http://schemas.microsoft.com/office/drawing/2014/main" id="{60D93335-8A92-D60B-8902-7A5CD0AD4E90}"/>
              </a:ext>
            </a:extLst>
          </p:cNvPr>
          <p:cNvSpPr>
            <a:spLocks noGrp="1"/>
          </p:cNvSpPr>
          <p:nvPr>
            <p:ph sz="half" idx="1"/>
          </p:nvPr>
        </p:nvSpPr>
        <p:spPr>
          <a:xfrm>
            <a:off x="838200" y="1825624"/>
            <a:ext cx="5181600" cy="5032375"/>
          </a:xfrm>
        </p:spPr>
        <p:txBody>
          <a:bodyPr>
            <a:normAutofit fontScale="92500" lnSpcReduction="10000"/>
          </a:bodyPr>
          <a:lstStyle/>
          <a:p>
            <a:pPr marL="0" indent="0">
              <a:buNone/>
            </a:pPr>
            <a:r>
              <a:rPr lang="en-GB" dirty="0"/>
              <a:t>All the typical element-wise operations work on tensors. For instance, we can:</a:t>
            </a:r>
          </a:p>
          <a:p>
            <a:r>
              <a:rPr lang="en-GB" b="1" dirty="0"/>
              <a:t>access elements using the square bracket notation</a:t>
            </a:r>
            <a:r>
              <a:rPr lang="en-GB" dirty="0"/>
              <a:t>, multiple square bracket notations and multiple indexes in a single square bracket;</a:t>
            </a:r>
          </a:p>
          <a:p>
            <a:r>
              <a:rPr lang="en-GB" b="1" dirty="0"/>
              <a:t>slice a tensor</a:t>
            </a:r>
            <a:r>
              <a:rPr lang="en-GB" dirty="0"/>
              <a:t> using the square bracket notation and colon symbol;</a:t>
            </a:r>
          </a:p>
          <a:p>
            <a:r>
              <a:rPr lang="en-GB" b="1" dirty="0"/>
              <a:t>update elements </a:t>
            </a:r>
            <a:r>
              <a:rPr lang="en-GB" dirty="0"/>
              <a:t>of a tensor using the square bracket notation;</a:t>
            </a:r>
          </a:p>
          <a:p>
            <a:r>
              <a:rPr lang="en-GB" b="1" dirty="0"/>
              <a:t>browse through elements of a tensor </a:t>
            </a:r>
            <a:r>
              <a:rPr lang="en-GB" dirty="0"/>
              <a:t>using a </a:t>
            </a:r>
            <a:r>
              <a:rPr lang="en-GB" b="1" dirty="0"/>
              <a:t>for</a:t>
            </a:r>
            <a:r>
              <a:rPr lang="en-GB" dirty="0"/>
              <a:t> </a:t>
            </a:r>
            <a:r>
              <a:rPr lang="en-GB" b="1" dirty="0"/>
              <a:t>loop</a:t>
            </a:r>
            <a:r>
              <a:rPr lang="en-GB" dirty="0"/>
              <a:t>.</a:t>
            </a:r>
            <a:endParaRPr lang="en-SG" dirty="0"/>
          </a:p>
        </p:txBody>
      </p:sp>
      <p:pic>
        <p:nvPicPr>
          <p:cNvPr id="3" name="Picture 2">
            <a:extLst>
              <a:ext uri="{FF2B5EF4-FFF2-40B4-BE49-F238E27FC236}">
                <a16:creationId xmlns:a16="http://schemas.microsoft.com/office/drawing/2014/main" id="{C64189C2-2B91-CB7B-E738-0ED6B5D213A3}"/>
              </a:ext>
            </a:extLst>
          </p:cNvPr>
          <p:cNvPicPr>
            <a:picLocks noChangeAspect="1"/>
          </p:cNvPicPr>
          <p:nvPr/>
        </p:nvPicPr>
        <p:blipFill>
          <a:blip r:embed="rId2"/>
          <a:stretch>
            <a:fillRect/>
          </a:stretch>
        </p:blipFill>
        <p:spPr>
          <a:xfrm>
            <a:off x="6096000" y="1027906"/>
            <a:ext cx="6038053" cy="5172952"/>
          </a:xfrm>
          <a:prstGeom prst="rect">
            <a:avLst/>
          </a:prstGeom>
        </p:spPr>
      </p:pic>
    </p:spTree>
    <p:extLst>
      <p:ext uri="{BB962C8B-B14F-4D97-AF65-F5344CB8AC3E}">
        <p14:creationId xmlns:p14="http://schemas.microsoft.com/office/powerpoint/2010/main" val="4249457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6354-C35C-9E58-34D0-5861FBC9E6D5}"/>
              </a:ext>
            </a:extLst>
          </p:cNvPr>
          <p:cNvSpPr>
            <a:spLocks noGrp="1"/>
          </p:cNvSpPr>
          <p:nvPr>
            <p:ph type="title"/>
          </p:nvPr>
        </p:nvSpPr>
        <p:spPr/>
        <p:txBody>
          <a:bodyPr/>
          <a:lstStyle/>
          <a:p>
            <a:r>
              <a:rPr lang="en-GB" dirty="0"/>
              <a:t>Arithmetic operations</a:t>
            </a:r>
            <a:br>
              <a:rPr lang="en-GB" dirty="0"/>
            </a:br>
            <a:r>
              <a:rPr lang="en-GB" dirty="0"/>
              <a:t>on Tensors</a:t>
            </a:r>
            <a:endParaRPr lang="en-SG" dirty="0"/>
          </a:p>
        </p:txBody>
      </p:sp>
      <p:sp>
        <p:nvSpPr>
          <p:cNvPr id="4" name="Content Placeholder 3">
            <a:extLst>
              <a:ext uri="{FF2B5EF4-FFF2-40B4-BE49-F238E27FC236}">
                <a16:creationId xmlns:a16="http://schemas.microsoft.com/office/drawing/2014/main" id="{11F8287B-68F9-6307-9899-F1C2672A4FC6}"/>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All NumPy array operations work on Tensors and equivalent methods have been written in torch as well.</a:t>
            </a:r>
          </a:p>
          <a:p>
            <a:r>
              <a:rPr lang="en-GB" dirty="0"/>
              <a:t>Element-wise Addition/Subtraction,</a:t>
            </a:r>
          </a:p>
          <a:p>
            <a:r>
              <a:rPr lang="en-GB" dirty="0">
                <a:solidFill>
                  <a:schemeClr val="bg1"/>
                </a:solidFill>
              </a:rPr>
              <a:t>Element-wise Multiplication/Division,</a:t>
            </a:r>
          </a:p>
          <a:p>
            <a:r>
              <a:rPr lang="en-GB" dirty="0">
                <a:solidFill>
                  <a:schemeClr val="bg1"/>
                </a:solidFill>
              </a:rPr>
              <a:t>Transposition,</a:t>
            </a:r>
          </a:p>
          <a:p>
            <a:r>
              <a:rPr lang="en-GB" dirty="0">
                <a:solidFill>
                  <a:schemeClr val="bg1"/>
                </a:solidFill>
              </a:rPr>
              <a:t>Matrix multiplication and dot product,</a:t>
            </a:r>
          </a:p>
          <a:p>
            <a:r>
              <a:rPr lang="en-GB" dirty="0">
                <a:solidFill>
                  <a:schemeClr val="bg1"/>
                </a:solidFill>
              </a:rPr>
              <a:t>Etc.</a:t>
            </a:r>
          </a:p>
          <a:p>
            <a:endParaRPr lang="en-SG" dirty="0"/>
          </a:p>
        </p:txBody>
      </p:sp>
      <p:pic>
        <p:nvPicPr>
          <p:cNvPr id="9" name="Picture 8">
            <a:extLst>
              <a:ext uri="{FF2B5EF4-FFF2-40B4-BE49-F238E27FC236}">
                <a16:creationId xmlns:a16="http://schemas.microsoft.com/office/drawing/2014/main" id="{56F683A9-058D-AF33-0AA8-27120C94D3E3}"/>
              </a:ext>
            </a:extLst>
          </p:cNvPr>
          <p:cNvPicPr>
            <a:picLocks noChangeAspect="1"/>
          </p:cNvPicPr>
          <p:nvPr/>
        </p:nvPicPr>
        <p:blipFill rotWithShape="1">
          <a:blip r:embed="rId2"/>
          <a:srcRect t="16827"/>
          <a:stretch/>
        </p:blipFill>
        <p:spPr>
          <a:xfrm>
            <a:off x="6886501" y="1381268"/>
            <a:ext cx="4805314" cy="5111607"/>
          </a:xfrm>
          <a:prstGeom prst="rect">
            <a:avLst/>
          </a:prstGeom>
        </p:spPr>
      </p:pic>
      <p:pic>
        <p:nvPicPr>
          <p:cNvPr id="11" name="Picture 10">
            <a:extLst>
              <a:ext uri="{FF2B5EF4-FFF2-40B4-BE49-F238E27FC236}">
                <a16:creationId xmlns:a16="http://schemas.microsoft.com/office/drawing/2014/main" id="{546EFE0C-C1D6-FB5D-CFDC-E9D49F2BEFDE}"/>
              </a:ext>
            </a:extLst>
          </p:cNvPr>
          <p:cNvPicPr>
            <a:picLocks noChangeAspect="1"/>
          </p:cNvPicPr>
          <p:nvPr/>
        </p:nvPicPr>
        <p:blipFill>
          <a:blip r:embed="rId3"/>
          <a:stretch>
            <a:fillRect/>
          </a:stretch>
        </p:blipFill>
        <p:spPr>
          <a:xfrm>
            <a:off x="6585809" y="230189"/>
            <a:ext cx="5163271" cy="933580"/>
          </a:xfrm>
          <a:prstGeom prst="rect">
            <a:avLst/>
          </a:prstGeom>
        </p:spPr>
      </p:pic>
    </p:spTree>
    <p:extLst>
      <p:ext uri="{BB962C8B-B14F-4D97-AF65-F5344CB8AC3E}">
        <p14:creationId xmlns:p14="http://schemas.microsoft.com/office/powerpoint/2010/main" val="2100436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6354-C35C-9E58-34D0-5861FBC9E6D5}"/>
              </a:ext>
            </a:extLst>
          </p:cNvPr>
          <p:cNvSpPr>
            <a:spLocks noGrp="1"/>
          </p:cNvSpPr>
          <p:nvPr>
            <p:ph type="title"/>
          </p:nvPr>
        </p:nvSpPr>
        <p:spPr/>
        <p:txBody>
          <a:bodyPr/>
          <a:lstStyle/>
          <a:p>
            <a:r>
              <a:rPr lang="en-GB" dirty="0"/>
              <a:t>Arithmetic operations</a:t>
            </a:r>
            <a:br>
              <a:rPr lang="en-GB" dirty="0"/>
            </a:br>
            <a:r>
              <a:rPr lang="en-GB" dirty="0"/>
              <a:t>on Tensors</a:t>
            </a:r>
            <a:endParaRPr lang="en-SG" dirty="0"/>
          </a:p>
        </p:txBody>
      </p:sp>
      <p:sp>
        <p:nvSpPr>
          <p:cNvPr id="4" name="Content Placeholder 3">
            <a:extLst>
              <a:ext uri="{FF2B5EF4-FFF2-40B4-BE49-F238E27FC236}">
                <a16:creationId xmlns:a16="http://schemas.microsoft.com/office/drawing/2014/main" id="{11F8287B-68F9-6307-9899-F1C2672A4FC6}"/>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All NumPy array operations work on Tensors and equivalent methods have been written in torch as well.</a:t>
            </a:r>
          </a:p>
          <a:p>
            <a:r>
              <a:rPr lang="en-GB" dirty="0"/>
              <a:t>Element-wise Addition/Subtraction,</a:t>
            </a:r>
          </a:p>
          <a:p>
            <a:r>
              <a:rPr lang="en-GB" dirty="0"/>
              <a:t>Element-wise Multiplication/Division,</a:t>
            </a:r>
          </a:p>
          <a:p>
            <a:r>
              <a:rPr lang="en-GB" dirty="0">
                <a:solidFill>
                  <a:schemeClr val="bg1"/>
                </a:solidFill>
              </a:rPr>
              <a:t>Transposition,</a:t>
            </a:r>
          </a:p>
          <a:p>
            <a:r>
              <a:rPr lang="en-GB" dirty="0">
                <a:solidFill>
                  <a:schemeClr val="bg1"/>
                </a:solidFill>
              </a:rPr>
              <a:t>Matrix multiplication and dot product,</a:t>
            </a:r>
          </a:p>
          <a:p>
            <a:r>
              <a:rPr lang="en-GB" dirty="0">
                <a:solidFill>
                  <a:schemeClr val="bg1"/>
                </a:solidFill>
              </a:rPr>
              <a:t>Etc.</a:t>
            </a:r>
          </a:p>
          <a:p>
            <a:endParaRPr lang="en-SG" dirty="0"/>
          </a:p>
        </p:txBody>
      </p:sp>
      <p:pic>
        <p:nvPicPr>
          <p:cNvPr id="11" name="Picture 10">
            <a:extLst>
              <a:ext uri="{FF2B5EF4-FFF2-40B4-BE49-F238E27FC236}">
                <a16:creationId xmlns:a16="http://schemas.microsoft.com/office/drawing/2014/main" id="{546EFE0C-C1D6-FB5D-CFDC-E9D49F2BEFDE}"/>
              </a:ext>
            </a:extLst>
          </p:cNvPr>
          <p:cNvPicPr>
            <a:picLocks noChangeAspect="1"/>
          </p:cNvPicPr>
          <p:nvPr/>
        </p:nvPicPr>
        <p:blipFill>
          <a:blip r:embed="rId2"/>
          <a:stretch>
            <a:fillRect/>
          </a:stretch>
        </p:blipFill>
        <p:spPr>
          <a:xfrm>
            <a:off x="6585809" y="230189"/>
            <a:ext cx="5163271" cy="933580"/>
          </a:xfrm>
          <a:prstGeom prst="rect">
            <a:avLst/>
          </a:prstGeom>
        </p:spPr>
      </p:pic>
      <p:pic>
        <p:nvPicPr>
          <p:cNvPr id="5" name="Picture 4">
            <a:extLst>
              <a:ext uri="{FF2B5EF4-FFF2-40B4-BE49-F238E27FC236}">
                <a16:creationId xmlns:a16="http://schemas.microsoft.com/office/drawing/2014/main" id="{A99F3982-AD07-F3C7-01A6-EB93F8940636}"/>
              </a:ext>
            </a:extLst>
          </p:cNvPr>
          <p:cNvPicPr>
            <a:picLocks noChangeAspect="1"/>
          </p:cNvPicPr>
          <p:nvPr/>
        </p:nvPicPr>
        <p:blipFill>
          <a:blip r:embed="rId3"/>
          <a:stretch>
            <a:fillRect/>
          </a:stretch>
        </p:blipFill>
        <p:spPr>
          <a:xfrm>
            <a:off x="7079758" y="1298705"/>
            <a:ext cx="4057165" cy="5381462"/>
          </a:xfrm>
          <a:prstGeom prst="rect">
            <a:avLst/>
          </a:prstGeom>
        </p:spPr>
      </p:pic>
    </p:spTree>
    <p:extLst>
      <p:ext uri="{BB962C8B-B14F-4D97-AF65-F5344CB8AC3E}">
        <p14:creationId xmlns:p14="http://schemas.microsoft.com/office/powerpoint/2010/main" val="3310153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6354-C35C-9E58-34D0-5861FBC9E6D5}"/>
              </a:ext>
            </a:extLst>
          </p:cNvPr>
          <p:cNvSpPr>
            <a:spLocks noGrp="1"/>
          </p:cNvSpPr>
          <p:nvPr>
            <p:ph type="title"/>
          </p:nvPr>
        </p:nvSpPr>
        <p:spPr/>
        <p:txBody>
          <a:bodyPr/>
          <a:lstStyle/>
          <a:p>
            <a:r>
              <a:rPr lang="en-GB" dirty="0"/>
              <a:t>Arithmetic operations</a:t>
            </a:r>
            <a:br>
              <a:rPr lang="en-GB" dirty="0"/>
            </a:br>
            <a:r>
              <a:rPr lang="en-GB" dirty="0"/>
              <a:t>on Tensors</a:t>
            </a:r>
            <a:endParaRPr lang="en-SG" dirty="0"/>
          </a:p>
        </p:txBody>
      </p:sp>
      <p:sp>
        <p:nvSpPr>
          <p:cNvPr id="4" name="Content Placeholder 3">
            <a:extLst>
              <a:ext uri="{FF2B5EF4-FFF2-40B4-BE49-F238E27FC236}">
                <a16:creationId xmlns:a16="http://schemas.microsoft.com/office/drawing/2014/main" id="{11F8287B-68F9-6307-9899-F1C2672A4FC6}"/>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All NumPy array operations work on Tensors and equivalent methods have been written in torch as well.</a:t>
            </a:r>
          </a:p>
          <a:p>
            <a:r>
              <a:rPr lang="en-GB" dirty="0"/>
              <a:t>Element-wise Addition/Subtraction,</a:t>
            </a:r>
          </a:p>
          <a:p>
            <a:r>
              <a:rPr lang="en-GB" dirty="0"/>
              <a:t>Element-wise Multiplication/Division,</a:t>
            </a:r>
          </a:p>
          <a:p>
            <a:r>
              <a:rPr lang="en-GB" dirty="0"/>
              <a:t>Transposition,</a:t>
            </a:r>
          </a:p>
          <a:p>
            <a:r>
              <a:rPr lang="en-GB" dirty="0">
                <a:solidFill>
                  <a:schemeClr val="bg1"/>
                </a:solidFill>
              </a:rPr>
              <a:t>Matrix multiplication and dot product,</a:t>
            </a:r>
          </a:p>
          <a:p>
            <a:r>
              <a:rPr lang="en-GB" dirty="0">
                <a:solidFill>
                  <a:schemeClr val="bg1"/>
                </a:solidFill>
              </a:rPr>
              <a:t>Etc.</a:t>
            </a:r>
          </a:p>
          <a:p>
            <a:endParaRPr lang="en-SG" dirty="0"/>
          </a:p>
        </p:txBody>
      </p:sp>
      <p:pic>
        <p:nvPicPr>
          <p:cNvPr id="11" name="Picture 10">
            <a:extLst>
              <a:ext uri="{FF2B5EF4-FFF2-40B4-BE49-F238E27FC236}">
                <a16:creationId xmlns:a16="http://schemas.microsoft.com/office/drawing/2014/main" id="{546EFE0C-C1D6-FB5D-CFDC-E9D49F2BEFDE}"/>
              </a:ext>
            </a:extLst>
          </p:cNvPr>
          <p:cNvPicPr>
            <a:picLocks noChangeAspect="1"/>
          </p:cNvPicPr>
          <p:nvPr/>
        </p:nvPicPr>
        <p:blipFill>
          <a:blip r:embed="rId2"/>
          <a:stretch>
            <a:fillRect/>
          </a:stretch>
        </p:blipFill>
        <p:spPr>
          <a:xfrm>
            <a:off x="6585809" y="230189"/>
            <a:ext cx="5163271" cy="933580"/>
          </a:xfrm>
          <a:prstGeom prst="rect">
            <a:avLst/>
          </a:prstGeom>
        </p:spPr>
      </p:pic>
      <p:pic>
        <p:nvPicPr>
          <p:cNvPr id="5" name="Picture 4">
            <a:extLst>
              <a:ext uri="{FF2B5EF4-FFF2-40B4-BE49-F238E27FC236}">
                <a16:creationId xmlns:a16="http://schemas.microsoft.com/office/drawing/2014/main" id="{82DC9D72-D860-714E-4315-84A729841977}"/>
              </a:ext>
            </a:extLst>
          </p:cNvPr>
          <p:cNvPicPr>
            <a:picLocks noChangeAspect="1"/>
          </p:cNvPicPr>
          <p:nvPr/>
        </p:nvPicPr>
        <p:blipFill>
          <a:blip r:embed="rId3"/>
          <a:stretch>
            <a:fillRect/>
          </a:stretch>
        </p:blipFill>
        <p:spPr>
          <a:xfrm>
            <a:off x="6819204" y="1761807"/>
            <a:ext cx="4696480" cy="4553585"/>
          </a:xfrm>
          <a:prstGeom prst="rect">
            <a:avLst/>
          </a:prstGeom>
        </p:spPr>
      </p:pic>
    </p:spTree>
    <p:extLst>
      <p:ext uri="{BB962C8B-B14F-4D97-AF65-F5344CB8AC3E}">
        <p14:creationId xmlns:p14="http://schemas.microsoft.com/office/powerpoint/2010/main" val="1163891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6354-C35C-9E58-34D0-5861FBC9E6D5}"/>
              </a:ext>
            </a:extLst>
          </p:cNvPr>
          <p:cNvSpPr>
            <a:spLocks noGrp="1"/>
          </p:cNvSpPr>
          <p:nvPr>
            <p:ph type="title"/>
          </p:nvPr>
        </p:nvSpPr>
        <p:spPr/>
        <p:txBody>
          <a:bodyPr/>
          <a:lstStyle/>
          <a:p>
            <a:r>
              <a:rPr lang="en-GB" dirty="0"/>
              <a:t>Arithmetic operations</a:t>
            </a:r>
            <a:br>
              <a:rPr lang="en-GB" dirty="0"/>
            </a:br>
            <a:r>
              <a:rPr lang="en-GB" dirty="0"/>
              <a:t>on Tensors</a:t>
            </a:r>
            <a:endParaRPr lang="en-SG" dirty="0"/>
          </a:p>
        </p:txBody>
      </p:sp>
      <p:sp>
        <p:nvSpPr>
          <p:cNvPr id="4" name="Content Placeholder 3">
            <a:extLst>
              <a:ext uri="{FF2B5EF4-FFF2-40B4-BE49-F238E27FC236}">
                <a16:creationId xmlns:a16="http://schemas.microsoft.com/office/drawing/2014/main" id="{11F8287B-68F9-6307-9899-F1C2672A4FC6}"/>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All NumPy array operations work on Tensors and equivalent methods have been written in torch as well.</a:t>
            </a:r>
          </a:p>
          <a:p>
            <a:r>
              <a:rPr lang="en-GB" dirty="0"/>
              <a:t>Element-wise Addition/Subtraction,</a:t>
            </a:r>
          </a:p>
          <a:p>
            <a:r>
              <a:rPr lang="en-GB" dirty="0"/>
              <a:t>Element-wise Multiplication/Division,</a:t>
            </a:r>
          </a:p>
          <a:p>
            <a:r>
              <a:rPr lang="en-GB" dirty="0"/>
              <a:t>Transposition,</a:t>
            </a:r>
          </a:p>
          <a:p>
            <a:r>
              <a:rPr lang="en-GB" dirty="0"/>
              <a:t>Matrix multiplication and dot product,</a:t>
            </a:r>
          </a:p>
          <a:p>
            <a:r>
              <a:rPr lang="en-GB" dirty="0"/>
              <a:t>Etc.</a:t>
            </a:r>
          </a:p>
          <a:p>
            <a:endParaRPr lang="en-SG" dirty="0"/>
          </a:p>
        </p:txBody>
      </p:sp>
      <p:pic>
        <p:nvPicPr>
          <p:cNvPr id="11" name="Picture 10">
            <a:extLst>
              <a:ext uri="{FF2B5EF4-FFF2-40B4-BE49-F238E27FC236}">
                <a16:creationId xmlns:a16="http://schemas.microsoft.com/office/drawing/2014/main" id="{546EFE0C-C1D6-FB5D-CFDC-E9D49F2BEFDE}"/>
              </a:ext>
            </a:extLst>
          </p:cNvPr>
          <p:cNvPicPr>
            <a:picLocks noChangeAspect="1"/>
          </p:cNvPicPr>
          <p:nvPr/>
        </p:nvPicPr>
        <p:blipFill>
          <a:blip r:embed="rId2"/>
          <a:stretch>
            <a:fillRect/>
          </a:stretch>
        </p:blipFill>
        <p:spPr>
          <a:xfrm>
            <a:off x="6585809" y="230189"/>
            <a:ext cx="5163271" cy="933580"/>
          </a:xfrm>
          <a:prstGeom prst="rect">
            <a:avLst/>
          </a:prstGeom>
        </p:spPr>
      </p:pic>
      <p:pic>
        <p:nvPicPr>
          <p:cNvPr id="5" name="Picture 4">
            <a:extLst>
              <a:ext uri="{FF2B5EF4-FFF2-40B4-BE49-F238E27FC236}">
                <a16:creationId xmlns:a16="http://schemas.microsoft.com/office/drawing/2014/main" id="{BF3A71BB-E43D-61AE-122C-4A8C0D315FD0}"/>
              </a:ext>
            </a:extLst>
          </p:cNvPr>
          <p:cNvPicPr>
            <a:picLocks noChangeAspect="1"/>
          </p:cNvPicPr>
          <p:nvPr/>
        </p:nvPicPr>
        <p:blipFill>
          <a:blip r:embed="rId3"/>
          <a:stretch>
            <a:fillRect/>
          </a:stretch>
        </p:blipFill>
        <p:spPr>
          <a:xfrm>
            <a:off x="7350160" y="2394079"/>
            <a:ext cx="4146269" cy="4469220"/>
          </a:xfrm>
          <a:prstGeom prst="rect">
            <a:avLst/>
          </a:prstGeom>
        </p:spPr>
      </p:pic>
      <p:pic>
        <p:nvPicPr>
          <p:cNvPr id="7" name="Picture 6">
            <a:extLst>
              <a:ext uri="{FF2B5EF4-FFF2-40B4-BE49-F238E27FC236}">
                <a16:creationId xmlns:a16="http://schemas.microsoft.com/office/drawing/2014/main" id="{5F383FA4-4E5E-B38F-E7AB-7A2F11CE2D51}"/>
              </a:ext>
            </a:extLst>
          </p:cNvPr>
          <p:cNvPicPr>
            <a:picLocks noChangeAspect="1"/>
          </p:cNvPicPr>
          <p:nvPr/>
        </p:nvPicPr>
        <p:blipFill>
          <a:blip r:embed="rId4"/>
          <a:stretch>
            <a:fillRect/>
          </a:stretch>
        </p:blipFill>
        <p:spPr>
          <a:xfrm>
            <a:off x="6632699" y="1161971"/>
            <a:ext cx="5181600" cy="1327306"/>
          </a:xfrm>
          <a:prstGeom prst="rect">
            <a:avLst/>
          </a:prstGeom>
        </p:spPr>
      </p:pic>
    </p:spTree>
    <p:extLst>
      <p:ext uri="{BB962C8B-B14F-4D97-AF65-F5344CB8AC3E}">
        <p14:creationId xmlns:p14="http://schemas.microsoft.com/office/powerpoint/2010/main" val="1773283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C212-E261-A521-5A07-4F79BEE7D615}"/>
              </a:ext>
            </a:extLst>
          </p:cNvPr>
          <p:cNvSpPr>
            <a:spLocks noGrp="1"/>
          </p:cNvSpPr>
          <p:nvPr>
            <p:ph type="title"/>
          </p:nvPr>
        </p:nvSpPr>
        <p:spPr/>
        <p:txBody>
          <a:bodyPr/>
          <a:lstStyle/>
          <a:p>
            <a:r>
              <a:rPr lang="en-GB" dirty="0"/>
              <a:t>A quick note on broadcasting</a:t>
            </a:r>
            <a:endParaRPr lang="en-SG" dirty="0"/>
          </a:p>
        </p:txBody>
      </p:sp>
      <p:sp>
        <p:nvSpPr>
          <p:cNvPr id="3" name="Content Placeholder 2">
            <a:extLst>
              <a:ext uri="{FF2B5EF4-FFF2-40B4-BE49-F238E27FC236}">
                <a16:creationId xmlns:a16="http://schemas.microsoft.com/office/drawing/2014/main" id="{EB875A09-F649-0453-782D-77AD08503234}"/>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Tensors, just like NumPy arrays, support broadcasting.</a:t>
            </a:r>
          </a:p>
          <a:p>
            <a:pPr marL="0" indent="0">
              <a:buNone/>
            </a:pPr>
            <a:r>
              <a:rPr lang="en-GB" dirty="0"/>
              <a:t>Two tensors are “</a:t>
            </a:r>
            <a:r>
              <a:rPr lang="en-GB" dirty="0" err="1"/>
              <a:t>broadcastable</a:t>
            </a:r>
            <a:r>
              <a:rPr lang="en-GB" dirty="0"/>
              <a:t>” if the following rules hold:</a:t>
            </a:r>
          </a:p>
          <a:p>
            <a:r>
              <a:rPr lang="en-GB" dirty="0"/>
              <a:t>Each tensor has at least one dimension.</a:t>
            </a:r>
          </a:p>
          <a:p>
            <a:r>
              <a:rPr lang="en-GB" dirty="0"/>
              <a:t>When iterating over the dimension sizes, starting at the trailing dimension, the dimension sizes must either be equal, one of them is 1, or one of them does not exist.</a:t>
            </a:r>
          </a:p>
          <a:p>
            <a:pPr marL="0" indent="0">
              <a:buNone/>
            </a:pPr>
            <a:endParaRPr lang="en-GB" dirty="0"/>
          </a:p>
        </p:txBody>
      </p:sp>
      <p:sp>
        <p:nvSpPr>
          <p:cNvPr id="4" name="Content Placeholder 3">
            <a:extLst>
              <a:ext uri="{FF2B5EF4-FFF2-40B4-BE49-F238E27FC236}">
                <a16:creationId xmlns:a16="http://schemas.microsoft.com/office/drawing/2014/main" id="{953DB814-D545-5828-A2A0-FEEF73BDC2D8}"/>
              </a:ext>
            </a:extLst>
          </p:cNvPr>
          <p:cNvSpPr>
            <a:spLocks noGrp="1"/>
          </p:cNvSpPr>
          <p:nvPr>
            <p:ph sz="half" idx="2"/>
          </p:nvPr>
        </p:nvSpPr>
        <p:spPr>
          <a:xfrm>
            <a:off x="6172200" y="1825624"/>
            <a:ext cx="5181600" cy="5032375"/>
          </a:xfrm>
        </p:spPr>
        <p:txBody>
          <a:bodyPr>
            <a:normAutofit lnSpcReduction="10000"/>
          </a:bodyPr>
          <a:lstStyle/>
          <a:p>
            <a:r>
              <a:rPr lang="en-GB" dirty="0"/>
              <a:t>If two tensors x, y are “</a:t>
            </a:r>
            <a:r>
              <a:rPr lang="en-GB" dirty="0" err="1"/>
              <a:t>broadcastable</a:t>
            </a:r>
            <a:r>
              <a:rPr lang="en-GB" dirty="0"/>
              <a:t>”, the resulting tensor size is calculated as follows:</a:t>
            </a:r>
          </a:p>
          <a:p>
            <a:r>
              <a:rPr lang="en-GB" dirty="0"/>
              <a:t>If the number of dimensions of x and y are not equal, prepend 1 to the dimensions of the tensor with fewer dimensions to make them equal length.</a:t>
            </a:r>
          </a:p>
          <a:p>
            <a:r>
              <a:rPr lang="en-GB" dirty="0"/>
              <a:t>Then, for each dimension size, the resulting dimension size is the max of the sizes of x and y along that dimension.</a:t>
            </a:r>
            <a:endParaRPr lang="en-SG" dirty="0"/>
          </a:p>
          <a:p>
            <a:endParaRPr lang="en-SG" dirty="0"/>
          </a:p>
        </p:txBody>
      </p:sp>
    </p:spTree>
    <p:extLst>
      <p:ext uri="{BB962C8B-B14F-4D97-AF65-F5344CB8AC3E}">
        <p14:creationId xmlns:p14="http://schemas.microsoft.com/office/powerpoint/2010/main" val="3251402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C212-E261-A521-5A07-4F79BEE7D615}"/>
              </a:ext>
            </a:extLst>
          </p:cNvPr>
          <p:cNvSpPr>
            <a:spLocks noGrp="1"/>
          </p:cNvSpPr>
          <p:nvPr>
            <p:ph type="title"/>
          </p:nvPr>
        </p:nvSpPr>
        <p:spPr/>
        <p:txBody>
          <a:bodyPr/>
          <a:lstStyle/>
          <a:p>
            <a:r>
              <a:rPr lang="en-GB" dirty="0"/>
              <a:t>A quick note on broadcasting</a:t>
            </a:r>
            <a:endParaRPr lang="en-SG" dirty="0"/>
          </a:p>
        </p:txBody>
      </p:sp>
      <p:pic>
        <p:nvPicPr>
          <p:cNvPr id="10" name="Picture 9">
            <a:extLst>
              <a:ext uri="{FF2B5EF4-FFF2-40B4-BE49-F238E27FC236}">
                <a16:creationId xmlns:a16="http://schemas.microsoft.com/office/drawing/2014/main" id="{B0491ECF-EDBF-3CF4-5952-E94FBAFD0638}"/>
              </a:ext>
            </a:extLst>
          </p:cNvPr>
          <p:cNvPicPr>
            <a:picLocks noChangeAspect="1"/>
          </p:cNvPicPr>
          <p:nvPr/>
        </p:nvPicPr>
        <p:blipFill>
          <a:blip r:embed="rId2"/>
          <a:stretch>
            <a:fillRect/>
          </a:stretch>
        </p:blipFill>
        <p:spPr>
          <a:xfrm>
            <a:off x="1490019" y="1526701"/>
            <a:ext cx="9211961" cy="5039428"/>
          </a:xfrm>
          <a:prstGeom prst="rect">
            <a:avLst/>
          </a:prstGeom>
        </p:spPr>
      </p:pic>
    </p:spTree>
    <p:extLst>
      <p:ext uri="{BB962C8B-B14F-4D97-AF65-F5344CB8AC3E}">
        <p14:creationId xmlns:p14="http://schemas.microsoft.com/office/powerpoint/2010/main" val="346749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C212-E261-A521-5A07-4F79BEE7D615}"/>
              </a:ext>
            </a:extLst>
          </p:cNvPr>
          <p:cNvSpPr>
            <a:spLocks noGrp="1"/>
          </p:cNvSpPr>
          <p:nvPr>
            <p:ph type="title"/>
          </p:nvPr>
        </p:nvSpPr>
        <p:spPr/>
        <p:txBody>
          <a:bodyPr/>
          <a:lstStyle/>
          <a:p>
            <a:r>
              <a:rPr lang="en-GB" dirty="0"/>
              <a:t>A quick note on broadcasting</a:t>
            </a:r>
            <a:endParaRPr lang="en-SG" dirty="0"/>
          </a:p>
        </p:txBody>
      </p:sp>
      <p:pic>
        <p:nvPicPr>
          <p:cNvPr id="4" name="Picture 3">
            <a:extLst>
              <a:ext uri="{FF2B5EF4-FFF2-40B4-BE49-F238E27FC236}">
                <a16:creationId xmlns:a16="http://schemas.microsoft.com/office/drawing/2014/main" id="{FB2C1911-B846-8662-232B-3361BF75D4FD}"/>
              </a:ext>
            </a:extLst>
          </p:cNvPr>
          <p:cNvPicPr>
            <a:picLocks noChangeAspect="1"/>
          </p:cNvPicPr>
          <p:nvPr/>
        </p:nvPicPr>
        <p:blipFill>
          <a:blip r:embed="rId2"/>
          <a:stretch>
            <a:fillRect/>
          </a:stretch>
        </p:blipFill>
        <p:spPr>
          <a:xfrm>
            <a:off x="1779508" y="1433579"/>
            <a:ext cx="8632984" cy="5424421"/>
          </a:xfrm>
          <a:prstGeom prst="rect">
            <a:avLst/>
          </a:prstGeom>
        </p:spPr>
      </p:pic>
    </p:spTree>
    <p:extLst>
      <p:ext uri="{BB962C8B-B14F-4D97-AF65-F5344CB8AC3E}">
        <p14:creationId xmlns:p14="http://schemas.microsoft.com/office/powerpoint/2010/main" val="274753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F0E842-4644-CF1E-50C0-F47AEFAA97C7}"/>
              </a:ext>
            </a:extLst>
          </p:cNvPr>
          <p:cNvSpPr>
            <a:spLocks noGrp="1"/>
          </p:cNvSpPr>
          <p:nvPr>
            <p:ph type="title"/>
          </p:nvPr>
        </p:nvSpPr>
        <p:spPr/>
        <p:txBody>
          <a:bodyPr/>
          <a:lstStyle/>
          <a:p>
            <a:r>
              <a:rPr lang="en-GB" dirty="0"/>
              <a:t>Hyperparameters tuning and searching</a:t>
            </a:r>
            <a:endParaRPr lang="en-SG" dirty="0"/>
          </a:p>
        </p:txBody>
      </p:sp>
      <p:sp>
        <p:nvSpPr>
          <p:cNvPr id="3" name="Content Placeholder 2">
            <a:extLst>
              <a:ext uri="{FF2B5EF4-FFF2-40B4-BE49-F238E27FC236}">
                <a16:creationId xmlns:a16="http://schemas.microsoft.com/office/drawing/2014/main" id="{22FE9C94-E2A2-3EF4-0E00-C6BD6C7A59F7}"/>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hyperparameters tuning and searching</a:t>
            </a:r>
            <a:r>
              <a:rPr lang="en-GB" b="1" dirty="0"/>
              <a:t>):</a:t>
            </a:r>
          </a:p>
          <a:p>
            <a:pPr marL="0" indent="0">
              <a:buNone/>
            </a:pPr>
            <a:r>
              <a:rPr lang="en-GB" dirty="0"/>
              <a:t>Earlier, we have identified that several parameters in our neural networks had to be manually decided by the user and called those </a:t>
            </a:r>
            <a:r>
              <a:rPr lang="en-GB" b="1" dirty="0">
                <a:solidFill>
                  <a:srgbClr val="00B050"/>
                </a:solidFill>
              </a:rPr>
              <a:t>hyperparameters</a:t>
            </a:r>
            <a:r>
              <a:rPr lang="en-GB" dirty="0"/>
              <a:t>.</a:t>
            </a:r>
          </a:p>
          <a:p>
            <a:pPr marL="0" indent="0">
              <a:buNone/>
            </a:pPr>
            <a:r>
              <a:rPr lang="en-GB" dirty="0"/>
              <a:t>Unfortunately, the </a:t>
            </a:r>
            <a:r>
              <a:rPr lang="en-GB" b="1" dirty="0"/>
              <a:t>NFL theorem </a:t>
            </a:r>
            <a:r>
              <a:rPr lang="en-GB" dirty="0"/>
              <a:t>tells us there is often </a:t>
            </a:r>
            <a:r>
              <a:rPr lang="en-GB" b="1" dirty="0"/>
              <a:t>no closed-form formula</a:t>
            </a:r>
            <a:r>
              <a:rPr lang="en-GB" dirty="0"/>
              <a:t> to tell you what is the </a:t>
            </a:r>
            <a:r>
              <a:rPr lang="en-GB" b="1" dirty="0"/>
              <a:t>best value to use for those </a:t>
            </a:r>
            <a:r>
              <a:rPr lang="en-GB" b="1" dirty="0">
                <a:solidFill>
                  <a:srgbClr val="00B050"/>
                </a:solidFill>
              </a:rPr>
              <a:t>hyperparameters</a:t>
            </a:r>
            <a:r>
              <a:rPr lang="en-GB" dirty="0"/>
              <a:t>.</a:t>
            </a:r>
            <a:endParaRPr lang="en-SG" dirty="0"/>
          </a:p>
        </p:txBody>
      </p:sp>
      <p:sp>
        <p:nvSpPr>
          <p:cNvPr id="7" name="Content Placeholder 6">
            <a:extLst>
              <a:ext uri="{FF2B5EF4-FFF2-40B4-BE49-F238E27FC236}">
                <a16:creationId xmlns:a16="http://schemas.microsoft.com/office/drawing/2014/main" id="{49136D8F-B9EF-6EE4-1C7D-9B7FF44C5281}"/>
              </a:ext>
            </a:extLst>
          </p:cNvPr>
          <p:cNvSpPr>
            <a:spLocks noGrp="1"/>
          </p:cNvSpPr>
          <p:nvPr>
            <p:ph sz="half" idx="2"/>
          </p:nvPr>
        </p:nvSpPr>
        <p:spPr>
          <a:xfrm>
            <a:off x="6172199" y="1825624"/>
            <a:ext cx="5879123" cy="5032375"/>
          </a:xfrm>
        </p:spPr>
        <p:txBody>
          <a:bodyPr>
            <a:normAutofit/>
          </a:bodyPr>
          <a:lstStyle/>
          <a:p>
            <a:pPr marL="0" indent="0">
              <a:buNone/>
            </a:pPr>
            <a:r>
              <a:rPr lang="en-GB" dirty="0"/>
              <a:t>Typical </a:t>
            </a:r>
            <a:r>
              <a:rPr lang="en-GB" b="1" dirty="0">
                <a:solidFill>
                  <a:srgbClr val="00B050"/>
                </a:solidFill>
              </a:rPr>
              <a:t>hyperparameters</a:t>
            </a:r>
            <a:r>
              <a:rPr lang="en-GB" dirty="0"/>
              <a:t> include:</a:t>
            </a:r>
          </a:p>
          <a:p>
            <a:r>
              <a:rPr lang="en-GB" dirty="0"/>
              <a:t>Number of layers and their sizes,</a:t>
            </a:r>
          </a:p>
          <a:p>
            <a:r>
              <a:rPr lang="en-GB" dirty="0"/>
              <a:t>Initializers to use for parameters,</a:t>
            </a:r>
          </a:p>
          <a:p>
            <a:r>
              <a:rPr lang="en-GB" dirty="0"/>
              <a:t>Activation functions to use,</a:t>
            </a:r>
          </a:p>
          <a:p>
            <a:r>
              <a:rPr lang="en-GB" dirty="0"/>
              <a:t>Learning rate, momentum and other parameters related to optimizers,</a:t>
            </a:r>
          </a:p>
          <a:p>
            <a:r>
              <a:rPr lang="en-GB" dirty="0"/>
              <a:t>Etc.</a:t>
            </a:r>
          </a:p>
          <a:p>
            <a:endParaRPr lang="en-GB" dirty="0"/>
          </a:p>
          <a:p>
            <a:pPr marL="0" indent="0">
              <a:buNone/>
            </a:pPr>
            <a:r>
              <a:rPr lang="en-GB" b="1" dirty="0"/>
              <a:t>No choice: </a:t>
            </a:r>
            <a:r>
              <a:rPr lang="en-GB" dirty="0"/>
              <a:t>try different values and possibilities.</a:t>
            </a:r>
          </a:p>
          <a:p>
            <a:endParaRPr lang="en-SG" dirty="0"/>
          </a:p>
        </p:txBody>
      </p:sp>
    </p:spTree>
    <p:extLst>
      <p:ext uri="{BB962C8B-B14F-4D97-AF65-F5344CB8AC3E}">
        <p14:creationId xmlns:p14="http://schemas.microsoft.com/office/powerpoint/2010/main" val="1567954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713C-FE07-816E-6FFD-E2674D11721D}"/>
              </a:ext>
            </a:extLst>
          </p:cNvPr>
          <p:cNvSpPr>
            <a:spLocks noGrp="1"/>
          </p:cNvSpPr>
          <p:nvPr>
            <p:ph type="title"/>
          </p:nvPr>
        </p:nvSpPr>
        <p:spPr/>
        <p:txBody>
          <a:bodyPr/>
          <a:lstStyle/>
          <a:p>
            <a:r>
              <a:rPr lang="en-GB" dirty="0"/>
              <a:t>Tensor locations</a:t>
            </a:r>
            <a:endParaRPr lang="en-SG" dirty="0"/>
          </a:p>
        </p:txBody>
      </p:sp>
      <p:sp>
        <p:nvSpPr>
          <p:cNvPr id="3" name="Content Placeholder 2">
            <a:extLst>
              <a:ext uri="{FF2B5EF4-FFF2-40B4-BE49-F238E27FC236}">
                <a16:creationId xmlns:a16="http://schemas.microsoft.com/office/drawing/2014/main" id="{FA1F1CE6-06FF-6DD6-265C-39A26CC7DB57}"/>
              </a:ext>
            </a:extLst>
          </p:cNvPr>
          <p:cNvSpPr>
            <a:spLocks noGrp="1"/>
          </p:cNvSpPr>
          <p:nvPr>
            <p:ph sz="half" idx="1"/>
          </p:nvPr>
        </p:nvSpPr>
        <p:spPr/>
        <p:txBody>
          <a:bodyPr>
            <a:normAutofit/>
          </a:bodyPr>
          <a:lstStyle/>
          <a:p>
            <a:pPr marL="0" indent="0">
              <a:buNone/>
            </a:pPr>
            <a:r>
              <a:rPr lang="en-GB" b="1" u="sng" dirty="0"/>
              <a:t>Recall:</a:t>
            </a:r>
            <a:r>
              <a:rPr lang="en-GB" b="1" dirty="0"/>
              <a:t> </a:t>
            </a:r>
            <a:r>
              <a:rPr lang="en-GB" dirty="0" err="1"/>
              <a:t>PyTorch</a:t>
            </a:r>
            <a:r>
              <a:rPr lang="en-GB" dirty="0"/>
              <a:t> has </a:t>
            </a:r>
            <a:r>
              <a:rPr lang="en-GB" b="1" dirty="0"/>
              <a:t>better</a:t>
            </a:r>
            <a:r>
              <a:rPr lang="en-GB" dirty="0"/>
              <a:t> </a:t>
            </a:r>
            <a:r>
              <a:rPr lang="en-GB" b="1" dirty="0"/>
              <a:t>support</a:t>
            </a:r>
            <a:r>
              <a:rPr lang="en-GB" dirty="0"/>
              <a:t> </a:t>
            </a:r>
            <a:r>
              <a:rPr lang="en-GB" b="1" dirty="0"/>
              <a:t>for</a:t>
            </a:r>
            <a:r>
              <a:rPr lang="en-GB" dirty="0"/>
              <a:t> </a:t>
            </a:r>
            <a:r>
              <a:rPr lang="en-GB" b="1" dirty="0"/>
              <a:t>GPU</a:t>
            </a:r>
            <a:r>
              <a:rPr lang="en-GB" dirty="0"/>
              <a:t> </a:t>
            </a:r>
            <a:r>
              <a:rPr lang="en-GB" b="1" dirty="0"/>
              <a:t>acceleration</a:t>
            </a:r>
            <a:r>
              <a:rPr lang="en-GB" dirty="0"/>
              <a:t> than NumPy.</a:t>
            </a:r>
          </a:p>
          <a:p>
            <a:r>
              <a:rPr lang="en-GB" dirty="0"/>
              <a:t>If a GPU is available, significantly </a:t>
            </a:r>
            <a:r>
              <a:rPr lang="en-GB" b="1" dirty="0"/>
              <a:t>speed</a:t>
            </a:r>
            <a:r>
              <a:rPr lang="en-GB" dirty="0"/>
              <a:t> </a:t>
            </a:r>
            <a:r>
              <a:rPr lang="en-GB" b="1" dirty="0"/>
              <a:t>up</a:t>
            </a:r>
            <a:r>
              <a:rPr lang="en-GB" dirty="0"/>
              <a:t> </a:t>
            </a:r>
            <a:r>
              <a:rPr lang="en-GB" b="1" dirty="0"/>
              <a:t>the</a:t>
            </a:r>
            <a:r>
              <a:rPr lang="en-GB" dirty="0"/>
              <a:t> </a:t>
            </a:r>
            <a:r>
              <a:rPr lang="en-GB" b="1" dirty="0"/>
              <a:t>training</a:t>
            </a:r>
            <a:r>
              <a:rPr lang="en-GB" dirty="0"/>
              <a:t> of our neural network by performing the computations on the GPU using </a:t>
            </a:r>
            <a:r>
              <a:rPr lang="en-GB" dirty="0" err="1"/>
              <a:t>PyTorch</a:t>
            </a:r>
            <a:r>
              <a:rPr lang="en-GB" dirty="0"/>
              <a:t>.</a:t>
            </a:r>
          </a:p>
          <a:p>
            <a:r>
              <a:rPr lang="en-GB" dirty="0"/>
              <a:t>Especially useful for </a:t>
            </a:r>
            <a:r>
              <a:rPr lang="en-GB" b="1" dirty="0"/>
              <a:t>training</a:t>
            </a:r>
            <a:r>
              <a:rPr lang="en-GB" dirty="0"/>
              <a:t> </a:t>
            </a:r>
            <a:r>
              <a:rPr lang="en-GB" b="1" dirty="0"/>
              <a:t>large</a:t>
            </a:r>
            <a:r>
              <a:rPr lang="en-GB" dirty="0"/>
              <a:t> </a:t>
            </a:r>
            <a:r>
              <a:rPr lang="en-GB" b="1" dirty="0"/>
              <a:t>and</a:t>
            </a:r>
            <a:r>
              <a:rPr lang="en-GB" dirty="0"/>
              <a:t> </a:t>
            </a:r>
            <a:r>
              <a:rPr lang="en-GB" b="1" dirty="0"/>
              <a:t>complex</a:t>
            </a:r>
            <a:r>
              <a:rPr lang="en-GB" dirty="0"/>
              <a:t> </a:t>
            </a:r>
            <a:r>
              <a:rPr lang="en-GB" b="1" dirty="0"/>
              <a:t>models</a:t>
            </a:r>
            <a:r>
              <a:rPr lang="en-GB" dirty="0"/>
              <a:t>.</a:t>
            </a:r>
          </a:p>
          <a:p>
            <a:endParaRPr lang="en-GB" dirty="0"/>
          </a:p>
          <a:p>
            <a:endParaRPr lang="en-SG" dirty="0"/>
          </a:p>
        </p:txBody>
      </p:sp>
      <p:pic>
        <p:nvPicPr>
          <p:cNvPr id="7" name="Picture 6" descr="Logo, company name&#10;&#10;Description automatically generated">
            <a:extLst>
              <a:ext uri="{FF2B5EF4-FFF2-40B4-BE49-F238E27FC236}">
                <a16:creationId xmlns:a16="http://schemas.microsoft.com/office/drawing/2014/main" id="{6AF5739C-A62C-69DB-A2FB-542D29AC8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523" y="2571984"/>
            <a:ext cx="5293115" cy="2281370"/>
          </a:xfrm>
          <a:prstGeom prst="rect">
            <a:avLst/>
          </a:prstGeom>
        </p:spPr>
      </p:pic>
    </p:spTree>
    <p:extLst>
      <p:ext uri="{BB962C8B-B14F-4D97-AF65-F5344CB8AC3E}">
        <p14:creationId xmlns:p14="http://schemas.microsoft.com/office/powerpoint/2010/main" val="1017635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713C-FE07-816E-6FFD-E2674D11721D}"/>
              </a:ext>
            </a:extLst>
          </p:cNvPr>
          <p:cNvSpPr>
            <a:spLocks noGrp="1"/>
          </p:cNvSpPr>
          <p:nvPr>
            <p:ph type="title"/>
          </p:nvPr>
        </p:nvSpPr>
        <p:spPr/>
        <p:txBody>
          <a:bodyPr/>
          <a:lstStyle/>
          <a:p>
            <a:r>
              <a:rPr lang="en-GB" dirty="0"/>
              <a:t>Tensor locations</a:t>
            </a:r>
            <a:endParaRPr lang="en-SG" dirty="0"/>
          </a:p>
        </p:txBody>
      </p:sp>
      <p:sp>
        <p:nvSpPr>
          <p:cNvPr id="3" name="Content Placeholder 2">
            <a:extLst>
              <a:ext uri="{FF2B5EF4-FFF2-40B4-BE49-F238E27FC236}">
                <a16:creationId xmlns:a16="http://schemas.microsoft.com/office/drawing/2014/main" id="{FA1F1CE6-06FF-6DD6-265C-39A26CC7DB57}"/>
              </a:ext>
            </a:extLst>
          </p:cNvPr>
          <p:cNvSpPr>
            <a:spLocks noGrp="1"/>
          </p:cNvSpPr>
          <p:nvPr>
            <p:ph sz="half" idx="1"/>
          </p:nvPr>
        </p:nvSpPr>
        <p:spPr>
          <a:xfrm>
            <a:off x="838200" y="1825624"/>
            <a:ext cx="5181600" cy="5032375"/>
          </a:xfrm>
        </p:spPr>
        <p:txBody>
          <a:bodyPr>
            <a:normAutofit fontScale="92500" lnSpcReduction="20000"/>
          </a:bodyPr>
          <a:lstStyle/>
          <a:p>
            <a:pPr marL="0" indent="0">
              <a:buNone/>
            </a:pPr>
            <a:r>
              <a:rPr lang="en-GB" dirty="0"/>
              <a:t>By default, all tensors are used by the CPU. If device enabled for GPU/CUDA computation, transfer the tensor to the GPU for faster computation.</a:t>
            </a:r>
          </a:p>
          <a:p>
            <a:pPr marL="0" indent="0">
              <a:buNone/>
            </a:pPr>
            <a:r>
              <a:rPr lang="en-GB" dirty="0"/>
              <a:t>This is done in three ways:</a:t>
            </a:r>
          </a:p>
          <a:p>
            <a:pPr>
              <a:buFont typeface="Arial" panose="020B0604020202020204" pitchFamily="34" charset="0"/>
              <a:buChar char="•"/>
            </a:pPr>
            <a:r>
              <a:rPr lang="en-GB" dirty="0"/>
              <a:t>Using </a:t>
            </a:r>
            <a:r>
              <a:rPr lang="en-GB" b="1" dirty="0"/>
              <a:t>.to(device)</a:t>
            </a:r>
            <a:r>
              <a:rPr lang="en-GB" dirty="0"/>
              <a:t> method will transfer to the best device available for computation (device variable defined earlier, when we checked for </a:t>
            </a:r>
            <a:r>
              <a:rPr lang="en-GB" dirty="0" err="1"/>
              <a:t>cuda</a:t>
            </a:r>
            <a:r>
              <a:rPr lang="en-GB" dirty="0"/>
              <a:t>/</a:t>
            </a:r>
            <a:r>
              <a:rPr lang="en-GB" dirty="0" err="1"/>
              <a:t>cpu</a:t>
            </a:r>
            <a:r>
              <a:rPr lang="en-GB" dirty="0"/>
              <a:t>).</a:t>
            </a:r>
          </a:p>
          <a:p>
            <a:pPr>
              <a:buFont typeface="Arial" panose="020B0604020202020204" pitchFamily="34" charset="0"/>
              <a:buChar char="•"/>
            </a:pPr>
            <a:r>
              <a:rPr lang="en-GB" dirty="0">
                <a:solidFill>
                  <a:schemeClr val="bg1"/>
                </a:solidFill>
              </a:rPr>
              <a:t>Using </a:t>
            </a:r>
            <a:r>
              <a:rPr lang="en-GB" b="1" dirty="0">
                <a:solidFill>
                  <a:schemeClr val="bg1"/>
                </a:solidFill>
              </a:rPr>
              <a:t>.</a:t>
            </a:r>
            <a:r>
              <a:rPr lang="en-GB" b="1" dirty="0" err="1">
                <a:solidFill>
                  <a:schemeClr val="bg1"/>
                </a:solidFill>
              </a:rPr>
              <a:t>cpu</a:t>
            </a:r>
            <a:r>
              <a:rPr lang="en-GB" b="1" dirty="0">
                <a:solidFill>
                  <a:schemeClr val="bg1"/>
                </a:solidFill>
              </a:rPr>
              <a:t>()</a:t>
            </a:r>
            <a:r>
              <a:rPr lang="en-GB" dirty="0">
                <a:solidFill>
                  <a:schemeClr val="bg1"/>
                </a:solidFill>
              </a:rPr>
              <a:t> or </a:t>
            </a:r>
            <a:r>
              <a:rPr lang="en-GB" b="1" dirty="0">
                <a:solidFill>
                  <a:schemeClr val="bg1"/>
                </a:solidFill>
              </a:rPr>
              <a:t>.</a:t>
            </a:r>
            <a:r>
              <a:rPr lang="en-GB" b="1" dirty="0" err="1">
                <a:solidFill>
                  <a:schemeClr val="bg1"/>
                </a:solidFill>
              </a:rPr>
              <a:t>cuda</a:t>
            </a:r>
            <a:r>
              <a:rPr lang="en-GB" b="1" dirty="0">
                <a:solidFill>
                  <a:schemeClr val="bg1"/>
                </a:solidFill>
              </a:rPr>
              <a:t>()</a:t>
            </a:r>
            <a:r>
              <a:rPr lang="en-GB" dirty="0">
                <a:solidFill>
                  <a:schemeClr val="bg1"/>
                </a:solidFill>
              </a:rPr>
              <a:t> will force transfer to the </a:t>
            </a:r>
            <a:r>
              <a:rPr lang="en-GB" dirty="0" err="1">
                <a:solidFill>
                  <a:schemeClr val="bg1"/>
                </a:solidFill>
              </a:rPr>
              <a:t>cpu</a:t>
            </a:r>
            <a:r>
              <a:rPr lang="en-GB" dirty="0">
                <a:solidFill>
                  <a:schemeClr val="bg1"/>
                </a:solidFill>
              </a:rPr>
              <a:t> or </a:t>
            </a:r>
            <a:r>
              <a:rPr lang="en-GB" dirty="0" err="1">
                <a:solidFill>
                  <a:schemeClr val="bg1"/>
                </a:solidFill>
              </a:rPr>
              <a:t>cuda</a:t>
            </a:r>
            <a:r>
              <a:rPr lang="en-GB" dirty="0">
                <a:solidFill>
                  <a:schemeClr val="bg1"/>
                </a:solidFill>
              </a:rPr>
              <a:t> respectively. Note that it might fail if you machine is not CUDA compatible.</a:t>
            </a:r>
          </a:p>
          <a:p>
            <a:endParaRPr lang="en-SG" dirty="0"/>
          </a:p>
        </p:txBody>
      </p:sp>
      <p:pic>
        <p:nvPicPr>
          <p:cNvPr id="5" name="Picture 4">
            <a:extLst>
              <a:ext uri="{FF2B5EF4-FFF2-40B4-BE49-F238E27FC236}">
                <a16:creationId xmlns:a16="http://schemas.microsoft.com/office/drawing/2014/main" id="{F6D4CA45-334A-7101-22BC-2B329A4C4387}"/>
              </a:ext>
            </a:extLst>
          </p:cNvPr>
          <p:cNvPicPr>
            <a:picLocks noChangeAspect="1"/>
          </p:cNvPicPr>
          <p:nvPr/>
        </p:nvPicPr>
        <p:blipFill>
          <a:blip r:embed="rId2"/>
          <a:stretch>
            <a:fillRect/>
          </a:stretch>
        </p:blipFill>
        <p:spPr>
          <a:xfrm>
            <a:off x="6019799" y="1626580"/>
            <a:ext cx="6148339" cy="3891082"/>
          </a:xfrm>
          <a:prstGeom prst="rect">
            <a:avLst/>
          </a:prstGeom>
        </p:spPr>
      </p:pic>
    </p:spTree>
    <p:extLst>
      <p:ext uri="{BB962C8B-B14F-4D97-AF65-F5344CB8AC3E}">
        <p14:creationId xmlns:p14="http://schemas.microsoft.com/office/powerpoint/2010/main" val="4145254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713C-FE07-816E-6FFD-E2674D11721D}"/>
              </a:ext>
            </a:extLst>
          </p:cNvPr>
          <p:cNvSpPr>
            <a:spLocks noGrp="1"/>
          </p:cNvSpPr>
          <p:nvPr>
            <p:ph type="title"/>
          </p:nvPr>
        </p:nvSpPr>
        <p:spPr/>
        <p:txBody>
          <a:bodyPr/>
          <a:lstStyle/>
          <a:p>
            <a:r>
              <a:rPr lang="en-GB" dirty="0"/>
              <a:t>Tensor locations</a:t>
            </a:r>
            <a:endParaRPr lang="en-SG" dirty="0"/>
          </a:p>
        </p:txBody>
      </p:sp>
      <p:sp>
        <p:nvSpPr>
          <p:cNvPr id="3" name="Content Placeholder 2">
            <a:extLst>
              <a:ext uri="{FF2B5EF4-FFF2-40B4-BE49-F238E27FC236}">
                <a16:creationId xmlns:a16="http://schemas.microsoft.com/office/drawing/2014/main" id="{FA1F1CE6-06FF-6DD6-265C-39A26CC7DB57}"/>
              </a:ext>
            </a:extLst>
          </p:cNvPr>
          <p:cNvSpPr>
            <a:spLocks noGrp="1"/>
          </p:cNvSpPr>
          <p:nvPr>
            <p:ph sz="half" idx="1"/>
          </p:nvPr>
        </p:nvSpPr>
        <p:spPr>
          <a:xfrm>
            <a:off x="838200" y="1825624"/>
            <a:ext cx="5181600" cy="5032375"/>
          </a:xfrm>
        </p:spPr>
        <p:txBody>
          <a:bodyPr>
            <a:normAutofit fontScale="92500" lnSpcReduction="20000"/>
          </a:bodyPr>
          <a:lstStyle/>
          <a:p>
            <a:pPr marL="0" indent="0">
              <a:buNone/>
            </a:pPr>
            <a:r>
              <a:rPr lang="en-GB" dirty="0"/>
              <a:t>By default, all tensors are used by the CPU. If device enabled for GPU/CUDA computation, transfer the tensor to the GPU for faster computation.</a:t>
            </a:r>
          </a:p>
          <a:p>
            <a:pPr marL="0" indent="0">
              <a:buNone/>
            </a:pPr>
            <a:r>
              <a:rPr lang="en-GB" dirty="0"/>
              <a:t>This is done in three ways:</a:t>
            </a:r>
          </a:p>
          <a:p>
            <a:pPr>
              <a:buFont typeface="Arial" panose="020B0604020202020204" pitchFamily="34" charset="0"/>
              <a:buChar char="•"/>
            </a:pPr>
            <a:r>
              <a:rPr lang="en-GB" dirty="0"/>
              <a:t>Using </a:t>
            </a:r>
            <a:r>
              <a:rPr lang="en-GB" b="1" dirty="0"/>
              <a:t>.to(device)</a:t>
            </a:r>
            <a:r>
              <a:rPr lang="en-GB" dirty="0"/>
              <a:t> method will transfer to the best device available for computation (device variable defined earlier, when we checked for </a:t>
            </a:r>
            <a:r>
              <a:rPr lang="en-GB" dirty="0" err="1"/>
              <a:t>cuda</a:t>
            </a:r>
            <a:r>
              <a:rPr lang="en-GB" dirty="0"/>
              <a:t>/</a:t>
            </a:r>
            <a:r>
              <a:rPr lang="en-GB" dirty="0" err="1"/>
              <a:t>cpu</a:t>
            </a:r>
            <a:r>
              <a:rPr lang="en-GB" dirty="0"/>
              <a:t>).</a:t>
            </a:r>
          </a:p>
          <a:p>
            <a:pPr>
              <a:buFont typeface="Arial" panose="020B0604020202020204" pitchFamily="34" charset="0"/>
              <a:buChar char="•"/>
            </a:pPr>
            <a:r>
              <a:rPr lang="en-GB" dirty="0"/>
              <a:t>Using </a:t>
            </a:r>
            <a:r>
              <a:rPr lang="en-GB" b="1" dirty="0"/>
              <a:t>.</a:t>
            </a:r>
            <a:r>
              <a:rPr lang="en-GB" b="1" dirty="0" err="1"/>
              <a:t>cpu</a:t>
            </a:r>
            <a:r>
              <a:rPr lang="en-GB" b="1" dirty="0"/>
              <a:t>()</a:t>
            </a:r>
            <a:r>
              <a:rPr lang="en-GB" dirty="0"/>
              <a:t> or </a:t>
            </a:r>
            <a:r>
              <a:rPr lang="en-GB" b="1" dirty="0"/>
              <a:t>.</a:t>
            </a:r>
            <a:r>
              <a:rPr lang="en-GB" b="1" dirty="0" err="1"/>
              <a:t>cuda</a:t>
            </a:r>
            <a:r>
              <a:rPr lang="en-GB" b="1" dirty="0"/>
              <a:t>()</a:t>
            </a:r>
            <a:r>
              <a:rPr lang="en-GB" dirty="0"/>
              <a:t> will force transfer to the </a:t>
            </a:r>
            <a:r>
              <a:rPr lang="en-GB" dirty="0" err="1"/>
              <a:t>cpu</a:t>
            </a:r>
            <a:r>
              <a:rPr lang="en-GB" dirty="0"/>
              <a:t> or </a:t>
            </a:r>
            <a:r>
              <a:rPr lang="en-GB" dirty="0" err="1"/>
              <a:t>cuda</a:t>
            </a:r>
            <a:r>
              <a:rPr lang="en-GB" dirty="0"/>
              <a:t> respectively. Note that it might fail if you machine is not CUDA compatible.</a:t>
            </a:r>
          </a:p>
          <a:p>
            <a:endParaRPr lang="en-SG" dirty="0"/>
          </a:p>
        </p:txBody>
      </p:sp>
      <p:pic>
        <p:nvPicPr>
          <p:cNvPr id="10" name="Picture 9">
            <a:extLst>
              <a:ext uri="{FF2B5EF4-FFF2-40B4-BE49-F238E27FC236}">
                <a16:creationId xmlns:a16="http://schemas.microsoft.com/office/drawing/2014/main" id="{FB8FD1AB-C7BC-2282-E03B-0783B8994BE6}"/>
              </a:ext>
            </a:extLst>
          </p:cNvPr>
          <p:cNvPicPr>
            <a:picLocks noChangeAspect="1"/>
          </p:cNvPicPr>
          <p:nvPr/>
        </p:nvPicPr>
        <p:blipFill>
          <a:blip r:embed="rId2"/>
          <a:stretch>
            <a:fillRect/>
          </a:stretch>
        </p:blipFill>
        <p:spPr>
          <a:xfrm>
            <a:off x="6990352" y="1690688"/>
            <a:ext cx="4855817" cy="4697210"/>
          </a:xfrm>
          <a:prstGeom prst="rect">
            <a:avLst/>
          </a:prstGeom>
        </p:spPr>
      </p:pic>
    </p:spTree>
    <p:extLst>
      <p:ext uri="{BB962C8B-B14F-4D97-AF65-F5344CB8AC3E}">
        <p14:creationId xmlns:p14="http://schemas.microsoft.com/office/powerpoint/2010/main" val="548772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713C-FE07-816E-6FFD-E2674D11721D}"/>
              </a:ext>
            </a:extLst>
          </p:cNvPr>
          <p:cNvSpPr>
            <a:spLocks noGrp="1"/>
          </p:cNvSpPr>
          <p:nvPr>
            <p:ph type="title"/>
          </p:nvPr>
        </p:nvSpPr>
        <p:spPr/>
        <p:txBody>
          <a:bodyPr/>
          <a:lstStyle/>
          <a:p>
            <a:r>
              <a:rPr lang="en-GB" dirty="0"/>
              <a:t>Tensor locations</a:t>
            </a:r>
            <a:endParaRPr lang="en-SG" dirty="0"/>
          </a:p>
        </p:txBody>
      </p:sp>
      <p:sp>
        <p:nvSpPr>
          <p:cNvPr id="3" name="Content Placeholder 2">
            <a:extLst>
              <a:ext uri="{FF2B5EF4-FFF2-40B4-BE49-F238E27FC236}">
                <a16:creationId xmlns:a16="http://schemas.microsoft.com/office/drawing/2014/main" id="{FA1F1CE6-06FF-6DD6-265C-39A26CC7DB57}"/>
              </a:ext>
            </a:extLst>
          </p:cNvPr>
          <p:cNvSpPr>
            <a:spLocks noGrp="1"/>
          </p:cNvSpPr>
          <p:nvPr>
            <p:ph sz="half" idx="1"/>
          </p:nvPr>
        </p:nvSpPr>
        <p:spPr>
          <a:xfrm>
            <a:off x="838200" y="1825624"/>
            <a:ext cx="5181600" cy="5032375"/>
          </a:xfrm>
        </p:spPr>
        <p:txBody>
          <a:bodyPr>
            <a:normAutofit fontScale="92500" lnSpcReduction="20000"/>
          </a:bodyPr>
          <a:lstStyle/>
          <a:p>
            <a:pPr marL="0" indent="0">
              <a:buNone/>
            </a:pPr>
            <a:r>
              <a:rPr lang="en-GB" dirty="0"/>
              <a:t>By default, all tensors are used by the CPU. If device enabled for GPU/CUDA computation, transfer the tensor to the GPU for faster computation.</a:t>
            </a:r>
          </a:p>
          <a:p>
            <a:pPr marL="0" indent="0">
              <a:buNone/>
            </a:pPr>
            <a:r>
              <a:rPr lang="en-GB" dirty="0"/>
              <a:t>This is done in three ways:</a:t>
            </a:r>
          </a:p>
          <a:p>
            <a:pPr>
              <a:buFont typeface="Arial" panose="020B0604020202020204" pitchFamily="34" charset="0"/>
              <a:buChar char="•"/>
            </a:pPr>
            <a:r>
              <a:rPr lang="en-GB" dirty="0"/>
              <a:t>Using </a:t>
            </a:r>
            <a:r>
              <a:rPr lang="en-GB" b="1" dirty="0"/>
              <a:t>.to(device)</a:t>
            </a:r>
            <a:r>
              <a:rPr lang="en-GB" dirty="0"/>
              <a:t> method will transfer to the best device available for computation (device variable defined earlier, when we checked for </a:t>
            </a:r>
            <a:r>
              <a:rPr lang="en-GB" dirty="0" err="1"/>
              <a:t>cuda</a:t>
            </a:r>
            <a:r>
              <a:rPr lang="en-GB" dirty="0"/>
              <a:t>/</a:t>
            </a:r>
            <a:r>
              <a:rPr lang="en-GB" dirty="0" err="1"/>
              <a:t>cpu</a:t>
            </a:r>
            <a:r>
              <a:rPr lang="en-GB" dirty="0"/>
              <a:t>).</a:t>
            </a:r>
          </a:p>
          <a:p>
            <a:pPr>
              <a:buFont typeface="Arial" panose="020B0604020202020204" pitchFamily="34" charset="0"/>
              <a:buChar char="•"/>
            </a:pPr>
            <a:r>
              <a:rPr lang="en-GB" dirty="0"/>
              <a:t>Using </a:t>
            </a:r>
            <a:r>
              <a:rPr lang="en-GB" b="1" dirty="0"/>
              <a:t>.</a:t>
            </a:r>
            <a:r>
              <a:rPr lang="en-GB" b="1" dirty="0" err="1"/>
              <a:t>cpu</a:t>
            </a:r>
            <a:r>
              <a:rPr lang="en-GB" b="1" dirty="0"/>
              <a:t>()</a:t>
            </a:r>
            <a:r>
              <a:rPr lang="en-GB" dirty="0"/>
              <a:t> or </a:t>
            </a:r>
            <a:r>
              <a:rPr lang="en-GB" b="1" dirty="0"/>
              <a:t>.</a:t>
            </a:r>
            <a:r>
              <a:rPr lang="en-GB" b="1" dirty="0" err="1"/>
              <a:t>cuda</a:t>
            </a:r>
            <a:r>
              <a:rPr lang="en-GB" b="1" dirty="0"/>
              <a:t>()</a:t>
            </a:r>
            <a:r>
              <a:rPr lang="en-GB" dirty="0"/>
              <a:t> will force transfer to the </a:t>
            </a:r>
            <a:r>
              <a:rPr lang="en-GB" dirty="0" err="1"/>
              <a:t>cpu</a:t>
            </a:r>
            <a:r>
              <a:rPr lang="en-GB" dirty="0"/>
              <a:t> or </a:t>
            </a:r>
            <a:r>
              <a:rPr lang="en-GB" dirty="0" err="1"/>
              <a:t>cuda</a:t>
            </a:r>
            <a:r>
              <a:rPr lang="en-GB" dirty="0"/>
              <a:t> respectively. Note that it might fail if you machine is not CUDA compatible.</a:t>
            </a:r>
          </a:p>
          <a:p>
            <a:endParaRPr lang="en-SG" dirty="0"/>
          </a:p>
        </p:txBody>
      </p:sp>
      <p:sp>
        <p:nvSpPr>
          <p:cNvPr id="4" name="Content Placeholder 3">
            <a:extLst>
              <a:ext uri="{FF2B5EF4-FFF2-40B4-BE49-F238E27FC236}">
                <a16:creationId xmlns:a16="http://schemas.microsoft.com/office/drawing/2014/main" id="{E64791F5-A404-78DF-C026-D4C294EB6D13}"/>
              </a:ext>
            </a:extLst>
          </p:cNvPr>
          <p:cNvSpPr>
            <a:spLocks noGrp="1"/>
          </p:cNvSpPr>
          <p:nvPr>
            <p:ph sz="half" idx="2"/>
          </p:nvPr>
        </p:nvSpPr>
        <p:spPr>
          <a:xfrm>
            <a:off x="6172200" y="1825624"/>
            <a:ext cx="5181600" cy="5032375"/>
          </a:xfrm>
        </p:spPr>
        <p:txBody>
          <a:bodyPr>
            <a:normAutofit fontScale="92500" lnSpcReduction="20000"/>
          </a:bodyPr>
          <a:lstStyle/>
          <a:p>
            <a:r>
              <a:rPr lang="en-GB" dirty="0"/>
              <a:t>In doubt, you can check the </a:t>
            </a:r>
            <a:r>
              <a:rPr lang="en-GB" b="1" dirty="0"/>
              <a:t>device</a:t>
            </a:r>
            <a:r>
              <a:rPr lang="en-GB" dirty="0"/>
              <a:t> attribute of your tensors to find where their computations will occur.</a:t>
            </a:r>
          </a:p>
        </p:txBody>
      </p:sp>
      <p:pic>
        <p:nvPicPr>
          <p:cNvPr id="8" name="Picture 7">
            <a:extLst>
              <a:ext uri="{FF2B5EF4-FFF2-40B4-BE49-F238E27FC236}">
                <a16:creationId xmlns:a16="http://schemas.microsoft.com/office/drawing/2014/main" id="{65211D6B-6ABB-A3D9-3EA0-559457E53E30}"/>
              </a:ext>
            </a:extLst>
          </p:cNvPr>
          <p:cNvPicPr>
            <a:picLocks noChangeAspect="1"/>
          </p:cNvPicPr>
          <p:nvPr/>
        </p:nvPicPr>
        <p:blipFill>
          <a:blip r:embed="rId2"/>
          <a:stretch>
            <a:fillRect/>
          </a:stretch>
        </p:blipFill>
        <p:spPr>
          <a:xfrm>
            <a:off x="6486769" y="4770077"/>
            <a:ext cx="5497546" cy="1722798"/>
          </a:xfrm>
          <a:prstGeom prst="rect">
            <a:avLst/>
          </a:prstGeom>
        </p:spPr>
      </p:pic>
    </p:spTree>
    <p:extLst>
      <p:ext uri="{BB962C8B-B14F-4D97-AF65-F5344CB8AC3E}">
        <p14:creationId xmlns:p14="http://schemas.microsoft.com/office/powerpoint/2010/main" val="1513778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713C-FE07-816E-6FFD-E2674D11721D}"/>
              </a:ext>
            </a:extLst>
          </p:cNvPr>
          <p:cNvSpPr>
            <a:spLocks noGrp="1"/>
          </p:cNvSpPr>
          <p:nvPr>
            <p:ph type="title"/>
          </p:nvPr>
        </p:nvSpPr>
        <p:spPr/>
        <p:txBody>
          <a:bodyPr/>
          <a:lstStyle/>
          <a:p>
            <a:r>
              <a:rPr lang="en-GB" dirty="0"/>
              <a:t>Tensor locations</a:t>
            </a:r>
            <a:endParaRPr lang="en-SG" dirty="0"/>
          </a:p>
        </p:txBody>
      </p:sp>
      <p:sp>
        <p:nvSpPr>
          <p:cNvPr id="3" name="Content Placeholder 2">
            <a:extLst>
              <a:ext uri="{FF2B5EF4-FFF2-40B4-BE49-F238E27FC236}">
                <a16:creationId xmlns:a16="http://schemas.microsoft.com/office/drawing/2014/main" id="{FA1F1CE6-06FF-6DD6-265C-39A26CC7DB57}"/>
              </a:ext>
            </a:extLst>
          </p:cNvPr>
          <p:cNvSpPr>
            <a:spLocks noGrp="1"/>
          </p:cNvSpPr>
          <p:nvPr>
            <p:ph idx="1"/>
          </p:nvPr>
        </p:nvSpPr>
        <p:spPr/>
        <p:txBody>
          <a:bodyPr>
            <a:normAutofit/>
          </a:bodyPr>
          <a:lstStyle/>
          <a:p>
            <a:r>
              <a:rPr lang="en-GB" b="1" dirty="0"/>
              <a:t>Keep in mind: two tensors with different devices cannot be used in the same operation! (same logic as </a:t>
            </a:r>
            <a:r>
              <a:rPr lang="en-GB" b="1" dirty="0" err="1"/>
              <a:t>dtypes</a:t>
            </a:r>
            <a:r>
              <a:rPr lang="en-GB" b="1"/>
              <a:t>).</a:t>
            </a:r>
            <a:endParaRPr lang="en-GB" b="1" dirty="0"/>
          </a:p>
          <a:p>
            <a:endParaRPr lang="en-SG" dirty="0"/>
          </a:p>
        </p:txBody>
      </p:sp>
      <p:pic>
        <p:nvPicPr>
          <p:cNvPr id="6" name="Picture 5">
            <a:extLst>
              <a:ext uri="{FF2B5EF4-FFF2-40B4-BE49-F238E27FC236}">
                <a16:creationId xmlns:a16="http://schemas.microsoft.com/office/drawing/2014/main" id="{7E2FF5A8-41F2-D417-514A-60422BEB1F37}"/>
              </a:ext>
            </a:extLst>
          </p:cNvPr>
          <p:cNvPicPr>
            <a:picLocks noChangeAspect="1"/>
          </p:cNvPicPr>
          <p:nvPr/>
        </p:nvPicPr>
        <p:blipFill>
          <a:blip r:embed="rId2"/>
          <a:stretch>
            <a:fillRect/>
          </a:stretch>
        </p:blipFill>
        <p:spPr>
          <a:xfrm>
            <a:off x="2269728" y="2732741"/>
            <a:ext cx="7652544" cy="4125259"/>
          </a:xfrm>
          <a:prstGeom prst="rect">
            <a:avLst/>
          </a:prstGeom>
        </p:spPr>
      </p:pic>
    </p:spTree>
    <p:extLst>
      <p:ext uri="{BB962C8B-B14F-4D97-AF65-F5344CB8AC3E}">
        <p14:creationId xmlns:p14="http://schemas.microsoft.com/office/powerpoint/2010/main" val="995336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7E6E-252F-1AB6-6445-27D0020E0280}"/>
              </a:ext>
            </a:extLst>
          </p:cNvPr>
          <p:cNvSpPr>
            <a:spLocks noGrp="1"/>
          </p:cNvSpPr>
          <p:nvPr>
            <p:ph type="title"/>
          </p:nvPr>
        </p:nvSpPr>
        <p:spPr/>
        <p:txBody>
          <a:bodyPr/>
          <a:lstStyle/>
          <a:p>
            <a:r>
              <a:rPr lang="en-GB" dirty="0"/>
              <a:t>A bit of practice for you to try </a:t>
            </a:r>
            <a:r>
              <a:rPr lang="en-GB"/>
              <a:t>at home</a:t>
            </a:r>
            <a:endParaRPr lang="en-SG" dirty="0"/>
          </a:p>
        </p:txBody>
      </p:sp>
      <p:sp>
        <p:nvSpPr>
          <p:cNvPr id="3" name="Content Placeholder 2">
            <a:extLst>
              <a:ext uri="{FF2B5EF4-FFF2-40B4-BE49-F238E27FC236}">
                <a16:creationId xmlns:a16="http://schemas.microsoft.com/office/drawing/2014/main" id="{088657BF-BB53-D488-1F2B-77F25EDE3A56}"/>
              </a:ext>
            </a:extLst>
          </p:cNvPr>
          <p:cNvSpPr>
            <a:spLocks noGrp="1"/>
          </p:cNvSpPr>
          <p:nvPr>
            <p:ph idx="1"/>
          </p:nvPr>
        </p:nvSpPr>
        <p:spPr>
          <a:xfrm>
            <a:off x="838200" y="1825624"/>
            <a:ext cx="10515600" cy="5032375"/>
          </a:xfrm>
        </p:spPr>
        <p:txBody>
          <a:bodyPr>
            <a:normAutofit fontScale="85000" lnSpcReduction="10000"/>
          </a:bodyPr>
          <a:lstStyle/>
          <a:p>
            <a:pPr marL="0" indent="0">
              <a:buNone/>
            </a:pPr>
            <a:r>
              <a:rPr lang="en-GB" dirty="0"/>
              <a:t>In order to practice your </a:t>
            </a:r>
            <a:r>
              <a:rPr lang="en-GB" dirty="0" err="1"/>
              <a:t>PyTorch</a:t>
            </a:r>
            <a:r>
              <a:rPr lang="en-GB" dirty="0"/>
              <a:t> Tensor skills, you may try to manually implement your own version of typical algorithms we ran on lists/</a:t>
            </a:r>
            <a:r>
              <a:rPr lang="en-GB" dirty="0" err="1"/>
              <a:t>Numpy</a:t>
            </a:r>
            <a:r>
              <a:rPr lang="en-GB" dirty="0"/>
              <a:t> arrays in previous classes, using the basic operations on </a:t>
            </a:r>
            <a:r>
              <a:rPr lang="en-GB" dirty="0" err="1"/>
              <a:t>PyTorch</a:t>
            </a:r>
            <a:r>
              <a:rPr lang="en-GB" dirty="0"/>
              <a:t> tensors.</a:t>
            </a:r>
          </a:p>
          <a:p>
            <a:pPr marL="0" indent="0">
              <a:buNone/>
            </a:pPr>
            <a:r>
              <a:rPr lang="en-GB" dirty="0"/>
              <a:t>For instance, try writing algorithms:</a:t>
            </a:r>
          </a:p>
          <a:p>
            <a:r>
              <a:rPr lang="en-GB" dirty="0"/>
              <a:t>Finding the maximum, minimum, average, median values of a given 1D tensor,</a:t>
            </a:r>
          </a:p>
          <a:p>
            <a:r>
              <a:rPr lang="en-GB" dirty="0"/>
              <a:t>Transposing a given 2D tensor,</a:t>
            </a:r>
          </a:p>
          <a:p>
            <a:r>
              <a:rPr lang="en-GB" dirty="0"/>
              <a:t>Sorting a given 1D tensor (bubble sort, insertion sort, selection sort, quick sort, merge sort),</a:t>
            </a:r>
          </a:p>
          <a:p>
            <a:r>
              <a:rPr lang="en-GB" dirty="0"/>
              <a:t>Generating a 1D array containing the first K Fibonacci numbers with K given,</a:t>
            </a:r>
          </a:p>
          <a:p>
            <a:r>
              <a:rPr lang="en-GB" dirty="0"/>
              <a:t>Etc.</a:t>
            </a:r>
          </a:p>
          <a:p>
            <a:pPr marL="0" indent="0">
              <a:buNone/>
            </a:pPr>
            <a:r>
              <a:rPr lang="en-GB" dirty="0"/>
              <a:t>Later, you can check their performance times compared to their </a:t>
            </a:r>
            <a:r>
              <a:rPr lang="en-GB" dirty="0" err="1"/>
              <a:t>numpy</a:t>
            </a:r>
            <a:r>
              <a:rPr lang="en-GB" dirty="0"/>
              <a:t>/</a:t>
            </a:r>
            <a:r>
              <a:rPr lang="en-GB" dirty="0" err="1"/>
              <a:t>pytorch</a:t>
            </a:r>
            <a:r>
              <a:rPr lang="en-GB" dirty="0"/>
              <a:t> implementations when running them on both CPU and CUDA (if available).</a:t>
            </a:r>
          </a:p>
          <a:p>
            <a:pPr marL="0" indent="0">
              <a:buNone/>
            </a:pPr>
            <a:r>
              <a:rPr lang="en-GB" dirty="0"/>
              <a:t>In which scenarios is it slower to implement said functions and run them on GPU?</a:t>
            </a:r>
            <a:endParaRPr lang="en-SG" dirty="0"/>
          </a:p>
        </p:txBody>
      </p:sp>
    </p:spTree>
    <p:extLst>
      <p:ext uri="{BB962C8B-B14F-4D97-AF65-F5344CB8AC3E}">
        <p14:creationId xmlns:p14="http://schemas.microsoft.com/office/powerpoint/2010/main" val="3140288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B95A-6F54-1C8E-C7BF-34F5ECB6A00A}"/>
              </a:ext>
            </a:extLst>
          </p:cNvPr>
          <p:cNvSpPr>
            <a:spLocks noGrp="1"/>
          </p:cNvSpPr>
          <p:nvPr>
            <p:ph type="title"/>
          </p:nvPr>
        </p:nvSpPr>
        <p:spPr/>
        <p:txBody>
          <a:bodyPr/>
          <a:lstStyle/>
          <a:p>
            <a:r>
              <a:rPr lang="en-GB" dirty="0"/>
              <a:t>Same dataset as before</a:t>
            </a:r>
            <a:endParaRPr lang="en-SG" dirty="0"/>
          </a:p>
        </p:txBody>
      </p:sp>
      <p:pic>
        <p:nvPicPr>
          <p:cNvPr id="6" name="Picture 5">
            <a:extLst>
              <a:ext uri="{FF2B5EF4-FFF2-40B4-BE49-F238E27FC236}">
                <a16:creationId xmlns:a16="http://schemas.microsoft.com/office/drawing/2014/main" id="{23D00DD9-21D0-0350-AF57-AAB1512999BB}"/>
              </a:ext>
            </a:extLst>
          </p:cNvPr>
          <p:cNvPicPr>
            <a:picLocks noChangeAspect="1"/>
          </p:cNvPicPr>
          <p:nvPr/>
        </p:nvPicPr>
        <p:blipFill>
          <a:blip r:embed="rId2"/>
          <a:stretch>
            <a:fillRect/>
          </a:stretch>
        </p:blipFill>
        <p:spPr>
          <a:xfrm>
            <a:off x="2756398" y="1548881"/>
            <a:ext cx="7200177" cy="4862055"/>
          </a:xfrm>
          <a:prstGeom prst="rect">
            <a:avLst/>
          </a:prstGeom>
        </p:spPr>
      </p:pic>
    </p:spTree>
    <p:extLst>
      <p:ext uri="{BB962C8B-B14F-4D97-AF65-F5344CB8AC3E}">
        <p14:creationId xmlns:p14="http://schemas.microsoft.com/office/powerpoint/2010/main" val="1098360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6228-8F7A-1389-12CE-514215337F1A}"/>
              </a:ext>
            </a:extLst>
          </p:cNvPr>
          <p:cNvSpPr>
            <a:spLocks noGrp="1"/>
          </p:cNvSpPr>
          <p:nvPr>
            <p:ph type="title"/>
          </p:nvPr>
        </p:nvSpPr>
        <p:spPr/>
        <p:txBody>
          <a:bodyPr/>
          <a:lstStyle/>
          <a:p>
            <a:r>
              <a:rPr lang="en-GB" dirty="0"/>
              <a:t>Our shallow neural network class</a:t>
            </a:r>
            <a:endParaRPr lang="en-SG" dirty="0"/>
          </a:p>
        </p:txBody>
      </p:sp>
      <p:sp>
        <p:nvSpPr>
          <p:cNvPr id="3" name="Content Placeholder 2">
            <a:extLst>
              <a:ext uri="{FF2B5EF4-FFF2-40B4-BE49-F238E27FC236}">
                <a16:creationId xmlns:a16="http://schemas.microsoft.com/office/drawing/2014/main" id="{4E3EB5A2-1EBE-6555-85E5-4CA6DEF3845D}"/>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GB" dirty="0"/>
              <a:t>We will reuse our previous </a:t>
            </a:r>
            <a:r>
              <a:rPr lang="en-GB" dirty="0" err="1"/>
              <a:t>ShallowNeuralNet</a:t>
            </a:r>
            <a:r>
              <a:rPr lang="en-GB" dirty="0"/>
              <a:t> class from Week2 Notebook 7, which:</a:t>
            </a:r>
          </a:p>
          <a:p>
            <a:r>
              <a:rPr lang="en-GB" dirty="0"/>
              <a:t>implements a Shallow neural network using two fully connected layers and sigmoid activation functions,</a:t>
            </a:r>
          </a:p>
          <a:p>
            <a:r>
              <a:rPr lang="en-GB" dirty="0"/>
              <a:t>uses a Stochastic Mini-Batch gradient descent, with Adam as its optimizer,</a:t>
            </a:r>
          </a:p>
          <a:p>
            <a:r>
              <a:rPr lang="en-GB" dirty="0"/>
              <a:t>uses a random normal initialization,</a:t>
            </a:r>
          </a:p>
          <a:p>
            <a:r>
              <a:rPr lang="en-GB" dirty="0"/>
              <a:t>comes with a forward() method for predictions,</a:t>
            </a:r>
          </a:p>
          <a:p>
            <a:r>
              <a:rPr lang="en-GB" dirty="0"/>
              <a:t>comes with a backward() and train() method for backpropagation training,</a:t>
            </a:r>
          </a:p>
          <a:p>
            <a:r>
              <a:rPr lang="en-GB" dirty="0"/>
              <a:t>comes with a cross-entropy loss function and an accuracy calculating loss function,</a:t>
            </a:r>
          </a:p>
          <a:p>
            <a:r>
              <a:rPr lang="en-GB" dirty="0"/>
              <a:t>comes with a display function, to show training curves on both the loss and the accuracy,</a:t>
            </a:r>
          </a:p>
          <a:p>
            <a:r>
              <a:rPr lang="en-GB" dirty="0"/>
              <a:t>comes with save and load functions.</a:t>
            </a:r>
          </a:p>
          <a:p>
            <a:pPr marL="0" indent="0">
              <a:buNone/>
            </a:pPr>
            <a:r>
              <a:rPr lang="en-GB" dirty="0"/>
              <a:t>Let us start by replicating the </a:t>
            </a:r>
            <a:r>
              <a:rPr lang="en-GB" dirty="0" err="1"/>
              <a:t>init</a:t>
            </a:r>
            <a:r>
              <a:rPr lang="en-GB" dirty="0"/>
              <a:t>, forward, loss and accuracy methods in </a:t>
            </a:r>
            <a:r>
              <a:rPr lang="en-GB" dirty="0" err="1"/>
              <a:t>PyTorch</a:t>
            </a:r>
            <a:r>
              <a:rPr lang="en-GB" dirty="0"/>
              <a:t>.</a:t>
            </a:r>
            <a:endParaRPr lang="en-SG" dirty="0"/>
          </a:p>
        </p:txBody>
      </p:sp>
    </p:spTree>
    <p:extLst>
      <p:ext uri="{BB962C8B-B14F-4D97-AF65-F5344CB8AC3E}">
        <p14:creationId xmlns:p14="http://schemas.microsoft.com/office/powerpoint/2010/main" val="1921397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7A2B-D462-CFC8-D30B-A409AFF0AF82}"/>
              </a:ext>
            </a:extLst>
          </p:cNvPr>
          <p:cNvSpPr>
            <a:spLocks noGrp="1"/>
          </p:cNvSpPr>
          <p:nvPr>
            <p:ph type="title"/>
          </p:nvPr>
        </p:nvSpPr>
        <p:spPr/>
        <p:txBody>
          <a:bodyPr/>
          <a:lstStyle/>
          <a:p>
            <a:r>
              <a:rPr lang="en-GB" dirty="0"/>
              <a:t>Writing a </a:t>
            </a:r>
            <a:r>
              <a:rPr lang="en-GB" dirty="0" err="1"/>
              <a:t>PyTorch</a:t>
            </a:r>
            <a:r>
              <a:rPr lang="en-GB" dirty="0"/>
              <a:t> neural network</a:t>
            </a:r>
            <a:endParaRPr lang="en-SG" dirty="0"/>
          </a:p>
        </p:txBody>
      </p:sp>
      <p:sp>
        <p:nvSpPr>
          <p:cNvPr id="3" name="Content Placeholder 2">
            <a:extLst>
              <a:ext uri="{FF2B5EF4-FFF2-40B4-BE49-F238E27FC236}">
                <a16:creationId xmlns:a16="http://schemas.microsoft.com/office/drawing/2014/main" id="{DC9D8363-826B-D189-78FB-CCD945BC5477}"/>
              </a:ext>
            </a:extLst>
          </p:cNvPr>
          <p:cNvSpPr>
            <a:spLocks noGrp="1"/>
          </p:cNvSpPr>
          <p:nvPr>
            <p:ph idx="1"/>
          </p:nvPr>
        </p:nvSpPr>
        <p:spPr>
          <a:xfrm>
            <a:off x="838200" y="1825624"/>
            <a:ext cx="10515600" cy="5032375"/>
          </a:xfrm>
        </p:spPr>
        <p:txBody>
          <a:bodyPr>
            <a:normAutofit/>
          </a:bodyPr>
          <a:lstStyle/>
          <a:p>
            <a:pPr marL="0" indent="0">
              <a:buNone/>
            </a:pPr>
            <a:r>
              <a:rPr lang="en-GB" dirty="0"/>
              <a:t>The main differences between the original class and the </a:t>
            </a:r>
            <a:r>
              <a:rPr lang="en-GB" dirty="0" err="1"/>
              <a:t>PyTorch</a:t>
            </a:r>
            <a:r>
              <a:rPr lang="en-GB" dirty="0"/>
              <a:t> version are:</a:t>
            </a:r>
          </a:p>
          <a:p>
            <a:r>
              <a:rPr lang="en-GB" dirty="0"/>
              <a:t>The </a:t>
            </a:r>
            <a:r>
              <a:rPr lang="en-GB" dirty="0" err="1"/>
              <a:t>PyTorch</a:t>
            </a:r>
            <a:r>
              <a:rPr lang="en-GB" dirty="0"/>
              <a:t> version of the class </a:t>
            </a:r>
            <a:r>
              <a:rPr lang="en-GB" b="1" dirty="0"/>
              <a:t>should</a:t>
            </a:r>
            <a:r>
              <a:rPr lang="en-GB" dirty="0"/>
              <a:t> </a:t>
            </a:r>
            <a:r>
              <a:rPr lang="en-GB" b="1" dirty="0"/>
              <a:t>inherit</a:t>
            </a:r>
            <a:r>
              <a:rPr lang="en-GB" dirty="0"/>
              <a:t> </a:t>
            </a:r>
            <a:r>
              <a:rPr lang="en-GB" b="1" dirty="0"/>
              <a:t>from</a:t>
            </a:r>
            <a:r>
              <a:rPr lang="en-GB" dirty="0"/>
              <a:t> </a:t>
            </a:r>
            <a:r>
              <a:rPr lang="en-GB" b="1" dirty="0" err="1"/>
              <a:t>torch.nn.Module</a:t>
            </a:r>
            <a:r>
              <a:rPr lang="en-GB" b="1" dirty="0"/>
              <a:t> </a:t>
            </a:r>
            <a:r>
              <a:rPr lang="en-GB" dirty="0"/>
              <a:t>and call its parent's </a:t>
            </a:r>
            <a:r>
              <a:rPr lang="en-GB" dirty="0" err="1"/>
              <a:t>init</a:t>
            </a:r>
            <a:r>
              <a:rPr lang="en-GB" dirty="0"/>
              <a:t> method using super().</a:t>
            </a:r>
          </a:p>
          <a:p>
            <a:r>
              <a:rPr lang="en-GB" dirty="0"/>
              <a:t>This is necessary because </a:t>
            </a:r>
            <a:r>
              <a:rPr lang="en-GB" dirty="0" err="1"/>
              <a:t>PyTorch</a:t>
            </a:r>
            <a:r>
              <a:rPr lang="en-GB" dirty="0"/>
              <a:t> uses classes inherited from </a:t>
            </a:r>
            <a:r>
              <a:rPr lang="en-GB" dirty="0" err="1"/>
              <a:t>torch.nn.Module</a:t>
            </a:r>
            <a:r>
              <a:rPr lang="en-GB" dirty="0"/>
              <a:t> to keep track of the layers and their </a:t>
            </a:r>
            <a:r>
              <a:rPr lang="en-GB" b="1" dirty="0"/>
              <a:t>parameters</a:t>
            </a:r>
            <a:r>
              <a:rPr lang="en-GB" dirty="0"/>
              <a:t> in a neural network.</a:t>
            </a:r>
          </a:p>
          <a:p>
            <a:r>
              <a:rPr lang="en-GB" dirty="0"/>
              <a:t>Instead of using NumPy arrays for the weights and biases, the </a:t>
            </a:r>
            <a:r>
              <a:rPr lang="en-GB" dirty="0" err="1"/>
              <a:t>PyTorch</a:t>
            </a:r>
            <a:r>
              <a:rPr lang="en-GB" dirty="0"/>
              <a:t> version uses </a:t>
            </a:r>
            <a:r>
              <a:rPr lang="en-GB" b="1" dirty="0" err="1">
                <a:solidFill>
                  <a:srgbClr val="00B050"/>
                </a:solidFill>
              </a:rPr>
              <a:t>torch.nn.Parameter</a:t>
            </a:r>
            <a:r>
              <a:rPr lang="en-GB" b="1" dirty="0">
                <a:solidFill>
                  <a:srgbClr val="00B050"/>
                </a:solidFill>
              </a:rPr>
              <a:t> </a:t>
            </a:r>
            <a:r>
              <a:rPr lang="en-GB" dirty="0"/>
              <a:t>objects, which is a </a:t>
            </a:r>
            <a:r>
              <a:rPr lang="en-GB" b="1" dirty="0"/>
              <a:t>subclass of tensors, whose values can be trained and modified later</a:t>
            </a:r>
            <a:r>
              <a:rPr lang="en-GB" dirty="0"/>
              <a:t>.</a:t>
            </a:r>
          </a:p>
        </p:txBody>
      </p:sp>
    </p:spTree>
    <p:extLst>
      <p:ext uri="{BB962C8B-B14F-4D97-AF65-F5344CB8AC3E}">
        <p14:creationId xmlns:p14="http://schemas.microsoft.com/office/powerpoint/2010/main" val="3471904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CC0564-4705-2D37-8595-2DA1E59BE29D}"/>
              </a:ext>
            </a:extLst>
          </p:cNvPr>
          <p:cNvPicPr>
            <a:picLocks noChangeAspect="1"/>
          </p:cNvPicPr>
          <p:nvPr/>
        </p:nvPicPr>
        <p:blipFill>
          <a:blip r:embed="rId2"/>
          <a:stretch>
            <a:fillRect/>
          </a:stretch>
        </p:blipFill>
        <p:spPr>
          <a:xfrm>
            <a:off x="1423335" y="170995"/>
            <a:ext cx="9345329" cy="6516009"/>
          </a:xfrm>
          <a:prstGeom prst="rect">
            <a:avLst/>
          </a:prstGeom>
        </p:spPr>
      </p:pic>
      <p:sp>
        <p:nvSpPr>
          <p:cNvPr id="2" name="Rectangle 1">
            <a:extLst>
              <a:ext uri="{FF2B5EF4-FFF2-40B4-BE49-F238E27FC236}">
                <a16:creationId xmlns:a16="http://schemas.microsoft.com/office/drawing/2014/main" id="{BF958211-6E53-C1D5-D2C3-2AA446FBEE3E}"/>
              </a:ext>
            </a:extLst>
          </p:cNvPr>
          <p:cNvSpPr/>
          <p:nvPr/>
        </p:nvSpPr>
        <p:spPr>
          <a:xfrm>
            <a:off x="2516553" y="3344985"/>
            <a:ext cx="8174893" cy="334201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7211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F0E842-4644-CF1E-50C0-F47AEFAA97C7}"/>
              </a:ext>
            </a:extLst>
          </p:cNvPr>
          <p:cNvSpPr>
            <a:spLocks noGrp="1"/>
          </p:cNvSpPr>
          <p:nvPr>
            <p:ph type="title"/>
          </p:nvPr>
        </p:nvSpPr>
        <p:spPr/>
        <p:txBody>
          <a:bodyPr/>
          <a:lstStyle/>
          <a:p>
            <a:r>
              <a:rPr lang="en-GB" dirty="0"/>
              <a:t>Hyperparameters tuning and searching</a:t>
            </a:r>
            <a:endParaRPr lang="en-SG" dirty="0"/>
          </a:p>
        </p:txBody>
      </p:sp>
      <p:sp>
        <p:nvSpPr>
          <p:cNvPr id="3" name="Content Placeholder 2">
            <a:extLst>
              <a:ext uri="{FF2B5EF4-FFF2-40B4-BE49-F238E27FC236}">
                <a16:creationId xmlns:a16="http://schemas.microsoft.com/office/drawing/2014/main" id="{22FE9C94-E2A2-3EF4-0E00-C6BD6C7A59F7}"/>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hyperparameter grid searching</a:t>
            </a:r>
            <a:r>
              <a:rPr lang="en-GB" b="1" dirty="0"/>
              <a:t>):</a:t>
            </a:r>
          </a:p>
          <a:p>
            <a:pPr marL="0" indent="0">
              <a:buNone/>
            </a:pPr>
            <a:r>
              <a:rPr lang="en-SG" b="1" dirty="0">
                <a:solidFill>
                  <a:srgbClr val="00B050"/>
                </a:solidFill>
              </a:rPr>
              <a:t>Grid</a:t>
            </a:r>
            <a:r>
              <a:rPr lang="en-SG" dirty="0"/>
              <a:t> </a:t>
            </a:r>
            <a:r>
              <a:rPr lang="en-SG" b="1" dirty="0">
                <a:solidFill>
                  <a:srgbClr val="00B050"/>
                </a:solidFill>
              </a:rPr>
              <a:t>search</a:t>
            </a:r>
            <a:r>
              <a:rPr lang="en-SG" dirty="0"/>
              <a:t> is </a:t>
            </a:r>
            <a:r>
              <a:rPr lang="en-SG" b="1" dirty="0"/>
              <a:t>the simplest algorithm for hyperparameter tuning</a:t>
            </a:r>
            <a:r>
              <a:rPr lang="en-SG" dirty="0"/>
              <a:t>.</a:t>
            </a:r>
          </a:p>
          <a:p>
            <a:pPr marL="0" indent="0">
              <a:buNone/>
            </a:pPr>
            <a:r>
              <a:rPr lang="en-SG" dirty="0"/>
              <a:t>Basically, we divide the domain of possible values for each of the hyperparameters into a discrete grid. Then, we will try every combination of values of this grid, calculating some performance metrics.</a:t>
            </a:r>
          </a:p>
        </p:txBody>
      </p:sp>
      <p:pic>
        <p:nvPicPr>
          <p:cNvPr id="5" name="Picture 4" descr="Chart, diagram&#10;&#10;Description automatically generated">
            <a:extLst>
              <a:ext uri="{FF2B5EF4-FFF2-40B4-BE49-F238E27FC236}">
                <a16:creationId xmlns:a16="http://schemas.microsoft.com/office/drawing/2014/main" id="{45E73179-634A-C030-DA64-295791FD5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561" y="2704123"/>
            <a:ext cx="5888715" cy="3360774"/>
          </a:xfrm>
          <a:prstGeom prst="rect">
            <a:avLst/>
          </a:prstGeom>
        </p:spPr>
      </p:pic>
    </p:spTree>
    <p:extLst>
      <p:ext uri="{BB962C8B-B14F-4D97-AF65-F5344CB8AC3E}">
        <p14:creationId xmlns:p14="http://schemas.microsoft.com/office/powerpoint/2010/main" val="2525469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7A2B-D462-CFC8-D30B-A409AFF0AF82}"/>
              </a:ext>
            </a:extLst>
          </p:cNvPr>
          <p:cNvSpPr>
            <a:spLocks noGrp="1"/>
          </p:cNvSpPr>
          <p:nvPr>
            <p:ph type="title"/>
          </p:nvPr>
        </p:nvSpPr>
        <p:spPr/>
        <p:txBody>
          <a:bodyPr/>
          <a:lstStyle/>
          <a:p>
            <a:r>
              <a:rPr lang="en-GB" dirty="0"/>
              <a:t>Writing a </a:t>
            </a:r>
            <a:r>
              <a:rPr lang="en-GB" dirty="0" err="1"/>
              <a:t>PyTorch</a:t>
            </a:r>
            <a:r>
              <a:rPr lang="en-GB" dirty="0"/>
              <a:t> neural network</a:t>
            </a:r>
            <a:endParaRPr lang="en-SG" dirty="0"/>
          </a:p>
        </p:txBody>
      </p:sp>
      <p:sp>
        <p:nvSpPr>
          <p:cNvPr id="3" name="Content Placeholder 2">
            <a:extLst>
              <a:ext uri="{FF2B5EF4-FFF2-40B4-BE49-F238E27FC236}">
                <a16:creationId xmlns:a16="http://schemas.microsoft.com/office/drawing/2014/main" id="{DC9D8363-826B-D189-78FB-CCD945BC5477}"/>
              </a:ext>
            </a:extLst>
          </p:cNvPr>
          <p:cNvSpPr>
            <a:spLocks noGrp="1"/>
          </p:cNvSpPr>
          <p:nvPr>
            <p:ph idx="1"/>
          </p:nvPr>
        </p:nvSpPr>
        <p:spPr>
          <a:xfrm>
            <a:off x="838200" y="1825624"/>
            <a:ext cx="10515600" cy="5032375"/>
          </a:xfrm>
        </p:spPr>
        <p:txBody>
          <a:bodyPr>
            <a:normAutofit/>
          </a:bodyPr>
          <a:lstStyle/>
          <a:p>
            <a:pPr marL="0" indent="0">
              <a:buNone/>
            </a:pPr>
            <a:r>
              <a:rPr lang="en-GB" dirty="0"/>
              <a:t>In </a:t>
            </a:r>
            <a:r>
              <a:rPr lang="en-GB" dirty="0" err="1"/>
              <a:t>PyTorch</a:t>
            </a:r>
            <a:r>
              <a:rPr lang="en-GB" dirty="0"/>
              <a:t>, </a:t>
            </a:r>
            <a:r>
              <a:rPr lang="en-GB" b="1" dirty="0" err="1"/>
              <a:t>retain_grad</a:t>
            </a:r>
            <a:r>
              <a:rPr lang="en-GB" b="1" dirty="0"/>
              <a:t> </a:t>
            </a:r>
            <a:r>
              <a:rPr lang="en-GB" dirty="0"/>
              <a:t>is an attribute of tensors that </a:t>
            </a:r>
            <a:r>
              <a:rPr lang="en-GB" b="1" dirty="0"/>
              <a:t>allows the gradients to be accumulated for a particular tensor</a:t>
            </a:r>
            <a:r>
              <a:rPr lang="en-GB" dirty="0"/>
              <a:t>, </a:t>
            </a:r>
            <a:r>
              <a:rPr lang="en-GB" b="1" dirty="0"/>
              <a:t>during</a:t>
            </a:r>
            <a:r>
              <a:rPr lang="en-GB" dirty="0"/>
              <a:t> </a:t>
            </a:r>
            <a:r>
              <a:rPr lang="en-GB" b="1" dirty="0"/>
              <a:t>backpropagation</a:t>
            </a:r>
            <a:r>
              <a:rPr lang="en-GB" dirty="0"/>
              <a:t>.</a:t>
            </a:r>
          </a:p>
          <a:p>
            <a:pPr marL="0" indent="0">
              <a:buNone/>
            </a:pPr>
            <a:r>
              <a:rPr lang="en-GB" dirty="0"/>
              <a:t>Setting </a:t>
            </a:r>
            <a:r>
              <a:rPr lang="en-GB" b="1" dirty="0" err="1"/>
              <a:t>retain_grad</a:t>
            </a:r>
            <a:r>
              <a:rPr lang="en-GB" dirty="0"/>
              <a:t> to </a:t>
            </a:r>
            <a:r>
              <a:rPr lang="en-GB" b="1" dirty="0"/>
              <a:t>True</a:t>
            </a:r>
            <a:r>
              <a:rPr lang="en-GB" dirty="0"/>
              <a:t> for a tensor will tell </a:t>
            </a:r>
            <a:r>
              <a:rPr lang="en-GB" dirty="0" err="1"/>
              <a:t>PyTorch</a:t>
            </a:r>
            <a:r>
              <a:rPr lang="en-GB" dirty="0"/>
              <a:t> to keep track of operations happening during the forward pass, later allowing to compute the gradients of intermediate tensors.</a:t>
            </a:r>
          </a:p>
          <a:p>
            <a:pPr marL="0" indent="0">
              <a:buNone/>
            </a:pPr>
            <a:r>
              <a:rPr lang="en-GB" dirty="0"/>
              <a:t>This will eventually serve to perform parameters updates via backpropagation.</a:t>
            </a:r>
          </a:p>
          <a:p>
            <a:pPr marL="0" indent="0">
              <a:buNone/>
            </a:pPr>
            <a:endParaRPr lang="en-GB" dirty="0"/>
          </a:p>
          <a:p>
            <a:pPr marL="0" indent="0">
              <a:buNone/>
            </a:pPr>
            <a:r>
              <a:rPr lang="en-GB" b="1" dirty="0"/>
              <a:t>To keep it simple: Trainable parameters</a:t>
            </a:r>
            <a:r>
              <a:rPr lang="en-GB" dirty="0"/>
              <a:t> </a:t>
            </a:r>
            <a:r>
              <a:rPr lang="en-GB" b="1" dirty="0"/>
              <a:t>should</a:t>
            </a:r>
            <a:r>
              <a:rPr lang="en-GB" dirty="0"/>
              <a:t> </a:t>
            </a:r>
            <a:r>
              <a:rPr lang="en-GB" b="1" dirty="0"/>
              <a:t>allow for gradients to be retained for backpropagation.</a:t>
            </a:r>
            <a:endParaRPr lang="en-GB" dirty="0"/>
          </a:p>
        </p:txBody>
      </p:sp>
    </p:spTree>
    <p:extLst>
      <p:ext uri="{BB962C8B-B14F-4D97-AF65-F5344CB8AC3E}">
        <p14:creationId xmlns:p14="http://schemas.microsoft.com/office/powerpoint/2010/main" val="1146881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95458-81E2-940F-A3E9-22F09182BCC3}"/>
              </a:ext>
            </a:extLst>
          </p:cNvPr>
          <p:cNvSpPr>
            <a:spLocks noGrp="1"/>
          </p:cNvSpPr>
          <p:nvPr>
            <p:ph type="title"/>
          </p:nvPr>
        </p:nvSpPr>
        <p:spPr/>
        <p:txBody>
          <a:bodyPr/>
          <a:lstStyle/>
          <a:p>
            <a:r>
              <a:rPr lang="en-GB" dirty="0"/>
              <a:t>Rewriting the forward pass</a:t>
            </a:r>
            <a:endParaRPr lang="en-SG" dirty="0"/>
          </a:p>
        </p:txBody>
      </p:sp>
      <p:sp>
        <p:nvSpPr>
          <p:cNvPr id="5" name="Content Placeholder 4">
            <a:extLst>
              <a:ext uri="{FF2B5EF4-FFF2-40B4-BE49-F238E27FC236}">
                <a16:creationId xmlns:a16="http://schemas.microsoft.com/office/drawing/2014/main" id="{CBDF5152-8165-F342-BDF9-7CF1D911D8E8}"/>
              </a:ext>
            </a:extLst>
          </p:cNvPr>
          <p:cNvSpPr>
            <a:spLocks noGrp="1"/>
          </p:cNvSpPr>
          <p:nvPr>
            <p:ph idx="1"/>
          </p:nvPr>
        </p:nvSpPr>
        <p:spPr/>
        <p:txBody>
          <a:bodyPr/>
          <a:lstStyle/>
          <a:p>
            <a:pPr marL="0" indent="0">
              <a:buNone/>
            </a:pPr>
            <a:r>
              <a:rPr lang="en-GB" dirty="0"/>
              <a:t>The forward pass can be rewritten. You can replace the NumPy operations with their </a:t>
            </a:r>
            <a:r>
              <a:rPr lang="en-GB" dirty="0" err="1"/>
              <a:t>PyTorch</a:t>
            </a:r>
            <a:r>
              <a:rPr lang="en-GB" dirty="0"/>
              <a:t> equivalents. Similarly, our activation function sigmoid is replaced with </a:t>
            </a:r>
            <a:r>
              <a:rPr lang="en-GB" dirty="0" err="1"/>
              <a:t>PyTorch's</a:t>
            </a:r>
            <a:r>
              <a:rPr lang="en-GB" dirty="0"/>
              <a:t> </a:t>
            </a:r>
            <a:r>
              <a:rPr lang="en-GB" b="1" dirty="0" err="1"/>
              <a:t>torch.sigmoid</a:t>
            </a:r>
            <a:r>
              <a:rPr lang="en-GB" b="1" dirty="0"/>
              <a:t> </a:t>
            </a:r>
            <a:r>
              <a:rPr lang="en-GB" dirty="0"/>
              <a:t>function. </a:t>
            </a:r>
            <a:endParaRPr lang="en-SG" dirty="0"/>
          </a:p>
        </p:txBody>
      </p:sp>
      <p:pic>
        <p:nvPicPr>
          <p:cNvPr id="8" name="Picture 7">
            <a:extLst>
              <a:ext uri="{FF2B5EF4-FFF2-40B4-BE49-F238E27FC236}">
                <a16:creationId xmlns:a16="http://schemas.microsoft.com/office/drawing/2014/main" id="{0A7C372F-E912-DE4A-4DF1-EE8281CE0024}"/>
              </a:ext>
            </a:extLst>
          </p:cNvPr>
          <p:cNvPicPr>
            <a:picLocks noChangeAspect="1"/>
          </p:cNvPicPr>
          <p:nvPr/>
        </p:nvPicPr>
        <p:blipFill>
          <a:blip r:embed="rId2"/>
          <a:stretch>
            <a:fillRect/>
          </a:stretch>
        </p:blipFill>
        <p:spPr>
          <a:xfrm>
            <a:off x="2028966" y="3349186"/>
            <a:ext cx="8134068" cy="3508814"/>
          </a:xfrm>
          <a:prstGeom prst="rect">
            <a:avLst/>
          </a:prstGeom>
        </p:spPr>
      </p:pic>
    </p:spTree>
    <p:extLst>
      <p:ext uri="{BB962C8B-B14F-4D97-AF65-F5344CB8AC3E}">
        <p14:creationId xmlns:p14="http://schemas.microsoft.com/office/powerpoint/2010/main" val="1420298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7535-1088-B797-5883-502EDFA1C675}"/>
              </a:ext>
            </a:extLst>
          </p:cNvPr>
          <p:cNvSpPr>
            <a:spLocks noGrp="1"/>
          </p:cNvSpPr>
          <p:nvPr>
            <p:ph type="title"/>
          </p:nvPr>
        </p:nvSpPr>
        <p:spPr/>
        <p:txBody>
          <a:bodyPr/>
          <a:lstStyle/>
          <a:p>
            <a:r>
              <a:rPr lang="en-GB" dirty="0"/>
              <a:t>Rewriting the loss and accuracy functions</a:t>
            </a:r>
            <a:endParaRPr lang="en-SG" dirty="0"/>
          </a:p>
        </p:txBody>
      </p:sp>
      <p:sp>
        <p:nvSpPr>
          <p:cNvPr id="3" name="Content Placeholder 2">
            <a:extLst>
              <a:ext uri="{FF2B5EF4-FFF2-40B4-BE49-F238E27FC236}">
                <a16:creationId xmlns:a16="http://schemas.microsoft.com/office/drawing/2014/main" id="{BA745D00-1AA4-E710-F652-A7E165C17CC6}"/>
              </a:ext>
            </a:extLst>
          </p:cNvPr>
          <p:cNvSpPr>
            <a:spLocks noGrp="1"/>
          </p:cNvSpPr>
          <p:nvPr>
            <p:ph idx="1"/>
          </p:nvPr>
        </p:nvSpPr>
        <p:spPr/>
        <p:txBody>
          <a:bodyPr/>
          <a:lstStyle/>
          <a:p>
            <a:r>
              <a:rPr lang="en-GB" dirty="0"/>
              <a:t>Similarly, we can rewrite the </a:t>
            </a:r>
            <a:r>
              <a:rPr lang="en-GB" b="1" dirty="0"/>
              <a:t>loss</a:t>
            </a:r>
            <a:r>
              <a:rPr lang="en-GB" dirty="0"/>
              <a:t> and </a:t>
            </a:r>
            <a:r>
              <a:rPr lang="en-GB" b="1" dirty="0"/>
              <a:t>accuracy</a:t>
            </a:r>
            <a:r>
              <a:rPr lang="en-GB" dirty="0"/>
              <a:t> functions using torch functions in place of the </a:t>
            </a:r>
            <a:r>
              <a:rPr lang="en-GB" dirty="0" err="1"/>
              <a:t>Numpy</a:t>
            </a:r>
            <a:r>
              <a:rPr lang="en-GB" dirty="0"/>
              <a:t> ones, also vectorizing operations as much as possible.</a:t>
            </a:r>
            <a:endParaRPr lang="en-SG" dirty="0"/>
          </a:p>
        </p:txBody>
      </p:sp>
      <p:pic>
        <p:nvPicPr>
          <p:cNvPr id="5" name="Picture 4">
            <a:extLst>
              <a:ext uri="{FF2B5EF4-FFF2-40B4-BE49-F238E27FC236}">
                <a16:creationId xmlns:a16="http://schemas.microsoft.com/office/drawing/2014/main" id="{D46F7538-0929-9C7F-4437-2EFA2BF34CB6}"/>
              </a:ext>
            </a:extLst>
          </p:cNvPr>
          <p:cNvPicPr>
            <a:picLocks noChangeAspect="1"/>
          </p:cNvPicPr>
          <p:nvPr/>
        </p:nvPicPr>
        <p:blipFill>
          <a:blip r:embed="rId2"/>
          <a:stretch>
            <a:fillRect/>
          </a:stretch>
        </p:blipFill>
        <p:spPr>
          <a:xfrm>
            <a:off x="377092" y="3542153"/>
            <a:ext cx="11695651" cy="3069662"/>
          </a:xfrm>
          <a:prstGeom prst="rect">
            <a:avLst/>
          </a:prstGeom>
        </p:spPr>
      </p:pic>
    </p:spTree>
    <p:extLst>
      <p:ext uri="{BB962C8B-B14F-4D97-AF65-F5344CB8AC3E}">
        <p14:creationId xmlns:p14="http://schemas.microsoft.com/office/powerpoint/2010/main" val="2560511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0D675C-F808-15BD-95C2-87052D57C061}"/>
              </a:ext>
            </a:extLst>
          </p:cNvPr>
          <p:cNvPicPr>
            <a:picLocks noChangeAspect="1"/>
          </p:cNvPicPr>
          <p:nvPr/>
        </p:nvPicPr>
        <p:blipFill>
          <a:blip r:embed="rId2"/>
          <a:stretch>
            <a:fillRect/>
          </a:stretch>
        </p:blipFill>
        <p:spPr>
          <a:xfrm>
            <a:off x="1718651" y="304364"/>
            <a:ext cx="8754697" cy="6249272"/>
          </a:xfrm>
          <a:prstGeom prst="rect">
            <a:avLst/>
          </a:prstGeom>
        </p:spPr>
      </p:pic>
    </p:spTree>
    <p:extLst>
      <p:ext uri="{BB962C8B-B14F-4D97-AF65-F5344CB8AC3E}">
        <p14:creationId xmlns:p14="http://schemas.microsoft.com/office/powerpoint/2010/main" val="2437975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2AAA-4A37-008C-E7D6-37C0D48B6120}"/>
              </a:ext>
            </a:extLst>
          </p:cNvPr>
          <p:cNvSpPr>
            <a:spLocks noGrp="1"/>
          </p:cNvSpPr>
          <p:nvPr>
            <p:ph type="title"/>
          </p:nvPr>
        </p:nvSpPr>
        <p:spPr/>
        <p:txBody>
          <a:bodyPr/>
          <a:lstStyle/>
          <a:p>
            <a:r>
              <a:rPr lang="en-GB" dirty="0"/>
              <a:t>Trying out our new neural network</a:t>
            </a:r>
            <a:endParaRPr lang="en-SG" dirty="0"/>
          </a:p>
        </p:txBody>
      </p:sp>
      <p:sp>
        <p:nvSpPr>
          <p:cNvPr id="3" name="Content Placeholder 2">
            <a:extLst>
              <a:ext uri="{FF2B5EF4-FFF2-40B4-BE49-F238E27FC236}">
                <a16:creationId xmlns:a16="http://schemas.microsoft.com/office/drawing/2014/main" id="{B616E96C-A3A7-C270-6E1D-F90C9FE6BDDB}"/>
              </a:ext>
            </a:extLst>
          </p:cNvPr>
          <p:cNvSpPr>
            <a:spLocks noGrp="1"/>
          </p:cNvSpPr>
          <p:nvPr>
            <p:ph idx="1"/>
          </p:nvPr>
        </p:nvSpPr>
        <p:spPr>
          <a:xfrm>
            <a:off x="838200" y="1567717"/>
            <a:ext cx="10515600" cy="4351338"/>
          </a:xfrm>
        </p:spPr>
        <p:txBody>
          <a:bodyPr/>
          <a:lstStyle/>
          <a:p>
            <a:pPr marL="0" indent="0" algn="ctr">
              <a:buNone/>
            </a:pPr>
            <a:r>
              <a:rPr lang="en-GB" dirty="0"/>
              <a:t>Before using this Neural Network on our dataset, we need to convert them to </a:t>
            </a:r>
            <a:r>
              <a:rPr lang="en-GB" dirty="0" err="1"/>
              <a:t>PyTorch</a:t>
            </a:r>
            <a:r>
              <a:rPr lang="en-GB" dirty="0"/>
              <a:t> Tensor objects and send them to GPU (if available).</a:t>
            </a:r>
            <a:endParaRPr lang="en-SG" dirty="0"/>
          </a:p>
        </p:txBody>
      </p:sp>
      <p:pic>
        <p:nvPicPr>
          <p:cNvPr id="5" name="Picture 4">
            <a:extLst>
              <a:ext uri="{FF2B5EF4-FFF2-40B4-BE49-F238E27FC236}">
                <a16:creationId xmlns:a16="http://schemas.microsoft.com/office/drawing/2014/main" id="{35FDCF4F-119C-C0DE-4989-887667465AF0}"/>
              </a:ext>
            </a:extLst>
          </p:cNvPr>
          <p:cNvPicPr>
            <a:picLocks noChangeAspect="1"/>
          </p:cNvPicPr>
          <p:nvPr/>
        </p:nvPicPr>
        <p:blipFill>
          <a:blip r:embed="rId2"/>
          <a:stretch>
            <a:fillRect/>
          </a:stretch>
        </p:blipFill>
        <p:spPr>
          <a:xfrm>
            <a:off x="1199466" y="2561625"/>
            <a:ext cx="9793067" cy="4296375"/>
          </a:xfrm>
          <a:prstGeom prst="rect">
            <a:avLst/>
          </a:prstGeom>
        </p:spPr>
      </p:pic>
      <p:sp>
        <p:nvSpPr>
          <p:cNvPr id="4" name="Rectangle 3">
            <a:extLst>
              <a:ext uri="{FF2B5EF4-FFF2-40B4-BE49-F238E27FC236}">
                <a16:creationId xmlns:a16="http://schemas.microsoft.com/office/drawing/2014/main" id="{B3978380-2A86-3DD8-97EC-1CCEAE7AE11C}"/>
              </a:ext>
            </a:extLst>
          </p:cNvPr>
          <p:cNvSpPr/>
          <p:nvPr/>
        </p:nvSpPr>
        <p:spPr>
          <a:xfrm flipV="1">
            <a:off x="1199466" y="2561624"/>
            <a:ext cx="5873457" cy="611421"/>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10721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2A6B-552C-9A92-9B5D-5DB897023119}"/>
              </a:ext>
            </a:extLst>
          </p:cNvPr>
          <p:cNvSpPr>
            <a:spLocks noGrp="1"/>
          </p:cNvSpPr>
          <p:nvPr>
            <p:ph type="title"/>
          </p:nvPr>
        </p:nvSpPr>
        <p:spPr/>
        <p:txBody>
          <a:bodyPr/>
          <a:lstStyle/>
          <a:p>
            <a:r>
              <a:rPr lang="en-GB" dirty="0"/>
              <a:t>Computation times comparison</a:t>
            </a:r>
            <a:endParaRPr lang="en-SG" dirty="0"/>
          </a:p>
        </p:txBody>
      </p:sp>
      <p:sp>
        <p:nvSpPr>
          <p:cNvPr id="3" name="Content Placeholder 2">
            <a:extLst>
              <a:ext uri="{FF2B5EF4-FFF2-40B4-BE49-F238E27FC236}">
                <a16:creationId xmlns:a16="http://schemas.microsoft.com/office/drawing/2014/main" id="{44608F03-1D5E-5E62-5A70-1B8EB17DF397}"/>
              </a:ext>
            </a:extLst>
          </p:cNvPr>
          <p:cNvSpPr>
            <a:spLocks noGrp="1"/>
          </p:cNvSpPr>
          <p:nvPr>
            <p:ph idx="1"/>
          </p:nvPr>
        </p:nvSpPr>
        <p:spPr/>
        <p:txBody>
          <a:bodyPr>
            <a:normAutofit/>
          </a:bodyPr>
          <a:lstStyle/>
          <a:p>
            <a:r>
              <a:rPr lang="en-GB" dirty="0"/>
              <a:t>Let us run both models (the NumPy one and the </a:t>
            </a:r>
            <a:r>
              <a:rPr lang="en-GB" dirty="0" err="1"/>
              <a:t>PyTorch</a:t>
            </a:r>
            <a:r>
              <a:rPr lang="en-GB" dirty="0"/>
              <a:t> one) and ask them to perform 1000 times the accuracy computation.</a:t>
            </a:r>
          </a:p>
          <a:p>
            <a:r>
              <a:rPr lang="en-GB" dirty="0"/>
              <a:t>On my machine (CUDA, Nvidia GTX 1060), the </a:t>
            </a:r>
            <a:r>
              <a:rPr lang="en-GB" dirty="0" err="1"/>
              <a:t>PyTorch</a:t>
            </a:r>
            <a:r>
              <a:rPr lang="en-GB" dirty="0"/>
              <a:t> model is </a:t>
            </a:r>
            <a:r>
              <a:rPr lang="en-GB" b="1" dirty="0"/>
              <a:t>roughly 30 times faster</a:t>
            </a:r>
            <a:r>
              <a:rPr lang="en-GB" dirty="0"/>
              <a:t>!</a:t>
            </a:r>
          </a:p>
          <a:p>
            <a:r>
              <a:rPr lang="en-GB" dirty="0"/>
              <a:t>Obviously depends on your machine (could achieve even more).</a:t>
            </a:r>
            <a:endParaRPr lang="en-SG" dirty="0"/>
          </a:p>
        </p:txBody>
      </p:sp>
      <p:pic>
        <p:nvPicPr>
          <p:cNvPr id="7" name="Picture 6" descr="Chart, bar chart&#10;&#10;Description automatically generated">
            <a:extLst>
              <a:ext uri="{FF2B5EF4-FFF2-40B4-BE49-F238E27FC236}">
                <a16:creationId xmlns:a16="http://schemas.microsoft.com/office/drawing/2014/main" id="{ECC234CE-D676-ECD3-D2E7-52357BDE9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083" y="4413750"/>
            <a:ext cx="7976573" cy="2444250"/>
          </a:xfrm>
          <a:prstGeom prst="rect">
            <a:avLst/>
          </a:prstGeom>
        </p:spPr>
      </p:pic>
    </p:spTree>
    <p:extLst>
      <p:ext uri="{BB962C8B-B14F-4D97-AF65-F5344CB8AC3E}">
        <p14:creationId xmlns:p14="http://schemas.microsoft.com/office/powerpoint/2010/main" val="1116470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2A6B-552C-9A92-9B5D-5DB897023119}"/>
              </a:ext>
            </a:extLst>
          </p:cNvPr>
          <p:cNvSpPr>
            <a:spLocks noGrp="1"/>
          </p:cNvSpPr>
          <p:nvPr>
            <p:ph type="title"/>
          </p:nvPr>
        </p:nvSpPr>
        <p:spPr/>
        <p:txBody>
          <a:bodyPr/>
          <a:lstStyle/>
          <a:p>
            <a:r>
              <a:rPr lang="en-GB" dirty="0"/>
              <a:t>Computation times comparison</a:t>
            </a:r>
            <a:endParaRPr lang="en-SG" dirty="0"/>
          </a:p>
        </p:txBody>
      </p:sp>
      <p:pic>
        <p:nvPicPr>
          <p:cNvPr id="6" name="Picture 5">
            <a:extLst>
              <a:ext uri="{FF2B5EF4-FFF2-40B4-BE49-F238E27FC236}">
                <a16:creationId xmlns:a16="http://schemas.microsoft.com/office/drawing/2014/main" id="{E646E1A0-EF8B-8076-F40B-06546F4B9B9C}"/>
              </a:ext>
            </a:extLst>
          </p:cNvPr>
          <p:cNvPicPr>
            <a:picLocks noChangeAspect="1"/>
          </p:cNvPicPr>
          <p:nvPr/>
        </p:nvPicPr>
        <p:blipFill rotWithShape="1">
          <a:blip r:embed="rId2"/>
          <a:srcRect t="1372"/>
          <a:stretch/>
        </p:blipFill>
        <p:spPr>
          <a:xfrm>
            <a:off x="1277516" y="1374925"/>
            <a:ext cx="9636967" cy="5483075"/>
          </a:xfrm>
          <a:prstGeom prst="rect">
            <a:avLst/>
          </a:prstGeom>
        </p:spPr>
      </p:pic>
    </p:spTree>
    <p:extLst>
      <p:ext uri="{BB962C8B-B14F-4D97-AF65-F5344CB8AC3E}">
        <p14:creationId xmlns:p14="http://schemas.microsoft.com/office/powerpoint/2010/main" val="25965384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FA90-DB7E-A390-9716-D81708D85130}"/>
              </a:ext>
            </a:extLst>
          </p:cNvPr>
          <p:cNvSpPr>
            <a:spLocks noGrp="1"/>
          </p:cNvSpPr>
          <p:nvPr>
            <p:ph type="title"/>
          </p:nvPr>
        </p:nvSpPr>
        <p:spPr/>
        <p:txBody>
          <a:bodyPr/>
          <a:lstStyle/>
          <a:p>
            <a:r>
              <a:rPr lang="en-GB" dirty="0" err="1"/>
              <a:t>Autograd</a:t>
            </a:r>
            <a:r>
              <a:rPr lang="en-GB" dirty="0"/>
              <a:t>, the </a:t>
            </a:r>
            <a:r>
              <a:rPr lang="en-GB" dirty="0" err="1"/>
              <a:t>PyTorch</a:t>
            </a:r>
            <a:r>
              <a:rPr lang="en-GB" dirty="0"/>
              <a:t> beast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732CA9-163D-B4B0-71B2-AEA1EC81E0E6}"/>
                  </a:ext>
                </a:extLst>
              </p:cNvPr>
              <p:cNvSpPr>
                <a:spLocks noGrp="1"/>
              </p:cNvSpPr>
              <p:nvPr>
                <p:ph idx="1"/>
              </p:nvPr>
            </p:nvSpPr>
            <p:spPr>
              <a:xfrm>
                <a:off x="838200" y="1825624"/>
                <a:ext cx="10515600" cy="5032375"/>
              </a:xfrm>
            </p:spPr>
            <p:txBody>
              <a:bodyPr>
                <a:normAutofit/>
              </a:bodyPr>
              <a:lstStyle/>
              <a:p>
                <a:pPr marL="0" indent="0">
                  <a:buNone/>
                </a:pPr>
                <a:r>
                  <a:rPr lang="en-GB" dirty="0"/>
                  <a:t>What makes </a:t>
                </a:r>
                <a:r>
                  <a:rPr lang="en-GB" dirty="0" err="1"/>
                  <a:t>PyTorch</a:t>
                </a:r>
                <a:r>
                  <a:rPr lang="en-GB" dirty="0"/>
                  <a:t> extremely powerful is the </a:t>
                </a:r>
                <a:r>
                  <a:rPr lang="en-GB" b="1" dirty="0" err="1"/>
                  <a:t>autograd</a:t>
                </a:r>
                <a:r>
                  <a:rPr lang="en-GB" dirty="0"/>
                  <a:t>, a </a:t>
                </a:r>
                <a:r>
                  <a:rPr lang="en-GB" b="1" dirty="0"/>
                  <a:t>computational graph able to provide automatic differentiation for all operations on Tensors</a:t>
                </a:r>
                <a:r>
                  <a:rPr lang="en-GB" dirty="0"/>
                  <a:t>.</a:t>
                </a:r>
              </a:p>
              <a:p>
                <a:r>
                  <a:rPr lang="en-GB" dirty="0"/>
                  <a:t>For instance, let us consider the function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r>
                  <a:rPr lang="en-GB" dirty="0"/>
                  <a:t>Let us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b="0" i="1" dirty="0" smtClean="0">
                            <a:latin typeface="Cambria Math" panose="02040503050406030204" pitchFamily="18" charset="0"/>
                          </a:rPr>
                          <m:t>𝑓</m:t>
                        </m:r>
                      </m:num>
                      <m:den>
                        <m:r>
                          <a:rPr lang="en-GB" b="0" i="1" dirty="0" smtClean="0">
                            <a:latin typeface="Cambria Math" panose="02040503050406030204" pitchFamily="18" charset="0"/>
                          </a:rPr>
                          <m:t>𝑑𝑥</m:t>
                        </m:r>
                      </m:den>
                    </m:f>
                  </m:oMath>
                </a14:m>
                <a:r>
                  <a:rPr lang="en-GB" dirty="0"/>
                  <a:t> and then 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′(1).</m:t>
                    </m:r>
                  </m:oMath>
                </a14:m>
                <a:endParaRPr lang="en-GB" dirty="0"/>
              </a:p>
              <a:p>
                <a:r>
                  <a:rPr lang="en-GB" dirty="0"/>
                  <a:t>The automatic differentiation is done by </a:t>
                </a:r>
                <a:r>
                  <a:rPr lang="en-GB" dirty="0" err="1"/>
                  <a:t>PyTorch</a:t>
                </a:r>
                <a:r>
                  <a:rPr lang="en-GB" dirty="0"/>
                  <a:t>, for any operation involving a tensor, that has been tracked by setting its attribute </a:t>
                </a:r>
                <a:r>
                  <a:rPr lang="en-GB" b="1" dirty="0" err="1"/>
                  <a:t>requires_grad</a:t>
                </a:r>
                <a:r>
                  <a:rPr lang="en-GB" b="1" dirty="0"/>
                  <a:t> </a:t>
                </a:r>
                <a:r>
                  <a:rPr lang="en-GB" dirty="0"/>
                  <a:t>to </a:t>
                </a:r>
                <a:r>
                  <a:rPr lang="en-GB" b="1" dirty="0"/>
                  <a:t>True</a:t>
                </a:r>
                <a:r>
                  <a:rPr lang="en-GB" dirty="0"/>
                  <a:t>.</a:t>
                </a:r>
              </a:p>
              <a:p>
                <a:r>
                  <a:rPr lang="en-GB" dirty="0"/>
                  <a:t>Any operation can then be tracked back by using the </a:t>
                </a:r>
                <a:r>
                  <a:rPr lang="en-GB" b="1" dirty="0"/>
                  <a:t>backward() </a:t>
                </a:r>
                <a:r>
                  <a:rPr lang="en-GB" dirty="0"/>
                  <a:t>method on the resulting variable (here, </a:t>
                </a:r>
                <a14:m>
                  <m:oMath xmlns:m="http://schemas.openxmlformats.org/officeDocument/2006/math">
                    <m:r>
                      <a:rPr lang="en-GB"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(1)</m:t>
                    </m:r>
                  </m:oMath>
                </a14:m>
                <a:r>
                  <a:rPr lang="en-GB" dirty="0"/>
                  <a:t>).</a:t>
                </a:r>
                <a:endParaRPr lang="en-SG" dirty="0"/>
              </a:p>
            </p:txBody>
          </p:sp>
        </mc:Choice>
        <mc:Fallback xmlns="">
          <p:sp>
            <p:nvSpPr>
              <p:cNvPr id="3" name="Content Placeholder 2">
                <a:extLst>
                  <a:ext uri="{FF2B5EF4-FFF2-40B4-BE49-F238E27FC236}">
                    <a16:creationId xmlns:a16="http://schemas.microsoft.com/office/drawing/2014/main" id="{C7732CA9-163D-B4B0-71B2-AEA1EC81E0E6}"/>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16"/>
                </a:stretch>
              </a:blipFill>
            </p:spPr>
            <p:txBody>
              <a:bodyPr/>
              <a:lstStyle/>
              <a:p>
                <a:r>
                  <a:rPr lang="en-SG">
                    <a:noFill/>
                  </a:rPr>
                  <a:t> </a:t>
                </a:r>
              </a:p>
            </p:txBody>
          </p:sp>
        </mc:Fallback>
      </mc:AlternateContent>
    </p:spTree>
    <p:extLst>
      <p:ext uri="{BB962C8B-B14F-4D97-AF65-F5344CB8AC3E}">
        <p14:creationId xmlns:p14="http://schemas.microsoft.com/office/powerpoint/2010/main" val="2474697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3131A8-4BB8-05EA-55DF-8D5EE17B8509}"/>
              </a:ext>
            </a:extLst>
          </p:cNvPr>
          <p:cNvPicPr>
            <a:picLocks noChangeAspect="1"/>
          </p:cNvPicPr>
          <p:nvPr/>
        </p:nvPicPr>
        <p:blipFill>
          <a:blip r:embed="rId2"/>
          <a:stretch>
            <a:fillRect/>
          </a:stretch>
        </p:blipFill>
        <p:spPr>
          <a:xfrm>
            <a:off x="5318017" y="902906"/>
            <a:ext cx="6792273" cy="5458587"/>
          </a:xfrm>
          <a:prstGeom prst="rect">
            <a:avLst/>
          </a:prstGeom>
        </p:spPr>
      </p:pic>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4900247" cy="4872160"/>
              </a:xfrm>
            </p:spPr>
            <p:txBody>
              <a:bodyPr>
                <a:normAutofit/>
              </a:bodyPr>
              <a:lstStyle/>
              <a:p>
                <a:r>
                  <a:rPr lang="en-GB" dirty="0"/>
                  <a:t>Define our function and its derivative (for reference).</a:t>
                </a:r>
              </a:p>
              <a:p>
                <a:r>
                  <a:rPr lang="en-GB" dirty="0"/>
                  <a:t>Create tensor x, scalar with value 1.</a:t>
                </a:r>
              </a:p>
              <a:p>
                <a:r>
                  <a:rPr lang="en-GB" dirty="0"/>
                  <a:t>Requires/Retain grad is set to True for x.</a:t>
                </a:r>
              </a:p>
              <a:p>
                <a:r>
                  <a:rPr lang="en-GB" dirty="0"/>
                  <a:t>Compute </a:t>
                </a:r>
                <a14:m>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b="0" i="1" dirty="0" smtClean="0">
                        <a:latin typeface="Cambria Math" panose="02040503050406030204" pitchFamily="18" charset="0"/>
                      </a:rPr>
                      <m:t>=1</m:t>
                    </m:r>
                    <m:r>
                      <a:rPr lang="en-GB" i="1" dirty="0">
                        <a:latin typeface="Cambria Math" panose="02040503050406030204" pitchFamily="18" charset="0"/>
                      </a:rPr>
                      <m:t>)</m:t>
                    </m:r>
                  </m:oMath>
                </a14:m>
                <a:r>
                  <a:rPr lang="en-SG" dirty="0"/>
                  <a:t>.</a:t>
                </a:r>
              </a:p>
              <a:p>
                <a:r>
                  <a:rPr lang="en-SG" dirty="0"/>
                  <a:t>Use backward to ask </a:t>
                </a:r>
                <a:r>
                  <a:rPr lang="en-SG" dirty="0" err="1"/>
                  <a:t>PyTorch</a:t>
                </a:r>
                <a:r>
                  <a:rPr lang="en-SG" dirty="0"/>
                  <a:t> to compute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𝑦</m:t>
                        </m:r>
                      </m:num>
                      <m:den>
                        <m:r>
                          <a:rPr lang="en-GB" b="0" i="1" smtClean="0">
                            <a:latin typeface="Cambria Math" panose="02040503050406030204" pitchFamily="18" charset="0"/>
                          </a:rPr>
                          <m:t>𝜕</m:t>
                        </m:r>
                        <m:r>
                          <a:rPr lang="en-GB" b="0" i="1" smtClean="0">
                            <a:latin typeface="Cambria Math" panose="02040503050406030204" pitchFamily="18" charset="0"/>
                          </a:rPr>
                          <m:t>𝑥</m:t>
                        </m:r>
                      </m:den>
                    </m:f>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SG" dirty="0"/>
                  <a:t>.</a:t>
                </a:r>
              </a:p>
              <a:p>
                <a:r>
                  <a:rPr lang="en-SG" dirty="0"/>
                  <a:t>Value is stored in </a:t>
                </a:r>
                <a:r>
                  <a:rPr lang="en-SG" b="1" dirty="0" err="1"/>
                  <a:t>x.grad</a:t>
                </a:r>
                <a:r>
                  <a:rPr lang="en-SG" dirty="0"/>
                  <a:t>.</a:t>
                </a:r>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4900247" cy="4872160"/>
              </a:xfrm>
              <a:blipFill>
                <a:blip r:embed="rId3"/>
                <a:stretch>
                  <a:fillRect l="-2242" t="-2000" b="-875"/>
                </a:stretch>
              </a:blipFill>
            </p:spPr>
            <p:txBody>
              <a:bodyPr/>
              <a:lstStyle/>
              <a:p>
                <a:r>
                  <a:rPr lang="en-SG">
                    <a:noFill/>
                  </a:rPr>
                  <a:t> </a:t>
                </a:r>
              </a:p>
            </p:txBody>
          </p:sp>
        </mc:Fallback>
      </mc:AlternateContent>
    </p:spTree>
    <p:extLst>
      <p:ext uri="{BB962C8B-B14F-4D97-AF65-F5344CB8AC3E}">
        <p14:creationId xmlns:p14="http://schemas.microsoft.com/office/powerpoint/2010/main" val="3339699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5107002" cy="4872160"/>
              </a:xfrm>
            </p:spPr>
            <p:txBody>
              <a:bodyPr>
                <a:normAutofit/>
              </a:bodyPr>
              <a:lstStyle/>
              <a:p>
                <a:r>
                  <a:rPr lang="en-GB" dirty="0"/>
                  <a:t>It can also find gradients of functions of multiple variables!</a:t>
                </a:r>
              </a:p>
              <a:p>
                <a:r>
                  <a:rPr lang="en-GB" dirty="0"/>
                  <a:t>For instance let us define a 1D tensor </a:t>
                </a:r>
                <a14:m>
                  <m:oMath xmlns:m="http://schemas.openxmlformats.org/officeDocument/2006/math">
                    <m:r>
                      <a:rPr lang="en-GB" i="1" dirty="0" smtClean="0">
                        <a:latin typeface="Cambria Math" panose="02040503050406030204" pitchFamily="18" charset="0"/>
                      </a:rPr>
                      <m:t>𝑤</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begChr m:val="["/>
                            <m:endChr m:val="]"/>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e>
                        </m:d>
                      </m:e>
                      <m:sup>
                        <m:r>
                          <a:rPr lang="en-GB" i="1" dirty="0" smtClean="0">
                            <a:latin typeface="Cambria Math" panose="02040503050406030204" pitchFamily="18" charset="0"/>
                          </a:rPr>
                          <m:t>𝑇</m:t>
                        </m:r>
                      </m:sup>
                    </m:sSup>
                  </m:oMath>
                </a14:m>
                <a:r>
                  <a:rPr lang="en-GB" dirty="0"/>
                  <a:t>.</a:t>
                </a:r>
              </a:p>
              <a:p>
                <a:r>
                  <a:rPr lang="en-GB" dirty="0"/>
                  <a:t>And function</a:t>
                </a:r>
              </a:p>
              <a:p>
                <a:pPr marL="0" indent="0">
                  <a:buNone/>
                </a:pP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 2</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a:rPr lang="en-GB" i="1" dirty="0" smtClean="0">
                        <a:latin typeface="Cambria Math" panose="02040503050406030204" pitchFamily="18" charset="0"/>
                      </a:rPr>
                      <m:t> +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oMath>
                </a14:m>
                <a:r>
                  <a:rPr lang="en-GB" dirty="0"/>
                  <a:t>.</a:t>
                </a:r>
              </a:p>
              <a:p>
                <a:r>
                  <a:rPr lang="en-GB" dirty="0"/>
                  <a:t>We can use the </a:t>
                </a:r>
                <a:r>
                  <a:rPr lang="en-GB" dirty="0" err="1"/>
                  <a:t>autograd</a:t>
                </a:r>
                <a:r>
                  <a:rPr lang="en-GB" dirty="0"/>
                  <a:t> to compute </a:t>
                </a:r>
                <a14:m>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m:t>
                    </m:r>
                  </m:oMath>
                </a14:m>
                <a:r>
                  <a:rPr lang="en-GB" dirty="0"/>
                  <a:t>and find that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,1) = (2, </m:t>
                      </m:r>
                      <m:r>
                        <a:rPr lang="en-GB" i="1" dirty="0" smtClean="0">
                          <a:latin typeface="Cambria Math" panose="02040503050406030204" pitchFamily="18" charset="0"/>
                        </a:rPr>
                        <m:t>𝜋</m:t>
                      </m:r>
                      <m:r>
                        <a:rPr lang="en-GB" i="1" dirty="0" smtClean="0">
                          <a:latin typeface="Cambria Math" panose="02040503050406030204" pitchFamily="18" charset="0"/>
                        </a:rPr>
                        <m:t> − 1) </m:t>
                      </m:r>
                    </m:oMath>
                  </m:oMathPara>
                </a14:m>
                <a:endParaRPr lang="en-SG" dirty="0"/>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5107002" cy="4872160"/>
              </a:xfrm>
              <a:blipFill>
                <a:blip r:embed="rId2"/>
                <a:stretch>
                  <a:fillRect l="-2151" t="-2000" r="-717"/>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519EBF6A-6012-A4A4-6E3E-826320F51D1E}"/>
              </a:ext>
            </a:extLst>
          </p:cNvPr>
          <p:cNvPicPr>
            <a:picLocks noChangeAspect="1"/>
          </p:cNvPicPr>
          <p:nvPr/>
        </p:nvPicPr>
        <p:blipFill>
          <a:blip r:embed="rId3"/>
          <a:stretch>
            <a:fillRect/>
          </a:stretch>
        </p:blipFill>
        <p:spPr>
          <a:xfrm>
            <a:off x="5636452" y="181778"/>
            <a:ext cx="6344533" cy="6516007"/>
          </a:xfrm>
          <a:prstGeom prst="rect">
            <a:avLst/>
          </a:prstGeom>
        </p:spPr>
      </p:pic>
    </p:spTree>
    <p:extLst>
      <p:ext uri="{BB962C8B-B14F-4D97-AF65-F5344CB8AC3E}">
        <p14:creationId xmlns:p14="http://schemas.microsoft.com/office/powerpoint/2010/main" val="154600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F0E842-4644-CF1E-50C0-F47AEFAA97C7}"/>
              </a:ext>
            </a:extLst>
          </p:cNvPr>
          <p:cNvSpPr>
            <a:spLocks noGrp="1"/>
          </p:cNvSpPr>
          <p:nvPr>
            <p:ph type="title"/>
          </p:nvPr>
        </p:nvSpPr>
        <p:spPr/>
        <p:txBody>
          <a:bodyPr/>
          <a:lstStyle/>
          <a:p>
            <a:r>
              <a:rPr lang="en-GB" dirty="0"/>
              <a:t>Hyperparameters tuning and searching</a:t>
            </a:r>
            <a:endParaRPr lang="en-SG" dirty="0"/>
          </a:p>
        </p:txBody>
      </p:sp>
      <p:sp>
        <p:nvSpPr>
          <p:cNvPr id="3" name="Content Placeholder 2">
            <a:extLst>
              <a:ext uri="{FF2B5EF4-FFF2-40B4-BE49-F238E27FC236}">
                <a16:creationId xmlns:a16="http://schemas.microsoft.com/office/drawing/2014/main" id="{22FE9C94-E2A2-3EF4-0E00-C6BD6C7A59F7}"/>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hyperparameter random searching</a:t>
            </a:r>
            <a:r>
              <a:rPr lang="en-GB" b="1" dirty="0"/>
              <a:t>):</a:t>
            </a:r>
          </a:p>
          <a:p>
            <a:pPr marL="0" indent="0">
              <a:buNone/>
            </a:pPr>
            <a:r>
              <a:rPr lang="en-SG" b="1" dirty="0">
                <a:solidFill>
                  <a:srgbClr val="00B050"/>
                </a:solidFill>
              </a:rPr>
              <a:t>Random</a:t>
            </a:r>
            <a:r>
              <a:rPr lang="en-SG" dirty="0"/>
              <a:t> </a:t>
            </a:r>
            <a:r>
              <a:rPr lang="en-SG" b="1" dirty="0">
                <a:solidFill>
                  <a:srgbClr val="00B050"/>
                </a:solidFill>
              </a:rPr>
              <a:t>search</a:t>
            </a:r>
            <a:r>
              <a:rPr lang="en-SG" dirty="0"/>
              <a:t> is </a:t>
            </a:r>
            <a:r>
              <a:rPr lang="en-SG" b="1" dirty="0"/>
              <a:t>the another algorithm for hyperparameter tuning</a:t>
            </a:r>
            <a:r>
              <a:rPr lang="en-SG" dirty="0"/>
              <a:t>.</a:t>
            </a:r>
          </a:p>
          <a:p>
            <a:pPr marL="0" indent="0">
              <a:buNone/>
            </a:pPr>
            <a:r>
              <a:rPr lang="en-SG" b="1" dirty="0">
                <a:solidFill>
                  <a:srgbClr val="00B050"/>
                </a:solidFill>
              </a:rPr>
              <a:t>Random</a:t>
            </a:r>
            <a:r>
              <a:rPr lang="en-SG" dirty="0"/>
              <a:t> </a:t>
            </a:r>
            <a:r>
              <a:rPr lang="en-SG" b="1" dirty="0">
                <a:solidFill>
                  <a:srgbClr val="00B050"/>
                </a:solidFill>
              </a:rPr>
              <a:t>search</a:t>
            </a:r>
            <a:r>
              <a:rPr lang="en-SG" dirty="0"/>
              <a:t> defines a search space as a bounded domain of hyperparameter values and randomly sample points in that domain. After trying enough values, keep the best hyperparameters configuration.</a:t>
            </a:r>
          </a:p>
        </p:txBody>
      </p:sp>
      <p:pic>
        <p:nvPicPr>
          <p:cNvPr id="5" name="Picture 4" descr="Chart, diagram&#10;&#10;Description automatically generated">
            <a:extLst>
              <a:ext uri="{FF2B5EF4-FFF2-40B4-BE49-F238E27FC236}">
                <a16:creationId xmlns:a16="http://schemas.microsoft.com/office/drawing/2014/main" id="{45E73179-634A-C030-DA64-295791FD5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561" y="2704123"/>
            <a:ext cx="5888715" cy="3360774"/>
          </a:xfrm>
          <a:prstGeom prst="rect">
            <a:avLst/>
          </a:prstGeom>
        </p:spPr>
      </p:pic>
    </p:spTree>
    <p:extLst>
      <p:ext uri="{BB962C8B-B14F-4D97-AF65-F5344CB8AC3E}">
        <p14:creationId xmlns:p14="http://schemas.microsoft.com/office/powerpoint/2010/main" val="571242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r>
              <a:rPr lang="en-GB" dirty="0"/>
              <a:t>, in short</a:t>
            </a:r>
            <a:endParaRPr lang="en-SG" dirty="0"/>
          </a:p>
        </p:txBody>
      </p:sp>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838200" y="1825624"/>
            <a:ext cx="10515600" cy="5032375"/>
          </a:xfrm>
        </p:spPr>
        <p:txBody>
          <a:bodyPr>
            <a:normAutofit/>
          </a:bodyPr>
          <a:lstStyle/>
          <a:p>
            <a:r>
              <a:rPr lang="en-GB" dirty="0"/>
              <a:t>The </a:t>
            </a:r>
            <a:r>
              <a:rPr lang="en-GB" b="1" dirty="0" err="1"/>
              <a:t>autograd</a:t>
            </a:r>
            <a:r>
              <a:rPr lang="en-GB" dirty="0"/>
              <a:t> is the key component of </a:t>
            </a:r>
            <a:r>
              <a:rPr lang="en-GB" dirty="0" err="1"/>
              <a:t>PyTorch</a:t>
            </a:r>
            <a:r>
              <a:rPr lang="en-GB" dirty="0"/>
              <a:t>, and why we like it so much.</a:t>
            </a:r>
          </a:p>
          <a:p>
            <a:r>
              <a:rPr lang="en-GB" dirty="0"/>
              <a:t>This basically means that </a:t>
            </a:r>
            <a:r>
              <a:rPr lang="en-GB" b="1" dirty="0"/>
              <a:t>we do not need to calculate the gradients for any of our future gradient descent rules, manually again! (yay!)</a:t>
            </a:r>
          </a:p>
          <a:p>
            <a:r>
              <a:rPr lang="en-GB" dirty="0"/>
              <a:t>The counterpart however is that all operation must involve tensors and must use </a:t>
            </a:r>
            <a:r>
              <a:rPr lang="en-GB" dirty="0" err="1"/>
              <a:t>PyTorch</a:t>
            </a:r>
            <a:r>
              <a:rPr lang="en-GB" dirty="0"/>
              <a:t> functions and methods... (but that is ok).</a:t>
            </a:r>
          </a:p>
          <a:p>
            <a:r>
              <a:rPr lang="en-GB" dirty="0"/>
              <a:t>You do not need to know how it implements the computation of all gradients in the background, but if you are curious, have a look at this: </a:t>
            </a:r>
            <a:r>
              <a:rPr lang="en-GB" dirty="0">
                <a:hlinkClick r:id="rId2"/>
              </a:rPr>
              <a:t>https://pytorch.org/blog/computational-graphs-constructed-in-pytorch/</a:t>
            </a:r>
            <a:r>
              <a:rPr lang="en-GB" dirty="0"/>
              <a:t>.</a:t>
            </a:r>
          </a:p>
          <a:p>
            <a:endParaRPr lang="en-SG" dirty="0"/>
          </a:p>
        </p:txBody>
      </p:sp>
    </p:spTree>
    <p:extLst>
      <p:ext uri="{BB962C8B-B14F-4D97-AF65-F5344CB8AC3E}">
        <p14:creationId xmlns:p14="http://schemas.microsoft.com/office/powerpoint/2010/main" val="2580175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br>
              <a:rPr lang="en-GB" dirty="0"/>
            </a:br>
            <a:r>
              <a:rPr lang="en-GB" dirty="0"/>
              <a:t>intuition</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508001" y="1825624"/>
                <a:ext cx="4228122" cy="5032375"/>
              </a:xfrm>
            </p:spPr>
            <p:txBody>
              <a:bodyPr>
                <a:normAutofit/>
              </a:bodyPr>
              <a:lstStyle/>
              <a:p>
                <a:r>
                  <a:rPr lang="en-GB" dirty="0"/>
                  <a:t>Recall Week 2 Notebook 8, the three layers model.</a:t>
                </a:r>
              </a:p>
              <a:p>
                <a:r>
                  <a:rPr lang="en-GB" dirty="0"/>
                  <a:t>We recognized patterns in the way to calculate derivatives and gradient descent update rules.</a:t>
                </a:r>
              </a:p>
              <a:p>
                <a:r>
                  <a:rPr lang="en-GB" dirty="0"/>
                  <a:t>Hints that there should be a way to automate differentiation!</a:t>
                </a:r>
              </a:p>
              <a:p>
                <a:r>
                  <a:rPr lang="en-GB" dirty="0"/>
                  <a:t>Try it by automatizing the process for </a:t>
                </a:r>
                <a14:m>
                  <m:oMath xmlns:m="http://schemas.openxmlformats.org/officeDocument/2006/math">
                    <m:r>
                      <a:rPr lang="en-GB" i="1" dirty="0" smtClean="0">
                        <a:latin typeface="Cambria Math" panose="02040503050406030204" pitchFamily="18" charset="0"/>
                      </a:rPr>
                      <m:t>𝑁</m:t>
                    </m:r>
                  </m:oMath>
                </a14:m>
                <a:r>
                  <a:rPr lang="en-GB" dirty="0"/>
                  <a:t> layers?</a:t>
                </a:r>
                <a:endParaRPr lang="en-SG" dirty="0"/>
              </a:p>
            </p:txBody>
          </p:sp>
        </mc:Choice>
        <mc:Fallback xmlns="">
          <p:sp>
            <p:nvSpPr>
              <p:cNvPr id="5" name="Content Placeholder 4">
                <a:extLst>
                  <a:ext uri="{FF2B5EF4-FFF2-40B4-BE49-F238E27FC236}">
                    <a16:creationId xmlns:a16="http://schemas.microsoft.com/office/drawing/2014/main" id="{1A87BA25-5926-816A-6E16-0F90D4B62FB8}"/>
                  </a:ext>
                </a:extLst>
              </p:cNvPr>
              <p:cNvSpPr>
                <a:spLocks noGrp="1" noRot="1" noChangeAspect="1" noMove="1" noResize="1" noEditPoints="1" noAdjustHandles="1" noChangeArrowheads="1" noChangeShapeType="1" noTextEdit="1"/>
              </p:cNvSpPr>
              <p:nvPr>
                <p:ph idx="1"/>
              </p:nvPr>
            </p:nvSpPr>
            <p:spPr>
              <a:xfrm>
                <a:off x="508001" y="1825624"/>
                <a:ext cx="4228122" cy="5032375"/>
              </a:xfrm>
              <a:blipFill>
                <a:blip r:embed="rId2"/>
                <a:stretch>
                  <a:fillRect l="-2594" t="-1937" r="-3602"/>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11D096F0-0255-2417-C5F6-A8EFB107AF87}"/>
              </a:ext>
            </a:extLst>
          </p:cNvPr>
          <p:cNvPicPr>
            <a:picLocks noChangeAspect="1"/>
          </p:cNvPicPr>
          <p:nvPr/>
        </p:nvPicPr>
        <p:blipFill>
          <a:blip r:embed="rId3"/>
          <a:stretch>
            <a:fillRect/>
          </a:stretch>
        </p:blipFill>
        <p:spPr>
          <a:xfrm>
            <a:off x="4982558" y="577024"/>
            <a:ext cx="6916115" cy="5915851"/>
          </a:xfrm>
          <a:prstGeom prst="rect">
            <a:avLst/>
          </a:prstGeom>
        </p:spPr>
      </p:pic>
      <p:sp>
        <p:nvSpPr>
          <p:cNvPr id="6" name="Rectangle 5">
            <a:extLst>
              <a:ext uri="{FF2B5EF4-FFF2-40B4-BE49-F238E27FC236}">
                <a16:creationId xmlns:a16="http://schemas.microsoft.com/office/drawing/2014/main" id="{B71B8432-2941-E985-296B-548380048287}"/>
              </a:ext>
            </a:extLst>
          </p:cNvPr>
          <p:cNvSpPr/>
          <p:nvPr/>
        </p:nvSpPr>
        <p:spPr>
          <a:xfrm>
            <a:off x="6095999" y="5830278"/>
            <a:ext cx="5802673" cy="66259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6F218B3D-3CEC-F710-D995-1AFFD1565B4A}"/>
              </a:ext>
            </a:extLst>
          </p:cNvPr>
          <p:cNvSpPr/>
          <p:nvPr/>
        </p:nvSpPr>
        <p:spPr>
          <a:xfrm flipV="1">
            <a:off x="6095999" y="5212862"/>
            <a:ext cx="5802673" cy="61741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8FBEB34-F974-353C-F986-6F7C897CC38D}"/>
              </a:ext>
            </a:extLst>
          </p:cNvPr>
          <p:cNvSpPr/>
          <p:nvPr/>
        </p:nvSpPr>
        <p:spPr>
          <a:xfrm>
            <a:off x="6095999" y="4064000"/>
            <a:ext cx="4134339" cy="8128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EA98C24F-C098-48AA-2AEA-65A891013313}"/>
              </a:ext>
            </a:extLst>
          </p:cNvPr>
          <p:cNvSpPr/>
          <p:nvPr/>
        </p:nvSpPr>
        <p:spPr>
          <a:xfrm>
            <a:off x="6095999" y="3493477"/>
            <a:ext cx="4134339"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9463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idx="1"/>
              </p:nvPr>
            </p:nvSpPr>
            <p:spPr>
              <a:xfrm>
                <a:off x="838200" y="1825624"/>
                <a:ext cx="10515600" cy="5032375"/>
              </a:xfrm>
            </p:spPr>
            <p:txBody>
              <a:bodyPr>
                <a:normAutofit/>
              </a:bodyPr>
              <a:lstStyle/>
              <a:p>
                <a:pPr marL="0" indent="0">
                  <a:buNone/>
                </a:pPr>
                <a:r>
                  <a:rPr lang="en-GB" dirty="0"/>
                  <a:t>Now that we have an automated way to compute gradients, we can use gradient descent to find the (local) minima of any differentiable function. To demonstrate, we use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pPr marL="0" indent="0">
                  <a:buNone/>
                </a:pPr>
                <a:r>
                  <a:rPr lang="en-GB" dirty="0"/>
                  <a:t>We find the minimum by using the </a:t>
                </a:r>
                <a:r>
                  <a:rPr lang="en-GB" b="1" dirty="0"/>
                  <a:t>gradient descent algorithm</a:t>
                </a:r>
                <a:r>
                  <a:rPr lang="en-GB" dirty="0"/>
                  <a:t>:</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97"/>
                </a:stretch>
              </a:blipFill>
            </p:spPr>
            <p:txBody>
              <a:bodyPr/>
              <a:lstStyle/>
              <a:p>
                <a:r>
                  <a:rPr lang="en-SG">
                    <a:noFill/>
                  </a:rPr>
                  <a:t> </a:t>
                </a:r>
              </a:p>
            </p:txBody>
          </p:sp>
        </mc:Fallback>
      </mc:AlternateContent>
    </p:spTree>
    <p:extLst>
      <p:ext uri="{BB962C8B-B14F-4D97-AF65-F5344CB8AC3E}">
        <p14:creationId xmlns:p14="http://schemas.microsoft.com/office/powerpoint/2010/main" val="4198773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sz="half" idx="1"/>
              </p:nvPr>
            </p:nvSpPr>
            <p:spPr>
              <a:xfrm>
                <a:off x="422031" y="1825625"/>
                <a:ext cx="5189415" cy="5032376"/>
              </a:xfrm>
            </p:spPr>
            <p:txBody>
              <a:bodyPr>
                <a:normAutofit lnSpcReduction="10000"/>
              </a:bodyPr>
              <a:lstStyle/>
              <a:p>
                <a:pPr marL="0" indent="0">
                  <a:buNone/>
                </a:pPr>
                <a:r>
                  <a:rPr lang="en-GB" b="1" u="sng" dirty="0"/>
                  <a:t>Gradient descent algorithm steps:</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sz="half" idx="1"/>
              </p:nvPr>
            </p:nvSpPr>
            <p:spPr>
              <a:xfrm>
                <a:off x="422031" y="1825625"/>
                <a:ext cx="5189415" cy="5032376"/>
              </a:xfrm>
              <a:blipFill>
                <a:blip r:embed="rId2"/>
                <a:stretch>
                  <a:fillRect l="-2347" t="-2663" r="-3169"/>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F7E65437-829A-FD0E-34DF-B7C5610B8C99}"/>
              </a:ext>
            </a:extLst>
          </p:cNvPr>
          <p:cNvPicPr>
            <a:picLocks noChangeAspect="1"/>
          </p:cNvPicPr>
          <p:nvPr/>
        </p:nvPicPr>
        <p:blipFill>
          <a:blip r:embed="rId3"/>
          <a:stretch>
            <a:fillRect/>
          </a:stretch>
        </p:blipFill>
        <p:spPr>
          <a:xfrm>
            <a:off x="5768532" y="1690688"/>
            <a:ext cx="6344535" cy="4629796"/>
          </a:xfrm>
          <a:prstGeom prst="rect">
            <a:avLst/>
          </a:prstGeom>
        </p:spPr>
      </p:pic>
    </p:spTree>
    <p:extLst>
      <p:ext uri="{BB962C8B-B14F-4D97-AF65-F5344CB8AC3E}">
        <p14:creationId xmlns:p14="http://schemas.microsoft.com/office/powerpoint/2010/main" val="19963379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Rewriting our 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idx="1"/>
          </p:nvPr>
        </p:nvSpPr>
        <p:spPr>
          <a:xfrm>
            <a:off x="838200" y="1825624"/>
            <a:ext cx="10515600" cy="5032375"/>
          </a:xfrm>
        </p:spPr>
        <p:txBody>
          <a:bodyPr/>
          <a:lstStyle/>
          <a:p>
            <a:pPr marL="0" indent="0">
              <a:buNone/>
            </a:pPr>
            <a:r>
              <a:rPr lang="en-GB" dirty="0"/>
              <a:t>In order to train our Neural Network, we will rely on the power of the </a:t>
            </a:r>
            <a:r>
              <a:rPr lang="en-GB" dirty="0" err="1"/>
              <a:t>autograd</a:t>
            </a:r>
            <a:r>
              <a:rPr lang="en-GB" dirty="0"/>
              <a:t> to compute the gradient update for us automatically.</a:t>
            </a:r>
          </a:p>
          <a:p>
            <a:pPr marL="0" indent="0">
              <a:buNone/>
            </a:pPr>
            <a:endParaRPr lang="en-GB" dirty="0"/>
          </a:p>
          <a:p>
            <a:pPr marL="0" indent="0">
              <a:buNone/>
            </a:pPr>
            <a:r>
              <a:rPr lang="en-GB" dirty="0"/>
              <a:t>For this reason,</a:t>
            </a:r>
          </a:p>
          <a:p>
            <a:r>
              <a:rPr lang="en-GB" dirty="0"/>
              <a:t>There is no need for a </a:t>
            </a:r>
            <a:r>
              <a:rPr lang="en-GB" b="1" dirty="0"/>
              <a:t>backward() </a:t>
            </a:r>
            <a:r>
              <a:rPr lang="en-GB" dirty="0"/>
              <a:t>method as before to compute gradients and gradient descent update rules (covered automatically by </a:t>
            </a:r>
            <a:r>
              <a:rPr lang="en-GB" dirty="0" err="1"/>
              <a:t>PyTorch</a:t>
            </a:r>
            <a:r>
              <a:rPr lang="en-GB" dirty="0"/>
              <a:t> </a:t>
            </a:r>
            <a:r>
              <a:rPr lang="en-GB" dirty="0" err="1"/>
              <a:t>autograd</a:t>
            </a:r>
            <a:r>
              <a:rPr lang="en-GB" dirty="0"/>
              <a:t>, yay!).</a:t>
            </a:r>
          </a:p>
          <a:p>
            <a:r>
              <a:rPr lang="en-GB" dirty="0"/>
              <a:t>Our </a:t>
            </a:r>
            <a:r>
              <a:rPr lang="en-GB" b="1" dirty="0"/>
              <a:t>train() </a:t>
            </a:r>
            <a:r>
              <a:rPr lang="en-GB" dirty="0"/>
              <a:t>method will consist of several iterations of</a:t>
            </a:r>
          </a:p>
          <a:p>
            <a:pPr lvl="1"/>
            <a:r>
              <a:rPr lang="en-GB" b="1" dirty="0"/>
              <a:t>forward()</a:t>
            </a:r>
            <a:r>
              <a:rPr lang="en-GB" dirty="0"/>
              <a:t> pass and loss calculation,</a:t>
            </a:r>
          </a:p>
          <a:p>
            <a:pPr lvl="1"/>
            <a:r>
              <a:rPr lang="en-GB" dirty="0"/>
              <a:t>gradient computation with </a:t>
            </a:r>
            <a:r>
              <a:rPr lang="en-GB" b="1" dirty="0"/>
              <a:t>backward()</a:t>
            </a:r>
            <a:r>
              <a:rPr lang="en-GB" dirty="0"/>
              <a:t>, used on loss,</a:t>
            </a:r>
          </a:p>
          <a:p>
            <a:pPr lvl="1"/>
            <a:r>
              <a:rPr lang="en-GB" dirty="0"/>
              <a:t>and gradient descent updates on trainable parameters.</a:t>
            </a:r>
            <a:endParaRPr lang="en-SG" dirty="0"/>
          </a:p>
        </p:txBody>
      </p:sp>
    </p:spTree>
    <p:extLst>
      <p:ext uri="{BB962C8B-B14F-4D97-AF65-F5344CB8AC3E}">
        <p14:creationId xmlns:p14="http://schemas.microsoft.com/office/powerpoint/2010/main" val="481628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dirty="0"/>
              <a:t>Our </a:t>
            </a:r>
            <a:r>
              <a:rPr lang="en-GB" b="1" dirty="0"/>
              <a:t>train() </a:t>
            </a:r>
            <a:r>
              <a:rPr lang="en-GB" dirty="0"/>
              <a:t>method will be rewritten and now consists of several iterations of</a:t>
            </a:r>
          </a:p>
          <a:p>
            <a:r>
              <a:rPr lang="en-GB" b="1" dirty="0"/>
              <a:t>forward()</a:t>
            </a:r>
            <a:r>
              <a:rPr lang="en-GB" dirty="0"/>
              <a:t> pass and loss calculation,</a:t>
            </a:r>
          </a:p>
          <a:p>
            <a:r>
              <a:rPr lang="en-GB" dirty="0"/>
              <a:t>gradient computation with </a:t>
            </a:r>
            <a:r>
              <a:rPr lang="en-GB" b="1" dirty="0"/>
              <a:t>backward()</a:t>
            </a:r>
            <a:r>
              <a:rPr lang="en-GB" dirty="0"/>
              <a:t>, used on loss,</a:t>
            </a:r>
          </a:p>
          <a:p>
            <a:r>
              <a:rPr lang="en-GB" dirty="0"/>
              <a:t>and gradient descent updates on trainable parameters.</a:t>
            </a:r>
            <a:endParaRPr lang="en-SG"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1554669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a:t>
            </a:r>
          </a:p>
          <a:p>
            <a:pPr marL="0" indent="0">
              <a:buNone/>
            </a:pPr>
            <a:r>
              <a:rPr lang="en-GB" dirty="0"/>
              <a:t>Using</a:t>
            </a:r>
            <a:r>
              <a:rPr lang="en-GB" b="1" dirty="0"/>
              <a:t> with </a:t>
            </a:r>
            <a:r>
              <a:rPr lang="en-GB" b="1" dirty="0" err="1"/>
              <a:t>torch.no_grad</a:t>
            </a:r>
            <a:r>
              <a:rPr lang="en-GB" b="1" dirty="0"/>
              <a:t>(): </a:t>
            </a:r>
            <a:r>
              <a:rPr lang="en-GB" dirty="0"/>
              <a:t>tells </a:t>
            </a:r>
            <a:r>
              <a:rPr lang="en-GB" dirty="0" err="1"/>
              <a:t>PyTorch</a:t>
            </a:r>
            <a:r>
              <a:rPr lang="en-GB" dirty="0"/>
              <a:t> that the operations should not be tracked by the </a:t>
            </a:r>
            <a:r>
              <a:rPr lang="en-GB" dirty="0" err="1"/>
              <a:t>autograd</a:t>
            </a:r>
            <a:r>
              <a:rPr lang="en-GB" dirty="0"/>
              <a:t>.</a:t>
            </a:r>
          </a:p>
          <a:p>
            <a:pPr marL="0" indent="0">
              <a:buNone/>
            </a:pPr>
            <a:r>
              <a:rPr lang="en-GB" dirty="0"/>
              <a:t>Indeed, when performing gradient update for a trainable parameter, we do not want to update gradients for other trainable parameters!</a:t>
            </a:r>
          </a:p>
          <a:p>
            <a:pPr marL="0" indent="0">
              <a:buNone/>
            </a:pP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887698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 #2:</a:t>
            </a:r>
          </a:p>
          <a:p>
            <a:pPr marL="0" indent="0">
              <a:buNone/>
            </a:pPr>
            <a:r>
              <a:rPr lang="en-GB" dirty="0"/>
              <a:t>Also, do not forget to </a:t>
            </a:r>
            <a:r>
              <a:rPr lang="en-GB" b="1" dirty="0"/>
              <a:t>reset your gradients to zero </a:t>
            </a:r>
            <a:r>
              <a:rPr lang="en-GB" dirty="0"/>
              <a:t>before the next iteration!</a:t>
            </a:r>
          </a:p>
          <a:p>
            <a:pPr marL="0" indent="0">
              <a:buNone/>
            </a:pPr>
            <a:r>
              <a:rPr lang="en-GB" dirty="0"/>
              <a:t>Otherwise, they will accumulate (and we do not want that!)</a:t>
            </a:r>
          </a:p>
          <a:p>
            <a:pPr marL="0" indent="0">
              <a:buNone/>
            </a:pPr>
            <a:r>
              <a:rPr lang="en-GB" dirty="0"/>
              <a:t>This can be simply done with </a:t>
            </a:r>
            <a:r>
              <a:rPr lang="en-GB" b="1" dirty="0" err="1"/>
              <a:t>grad.zero</a:t>
            </a:r>
            <a:r>
              <a:rPr lang="en-GB" b="1" dirty="0"/>
              <a:t>_().</a:t>
            </a: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3101493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5" name="Picture 4">
            <a:extLst>
              <a:ext uri="{FF2B5EF4-FFF2-40B4-BE49-F238E27FC236}">
                <a16:creationId xmlns:a16="http://schemas.microsoft.com/office/drawing/2014/main" id="{4A8B1291-A554-8B80-6FA0-9146AA644C29}"/>
              </a:ext>
            </a:extLst>
          </p:cNvPr>
          <p:cNvPicPr>
            <a:picLocks noChangeAspect="1"/>
          </p:cNvPicPr>
          <p:nvPr/>
        </p:nvPicPr>
        <p:blipFill>
          <a:blip r:embed="rId2"/>
          <a:stretch>
            <a:fillRect/>
          </a:stretch>
        </p:blipFill>
        <p:spPr>
          <a:xfrm>
            <a:off x="2272294" y="1402086"/>
            <a:ext cx="7647411" cy="5455914"/>
          </a:xfrm>
          <a:prstGeom prst="rect">
            <a:avLst/>
          </a:prstGeom>
        </p:spPr>
      </p:pic>
    </p:spTree>
    <p:extLst>
      <p:ext uri="{BB962C8B-B14F-4D97-AF65-F5344CB8AC3E}">
        <p14:creationId xmlns:p14="http://schemas.microsoft.com/office/powerpoint/2010/main" val="2128707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4" name="Picture 3">
            <a:extLst>
              <a:ext uri="{FF2B5EF4-FFF2-40B4-BE49-F238E27FC236}">
                <a16:creationId xmlns:a16="http://schemas.microsoft.com/office/drawing/2014/main" id="{DB513CD6-1CBE-A3B1-1E6F-41F285705A04}"/>
              </a:ext>
            </a:extLst>
          </p:cNvPr>
          <p:cNvPicPr>
            <a:picLocks noChangeAspect="1"/>
          </p:cNvPicPr>
          <p:nvPr/>
        </p:nvPicPr>
        <p:blipFill>
          <a:blip r:embed="rId2"/>
          <a:stretch>
            <a:fillRect/>
          </a:stretch>
        </p:blipFill>
        <p:spPr>
          <a:xfrm>
            <a:off x="1799283" y="1410982"/>
            <a:ext cx="8593433" cy="5447018"/>
          </a:xfrm>
          <a:prstGeom prst="rect">
            <a:avLst/>
          </a:prstGeom>
        </p:spPr>
      </p:pic>
    </p:spTree>
    <p:extLst>
      <p:ext uri="{BB962C8B-B14F-4D97-AF65-F5344CB8AC3E}">
        <p14:creationId xmlns:p14="http://schemas.microsoft.com/office/powerpoint/2010/main" val="58109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F0E842-4644-CF1E-50C0-F47AEFAA97C7}"/>
              </a:ext>
            </a:extLst>
          </p:cNvPr>
          <p:cNvSpPr>
            <a:spLocks noGrp="1"/>
          </p:cNvSpPr>
          <p:nvPr>
            <p:ph type="title"/>
          </p:nvPr>
        </p:nvSpPr>
        <p:spPr/>
        <p:txBody>
          <a:bodyPr/>
          <a:lstStyle/>
          <a:p>
            <a:r>
              <a:rPr lang="en-GB" dirty="0"/>
              <a:t>Hyperparameters tuning and searching</a:t>
            </a:r>
            <a:endParaRPr lang="en-SG" dirty="0"/>
          </a:p>
        </p:txBody>
      </p:sp>
      <p:sp>
        <p:nvSpPr>
          <p:cNvPr id="3" name="Content Placeholder 2">
            <a:extLst>
              <a:ext uri="{FF2B5EF4-FFF2-40B4-BE49-F238E27FC236}">
                <a16:creationId xmlns:a16="http://schemas.microsoft.com/office/drawing/2014/main" id="{22FE9C94-E2A2-3EF4-0E00-C6BD6C7A59F7}"/>
              </a:ext>
            </a:extLst>
          </p:cNvPr>
          <p:cNvSpPr>
            <a:spLocks noGrp="1"/>
          </p:cNvSpPr>
          <p:nvPr>
            <p:ph sz="half" idx="1"/>
          </p:nvPr>
        </p:nvSpPr>
        <p:spPr>
          <a:xfrm>
            <a:off x="838200" y="1825624"/>
            <a:ext cx="5181600" cy="5032375"/>
          </a:xfrm>
        </p:spPr>
        <p:txBody>
          <a:bodyPr>
            <a:normAutofit/>
          </a:bodyPr>
          <a:lstStyle/>
          <a:p>
            <a:pPr marL="0" indent="0">
              <a:buNone/>
            </a:pPr>
            <a:r>
              <a:rPr lang="en-GB" dirty="0"/>
              <a:t>In general ([</a:t>
            </a:r>
            <a:r>
              <a:rPr lang="en-GB" dirty="0" err="1"/>
              <a:t>HypSearch</a:t>
            </a:r>
            <a:r>
              <a:rPr lang="en-GB" dirty="0"/>
              <a:t>]),</a:t>
            </a:r>
          </a:p>
          <a:p>
            <a:r>
              <a:rPr lang="en-GB" dirty="0"/>
              <a:t>grid search is often better on small spaces,</a:t>
            </a:r>
          </a:p>
          <a:p>
            <a:r>
              <a:rPr lang="en-GB" dirty="0"/>
              <a:t>whereas random search is better on large domains, but has no guarantee of returning a good configuration.</a:t>
            </a:r>
          </a:p>
          <a:p>
            <a:pPr marL="0" indent="0">
              <a:buNone/>
            </a:pPr>
            <a:r>
              <a:rPr lang="en-GB" dirty="0"/>
              <a:t>More advanced techniques than these two exist, such as Bayesian Optimization and Evolutionary Optimization.</a:t>
            </a:r>
            <a:endParaRPr lang="en-SG" dirty="0"/>
          </a:p>
        </p:txBody>
      </p:sp>
      <p:pic>
        <p:nvPicPr>
          <p:cNvPr id="8" name="Picture 7" descr="Chart, diagram&#10;&#10;Description automatically generated">
            <a:extLst>
              <a:ext uri="{FF2B5EF4-FFF2-40B4-BE49-F238E27FC236}">
                <a16:creationId xmlns:a16="http://schemas.microsoft.com/office/drawing/2014/main" id="{B7A8B60F-E868-C711-153B-E2B86AEA1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561" y="2704123"/>
            <a:ext cx="5888715" cy="3360774"/>
          </a:xfrm>
          <a:prstGeom prst="rect">
            <a:avLst/>
          </a:prstGeom>
        </p:spPr>
      </p:pic>
    </p:spTree>
    <p:extLst>
      <p:ext uri="{BB962C8B-B14F-4D97-AF65-F5344CB8AC3E}">
        <p14:creationId xmlns:p14="http://schemas.microsoft.com/office/powerpoint/2010/main" val="1598131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5" name="Picture 4">
            <a:extLst>
              <a:ext uri="{FF2B5EF4-FFF2-40B4-BE49-F238E27FC236}">
                <a16:creationId xmlns:a16="http://schemas.microsoft.com/office/drawing/2014/main" id="{0B55E7AB-B38B-DC28-57B5-D4F3CA5543A9}"/>
              </a:ext>
            </a:extLst>
          </p:cNvPr>
          <p:cNvPicPr>
            <a:picLocks noChangeAspect="1"/>
          </p:cNvPicPr>
          <p:nvPr/>
        </p:nvPicPr>
        <p:blipFill>
          <a:blip r:embed="rId2"/>
          <a:stretch>
            <a:fillRect/>
          </a:stretch>
        </p:blipFill>
        <p:spPr>
          <a:xfrm>
            <a:off x="2123542" y="1473715"/>
            <a:ext cx="7944915" cy="5384285"/>
          </a:xfrm>
          <a:prstGeom prst="rect">
            <a:avLst/>
          </a:prstGeom>
        </p:spPr>
      </p:pic>
    </p:spTree>
    <p:extLst>
      <p:ext uri="{BB962C8B-B14F-4D97-AF65-F5344CB8AC3E}">
        <p14:creationId xmlns:p14="http://schemas.microsoft.com/office/powerpoint/2010/main" val="2768410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479C-D045-DD74-CA6E-A60F94A36E18}"/>
              </a:ext>
            </a:extLst>
          </p:cNvPr>
          <p:cNvSpPr>
            <a:spLocks noGrp="1"/>
          </p:cNvSpPr>
          <p:nvPr>
            <p:ph type="title"/>
          </p:nvPr>
        </p:nvSpPr>
        <p:spPr/>
        <p:txBody>
          <a:bodyPr/>
          <a:lstStyle/>
          <a:p>
            <a:r>
              <a:rPr lang="en-GB" dirty="0"/>
              <a:t>Using </a:t>
            </a:r>
            <a:r>
              <a:rPr lang="en-GB" dirty="0" err="1"/>
              <a:t>PyTorch</a:t>
            </a:r>
            <a:r>
              <a:rPr lang="en-GB" dirty="0"/>
              <a:t> losses and metrics</a:t>
            </a:r>
            <a:endParaRPr lang="en-SG" dirty="0"/>
          </a:p>
        </p:txBody>
      </p:sp>
      <p:sp>
        <p:nvSpPr>
          <p:cNvPr id="3" name="Content Placeholder 2">
            <a:extLst>
              <a:ext uri="{FF2B5EF4-FFF2-40B4-BE49-F238E27FC236}">
                <a16:creationId xmlns:a16="http://schemas.microsoft.com/office/drawing/2014/main" id="{70FF8A92-BFB5-623C-CBC8-C3AB284F9C4F}"/>
              </a:ext>
            </a:extLst>
          </p:cNvPr>
          <p:cNvSpPr>
            <a:spLocks noGrp="1"/>
          </p:cNvSpPr>
          <p:nvPr>
            <p:ph idx="1"/>
          </p:nvPr>
        </p:nvSpPr>
        <p:spPr>
          <a:xfrm>
            <a:off x="838200" y="1825624"/>
            <a:ext cx="10515600" cy="5032375"/>
          </a:xfrm>
        </p:spPr>
        <p:txBody>
          <a:bodyPr>
            <a:normAutofit/>
          </a:bodyPr>
          <a:lstStyle/>
          <a:p>
            <a:pPr marL="0" indent="0">
              <a:buNone/>
            </a:pPr>
            <a:r>
              <a:rPr lang="en-GB" dirty="0"/>
              <a:t>In order to make our model even simpler and more efficient, we will use the loss functions and evaluation functions from </a:t>
            </a:r>
            <a:r>
              <a:rPr lang="en-GB" dirty="0" err="1"/>
              <a:t>PyTorch</a:t>
            </a:r>
            <a:r>
              <a:rPr lang="en-GB" dirty="0"/>
              <a:t>.</a:t>
            </a:r>
          </a:p>
          <a:p>
            <a:pPr marL="0" indent="0">
              <a:buNone/>
            </a:pPr>
            <a:r>
              <a:rPr lang="en-GB" dirty="0"/>
              <a:t>Our </a:t>
            </a:r>
            <a:r>
              <a:rPr lang="en-GB" b="1" dirty="0" err="1"/>
              <a:t>CE_loss</a:t>
            </a:r>
            <a:r>
              <a:rPr lang="en-GB" b="1" dirty="0"/>
              <a:t>() </a:t>
            </a:r>
            <a:r>
              <a:rPr lang="en-GB" dirty="0"/>
              <a:t>and </a:t>
            </a:r>
            <a:r>
              <a:rPr lang="en-GB" b="1" dirty="0"/>
              <a:t>accuracy() </a:t>
            </a:r>
            <a:r>
              <a:rPr lang="en-GB" dirty="0"/>
              <a:t>methods will therefore be replaced with the </a:t>
            </a:r>
            <a:r>
              <a:rPr lang="en-GB" b="1" dirty="0" err="1"/>
              <a:t>nn.BCELoss</a:t>
            </a:r>
            <a:r>
              <a:rPr lang="en-GB" b="1" dirty="0"/>
              <a:t>() </a:t>
            </a:r>
            <a:r>
              <a:rPr lang="en-GB" dirty="0"/>
              <a:t>function and the </a:t>
            </a:r>
            <a:r>
              <a:rPr lang="en-GB" b="1" dirty="0" err="1"/>
              <a:t>BinaryAccuracy</a:t>
            </a:r>
            <a:r>
              <a:rPr lang="en-GB" b="1" dirty="0"/>
              <a:t>() </a:t>
            </a:r>
            <a:r>
              <a:rPr lang="en-GB" dirty="0"/>
              <a:t>functions from the </a:t>
            </a:r>
            <a:r>
              <a:rPr lang="en-GB" b="1" dirty="0" err="1"/>
              <a:t>PyTorch</a:t>
            </a:r>
            <a:r>
              <a:rPr lang="en-GB" dirty="0"/>
              <a:t> and </a:t>
            </a:r>
            <a:r>
              <a:rPr lang="en-GB" b="1" dirty="0" err="1"/>
              <a:t>PyTorchMetrics</a:t>
            </a:r>
            <a:r>
              <a:rPr lang="en-GB" dirty="0"/>
              <a:t> libraries.</a:t>
            </a:r>
          </a:p>
          <a:p>
            <a:pPr marL="0" indent="0">
              <a:buNone/>
            </a:pPr>
            <a:r>
              <a:rPr lang="en-GB" dirty="0"/>
              <a:t>Feel free to have a look at the loss functions available in </a:t>
            </a:r>
            <a:r>
              <a:rPr lang="en-GB" b="1" dirty="0" err="1"/>
              <a:t>PyTorch</a:t>
            </a:r>
            <a:r>
              <a:rPr lang="en-GB" dirty="0"/>
              <a:t>, here: </a:t>
            </a:r>
            <a:r>
              <a:rPr lang="en-GB" dirty="0">
                <a:hlinkClick r:id="rId2"/>
              </a:rPr>
              <a:t>https://pytorch.org/docs/stable/nn.html#loss-functions</a:t>
            </a:r>
            <a:r>
              <a:rPr lang="en-GB" dirty="0"/>
              <a:t>.</a:t>
            </a:r>
          </a:p>
          <a:p>
            <a:pPr marL="0" indent="0">
              <a:buNone/>
            </a:pPr>
            <a:r>
              <a:rPr lang="en-GB" b="1" dirty="0" err="1"/>
              <a:t>Torchmetrics</a:t>
            </a:r>
            <a:r>
              <a:rPr lang="en-GB" dirty="0"/>
              <a:t> also provides a few additional losses and metrics functions, ready to use with </a:t>
            </a:r>
            <a:r>
              <a:rPr lang="en-GB" b="1" dirty="0" err="1"/>
              <a:t>PyTorch</a:t>
            </a:r>
            <a:r>
              <a:rPr lang="en-GB" dirty="0"/>
              <a:t>: </a:t>
            </a:r>
            <a:r>
              <a:rPr lang="en-GB" dirty="0">
                <a:hlinkClick r:id="rId3"/>
              </a:rPr>
              <a:t>https://torchmetrics.readthedocs.io/en/stable/all-metrics.html</a:t>
            </a:r>
            <a:r>
              <a:rPr lang="en-GB" dirty="0"/>
              <a:t>.</a:t>
            </a:r>
          </a:p>
        </p:txBody>
      </p:sp>
    </p:spTree>
    <p:extLst>
      <p:ext uri="{BB962C8B-B14F-4D97-AF65-F5344CB8AC3E}">
        <p14:creationId xmlns:p14="http://schemas.microsoft.com/office/powerpoint/2010/main" val="29098997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22C389-6C54-9099-6A64-828E4E151972}"/>
              </a:ext>
            </a:extLst>
          </p:cNvPr>
          <p:cNvPicPr>
            <a:picLocks noChangeAspect="1"/>
          </p:cNvPicPr>
          <p:nvPr/>
        </p:nvPicPr>
        <p:blipFill>
          <a:blip r:embed="rId2"/>
          <a:stretch>
            <a:fillRect/>
          </a:stretch>
        </p:blipFill>
        <p:spPr>
          <a:xfrm>
            <a:off x="1361414" y="318653"/>
            <a:ext cx="9469171" cy="6220693"/>
          </a:xfrm>
          <a:prstGeom prst="rect">
            <a:avLst/>
          </a:prstGeom>
        </p:spPr>
      </p:pic>
      <p:sp>
        <p:nvSpPr>
          <p:cNvPr id="10" name="Rectangle 9">
            <a:extLst>
              <a:ext uri="{FF2B5EF4-FFF2-40B4-BE49-F238E27FC236}">
                <a16:creationId xmlns:a16="http://schemas.microsoft.com/office/drawing/2014/main" id="{05D2C95D-2B70-B440-975A-04C4967C6B36}"/>
              </a:ext>
            </a:extLst>
          </p:cNvPr>
          <p:cNvSpPr/>
          <p:nvPr/>
        </p:nvSpPr>
        <p:spPr>
          <a:xfrm>
            <a:off x="2375877" y="5947508"/>
            <a:ext cx="3071446" cy="67993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914629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4376F7-0E3A-4AAD-EC53-B5CDCF5F5761}"/>
              </a:ext>
            </a:extLst>
          </p:cNvPr>
          <p:cNvPicPr>
            <a:picLocks noChangeAspect="1"/>
          </p:cNvPicPr>
          <p:nvPr/>
        </p:nvPicPr>
        <p:blipFill>
          <a:blip r:embed="rId2"/>
          <a:stretch>
            <a:fillRect/>
          </a:stretch>
        </p:blipFill>
        <p:spPr>
          <a:xfrm>
            <a:off x="2671202" y="0"/>
            <a:ext cx="6849595" cy="6858000"/>
          </a:xfrm>
          <a:prstGeom prst="rect">
            <a:avLst/>
          </a:prstGeom>
        </p:spPr>
      </p:pic>
      <p:sp>
        <p:nvSpPr>
          <p:cNvPr id="10" name="Rectangle 9">
            <a:extLst>
              <a:ext uri="{FF2B5EF4-FFF2-40B4-BE49-F238E27FC236}">
                <a16:creationId xmlns:a16="http://schemas.microsoft.com/office/drawing/2014/main" id="{40C8C131-441A-C680-9DA7-9EFCD7CB8648}"/>
              </a:ext>
            </a:extLst>
          </p:cNvPr>
          <p:cNvSpPr/>
          <p:nvPr/>
        </p:nvSpPr>
        <p:spPr>
          <a:xfrm flipV="1">
            <a:off x="3227754" y="1344246"/>
            <a:ext cx="4220307"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CCF19188-331C-56E9-DDFD-E1D8F2293637}"/>
              </a:ext>
            </a:extLst>
          </p:cNvPr>
          <p:cNvSpPr/>
          <p:nvPr/>
        </p:nvSpPr>
        <p:spPr>
          <a:xfrm>
            <a:off x="3579447" y="5978768"/>
            <a:ext cx="3048000"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44395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C229A-616F-199B-C751-22C64F2D23AF}"/>
              </a:ext>
            </a:extLst>
          </p:cNvPr>
          <p:cNvPicPr>
            <a:picLocks noChangeAspect="1"/>
          </p:cNvPicPr>
          <p:nvPr/>
        </p:nvPicPr>
        <p:blipFill>
          <a:blip r:embed="rId2"/>
          <a:stretch>
            <a:fillRect/>
          </a:stretch>
        </p:blipFill>
        <p:spPr>
          <a:xfrm>
            <a:off x="1304794" y="0"/>
            <a:ext cx="9582412" cy="6858000"/>
          </a:xfrm>
          <a:prstGeom prst="rect">
            <a:avLst/>
          </a:prstGeom>
        </p:spPr>
      </p:pic>
    </p:spTree>
    <p:extLst>
      <p:ext uri="{BB962C8B-B14F-4D97-AF65-F5344CB8AC3E}">
        <p14:creationId xmlns:p14="http://schemas.microsoft.com/office/powerpoint/2010/main" val="28313419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p:txBody>
          <a:bodyPr/>
          <a:lstStyle/>
          <a:p>
            <a:pPr marL="0" indent="0">
              <a:buNone/>
            </a:pPr>
            <a:r>
              <a:rPr lang="en-GB" dirty="0"/>
              <a:t>Our next step is logically to replace our vanilla gradient descent with some more advanced optimizers, e.g. Adam, </a:t>
            </a:r>
            <a:r>
              <a:rPr lang="en-GB" dirty="0" err="1"/>
              <a:t>AdaGrad</a:t>
            </a:r>
            <a:r>
              <a:rPr lang="en-GB" dirty="0"/>
              <a:t>, </a:t>
            </a:r>
            <a:r>
              <a:rPr lang="en-GB" dirty="0" err="1"/>
              <a:t>RMSProp</a:t>
            </a:r>
            <a:r>
              <a:rPr lang="en-GB" dirty="0"/>
              <a:t>, etc.</a:t>
            </a:r>
          </a:p>
          <a:p>
            <a:pPr marL="0" indent="0">
              <a:buNone/>
            </a:pPr>
            <a:endParaRPr lang="en-GB" dirty="0"/>
          </a:p>
          <a:p>
            <a:pPr marL="0" indent="0">
              <a:buNone/>
            </a:pPr>
            <a:r>
              <a:rPr lang="en-GB" dirty="0"/>
              <a:t>Again, we will be relying on </a:t>
            </a:r>
            <a:r>
              <a:rPr lang="en-GB" dirty="0" err="1"/>
              <a:t>PyTorch</a:t>
            </a:r>
            <a:r>
              <a:rPr lang="en-GB" dirty="0"/>
              <a:t> as much as possible.</a:t>
            </a:r>
          </a:p>
          <a:p>
            <a:pPr marL="0" indent="0">
              <a:buNone/>
            </a:pPr>
            <a:endParaRPr lang="en-GB" dirty="0"/>
          </a:p>
          <a:p>
            <a:pPr marL="0" indent="0">
              <a:buNone/>
            </a:pPr>
            <a:r>
              <a:rPr lang="en-GB" dirty="0"/>
              <a:t>Feel free to have a look at all the available optimizers, here: </a:t>
            </a:r>
            <a:r>
              <a:rPr lang="en-GB" dirty="0">
                <a:hlinkClick r:id="rId2"/>
              </a:rPr>
              <a:t>https://pytorch.org/docs/stable/optim.html</a:t>
            </a:r>
            <a:endParaRPr lang="en-GB" dirty="0"/>
          </a:p>
          <a:p>
            <a:pPr marL="0" indent="0">
              <a:buNone/>
            </a:pPr>
            <a:endParaRPr lang="en-GB" dirty="0"/>
          </a:p>
          <a:p>
            <a:pPr marL="0" indent="0">
              <a:buNone/>
            </a:pPr>
            <a:r>
              <a:rPr lang="en-GB" dirty="0"/>
              <a:t>Let us discuss how to use them in our Neural Network!</a:t>
            </a:r>
          </a:p>
          <a:p>
            <a:endParaRPr lang="en-GB" dirty="0"/>
          </a:p>
        </p:txBody>
      </p:sp>
    </p:spTree>
    <p:extLst>
      <p:ext uri="{BB962C8B-B14F-4D97-AF65-F5344CB8AC3E}">
        <p14:creationId xmlns:p14="http://schemas.microsoft.com/office/powerpoint/2010/main" val="12834786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923954" cy="5032375"/>
          </a:xfrm>
        </p:spPr>
        <p:txBody>
          <a:bodyPr>
            <a:normAutofit/>
          </a:bodyPr>
          <a:lstStyle/>
          <a:p>
            <a:pPr marL="0" indent="0">
              <a:buNone/>
            </a:pPr>
            <a:r>
              <a:rPr lang="en-GB" dirty="0"/>
              <a:t>Three modifications are to be considered to use Adam instead of the Vanilla gradient descent rule.</a:t>
            </a:r>
            <a:endParaRPr lang="en-SG" dirty="0"/>
          </a:p>
          <a:p>
            <a:r>
              <a:rPr lang="en-GB" b="1" dirty="0"/>
              <a:t>Adam</a:t>
            </a:r>
            <a:r>
              <a:rPr lang="en-GB" dirty="0"/>
              <a:t> will be added as an optimizer and its parameters can be passed to the </a:t>
            </a:r>
            <a:r>
              <a:rPr lang="en-GB" b="1" dirty="0"/>
              <a:t>train()</a:t>
            </a:r>
            <a:r>
              <a:rPr lang="en-GB" dirty="0"/>
              <a:t> method. It will simply consist of an additional variable.</a:t>
            </a:r>
          </a:p>
          <a:p>
            <a:pPr marL="0" indent="0">
              <a:buNone/>
            </a:pPr>
            <a:r>
              <a:rPr lang="en-GB" i="1" dirty="0"/>
              <a:t>optimizer = </a:t>
            </a:r>
            <a:r>
              <a:rPr lang="en-GB" i="1" dirty="0" err="1"/>
              <a:t>torch.optim.Adam</a:t>
            </a:r>
            <a:r>
              <a:rPr lang="en-GB" i="1" dirty="0"/>
              <a:t>(</a:t>
            </a:r>
            <a:r>
              <a:rPr lang="en-GB" i="1" dirty="0" err="1"/>
              <a:t>self.parameters</a:t>
            </a:r>
            <a:r>
              <a:rPr lang="en-GB" i="1" dirty="0"/>
              <a:t>(), </a:t>
            </a:r>
            <a:r>
              <a:rPr lang="en-GB" i="1" dirty="0" err="1"/>
              <a:t>lr</a:t>
            </a:r>
            <a:r>
              <a:rPr lang="en-GB" i="1" dirty="0"/>
              <a:t> = alpha,</a:t>
            </a:r>
            <a:br>
              <a:rPr lang="en-GB" i="1" dirty="0"/>
            </a:br>
            <a:r>
              <a:rPr lang="en-GB" i="1" dirty="0"/>
              <a:t>				         betas = (beta1, beta2), eps = 1e-08)</a:t>
            </a:r>
          </a:p>
          <a:p>
            <a:r>
              <a:rPr lang="en-GB" dirty="0"/>
              <a:t>The</a:t>
            </a:r>
            <a:r>
              <a:rPr lang="en-GB" b="1" dirty="0"/>
              <a:t> </a:t>
            </a:r>
            <a:r>
              <a:rPr lang="en-GB" b="1" dirty="0" err="1"/>
              <a:t>optimizer.step</a:t>
            </a:r>
            <a:r>
              <a:rPr lang="en-GB" b="1" dirty="0"/>
              <a:t>() </a:t>
            </a:r>
            <a:r>
              <a:rPr lang="en-GB" dirty="0"/>
              <a:t>is used to update the V and S parameters in Adam. This also replaces the gradient rule update entirely (damn!).</a:t>
            </a:r>
          </a:p>
          <a:p>
            <a:r>
              <a:rPr lang="en-GB" dirty="0"/>
              <a:t>You should remember to </a:t>
            </a:r>
            <a:r>
              <a:rPr lang="en-GB" b="1" dirty="0"/>
              <a:t>reset gradients in optimizer to 0</a:t>
            </a:r>
            <a:r>
              <a:rPr lang="en-GB" dirty="0"/>
              <a:t>, like you would in the parameters tensors. The operation </a:t>
            </a:r>
            <a:r>
              <a:rPr lang="en-GB" b="1" dirty="0" err="1"/>
              <a:t>optimizer.zero_grad</a:t>
            </a:r>
            <a:r>
              <a:rPr lang="en-GB" b="1" dirty="0"/>
              <a:t>() </a:t>
            </a:r>
            <a:r>
              <a:rPr lang="en-GB" dirty="0"/>
              <a:t>replaces all four </a:t>
            </a:r>
            <a:r>
              <a:rPr lang="en-GB" b="1" dirty="0" err="1"/>
              <a:t>self.Xx.grad.zero</a:t>
            </a:r>
            <a:r>
              <a:rPr lang="en-GB" b="1" dirty="0"/>
              <a:t>_() </a:t>
            </a:r>
            <a:r>
              <a:rPr lang="en-GB" dirty="0"/>
              <a:t>operations we had earlier!</a:t>
            </a:r>
            <a:endParaRPr lang="en-SG" dirty="0"/>
          </a:p>
        </p:txBody>
      </p:sp>
    </p:spTree>
    <p:extLst>
      <p:ext uri="{BB962C8B-B14F-4D97-AF65-F5344CB8AC3E}">
        <p14:creationId xmlns:p14="http://schemas.microsoft.com/office/powerpoint/2010/main" val="7431198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6114E-5630-8F4B-7F34-8E0B7043DE39}"/>
              </a:ext>
            </a:extLst>
          </p:cNvPr>
          <p:cNvPicPr>
            <a:picLocks noChangeAspect="1"/>
          </p:cNvPicPr>
          <p:nvPr/>
        </p:nvPicPr>
        <p:blipFill>
          <a:blip r:embed="rId2"/>
          <a:stretch>
            <a:fillRect/>
          </a:stretch>
        </p:blipFill>
        <p:spPr>
          <a:xfrm>
            <a:off x="2583944" y="0"/>
            <a:ext cx="7024111" cy="6858000"/>
          </a:xfrm>
          <a:prstGeom prst="rect">
            <a:avLst/>
          </a:prstGeom>
        </p:spPr>
      </p:pic>
      <p:sp>
        <p:nvSpPr>
          <p:cNvPr id="6" name="Rectangle 5">
            <a:extLst>
              <a:ext uri="{FF2B5EF4-FFF2-40B4-BE49-F238E27FC236}">
                <a16:creationId xmlns:a16="http://schemas.microsoft.com/office/drawing/2014/main" id="{B81BF3B3-CE84-481C-BA68-D4C15AEFD0C8}"/>
              </a:ext>
            </a:extLst>
          </p:cNvPr>
          <p:cNvSpPr/>
          <p:nvPr/>
        </p:nvSpPr>
        <p:spPr>
          <a:xfrm flipV="1">
            <a:off x="2583944" y="195384"/>
            <a:ext cx="7024111" cy="142239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9BF4F18-8542-0DC3-D74A-719630C157EC}"/>
              </a:ext>
            </a:extLst>
          </p:cNvPr>
          <p:cNvSpPr/>
          <p:nvPr/>
        </p:nvSpPr>
        <p:spPr>
          <a:xfrm>
            <a:off x="2583944" y="0"/>
            <a:ext cx="7024111" cy="19538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8F7E578-F57B-3DA6-91CB-FDA0B5ADDE28}"/>
              </a:ext>
            </a:extLst>
          </p:cNvPr>
          <p:cNvSpPr/>
          <p:nvPr/>
        </p:nvSpPr>
        <p:spPr>
          <a:xfrm>
            <a:off x="3141785" y="4470400"/>
            <a:ext cx="4384430" cy="5627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2EC6039F-E579-454C-DF0C-2DA2980864E5}"/>
              </a:ext>
            </a:extLst>
          </p:cNvPr>
          <p:cNvSpPr/>
          <p:nvPr/>
        </p:nvSpPr>
        <p:spPr>
          <a:xfrm>
            <a:off x="3141785" y="5150338"/>
            <a:ext cx="1766277" cy="3595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6383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1002108" cy="5032375"/>
          </a:xfrm>
        </p:spPr>
        <p:txBody>
          <a:bodyPr>
            <a:normAutofit/>
          </a:bodyPr>
          <a:lstStyle/>
          <a:p>
            <a:pPr marL="0" indent="0">
              <a:buNone/>
            </a:pPr>
            <a:r>
              <a:rPr lang="en-GB" dirty="0"/>
              <a:t>Feel free to also have a look at the implementation of these optimizers. You should recognize our concepts from Week 2!</a:t>
            </a:r>
            <a:br>
              <a:rPr lang="en-GB" dirty="0"/>
            </a:br>
            <a:r>
              <a:rPr lang="en-GB" dirty="0"/>
              <a:t>These optimizers come with a few more features that might be worth exploring!</a:t>
            </a:r>
          </a:p>
          <a:p>
            <a:pPr marL="0" indent="0">
              <a:buNone/>
            </a:pPr>
            <a:r>
              <a:rPr lang="en-GB" dirty="0">
                <a:hlinkClick r:id="rId2"/>
              </a:rPr>
              <a:t>https://pytorch.org/docs/stable/generated/torch.optim.Adam.html#torch.optim.Adam</a:t>
            </a:r>
            <a:endParaRPr lang="en-GB" dirty="0"/>
          </a:p>
          <a:p>
            <a:pPr marL="0" indent="0">
              <a:buNone/>
            </a:pPr>
            <a:endParaRPr lang="en-GB" dirty="0"/>
          </a:p>
          <a:p>
            <a:pPr marL="0" indent="0">
              <a:buNone/>
            </a:pPr>
            <a:r>
              <a:rPr lang="en-GB" b="1" dirty="0"/>
              <a:t>Note: </a:t>
            </a:r>
            <a:r>
              <a:rPr lang="en-GB" dirty="0"/>
              <a:t>implementing your own optimizer is generally a bad idea, but feel free to have a look at the code to see what it takes!</a:t>
            </a:r>
          </a:p>
          <a:p>
            <a:pPr marL="0" indent="0">
              <a:buNone/>
            </a:pPr>
            <a:r>
              <a:rPr lang="en-GB" dirty="0">
                <a:hlinkClick r:id="rId3"/>
              </a:rPr>
              <a:t>https://pytorch.org/docs/stable/_modules/torch/optim/adam.html#Adam</a:t>
            </a:r>
            <a:endParaRPr lang="en-GB" dirty="0"/>
          </a:p>
          <a:p>
            <a:pPr marL="0" indent="0">
              <a:buNone/>
            </a:pPr>
            <a:endParaRPr lang="en-GB" dirty="0"/>
          </a:p>
        </p:txBody>
      </p:sp>
    </p:spTree>
    <p:extLst>
      <p:ext uri="{BB962C8B-B14F-4D97-AF65-F5344CB8AC3E}">
        <p14:creationId xmlns:p14="http://schemas.microsoft.com/office/powerpoint/2010/main" val="33499729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A1F8-8179-2E4B-0559-23E67A65BC3B}"/>
              </a:ext>
            </a:extLst>
          </p:cNvPr>
          <p:cNvSpPr>
            <a:spLocks noGrp="1"/>
          </p:cNvSpPr>
          <p:nvPr>
            <p:ph type="title"/>
          </p:nvPr>
        </p:nvSpPr>
        <p:spPr/>
        <p:txBody>
          <a:bodyPr/>
          <a:lstStyle/>
          <a:p>
            <a:r>
              <a:rPr lang="en-GB" dirty="0"/>
              <a:t>Implementing a stochastic mini-batch GD</a:t>
            </a:r>
            <a:endParaRPr lang="en-SG" dirty="0"/>
          </a:p>
        </p:txBody>
      </p:sp>
      <p:sp>
        <p:nvSpPr>
          <p:cNvPr id="3" name="Content Placeholder 2">
            <a:extLst>
              <a:ext uri="{FF2B5EF4-FFF2-40B4-BE49-F238E27FC236}">
                <a16:creationId xmlns:a16="http://schemas.microsoft.com/office/drawing/2014/main" id="{434F9CC2-454D-E009-C2D1-3A775BEB1B4B}"/>
              </a:ext>
            </a:extLst>
          </p:cNvPr>
          <p:cNvSpPr>
            <a:spLocks noGrp="1"/>
          </p:cNvSpPr>
          <p:nvPr>
            <p:ph idx="1"/>
          </p:nvPr>
        </p:nvSpPr>
        <p:spPr>
          <a:xfrm>
            <a:off x="838200" y="1825624"/>
            <a:ext cx="10515600" cy="4778375"/>
          </a:xfrm>
        </p:spPr>
        <p:txBody>
          <a:bodyPr>
            <a:normAutofit/>
          </a:bodyPr>
          <a:lstStyle/>
          <a:p>
            <a:pPr marL="0" indent="0">
              <a:buNone/>
            </a:pPr>
            <a:r>
              <a:rPr lang="en-GB" dirty="0"/>
              <a:t>We can also define a Stochastic Mini-Batches Gradient Descent procedure. This is typically done with two steps.</a:t>
            </a:r>
          </a:p>
          <a:p>
            <a:pPr marL="514350" indent="-514350">
              <a:buAutoNum type="arabicPeriod"/>
            </a:pPr>
            <a:r>
              <a:rPr lang="en-GB" b="1" dirty="0"/>
              <a:t>Create</a:t>
            </a:r>
            <a:r>
              <a:rPr lang="en-GB" dirty="0"/>
              <a:t> </a:t>
            </a:r>
            <a:r>
              <a:rPr lang="en-GB" b="1" dirty="0"/>
              <a:t>a</a:t>
            </a:r>
            <a:r>
              <a:rPr lang="en-GB" dirty="0"/>
              <a:t> </a:t>
            </a:r>
            <a:r>
              <a:rPr lang="en-GB" b="1" dirty="0"/>
              <a:t>Dataset</a:t>
            </a:r>
            <a:r>
              <a:rPr lang="en-GB" dirty="0"/>
              <a:t> </a:t>
            </a:r>
            <a:r>
              <a:rPr lang="en-GB" b="1" dirty="0"/>
              <a:t>and</a:t>
            </a:r>
            <a:r>
              <a:rPr lang="en-GB" dirty="0"/>
              <a:t> </a:t>
            </a:r>
            <a:r>
              <a:rPr lang="en-GB" b="1" dirty="0"/>
              <a:t>a</a:t>
            </a:r>
            <a:r>
              <a:rPr lang="en-GB" dirty="0"/>
              <a:t> </a:t>
            </a:r>
            <a:r>
              <a:rPr lang="en-GB" b="1" dirty="0" err="1"/>
              <a:t>Dataloader</a:t>
            </a:r>
            <a:r>
              <a:rPr lang="en-GB" b="1" dirty="0"/>
              <a:t> </a:t>
            </a:r>
            <a:r>
              <a:rPr lang="en-GB" dirty="0"/>
              <a:t>using the inputs and outputs provided in the </a:t>
            </a:r>
            <a:r>
              <a:rPr lang="en-GB" b="1" dirty="0"/>
              <a:t>train()</a:t>
            </a:r>
            <a:r>
              <a:rPr lang="en-GB" dirty="0"/>
              <a:t>.</a:t>
            </a:r>
          </a:p>
          <a:p>
            <a:pPr marL="0" indent="0">
              <a:buNone/>
            </a:pPr>
            <a:r>
              <a:rPr lang="en-GB" i="1" dirty="0"/>
              <a:t>(We will learn more about these Dataset and </a:t>
            </a:r>
            <a:r>
              <a:rPr lang="en-GB" i="1" dirty="0" err="1"/>
              <a:t>Dataloader</a:t>
            </a:r>
            <a:r>
              <a:rPr lang="en-GB" i="1" dirty="0"/>
              <a:t> objects in the next notebook and lecture. For now, just consider that it allows to conveniently zip the data in an object that is able to shuffle and draw randomly mini-batches of data for us.)</a:t>
            </a:r>
          </a:p>
          <a:p>
            <a:pPr marL="0" indent="0">
              <a:buNone/>
            </a:pPr>
            <a:r>
              <a:rPr lang="en-GB" dirty="0"/>
              <a:t>2. </a:t>
            </a:r>
            <a:r>
              <a:rPr lang="en-GB" b="1" dirty="0"/>
              <a:t>Loop over the mini-batches of data</a:t>
            </a:r>
            <a:r>
              <a:rPr lang="en-GB" dirty="0"/>
              <a:t>, instead of using the entire inputs/outputs at once, like in (full) batch gradient descent.</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400893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3)</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a:pPr>
            <a:r>
              <a:rPr lang="en-US" dirty="0"/>
              <a:t>XXX</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965F-64B9-04CD-4638-0890D97D57DE}"/>
              </a:ext>
            </a:extLst>
          </p:cNvPr>
          <p:cNvPicPr>
            <a:picLocks noChangeAspect="1"/>
          </p:cNvPicPr>
          <p:nvPr/>
        </p:nvPicPr>
        <p:blipFill>
          <a:blip r:embed="rId2"/>
          <a:stretch>
            <a:fillRect/>
          </a:stretch>
        </p:blipFill>
        <p:spPr>
          <a:xfrm>
            <a:off x="1504309" y="390101"/>
            <a:ext cx="9183382" cy="6077798"/>
          </a:xfrm>
          <a:prstGeom prst="rect">
            <a:avLst/>
          </a:prstGeom>
        </p:spPr>
      </p:pic>
      <p:sp>
        <p:nvSpPr>
          <p:cNvPr id="6" name="Rectangle 5">
            <a:extLst>
              <a:ext uri="{FF2B5EF4-FFF2-40B4-BE49-F238E27FC236}">
                <a16:creationId xmlns:a16="http://schemas.microsoft.com/office/drawing/2014/main" id="{DBBF2456-0C4C-AE76-B6E2-E7FC45D9E3BA}"/>
              </a:ext>
            </a:extLst>
          </p:cNvPr>
          <p:cNvSpPr/>
          <p:nvPr/>
        </p:nvSpPr>
        <p:spPr>
          <a:xfrm flipV="1">
            <a:off x="1844431" y="617416"/>
            <a:ext cx="8174891"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95ADA31-58FD-5500-8618-8D30D831D8B0}"/>
              </a:ext>
            </a:extLst>
          </p:cNvPr>
          <p:cNvSpPr/>
          <p:nvPr/>
        </p:nvSpPr>
        <p:spPr>
          <a:xfrm flipH="1">
            <a:off x="9089290" y="390101"/>
            <a:ext cx="1598399" cy="2663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ED13D18-8BEB-F9E2-EF97-FA30C2C1287A}"/>
              </a:ext>
            </a:extLst>
          </p:cNvPr>
          <p:cNvSpPr/>
          <p:nvPr/>
        </p:nvSpPr>
        <p:spPr>
          <a:xfrm flipV="1">
            <a:off x="2172678" y="4298461"/>
            <a:ext cx="3649784"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38E02E82-D7E5-732A-71C4-3745B6604D4C}"/>
              </a:ext>
            </a:extLst>
          </p:cNvPr>
          <p:cNvSpPr/>
          <p:nvPr/>
        </p:nvSpPr>
        <p:spPr>
          <a:xfrm>
            <a:off x="2500923" y="5259755"/>
            <a:ext cx="5337907" cy="97692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89794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D06CA-B3C1-1830-AC72-0181AC10C325}"/>
              </a:ext>
            </a:extLst>
          </p:cNvPr>
          <p:cNvPicPr>
            <a:picLocks noChangeAspect="1"/>
          </p:cNvPicPr>
          <p:nvPr/>
        </p:nvPicPr>
        <p:blipFill>
          <a:blip r:embed="rId2"/>
          <a:stretch>
            <a:fillRect/>
          </a:stretch>
        </p:blipFill>
        <p:spPr>
          <a:xfrm>
            <a:off x="1664472" y="0"/>
            <a:ext cx="8863055" cy="6858000"/>
          </a:xfrm>
          <a:prstGeom prst="rect">
            <a:avLst/>
          </a:prstGeom>
        </p:spPr>
      </p:pic>
    </p:spTree>
    <p:extLst>
      <p:ext uri="{BB962C8B-B14F-4D97-AF65-F5344CB8AC3E}">
        <p14:creationId xmlns:p14="http://schemas.microsoft.com/office/powerpoint/2010/main" val="1341638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2" y="1825625"/>
            <a:ext cx="2860430" cy="4351338"/>
          </a:xfrm>
        </p:spPr>
        <p:txBody>
          <a:bodyPr>
            <a:normAutofit lnSpcReduction="10000"/>
          </a:bodyPr>
          <a:lstStyle/>
          <a:p>
            <a:r>
              <a:rPr lang="en-GB" dirty="0"/>
              <a:t>This part is a bit tedious and relies on our own manual implementation of a random normal initializer.</a:t>
            </a:r>
          </a:p>
          <a:p>
            <a:r>
              <a:rPr lang="en-GB" b="1" dirty="0"/>
              <a:t>Need for </a:t>
            </a:r>
            <a:r>
              <a:rPr lang="en-GB" b="1" dirty="0" err="1"/>
              <a:t>PyTorch</a:t>
            </a:r>
            <a:r>
              <a:rPr lang="en-GB" b="1" dirty="0"/>
              <a:t> initializers!</a:t>
            </a:r>
            <a:endParaRPr lang="en-SG" b="1" dirty="0"/>
          </a:p>
        </p:txBody>
      </p:sp>
      <p:pic>
        <p:nvPicPr>
          <p:cNvPr id="7" name="Picture 6">
            <a:extLst>
              <a:ext uri="{FF2B5EF4-FFF2-40B4-BE49-F238E27FC236}">
                <a16:creationId xmlns:a16="http://schemas.microsoft.com/office/drawing/2014/main" id="{FA82CB6F-957A-39D7-F6F0-4ED02FB8462B}"/>
              </a:ext>
            </a:extLst>
          </p:cNvPr>
          <p:cNvPicPr>
            <a:picLocks noChangeAspect="1"/>
          </p:cNvPicPr>
          <p:nvPr/>
        </p:nvPicPr>
        <p:blipFill>
          <a:blip r:embed="rId2"/>
          <a:stretch>
            <a:fillRect/>
          </a:stretch>
        </p:blipFill>
        <p:spPr>
          <a:xfrm>
            <a:off x="3429000" y="1562356"/>
            <a:ext cx="8621328" cy="5077534"/>
          </a:xfrm>
          <a:prstGeom prst="rect">
            <a:avLst/>
          </a:prstGeom>
        </p:spPr>
      </p:pic>
      <p:sp>
        <p:nvSpPr>
          <p:cNvPr id="8" name="Rectangle 7">
            <a:extLst>
              <a:ext uri="{FF2B5EF4-FFF2-40B4-BE49-F238E27FC236}">
                <a16:creationId xmlns:a16="http://schemas.microsoft.com/office/drawing/2014/main" id="{AD6ED9A1-3116-CE4C-FF7F-F3A141ACF6CB}"/>
              </a:ext>
            </a:extLst>
          </p:cNvPr>
          <p:cNvSpPr/>
          <p:nvPr/>
        </p:nvSpPr>
        <p:spPr>
          <a:xfrm>
            <a:off x="3751385" y="3251200"/>
            <a:ext cx="8143630" cy="338869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4097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B5E18C-3841-3FEA-69B5-359FC902D27F}"/>
              </a:ext>
            </a:extLst>
          </p:cNvPr>
          <p:cNvPicPr>
            <a:picLocks noChangeAspect="1"/>
          </p:cNvPicPr>
          <p:nvPr/>
        </p:nvPicPr>
        <p:blipFill>
          <a:blip r:embed="rId2"/>
          <a:stretch>
            <a:fillRect/>
          </a:stretch>
        </p:blipFill>
        <p:spPr>
          <a:xfrm>
            <a:off x="4138137" y="1690688"/>
            <a:ext cx="8053863" cy="4657063"/>
          </a:xfrm>
          <a:prstGeom prst="rect">
            <a:avLst/>
          </a:prstGeom>
        </p:spPr>
      </p:pic>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1" y="1825625"/>
            <a:ext cx="3856783" cy="4351338"/>
          </a:xfrm>
        </p:spPr>
        <p:txBody>
          <a:bodyPr>
            <a:normAutofit/>
          </a:bodyPr>
          <a:lstStyle/>
          <a:p>
            <a:r>
              <a:rPr lang="en-GB" dirty="0"/>
              <a:t>Fixed!</a:t>
            </a:r>
            <a:endParaRPr lang="en-GB" b="1" dirty="0"/>
          </a:p>
          <a:p>
            <a:r>
              <a:rPr lang="en-GB" dirty="0"/>
              <a:t>Feel free to have a look at this for additional initializers in </a:t>
            </a:r>
            <a:r>
              <a:rPr lang="en-GB" dirty="0" err="1"/>
              <a:t>PyTorch</a:t>
            </a:r>
            <a:r>
              <a:rPr lang="en-GB" dirty="0"/>
              <a:t>.</a:t>
            </a:r>
            <a:br>
              <a:rPr lang="en-GB" dirty="0"/>
            </a:br>
            <a:r>
              <a:rPr lang="en-GB" dirty="0">
                <a:hlinkClick r:id="rId3"/>
              </a:rPr>
              <a:t>https://pytorch.org/cppdocs/api/file_torch_csrc_api_include_torch_nn_init.h.html#file-torch-csrc-api-include-torch-nn-init-h</a:t>
            </a:r>
            <a:endParaRPr lang="en-SG" b="1" dirty="0"/>
          </a:p>
        </p:txBody>
      </p:sp>
      <p:sp>
        <p:nvSpPr>
          <p:cNvPr id="8" name="Rectangle 7">
            <a:extLst>
              <a:ext uri="{FF2B5EF4-FFF2-40B4-BE49-F238E27FC236}">
                <a16:creationId xmlns:a16="http://schemas.microsoft.com/office/drawing/2014/main" id="{AD6ED9A1-3116-CE4C-FF7F-F3A141ACF6CB}"/>
              </a:ext>
            </a:extLst>
          </p:cNvPr>
          <p:cNvSpPr/>
          <p:nvPr/>
        </p:nvSpPr>
        <p:spPr>
          <a:xfrm>
            <a:off x="4501661" y="3501292"/>
            <a:ext cx="7643446" cy="284645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78238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B798-137F-1C5F-D3F8-E30049627063}"/>
              </a:ext>
            </a:extLst>
          </p:cNvPr>
          <p:cNvSpPr>
            <a:spLocks noGrp="1"/>
          </p:cNvSpPr>
          <p:nvPr>
            <p:ph type="title"/>
          </p:nvPr>
        </p:nvSpPr>
        <p:spPr/>
        <p:txBody>
          <a:bodyPr/>
          <a:lstStyle/>
          <a:p>
            <a:r>
              <a:rPr lang="en-GB" dirty="0"/>
              <a:t>Adding a L1 regularization to our loss</a:t>
            </a:r>
            <a:endParaRPr lang="en-SG" dirty="0"/>
          </a:p>
        </p:txBody>
      </p:sp>
      <p:sp>
        <p:nvSpPr>
          <p:cNvPr id="3" name="Content Placeholder 2">
            <a:extLst>
              <a:ext uri="{FF2B5EF4-FFF2-40B4-BE49-F238E27FC236}">
                <a16:creationId xmlns:a16="http://schemas.microsoft.com/office/drawing/2014/main" id="{6A509501-56C2-23F3-214C-C91AB5067894}"/>
              </a:ext>
            </a:extLst>
          </p:cNvPr>
          <p:cNvSpPr>
            <a:spLocks noGrp="1"/>
          </p:cNvSpPr>
          <p:nvPr>
            <p:ph sz="half" idx="1"/>
          </p:nvPr>
        </p:nvSpPr>
        <p:spPr/>
        <p:txBody>
          <a:bodyPr>
            <a:normAutofit/>
          </a:bodyPr>
          <a:lstStyle/>
          <a:p>
            <a:pPr marL="0" indent="0">
              <a:buNone/>
            </a:pPr>
            <a:r>
              <a:rPr lang="en-GB" dirty="0"/>
              <a:t>We have also seen during </a:t>
            </a:r>
            <a:r>
              <a:rPr lang="en-GB" b="1" dirty="0"/>
              <a:t>Ridge</a:t>
            </a:r>
            <a:r>
              <a:rPr lang="en-GB" dirty="0"/>
              <a:t> </a:t>
            </a:r>
            <a:r>
              <a:rPr lang="en-GB" b="1" dirty="0"/>
              <a:t>Regression</a:t>
            </a:r>
            <a:r>
              <a:rPr lang="en-GB" dirty="0"/>
              <a:t> that we can add a </a:t>
            </a:r>
            <a:r>
              <a:rPr lang="en-GB" b="1" dirty="0"/>
              <a:t>regularization</a:t>
            </a:r>
            <a:r>
              <a:rPr lang="en-GB" dirty="0"/>
              <a:t> term to our loss function. </a:t>
            </a:r>
          </a:p>
          <a:p>
            <a:r>
              <a:rPr lang="en-GB" dirty="0"/>
              <a:t>Our first step would be to simply compute our </a:t>
            </a:r>
            <a:r>
              <a:rPr lang="en-GB" b="1" dirty="0"/>
              <a:t>regularization</a:t>
            </a:r>
            <a:r>
              <a:rPr lang="en-GB" dirty="0"/>
              <a:t> term by using the </a:t>
            </a:r>
            <a:r>
              <a:rPr lang="en-GB" dirty="0" err="1"/>
              <a:t>PyTorch</a:t>
            </a:r>
            <a:r>
              <a:rPr lang="en-GB" dirty="0"/>
              <a:t> functions, for instance the </a:t>
            </a:r>
            <a:r>
              <a:rPr lang="en-GB" b="1" dirty="0"/>
              <a:t>L1</a:t>
            </a:r>
            <a:r>
              <a:rPr lang="en-GB" dirty="0"/>
              <a:t> </a:t>
            </a:r>
            <a:r>
              <a:rPr lang="en-GB" b="1" dirty="0"/>
              <a:t>loss</a:t>
            </a:r>
            <a:r>
              <a:rPr lang="en-GB" dirty="0"/>
              <a:t>.</a:t>
            </a:r>
          </a:p>
          <a:p>
            <a:endParaRPr lang="en-GB" dirty="0"/>
          </a:p>
          <a:p>
            <a:pPr marL="0" indent="0">
              <a:buNone/>
            </a:pPr>
            <a:endParaRPr lang="en-GB" dirty="0"/>
          </a:p>
        </p:txBody>
      </p:sp>
      <p:sp>
        <p:nvSpPr>
          <p:cNvPr id="4" name="Content Placeholder 3">
            <a:extLst>
              <a:ext uri="{FF2B5EF4-FFF2-40B4-BE49-F238E27FC236}">
                <a16:creationId xmlns:a16="http://schemas.microsoft.com/office/drawing/2014/main" id="{F617EAC8-C948-69D4-C406-FE9CCE702448}"/>
              </a:ext>
            </a:extLst>
          </p:cNvPr>
          <p:cNvSpPr>
            <a:spLocks noGrp="1"/>
          </p:cNvSpPr>
          <p:nvPr>
            <p:ph sz="half" idx="2"/>
          </p:nvPr>
        </p:nvSpPr>
        <p:spPr>
          <a:xfrm>
            <a:off x="6172199" y="1825625"/>
            <a:ext cx="5652477" cy="4351338"/>
          </a:xfrm>
        </p:spPr>
        <p:txBody>
          <a:bodyPr>
            <a:normAutofit/>
          </a:bodyPr>
          <a:lstStyle/>
          <a:p>
            <a:r>
              <a:rPr lang="en-GB" dirty="0"/>
              <a:t>We would then simply </a:t>
            </a:r>
            <a:r>
              <a:rPr lang="en-GB" b="1" dirty="0"/>
              <a:t>add</a:t>
            </a:r>
            <a:r>
              <a:rPr lang="en-GB" dirty="0"/>
              <a:t> </a:t>
            </a:r>
            <a:r>
              <a:rPr lang="en-GB" b="1" dirty="0"/>
              <a:t>it</a:t>
            </a:r>
            <a:r>
              <a:rPr lang="en-GB" dirty="0"/>
              <a:t> </a:t>
            </a:r>
            <a:r>
              <a:rPr lang="en-GB" b="1" dirty="0"/>
              <a:t>to</a:t>
            </a:r>
            <a:r>
              <a:rPr lang="en-GB" dirty="0"/>
              <a:t> </a:t>
            </a:r>
            <a:r>
              <a:rPr lang="en-GB" b="1" dirty="0"/>
              <a:t>the</a:t>
            </a:r>
            <a:r>
              <a:rPr lang="en-GB" dirty="0"/>
              <a:t> </a:t>
            </a:r>
            <a:r>
              <a:rPr lang="en-GB" b="1" dirty="0"/>
              <a:t>loss</a:t>
            </a:r>
            <a:r>
              <a:rPr lang="en-GB" dirty="0"/>
              <a:t> </a:t>
            </a:r>
            <a:r>
              <a:rPr lang="en-GB" b="1" dirty="0"/>
              <a:t>before</a:t>
            </a:r>
            <a:r>
              <a:rPr lang="en-GB" dirty="0"/>
              <a:t> </a:t>
            </a:r>
            <a:r>
              <a:rPr lang="en-GB" b="1" dirty="0"/>
              <a:t>backpropagating</a:t>
            </a:r>
            <a:r>
              <a:rPr lang="en-GB" dirty="0"/>
              <a:t>.</a:t>
            </a:r>
          </a:p>
          <a:p>
            <a:endParaRPr lang="en-SG" dirty="0"/>
          </a:p>
        </p:txBody>
      </p:sp>
      <p:pic>
        <p:nvPicPr>
          <p:cNvPr id="8" name="Picture 7">
            <a:extLst>
              <a:ext uri="{FF2B5EF4-FFF2-40B4-BE49-F238E27FC236}">
                <a16:creationId xmlns:a16="http://schemas.microsoft.com/office/drawing/2014/main" id="{A052F437-7E98-33DE-6B4B-B496C1861CFF}"/>
              </a:ext>
            </a:extLst>
          </p:cNvPr>
          <p:cNvPicPr>
            <a:picLocks noChangeAspect="1"/>
          </p:cNvPicPr>
          <p:nvPr/>
        </p:nvPicPr>
        <p:blipFill>
          <a:blip r:embed="rId2"/>
          <a:stretch>
            <a:fillRect/>
          </a:stretch>
        </p:blipFill>
        <p:spPr>
          <a:xfrm>
            <a:off x="148166" y="5405394"/>
            <a:ext cx="6172556" cy="771569"/>
          </a:xfrm>
          <a:prstGeom prst="rect">
            <a:avLst/>
          </a:prstGeom>
        </p:spPr>
      </p:pic>
      <p:pic>
        <p:nvPicPr>
          <p:cNvPr id="10" name="Picture 9">
            <a:extLst>
              <a:ext uri="{FF2B5EF4-FFF2-40B4-BE49-F238E27FC236}">
                <a16:creationId xmlns:a16="http://schemas.microsoft.com/office/drawing/2014/main" id="{7AE96FE3-0E55-49D9-CEBF-41697612BDAC}"/>
              </a:ext>
            </a:extLst>
          </p:cNvPr>
          <p:cNvPicPr>
            <a:picLocks noChangeAspect="1"/>
          </p:cNvPicPr>
          <p:nvPr/>
        </p:nvPicPr>
        <p:blipFill>
          <a:blip r:embed="rId3"/>
          <a:stretch>
            <a:fillRect/>
          </a:stretch>
        </p:blipFill>
        <p:spPr>
          <a:xfrm>
            <a:off x="6359643" y="3089252"/>
            <a:ext cx="5578881" cy="2316142"/>
          </a:xfrm>
          <a:prstGeom prst="rect">
            <a:avLst/>
          </a:prstGeom>
        </p:spPr>
      </p:pic>
    </p:spTree>
    <p:extLst>
      <p:ext uri="{BB962C8B-B14F-4D97-AF65-F5344CB8AC3E}">
        <p14:creationId xmlns:p14="http://schemas.microsoft.com/office/powerpoint/2010/main" val="30481772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 entropy loss and accuracies,</a:t>
            </a:r>
          </a:p>
          <a:p>
            <a:r>
              <a:rPr lang="en-SG" dirty="0"/>
              <a:t>L1 regularization.</a:t>
            </a:r>
          </a:p>
          <a:p>
            <a:pPr marL="0" indent="0">
              <a:buNone/>
            </a:pPr>
            <a:r>
              <a:rPr lang="en-SG" dirty="0"/>
              <a:t>And </a:t>
            </a:r>
            <a:r>
              <a:rPr lang="en-SG"/>
              <a:t>it runs/trains </a:t>
            </a:r>
            <a:r>
              <a:rPr lang="en-SG" dirty="0"/>
              <a:t>at the speed of light (</a:t>
            </a:r>
            <a:r>
              <a:rPr lang="en-SG"/>
              <a:t>almost…) on GPU!</a:t>
            </a:r>
            <a:endParaRPr lang="en-SG" dirty="0"/>
          </a:p>
        </p:txBody>
      </p:sp>
    </p:spTree>
    <p:extLst>
      <p:ext uri="{BB962C8B-B14F-4D97-AF65-F5344CB8AC3E}">
        <p14:creationId xmlns:p14="http://schemas.microsoft.com/office/powerpoint/2010/main" val="2785312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23E11-7496-BE2E-7A45-955789BC0F1F}"/>
              </a:ext>
            </a:extLst>
          </p:cNvPr>
          <p:cNvPicPr>
            <a:picLocks noChangeAspect="1"/>
          </p:cNvPicPr>
          <p:nvPr/>
        </p:nvPicPr>
        <p:blipFill>
          <a:blip r:embed="rId2"/>
          <a:stretch>
            <a:fillRect/>
          </a:stretch>
        </p:blipFill>
        <p:spPr>
          <a:xfrm>
            <a:off x="1473593" y="0"/>
            <a:ext cx="9244814" cy="6858000"/>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840A-9158-1C9B-1451-026D2AA9FE34}"/>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54C2D511-85EE-1F9B-89D9-7815B51B2B8B}"/>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4587306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451434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86763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4693-5090-BB52-ECF3-0666AAD2507C}"/>
              </a:ext>
            </a:extLst>
          </p:cNvPr>
          <p:cNvSpPr>
            <a:spLocks noGrp="1"/>
          </p:cNvSpPr>
          <p:nvPr>
            <p:ph type="title"/>
          </p:nvPr>
        </p:nvSpPr>
        <p:spPr/>
        <p:txBody>
          <a:bodyPr/>
          <a:lstStyle/>
          <a:p>
            <a:r>
              <a:rPr lang="en-GB" dirty="0"/>
              <a:t>Technical pre-requisites</a:t>
            </a:r>
            <a:endParaRPr lang="en-SG" dirty="0"/>
          </a:p>
        </p:txBody>
      </p:sp>
      <p:sp>
        <p:nvSpPr>
          <p:cNvPr id="3" name="Content Placeholder 2">
            <a:extLst>
              <a:ext uri="{FF2B5EF4-FFF2-40B4-BE49-F238E27FC236}">
                <a16:creationId xmlns:a16="http://schemas.microsoft.com/office/drawing/2014/main" id="{FF686CDA-C22E-B272-5CB5-BE1E309AAA29}"/>
              </a:ext>
            </a:extLst>
          </p:cNvPr>
          <p:cNvSpPr>
            <a:spLocks noGrp="1"/>
          </p:cNvSpPr>
          <p:nvPr>
            <p:ph sz="half" idx="1"/>
          </p:nvPr>
        </p:nvSpPr>
        <p:spPr>
          <a:xfrm>
            <a:off x="838200" y="1825624"/>
            <a:ext cx="5181600" cy="5032375"/>
          </a:xfrm>
        </p:spPr>
        <p:txBody>
          <a:bodyPr>
            <a:normAutofit/>
          </a:bodyPr>
          <a:lstStyle/>
          <a:p>
            <a:r>
              <a:rPr lang="en-GB" dirty="0"/>
              <a:t>Framework of choice will be </a:t>
            </a:r>
            <a:r>
              <a:rPr lang="en-GB" b="1" dirty="0" err="1"/>
              <a:t>PyTorch</a:t>
            </a:r>
            <a:r>
              <a:rPr lang="en-GB" b="1" dirty="0"/>
              <a:t>! </a:t>
            </a:r>
            <a:r>
              <a:rPr lang="en-GB" dirty="0"/>
              <a:t>(not </a:t>
            </a:r>
            <a:r>
              <a:rPr lang="en-GB" dirty="0" err="1"/>
              <a:t>Tensorflow</a:t>
            </a:r>
            <a:r>
              <a:rPr lang="en-GB" dirty="0"/>
              <a:t>, not </a:t>
            </a:r>
            <a:r>
              <a:rPr lang="en-GB" dirty="0" err="1"/>
              <a:t>Keras</a:t>
            </a:r>
            <a:r>
              <a:rPr lang="en-GB" dirty="0"/>
              <a:t>, not </a:t>
            </a:r>
            <a:r>
              <a:rPr lang="en-GB" dirty="0" err="1"/>
              <a:t>MXNet</a:t>
            </a:r>
            <a:r>
              <a:rPr lang="en-GB" dirty="0"/>
              <a:t>, etc.)</a:t>
            </a:r>
          </a:p>
          <a:p>
            <a:r>
              <a:rPr lang="en-GB" dirty="0"/>
              <a:t>Increasing popularity and preferred to Google’s </a:t>
            </a:r>
            <a:r>
              <a:rPr lang="en-GB" dirty="0" err="1"/>
              <a:t>Tensorflow</a:t>
            </a:r>
            <a:r>
              <a:rPr lang="en-GB" dirty="0"/>
              <a:t> these days for many reasons.</a:t>
            </a:r>
          </a:p>
          <a:p>
            <a:r>
              <a:rPr lang="en-GB" dirty="0"/>
              <a:t>Learn more, if curious: </a:t>
            </a:r>
            <a:r>
              <a:rPr lang="en-GB" dirty="0">
                <a:hlinkClick r:id="rId2"/>
              </a:rPr>
              <a:t>https://www.assemblyai.com/blog/pytorch-vs-tensorflow-in-2022/</a:t>
            </a:r>
            <a:endParaRPr lang="en-GB" dirty="0"/>
          </a:p>
          <a:p>
            <a:endParaRPr lang="en-GB" dirty="0"/>
          </a:p>
          <a:p>
            <a:endParaRPr lang="en-SG" dirty="0"/>
          </a:p>
        </p:txBody>
      </p:sp>
      <p:pic>
        <p:nvPicPr>
          <p:cNvPr id="8" name="Picture 7" descr="Chart&#10;&#10;Description automatically generated">
            <a:extLst>
              <a:ext uri="{FF2B5EF4-FFF2-40B4-BE49-F238E27FC236}">
                <a16:creationId xmlns:a16="http://schemas.microsoft.com/office/drawing/2014/main" id="{A5EAB954-957E-D4B7-7CEA-B5B5FA43A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581" y="3328011"/>
            <a:ext cx="5719960" cy="3529989"/>
          </a:xfrm>
          <a:prstGeom prst="rect">
            <a:avLst/>
          </a:prstGeom>
        </p:spPr>
      </p:pic>
      <p:pic>
        <p:nvPicPr>
          <p:cNvPr id="5" name="Picture 4" descr="Logo, company name&#10;&#10;Description automatically generated">
            <a:extLst>
              <a:ext uri="{FF2B5EF4-FFF2-40B4-BE49-F238E27FC236}">
                <a16:creationId xmlns:a16="http://schemas.microsoft.com/office/drawing/2014/main" id="{00EC893D-A9C0-E3AD-91DA-F3EAD655B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157" y="1219994"/>
            <a:ext cx="4216034" cy="2108017"/>
          </a:xfrm>
          <a:prstGeom prst="rect">
            <a:avLst/>
          </a:prstGeom>
        </p:spPr>
      </p:pic>
    </p:spTree>
    <p:extLst>
      <p:ext uri="{BB962C8B-B14F-4D97-AF65-F5344CB8AC3E}">
        <p14:creationId xmlns:p14="http://schemas.microsoft.com/office/powerpoint/2010/main" val="38434022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Dataset, </a:t>
            </a:r>
            <a:r>
              <a:rPr lang="en-GB" dirty="0" err="1"/>
              <a:t>softmax</a:t>
            </a:r>
            <a:r>
              <a:rPr lang="en-GB" dirty="0"/>
              <a:t> on predictions</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224236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2658-0B0F-0C48-8E3F-952658D25AF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E248F5A-731F-19B8-49B8-314E96AF5628}"/>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6429592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40391715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99F1-D18C-ED8D-1EF1-E2042C474C4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F1D478A-0975-EE46-490C-B98DC55AC938}"/>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1635961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019277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3)</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XXX</a:t>
            </a:r>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XXX</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endParaRPr lang="en-US" dirty="0"/>
          </a:p>
          <a:p>
            <a:r>
              <a:rPr lang="en-US" dirty="0"/>
              <a:t>[XXX] XXX</a:t>
            </a:r>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a:bodyPr>
          <a:lstStyle/>
          <a:p>
            <a:pPr marL="0" indent="0">
              <a:buNone/>
            </a:pPr>
            <a:r>
              <a:rPr lang="en-GB" dirty="0"/>
              <a:t>Some extra (easy) reading and videos for those of you who are curious.</a:t>
            </a:r>
          </a:p>
          <a:p>
            <a:r>
              <a:rPr lang="en-GB" dirty="0"/>
              <a:t>[XXX] XXX</a:t>
            </a:r>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C6A3F0-334F-9B7D-CECA-321756F77DD7}"/>
              </a:ext>
            </a:extLst>
          </p:cNvPr>
          <p:cNvSpPr>
            <a:spLocks noGrp="1"/>
          </p:cNvSpPr>
          <p:nvPr>
            <p:ph type="title"/>
          </p:nvPr>
        </p:nvSpPr>
        <p:spPr/>
        <p:txBody>
          <a:bodyPr/>
          <a:lstStyle/>
          <a:p>
            <a:r>
              <a:rPr lang="en-GB" dirty="0"/>
              <a:t>On the benefits of using </a:t>
            </a:r>
            <a:r>
              <a:rPr lang="en-GB" dirty="0" err="1"/>
              <a:t>PyTorch</a:t>
            </a:r>
            <a:endParaRPr lang="en-SG" dirty="0"/>
          </a:p>
        </p:txBody>
      </p:sp>
      <p:sp>
        <p:nvSpPr>
          <p:cNvPr id="3" name="Content Placeholder 2">
            <a:extLst>
              <a:ext uri="{FF2B5EF4-FFF2-40B4-BE49-F238E27FC236}">
                <a16:creationId xmlns:a16="http://schemas.microsoft.com/office/drawing/2014/main" id="{65399E50-9E84-8D67-B55F-073C06C3D10E}"/>
              </a:ext>
            </a:extLst>
          </p:cNvPr>
          <p:cNvSpPr>
            <a:spLocks noGrp="1"/>
          </p:cNvSpPr>
          <p:nvPr>
            <p:ph sz="half" idx="1"/>
          </p:nvPr>
        </p:nvSpPr>
        <p:spPr>
          <a:xfrm>
            <a:off x="838200" y="1825624"/>
            <a:ext cx="5181600" cy="5032375"/>
          </a:xfrm>
        </p:spPr>
        <p:txBody>
          <a:bodyPr>
            <a:normAutofit fontScale="92500" lnSpcReduction="20000"/>
          </a:bodyPr>
          <a:lstStyle/>
          <a:p>
            <a:pPr marL="0" indent="0">
              <a:buNone/>
            </a:pPr>
            <a:r>
              <a:rPr lang="en-GB" dirty="0"/>
              <a:t>There are several benefits to using </a:t>
            </a:r>
            <a:r>
              <a:rPr lang="en-GB" dirty="0" err="1"/>
              <a:t>PyTorch</a:t>
            </a:r>
            <a:r>
              <a:rPr lang="en-GB" dirty="0"/>
              <a:t> over NumPy for implementing neural networks:</a:t>
            </a:r>
          </a:p>
          <a:p>
            <a:pPr>
              <a:buFont typeface="Arial" panose="020B0604020202020204" pitchFamily="34" charset="0"/>
              <a:buChar char="•"/>
            </a:pPr>
            <a:r>
              <a:rPr lang="en-GB" b="1" dirty="0"/>
              <a:t>More</a:t>
            </a:r>
            <a:r>
              <a:rPr lang="en-GB" dirty="0"/>
              <a:t> </a:t>
            </a:r>
            <a:r>
              <a:rPr lang="en-GB" b="1" dirty="0"/>
              <a:t>intuitive</a:t>
            </a:r>
            <a:r>
              <a:rPr lang="en-GB" dirty="0"/>
              <a:t> </a:t>
            </a:r>
            <a:r>
              <a:rPr lang="en-GB" b="1" dirty="0"/>
              <a:t>interface</a:t>
            </a:r>
            <a:r>
              <a:rPr lang="en-GB" dirty="0"/>
              <a:t> for working with tensors and neural networks.</a:t>
            </a:r>
          </a:p>
          <a:p>
            <a:pPr lvl="1"/>
            <a:r>
              <a:rPr lang="en-GB" dirty="0"/>
              <a:t>NumPy is primarily a numerical computing library.</a:t>
            </a:r>
          </a:p>
          <a:p>
            <a:pPr lvl="1"/>
            <a:r>
              <a:rPr lang="en-GB" dirty="0" err="1"/>
              <a:t>PyTorch</a:t>
            </a:r>
            <a:r>
              <a:rPr lang="en-GB" dirty="0"/>
              <a:t> is specifically designed with deep learning, and provides a more natural and convenient interface.</a:t>
            </a:r>
          </a:p>
          <a:p>
            <a:r>
              <a:rPr lang="en-GB" b="1" dirty="0"/>
              <a:t>Large</a:t>
            </a:r>
            <a:r>
              <a:rPr lang="en-GB" dirty="0"/>
              <a:t> </a:t>
            </a:r>
            <a:r>
              <a:rPr lang="en-GB" b="1" dirty="0"/>
              <a:t>active</a:t>
            </a:r>
            <a:r>
              <a:rPr lang="en-GB" dirty="0"/>
              <a:t> </a:t>
            </a:r>
            <a:r>
              <a:rPr lang="en-GB" b="1" dirty="0"/>
              <a:t>community</a:t>
            </a:r>
            <a:r>
              <a:rPr lang="en-GB" dirty="0"/>
              <a:t> of users.</a:t>
            </a:r>
          </a:p>
          <a:p>
            <a:pPr lvl="1"/>
            <a:r>
              <a:rPr lang="en-GB" dirty="0"/>
              <a:t>Many tutorials, detailed documentations and implementations on </a:t>
            </a:r>
            <a:r>
              <a:rPr lang="en-GB" dirty="0" err="1"/>
              <a:t>Github</a:t>
            </a:r>
            <a:r>
              <a:rPr lang="en-GB" dirty="0"/>
              <a:t>.</a:t>
            </a:r>
          </a:p>
          <a:p>
            <a:pPr lvl="1"/>
            <a:r>
              <a:rPr lang="en-GB" dirty="0"/>
              <a:t>Stack overflow equivalent.</a:t>
            </a:r>
          </a:p>
          <a:p>
            <a:pPr lvl="1"/>
            <a:endParaRPr lang="en-GB" dirty="0"/>
          </a:p>
          <a:p>
            <a:pPr lvl="1"/>
            <a:endParaRPr lang="en-GB" dirty="0"/>
          </a:p>
        </p:txBody>
      </p:sp>
      <p:sp>
        <p:nvSpPr>
          <p:cNvPr id="5" name="Content Placeholder 4">
            <a:extLst>
              <a:ext uri="{FF2B5EF4-FFF2-40B4-BE49-F238E27FC236}">
                <a16:creationId xmlns:a16="http://schemas.microsoft.com/office/drawing/2014/main" id="{E85979EA-F014-A9DE-13D1-EA9A2099FCA3}"/>
              </a:ext>
            </a:extLst>
          </p:cNvPr>
          <p:cNvSpPr>
            <a:spLocks noGrp="1"/>
          </p:cNvSpPr>
          <p:nvPr>
            <p:ph sz="half" idx="2"/>
          </p:nvPr>
        </p:nvSpPr>
        <p:spPr>
          <a:xfrm>
            <a:off x="6172200" y="1825624"/>
            <a:ext cx="5181600" cy="5032375"/>
          </a:xfrm>
        </p:spPr>
        <p:txBody>
          <a:bodyPr>
            <a:normAutofit fontScale="92500" lnSpcReduction="20000"/>
          </a:bodyPr>
          <a:lstStyle/>
          <a:p>
            <a:pPr>
              <a:buFont typeface="Arial" panose="020B0604020202020204" pitchFamily="34" charset="0"/>
              <a:buChar char="•"/>
            </a:pPr>
            <a:r>
              <a:rPr lang="en-GB" dirty="0" err="1"/>
              <a:t>PyTorch</a:t>
            </a:r>
            <a:r>
              <a:rPr lang="en-GB" dirty="0"/>
              <a:t> has </a:t>
            </a:r>
            <a:r>
              <a:rPr lang="en-GB" b="1" dirty="0"/>
              <a:t>better</a:t>
            </a:r>
            <a:r>
              <a:rPr lang="en-GB" dirty="0"/>
              <a:t> </a:t>
            </a:r>
            <a:r>
              <a:rPr lang="en-GB" b="1" dirty="0"/>
              <a:t>support</a:t>
            </a:r>
            <a:r>
              <a:rPr lang="en-GB" dirty="0"/>
              <a:t> </a:t>
            </a:r>
            <a:r>
              <a:rPr lang="en-GB" b="1" dirty="0"/>
              <a:t>for</a:t>
            </a:r>
            <a:r>
              <a:rPr lang="en-GB" dirty="0"/>
              <a:t> </a:t>
            </a:r>
            <a:r>
              <a:rPr lang="en-GB" b="1" dirty="0"/>
              <a:t>GPU</a:t>
            </a:r>
            <a:r>
              <a:rPr lang="en-GB" dirty="0"/>
              <a:t> </a:t>
            </a:r>
            <a:r>
              <a:rPr lang="en-GB" b="1" dirty="0"/>
              <a:t>acceleration</a:t>
            </a:r>
            <a:r>
              <a:rPr lang="en-GB" dirty="0"/>
              <a:t> than NumPy.</a:t>
            </a:r>
          </a:p>
          <a:p>
            <a:pPr lvl="1"/>
            <a:r>
              <a:rPr lang="en-GB" dirty="0"/>
              <a:t>If a GPU is available, significantly </a:t>
            </a:r>
            <a:r>
              <a:rPr lang="en-GB" b="1" dirty="0"/>
              <a:t>speed</a:t>
            </a:r>
            <a:r>
              <a:rPr lang="en-GB" dirty="0"/>
              <a:t> </a:t>
            </a:r>
            <a:r>
              <a:rPr lang="en-GB" b="1" dirty="0"/>
              <a:t>up</a:t>
            </a:r>
            <a:r>
              <a:rPr lang="en-GB" dirty="0"/>
              <a:t> </a:t>
            </a:r>
            <a:r>
              <a:rPr lang="en-GB" b="1" dirty="0"/>
              <a:t>the</a:t>
            </a:r>
            <a:r>
              <a:rPr lang="en-GB" dirty="0"/>
              <a:t> </a:t>
            </a:r>
            <a:r>
              <a:rPr lang="en-GB" b="1" dirty="0"/>
              <a:t>training</a:t>
            </a:r>
            <a:r>
              <a:rPr lang="en-GB" dirty="0"/>
              <a:t> of our neural network by performing the computations on the GPU using </a:t>
            </a:r>
            <a:r>
              <a:rPr lang="en-GB" dirty="0" err="1"/>
              <a:t>PyTorch</a:t>
            </a:r>
            <a:r>
              <a:rPr lang="en-GB" dirty="0"/>
              <a:t>.</a:t>
            </a:r>
          </a:p>
          <a:p>
            <a:pPr lvl="1"/>
            <a:r>
              <a:rPr lang="en-GB" dirty="0"/>
              <a:t>Especially useful for </a:t>
            </a:r>
            <a:r>
              <a:rPr lang="en-GB" b="1" dirty="0"/>
              <a:t>training</a:t>
            </a:r>
            <a:r>
              <a:rPr lang="en-GB" dirty="0"/>
              <a:t> </a:t>
            </a:r>
            <a:r>
              <a:rPr lang="en-GB" b="1" dirty="0"/>
              <a:t>large</a:t>
            </a:r>
            <a:r>
              <a:rPr lang="en-GB" dirty="0"/>
              <a:t> </a:t>
            </a:r>
            <a:r>
              <a:rPr lang="en-GB" b="1" dirty="0"/>
              <a:t>and</a:t>
            </a:r>
            <a:r>
              <a:rPr lang="en-GB" dirty="0"/>
              <a:t> </a:t>
            </a:r>
            <a:r>
              <a:rPr lang="en-GB" b="1" dirty="0"/>
              <a:t>complex</a:t>
            </a:r>
            <a:r>
              <a:rPr lang="en-GB" dirty="0"/>
              <a:t> </a:t>
            </a:r>
            <a:r>
              <a:rPr lang="en-GB" b="1" dirty="0"/>
              <a:t>models</a:t>
            </a:r>
            <a:r>
              <a:rPr lang="en-GB" dirty="0"/>
              <a:t>.</a:t>
            </a:r>
          </a:p>
          <a:p>
            <a:pPr>
              <a:buFont typeface="Arial" panose="020B0604020202020204" pitchFamily="34" charset="0"/>
              <a:buChar char="•"/>
            </a:pPr>
            <a:r>
              <a:rPr lang="en-GB" b="1" dirty="0"/>
              <a:t>High-level</a:t>
            </a:r>
            <a:r>
              <a:rPr lang="en-GB" dirty="0"/>
              <a:t> </a:t>
            </a:r>
            <a:r>
              <a:rPr lang="en-GB" b="1" dirty="0"/>
              <a:t>abstractions</a:t>
            </a:r>
            <a:r>
              <a:rPr lang="en-GB" dirty="0"/>
              <a:t> for building and training neural networks.</a:t>
            </a:r>
          </a:p>
          <a:p>
            <a:pPr lvl="1"/>
            <a:r>
              <a:rPr lang="en-GB" dirty="0"/>
              <a:t>Easier to write and debug code, </a:t>
            </a:r>
          </a:p>
          <a:p>
            <a:pPr lvl="1"/>
            <a:r>
              <a:rPr lang="en-GB" dirty="0"/>
              <a:t>Improve the performance of our model by allowing </a:t>
            </a:r>
            <a:r>
              <a:rPr lang="en-GB" dirty="0" err="1"/>
              <a:t>PyTorch</a:t>
            </a:r>
            <a:r>
              <a:rPr lang="en-GB" dirty="0"/>
              <a:t> to apply optimization techniques</a:t>
            </a:r>
          </a:p>
          <a:p>
            <a:pPr lvl="1"/>
            <a:r>
              <a:rPr lang="en-GB" dirty="0"/>
              <a:t>More specifically, </a:t>
            </a:r>
            <a:r>
              <a:rPr lang="en-GB" b="1" dirty="0">
                <a:solidFill>
                  <a:srgbClr val="FF0000"/>
                </a:solidFill>
              </a:rPr>
              <a:t>automatic</a:t>
            </a:r>
            <a:r>
              <a:rPr lang="en-GB" dirty="0"/>
              <a:t> </a:t>
            </a:r>
            <a:r>
              <a:rPr lang="en-GB" b="1" dirty="0">
                <a:solidFill>
                  <a:srgbClr val="FF0000"/>
                </a:solidFill>
              </a:rPr>
              <a:t>differentiation</a:t>
            </a:r>
            <a:r>
              <a:rPr lang="en-GB" dirty="0"/>
              <a:t>!</a:t>
            </a:r>
          </a:p>
          <a:p>
            <a:endParaRPr lang="en-SG" dirty="0"/>
          </a:p>
        </p:txBody>
      </p:sp>
    </p:spTree>
    <p:extLst>
      <p:ext uri="{BB962C8B-B14F-4D97-AF65-F5344CB8AC3E}">
        <p14:creationId xmlns:p14="http://schemas.microsoft.com/office/powerpoint/2010/main" val="380766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TotalTime>
  <Words>4590</Words>
  <Application>Microsoft Office PowerPoint</Application>
  <PresentationFormat>Widescreen</PresentationFormat>
  <Paragraphs>352</Paragraphs>
  <Slides>87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Calibri</vt:lpstr>
      <vt:lpstr>Calibri Light</vt:lpstr>
      <vt:lpstr>Cambria Math</vt:lpstr>
      <vt:lpstr>Office Theme</vt:lpstr>
      <vt:lpstr>50.039 Theory and Practice of Deep Learning W3-S1 Introduction to Deep Learning using the PyTorch framework</vt:lpstr>
      <vt:lpstr>PowerPoint Presentation</vt:lpstr>
      <vt:lpstr>Hyperparameters tuning and searching</vt:lpstr>
      <vt:lpstr>Hyperparameters tuning and searching</vt:lpstr>
      <vt:lpstr>Hyperparameters tuning and searching</vt:lpstr>
      <vt:lpstr>Hyperparameters tuning and searching</vt:lpstr>
      <vt:lpstr>About this week (Week 3)</vt:lpstr>
      <vt:lpstr>Technical pre-requisites</vt:lpstr>
      <vt:lpstr>On the benefits of using PyTorch</vt:lpstr>
      <vt:lpstr>At this point, you should have installed PyTorch, and if possible, CUDA</vt:lpstr>
      <vt:lpstr>The Tensor object</vt:lpstr>
      <vt:lpstr>Creating a Tensor</vt:lpstr>
      <vt:lpstr>Tensor datatypes (dtypes)</vt:lpstr>
      <vt:lpstr>Tensor datatypes (dtypes)</vt:lpstr>
      <vt:lpstr>Tensor random initializers</vt:lpstr>
      <vt:lpstr>Tensor random initializers</vt:lpstr>
      <vt:lpstr>Additional attributes of Tensors</vt:lpstr>
      <vt:lpstr>Additional attributes of Tensors</vt:lpstr>
      <vt:lpstr>Basic operations on Tensors</vt:lpstr>
      <vt:lpstr>Basic operations on Tensors</vt:lpstr>
      <vt:lpstr>Basic operations on Tensors</vt:lpstr>
      <vt:lpstr>Basic operations on Tensors</vt:lpstr>
      <vt:lpstr>Arithmetic operations on Tensors</vt:lpstr>
      <vt:lpstr>Arithmetic operations on Tensors</vt:lpstr>
      <vt:lpstr>Arithmetic operations on Tensors</vt:lpstr>
      <vt:lpstr>Arithmetic operations on Tensors</vt:lpstr>
      <vt:lpstr>A quick note on broadcasting</vt:lpstr>
      <vt:lpstr>A quick note on broadcasting</vt:lpstr>
      <vt:lpstr>A quick note on broadcasting</vt:lpstr>
      <vt:lpstr>Tensor locations</vt:lpstr>
      <vt:lpstr>Tensor locations</vt:lpstr>
      <vt:lpstr>Tensor locations</vt:lpstr>
      <vt:lpstr>Tensor locations</vt:lpstr>
      <vt:lpstr>Tensor locations</vt:lpstr>
      <vt:lpstr>A bit of practice for you to try at home</vt:lpstr>
      <vt:lpstr>Same dataset as before</vt:lpstr>
      <vt:lpstr>Our shallow neural network class</vt:lpstr>
      <vt:lpstr>Writing a PyTorch neural network</vt:lpstr>
      <vt:lpstr>PowerPoint Presentation</vt:lpstr>
      <vt:lpstr>Writing a PyTorch neural network</vt:lpstr>
      <vt:lpstr>Rewriting the forward pass</vt:lpstr>
      <vt:lpstr>Rewriting the loss and accuracy functions</vt:lpstr>
      <vt:lpstr>PowerPoint Presentation</vt:lpstr>
      <vt:lpstr>Trying out our new neural network</vt:lpstr>
      <vt:lpstr>Computation times comparison</vt:lpstr>
      <vt:lpstr>Computation times comparison</vt:lpstr>
      <vt:lpstr>Autograd, the PyTorch beast</vt:lpstr>
      <vt:lpstr>Autograd in action</vt:lpstr>
      <vt:lpstr>Autograd in action</vt:lpstr>
      <vt:lpstr>Autograd, in short</vt:lpstr>
      <vt:lpstr>Autograd intuition</vt:lpstr>
      <vt:lpstr>Implementing gradient descent with autograd</vt:lpstr>
      <vt:lpstr>Implementing gradient descent with autograd</vt:lpstr>
      <vt:lpstr>Rewriting our backpropagation</vt:lpstr>
      <vt:lpstr>Backpropagation</vt:lpstr>
      <vt:lpstr>Backpropagation</vt:lpstr>
      <vt:lpstr>Backpropagation</vt:lpstr>
      <vt:lpstr>Trying our trainer function</vt:lpstr>
      <vt:lpstr>Trying our trainer function</vt:lpstr>
      <vt:lpstr>Trying our trainer function</vt:lpstr>
      <vt:lpstr>Using PyTorch losses and metrics</vt:lpstr>
      <vt:lpstr>PowerPoint Presentation</vt:lpstr>
      <vt:lpstr>PowerPoint Presentation</vt:lpstr>
      <vt:lpstr>PowerPoint Presentation</vt:lpstr>
      <vt:lpstr>Using advanced optimizers (Adam, etc.)</vt:lpstr>
      <vt:lpstr>Using advanced optimizers (Adam, etc.)</vt:lpstr>
      <vt:lpstr>PowerPoint Presentation</vt:lpstr>
      <vt:lpstr>Using advanced optimizers (Adam, etc.)</vt:lpstr>
      <vt:lpstr>Implementing a stochastic mini-batch GD</vt:lpstr>
      <vt:lpstr>PowerPoint Presentation</vt:lpstr>
      <vt:lpstr>PowerPoint Presentation</vt:lpstr>
      <vt:lpstr>Better initializers in PyTorch</vt:lpstr>
      <vt:lpstr>Better initializers in PyTorch</vt:lpstr>
      <vt:lpstr>Adding a L1 regularization to our loss</vt:lpstr>
      <vt:lpstr>To summarize</vt:lpstr>
      <vt:lpstr>PowerPoint Presentation</vt:lpstr>
      <vt:lpstr>PowerPoint Presentation</vt:lpstr>
      <vt:lpstr>PowerPoint Presentation</vt:lpstr>
      <vt:lpstr>PowerPoint Presentation</vt:lpstr>
      <vt:lpstr>Dataset, softmax on predictions</vt:lpstr>
      <vt:lpstr>PowerPoint Presentation</vt:lpstr>
      <vt:lpstr>PowerPoint Presentation</vt:lpstr>
      <vt:lpstr>PowerPoint Presentation</vt:lpstr>
      <vt:lpstr>PowerPoint Presentation</vt:lpstr>
      <vt:lpstr>Conclusion (Week 3)</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2023-02-03T09:13:39Z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