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0" r:id="rId3"/>
    <p:sldId id="332" r:id="rId4"/>
    <p:sldId id="331" r:id="rId5"/>
    <p:sldId id="330" r:id="rId6"/>
    <p:sldId id="333" r:id="rId7"/>
    <p:sldId id="334" r:id="rId8"/>
    <p:sldId id="336" r:id="rId9"/>
    <p:sldId id="335" r:id="rId10"/>
    <p:sldId id="346" r:id="rId11"/>
    <p:sldId id="347" r:id="rId12"/>
    <p:sldId id="281" r:id="rId13"/>
    <p:sldId id="341" r:id="rId14"/>
    <p:sldId id="337" r:id="rId15"/>
    <p:sldId id="339" r:id="rId16"/>
    <p:sldId id="338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3FEFA7A-B512-4F9C-B302-09FB2E383E52}">
          <p14:sldIdLst>
            <p14:sldId id="256"/>
          </p14:sldIdLst>
        </p14:section>
        <p14:section name="Extra. Recursion" id="{D1CB735A-1F14-427E-8684-CC41A72563D5}">
          <p14:sldIdLst>
            <p14:sldId id="280"/>
            <p14:sldId id="332"/>
            <p14:sldId id="331"/>
            <p14:sldId id="330"/>
            <p14:sldId id="333"/>
            <p14:sldId id="334"/>
            <p14:sldId id="336"/>
            <p14:sldId id="335"/>
            <p14:sldId id="346"/>
            <p14:sldId id="347"/>
          </p14:sldIdLst>
        </p14:section>
        <p14:section name="Extra. Practice activities for recursion" id="{4A166466-37C2-45EF-9D13-A7C76A107C0D}">
          <p14:sldIdLst>
            <p14:sldId id="281"/>
            <p14:sldId id="341"/>
            <p14:sldId id="337"/>
            <p14:sldId id="339"/>
            <p14:sldId id="338"/>
            <p14:sldId id="34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4CADF-35B5-4336-8429-0A3755ABE6FF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1D64E7-3C56-49E3-90DF-7281AB24B8C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1633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32E642-F25B-493E-A2A1-636081A8920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149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94A2A-9528-4680-8AC9-6B7AC5EA60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750DB6-E1EA-4835-89FC-82907297A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60F16-76FE-48E4-A52C-1332D36A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C28C1-633B-4E61-B26C-C8748EDAA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1650D-4251-4C99-96E8-3221FC86C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049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3D8A0-4B75-435F-A641-DA6C1EE25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5575B-B8C8-4586-919C-EDADC80D8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5A7F8-78E4-4E62-9DDB-DA53842C4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D4932-8ED5-4A3D-9802-E13D002FC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F83C7-0BB1-4ABE-AAB7-877A76926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0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270D5C-7430-4F0E-8C00-53C9170C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3BFF6-CA1C-4C27-B39A-697829439A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768970-A7EA-4116-BCC9-6553E8E4D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E0987-1DF4-4DFC-A522-DAD264B78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FB37C-5490-4D43-BB62-10EE2CA6A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1692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0FF62-7054-43C8-9D1D-28DEF929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4BB463-81E9-4267-8CDF-200B28DD3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F145B4-F2DA-43F0-B918-9D255600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EEF25-8D40-4897-826F-28CC4C616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8BD2-7BC8-44ED-931D-1A4BFBE59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1502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688D8-70DA-43E9-A099-C1A3CAAE9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EF1D79-E00A-4077-B979-6DBFE0C85D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E656E-C7FA-4F87-AA2E-6B9B78AF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5001CE-38A9-4205-8130-74511FBD1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1C790-C8DE-42A3-8CF9-703D5CC39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694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F4565-22C8-4A56-8988-2222B2436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398D8-4D57-4BAC-A549-BDDA614830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7DDFB4-946E-4D00-B9E4-E5481E8803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78B67-3E81-42D4-BC93-A393DD75F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503F9B-FBA6-4A77-BA4A-92EAA0F56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BFBC26-AE5B-4ADE-9938-5B223F97F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4614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E7C1D-1C52-40FA-925E-F6E9152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96BBAA-76B1-4EA1-BF74-390F44184F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BDE710-62D8-4D79-A30F-D0993A32A1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02C58F-6B13-4D9F-8C99-91971EE0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64C444-42A8-4D2C-AE9B-7839EBF8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E3754E-1CE4-455A-BDF8-FB83589EF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514C36-5160-44F2-BF0E-7398FC455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97811F-DF12-4A62-BFC2-61F2DEC0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703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32084-E0E7-4DFC-9E24-616FC4519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63B96E-05C5-4825-B8E6-FB8DF4A0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F9929B-A8D6-4226-A901-1A397B858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B4033-9748-4AD4-A25D-27B3053D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5753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68E9B6-E9B1-4C8F-A593-81153F7D1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3A9775-E70A-4EDB-8B83-865DD2FC3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050FD3-A5BE-4C45-849F-5F4054CC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9808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535-AEB7-41B7-8D0A-D9A170E1A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0AF82-9E0C-47B8-8F98-7EC7E7C5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6C3F6E-9473-4D70-B240-F692BE5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14ED4-371C-4A83-A96D-2E82B354B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459C8-2EC1-4BFD-A00D-A484796ED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5B0593-DB11-4288-96C0-959256BDA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51941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4EE04-344B-4809-9901-A68D1C913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4F3424-88ED-4A64-898D-2A45D7A15F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765AB1-B915-43CE-81AB-6B4C8018F1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D37C8D-0AE8-42BC-9FC9-7B1DE4842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27F5B3-B8CE-4A5C-8034-57738109B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CFCBBC-DD7A-47DD-AD35-FBD4C15F3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12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7A9FD8-823E-419B-9707-AECB382B5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308425-411D-4419-A69D-A253621A7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4EBA6-E357-4BB5-9C3E-D514F25C34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C678-5143-4CE7-8659-7A3BD34E32DC}" type="datetimeFigureOut">
              <a:rPr lang="en-GB" smtClean="0"/>
              <a:t>27/09/2022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C5031-4114-4FF5-BBAA-BC55F89DB4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028E3-57C4-4A45-BDE5-4A66E77834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2ED22-49B0-4B40-BF26-DBE2F038A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6646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365BA-4D10-4AA8-9A85-6D94A0D448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Practice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8839EE-BAA0-4AA6-B063-A701C561AB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About recursion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4937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81890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 some cases, the value of a function </a:t>
            </a:r>
            <a:r>
              <a:rPr lang="en-US" b="1" dirty="0"/>
              <a:t>can only be computed </a:t>
            </a:r>
            <a:r>
              <a:rPr lang="en-US" dirty="0"/>
              <a:t>using a recursive approach.</a:t>
            </a:r>
          </a:p>
          <a:p>
            <a:r>
              <a:rPr lang="en-US" dirty="0"/>
              <a:t>In some cases, recursion might be </a:t>
            </a:r>
            <a:r>
              <a:rPr lang="en-US" b="1" dirty="0"/>
              <a:t>faster</a:t>
            </a:r>
            <a:r>
              <a:rPr lang="en-US" dirty="0"/>
              <a:t> than an iterative for loop. Sometimes it is not.</a:t>
            </a:r>
          </a:p>
          <a:p>
            <a:pPr marL="0" indent="0" algn="ctr">
              <a:buNone/>
            </a:pPr>
            <a:r>
              <a:rPr lang="en-US" b="1" dirty="0">
                <a:sym typeface="Wingdings" panose="05000000000000000000" pitchFamily="2" charset="2"/>
              </a:rPr>
              <a:t> Something we will discuss once we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investigate computational complexity</a:t>
            </a:r>
            <a:br>
              <a:rPr lang="en-US" b="1" dirty="0">
                <a:sym typeface="Wingdings" panose="05000000000000000000" pitchFamily="2" charset="2"/>
              </a:rPr>
            </a:br>
            <a:r>
              <a:rPr lang="en-US" b="1" dirty="0">
                <a:sym typeface="Wingdings" panose="05000000000000000000" pitchFamily="2" charset="2"/>
              </a:rPr>
              <a:t>(a.k.a. the science of designing the best code for a task)</a:t>
            </a:r>
            <a:endParaRPr lang="en-US" b="1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6952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14411-0A32-4106-AECE-38F496A783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dirty="0"/>
              <a:t>Let us practice a bit</a:t>
            </a:r>
          </a:p>
          <a:p>
            <a:pPr marL="0" indent="0" algn="ctr">
              <a:buNone/>
            </a:pPr>
            <a:r>
              <a:rPr lang="en-US" b="1" dirty="0"/>
              <a:t>Activity 5 – Fibonacci </a:t>
            </a:r>
            <a:r>
              <a:rPr lang="en-US" b="1" dirty="0" err="1"/>
              <a:t>sequence.ipynb</a:t>
            </a:r>
            <a:endParaRPr lang="en-US" b="1" dirty="0"/>
          </a:p>
          <a:p>
            <a:endParaRPr lang="en-GB" dirty="0"/>
          </a:p>
        </p:txBody>
      </p:sp>
      <p:pic>
        <p:nvPicPr>
          <p:cNvPr id="6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42CF69C-E006-4616-8B50-99D9F94B4BA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710458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D7A813E5-45B7-4F05-8812-7AC2D87C294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8046" y="1843832"/>
            <a:ext cx="5768651" cy="3845768"/>
          </a:xfrm>
        </p:spPr>
      </p:pic>
    </p:spTree>
    <p:extLst>
      <p:ext uri="{BB962C8B-B14F-4D97-AF65-F5344CB8AC3E}">
        <p14:creationId xmlns:p14="http://schemas.microsoft.com/office/powerpoint/2010/main" val="30898749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6637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D690B02A-AD0F-48B1-8976-41DC76E3C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35124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33B0A2CC-532B-4DE4-9971-442484A7D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8710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96A7-8E82-4FF6-9001-44D16B24C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activities: </a:t>
            </a:r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 algn="ctr">
                  <a:buNone/>
                </a:pPr>
                <a:r>
                  <a:rPr lang="en-US" dirty="0"/>
                  <a:t>Let us practice a bit</a:t>
                </a:r>
              </a:p>
              <a:p>
                <a:pPr marL="0" indent="0" algn="ctr">
                  <a:buNone/>
                </a:pPr>
                <a:r>
                  <a:rPr lang="en-US" b="1" dirty="0"/>
                  <a:t>Activity 5 – Fibonacci </a:t>
                </a:r>
                <a:r>
                  <a:rPr lang="en-US" b="1" dirty="0" err="1"/>
                  <a:t>sequence.ipynb</a:t>
                </a:r>
                <a:endParaRPr lang="en-US" b="1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dirty="0"/>
                  <a:t>The Fibonacci sequence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a mathematical curiosity.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first and second elements of the sequence are equal to 1,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(1) = 1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(2) = 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endParaRPr lang="en-US" b="1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F14411-0A32-4106-AECE-38F496A78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2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Fibonacci element,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≥ 3</m:t>
                    </m:r>
                  </m:oMath>
                </a14:m>
                <a:r>
                  <a:rPr lang="en-US" dirty="0"/>
                  <a:t>, is defined as the </a:t>
                </a:r>
                <a:r>
                  <a:rPr lang="en-US" b="1" dirty="0"/>
                  <a:t>sum of its previous two elements</a:t>
                </a:r>
                <a:r>
                  <a:rPr lang="en-US" dirty="0"/>
                  <a:t>, i.e.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−2).</m:t>
                    </m:r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b="1" dirty="0"/>
                  <a:t>Task: </a:t>
                </a:r>
                <a:r>
                  <a:rPr lang="en-GB" dirty="0"/>
                  <a:t>Write </a:t>
                </a:r>
                <a:r>
                  <a:rPr lang="en-GB" b="1" dirty="0"/>
                  <a:t>two</a:t>
                </a:r>
                <a:r>
                  <a:rPr lang="en-GB" dirty="0"/>
                  <a:t> </a:t>
                </a:r>
                <a:r>
                  <a:rPr lang="en-GB" b="1" dirty="0"/>
                  <a:t>functions</a:t>
                </a:r>
                <a:r>
                  <a:rPr lang="en-GB" dirty="0"/>
                  <a:t> that compute and return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Fibonacci element, for any value of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≥ 1</m:t>
                    </m:r>
                  </m:oMath>
                </a14:m>
                <a:r>
                  <a:rPr lang="en-GB" dirty="0"/>
                  <a:t>.</a:t>
                </a:r>
              </a:p>
              <a:p>
                <a:pPr marL="0" indent="0" algn="ctr">
                  <a:buNone/>
                </a:pPr>
                <a:r>
                  <a:rPr lang="en-GB" dirty="0">
                    <a:sym typeface="Wingdings" panose="05000000000000000000" pitchFamily="2" charset="2"/>
                  </a:rPr>
                  <a:t> </a:t>
                </a:r>
                <a:r>
                  <a:rPr lang="en-GB" dirty="0"/>
                  <a:t>The first function uses a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loop, the second uses </a:t>
                </a:r>
                <a:r>
                  <a:rPr lang="en-GB" b="1" dirty="0"/>
                  <a:t>recursion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7" name="Content Placeholder 3">
                <a:extLst>
                  <a:ext uri="{FF2B5EF4-FFF2-40B4-BE49-F238E27FC236}">
                    <a16:creationId xmlns:a16="http://schemas.microsoft.com/office/drawing/2014/main" id="{3529E540-E1B5-4066-9ACD-EDF9405D5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1825624"/>
                <a:ext cx="5277338" cy="5032375"/>
              </a:xfrm>
              <a:prstGeom prst="rect">
                <a:avLst/>
              </a:prstGeom>
              <a:blipFill>
                <a:blip r:embed="rId3"/>
                <a:stretch>
                  <a:fillRect l="-2081" t="-1937" r="-23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697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911237"/>
          </a:xfrm>
        </p:spPr>
        <p:txBody>
          <a:bodyPr>
            <a:normAutofit/>
          </a:bodyPr>
          <a:lstStyle/>
          <a:p>
            <a:r>
              <a:rPr lang="en-US" b="1" dirty="0"/>
              <a:t>Definition (recursion): </a:t>
            </a:r>
            <a:r>
              <a:rPr lang="en-US" dirty="0"/>
              <a:t>Recursion is a common mathematical and programming concept. It means that a </a:t>
            </a:r>
            <a:r>
              <a:rPr lang="en-US" b="1" dirty="0"/>
              <a:t>function can be defined by calling itself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6558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0952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 You typically know 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83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Recursion: definition</a:t>
            </a:r>
            <a:endParaRPr lang="en-GB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 (recursion): </a:t>
                </a:r>
                <a:r>
                  <a:rPr lang="en-US" dirty="0"/>
                  <a:t>Recursion is a common mathematical and programming concept. It means that a </a:t>
                </a:r>
                <a:r>
                  <a:rPr lang="en-US" b="1" dirty="0"/>
                  <a:t>function can be defined by calling itself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An example of a recursive function is 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). You typically know it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41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factorial function value can be defined in a recursive manner, as follows.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b="0" i="1" smtClean="0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In other words, we can define the value of the </a:t>
                </a:r>
                <a:r>
                  <a:rPr lang="en-GB" dirty="0">
                    <a:solidFill>
                      <a:srgbClr val="00B050"/>
                    </a:solidFill>
                  </a:rPr>
                  <a:t>factorial function with value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dirty="0"/>
                  <a:t>, by reusing </a:t>
                </a:r>
                <a:r>
                  <a:rPr lang="en-GB" dirty="0">
                    <a:solidFill>
                      <a:srgbClr val="7030A0"/>
                    </a:solidFill>
                  </a:rPr>
                  <a:t>the factorial function with value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6BE35E7E-B4D8-4E92-BE04-AA893ACE9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4"/>
                <a:ext cx="5181600" cy="5032375"/>
              </a:xfrm>
              <a:blipFill>
                <a:blip r:embed="rId3"/>
                <a:stretch>
                  <a:fillRect l="-2118" t="-1937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81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b="1" dirty="0"/>
                  <a:t>factorial function </a:t>
                </a:r>
                <a:r>
                  <a:rPr lang="en-US" dirty="0"/>
                  <a:t>with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(denoted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!</m:t>
                    </m:r>
                  </m:oMath>
                </a14:m>
                <a:r>
                  <a:rPr lang="en-US" dirty="0"/>
                  <a:t>) is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!=1×2×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r>
                  <a:rPr lang="en-GB" dirty="0"/>
                  <a:t>Following this definition, we could compute the value of the factorial using a simple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loop.</a:t>
                </a:r>
              </a:p>
              <a:p>
                <a:endParaRPr lang="en-GB" dirty="0"/>
              </a:p>
              <a:p>
                <a:r>
                  <a:rPr lang="en-GB" dirty="0"/>
                  <a:t>And that would work just fine.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1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2C36375-AF2C-4C8E-9A61-0EE32BA87B3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98" t="24411" r="31218" b="39282"/>
          <a:stretch/>
        </p:blipFill>
        <p:spPr>
          <a:xfrm>
            <a:off x="6385167" y="230189"/>
            <a:ext cx="5731949" cy="626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289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But we could also use the recursive definition for the factorial function, defined as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!= 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×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solidFill>
                                              <a:srgbClr val="7030A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−1</m:t>
                                        </m:r>
                                      </m:e>
                                    </m:d>
                                    <m:r>
                                      <a:rPr lang="en-US" i="1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𝑖𝑓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&gt;1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And it works as well, without any </a:t>
                </a:r>
                <a:r>
                  <a:rPr lang="en-GB" b="1" dirty="0">
                    <a:solidFill>
                      <a:srgbClr val="00B050"/>
                    </a:solidFill>
                  </a:rPr>
                  <a:t>for</a:t>
                </a:r>
                <a:r>
                  <a:rPr lang="en-GB" dirty="0"/>
                  <a:t> loop!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23DDCB99-CDD6-45A0-A400-219545C79D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4911237"/>
              </a:xfrm>
              <a:blipFill>
                <a:blip r:embed="rId2"/>
                <a:stretch>
                  <a:fillRect l="-2118" t="-1985" r="-37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B8901557-2251-4C9C-BEDD-FFF241B845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4" t="38564" r="27243" b="23692"/>
          <a:stretch/>
        </p:blipFill>
        <p:spPr>
          <a:xfrm>
            <a:off x="6228862" y="1259467"/>
            <a:ext cx="5872727" cy="480258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2F9FD4ED-4E3D-42CB-8CEC-8FB2E2DAA3B3}"/>
              </a:ext>
            </a:extLst>
          </p:cNvPr>
          <p:cNvSpPr/>
          <p:nvPr/>
        </p:nvSpPr>
        <p:spPr>
          <a:xfrm rot="16200000">
            <a:off x="9948986" y="2923196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36335C8-F72D-406C-8AEC-B85308C949A5}"/>
              </a:ext>
            </a:extLst>
          </p:cNvPr>
          <p:cNvSpPr/>
          <p:nvPr/>
        </p:nvSpPr>
        <p:spPr>
          <a:xfrm rot="5400000">
            <a:off x="7733326" y="682930"/>
            <a:ext cx="937846" cy="427281"/>
          </a:xfrm>
          <a:prstGeom prst="rightArrow">
            <a:avLst/>
          </a:prstGeom>
          <a:solidFill>
            <a:srgbClr val="00B05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09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6A21B9-F1EE-418E-9339-70DDE2423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DDCB99-CDD6-45A0-A400-219545C79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happens in practice? Multiple </a:t>
            </a:r>
            <a:r>
              <a:rPr lang="en-GB" b="1" dirty="0"/>
              <a:t>concurrent runs </a:t>
            </a:r>
            <a:r>
              <a:rPr lang="en-GB" dirty="0"/>
              <a:t>of a function.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D8923E-9BAF-495B-AC7E-8A31EF9322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8333" t="27487" r="14488" b="23487"/>
          <a:stretch/>
        </p:blipFill>
        <p:spPr>
          <a:xfrm>
            <a:off x="2101462" y="2475169"/>
            <a:ext cx="7667689" cy="4322115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B0D990E6-D425-4D35-8497-14BD671C3744}"/>
              </a:ext>
            </a:extLst>
          </p:cNvPr>
          <p:cNvSpPr/>
          <p:nvPr/>
        </p:nvSpPr>
        <p:spPr>
          <a:xfrm>
            <a:off x="1250462" y="2602765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68AA01E-E4A1-4DAF-9516-9244BB14AAE0}"/>
              </a:ext>
            </a:extLst>
          </p:cNvPr>
          <p:cNvSpPr/>
          <p:nvPr/>
        </p:nvSpPr>
        <p:spPr>
          <a:xfrm>
            <a:off x="1250462" y="3442504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58E1ECF-F240-4FEF-B78E-87721313AA35}"/>
              </a:ext>
            </a:extLst>
          </p:cNvPr>
          <p:cNvSpPr/>
          <p:nvPr/>
        </p:nvSpPr>
        <p:spPr>
          <a:xfrm>
            <a:off x="1058985" y="5844619"/>
            <a:ext cx="937846" cy="427281"/>
          </a:xfrm>
          <a:prstGeom prst="rightArrow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882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1CA6E-979B-4A34-BC15-F2D5A58BF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Recursion</a:t>
            </a:r>
            <a:r>
              <a:rPr lang="en-US" dirty="0"/>
              <a:t> vs.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loop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1BE4-31F9-47D9-AB62-ACF62A8B0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b="1" dirty="0"/>
              <a:t>Recursion</a:t>
            </a:r>
            <a:r>
              <a:rPr lang="en-US" dirty="0"/>
              <a:t> is an interesting trick for computing the value of a function, which would normally require an </a:t>
            </a:r>
            <a:r>
              <a:rPr lang="en-US" b="1" dirty="0"/>
              <a:t>iterative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for</a:t>
            </a:r>
            <a:r>
              <a:rPr lang="en-US" dirty="0"/>
              <a:t> </a:t>
            </a:r>
            <a:r>
              <a:rPr lang="en-US" b="1" dirty="0"/>
              <a:t>loop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912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1010</Words>
  <Application>Microsoft Office PowerPoint</Application>
  <PresentationFormat>Widescreen</PresentationFormat>
  <Paragraphs>99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Office Theme</vt:lpstr>
      <vt:lpstr>Extra Practice</vt:lpstr>
      <vt:lpstr>Recursion: definition</vt:lpstr>
      <vt:lpstr>Recursion: definition</vt:lpstr>
      <vt:lpstr>Recursion: definition</vt:lpstr>
      <vt:lpstr>Recursion: definition</vt:lpstr>
      <vt:lpstr>Recursion vs. for loop</vt:lpstr>
      <vt:lpstr>Recursion vs. for loop</vt:lpstr>
      <vt:lpstr>Recursion vs. for loop</vt:lpstr>
      <vt:lpstr>Recursion vs. for loop</vt:lpstr>
      <vt:lpstr>Recursion vs. for loop</vt:lpstr>
      <vt:lpstr>Recursion vs. for loop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  <vt:lpstr>Practice activities: recursion vs. for 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W3S1 extra practice</dc:title>
  <dc:creator>Matthieu DE MARI</dc:creator>
  <cp:lastModifiedBy>Matthieu DE MARI</cp:lastModifiedBy>
  <cp:revision>6</cp:revision>
  <dcterms:created xsi:type="dcterms:W3CDTF">2020-07-15T07:56:41Z</dcterms:created>
  <dcterms:modified xsi:type="dcterms:W3CDTF">2022-09-27T11:21:54Z</dcterms:modified>
</cp:coreProperties>
</file>