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408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E9AC63-951B-45C0-B372-6BAFAE9A8AB6}">
          <p14:sldIdLst>
            <p14:sldId id="256"/>
          </p14:sldIdLst>
        </p14:section>
        <p14:section name="1. The Tuple type" id="{DE4EB147-260E-4962-BE25-5430143BF1BC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Activity 1" id="{DA078D3A-3BC6-4FF7-AB22-903D257AFC3E}">
          <p14:sldIdLst>
            <p14:sldId id="281"/>
            <p14:sldId id="408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750-1993-4C4C-867A-DD8005508226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1B758-0B63-49EC-8E21-EF1A63DCD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3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098-58A1-4DDA-938C-E7B15C0C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FEE05-6A66-426B-8683-A50445A2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DB98-94FD-4ADF-BCEE-7CFBAA13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D8E6-5348-43A0-9A2D-CD6185F9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18D4-7944-4200-A239-0A7B3060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EB76-565C-4536-92C1-2387AF51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146B2-3F71-4C2F-AE53-16A214464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82ED-8840-416D-A650-F45F1C19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352A-3B96-4D4A-A81B-325B15D5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0440-E184-4B52-A8C0-7EC10B4E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536D-4AAA-4425-A97D-3AC5FC792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7A8D1-A92E-45E4-9B40-C31BC934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DEC6-F3AA-495D-97F8-FB65014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4F9B-61CC-4B74-AB97-B9AA55D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F84E-29C0-44B8-B471-ECAD1205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6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5AF5-8D35-49B1-A2CF-A6B5E95B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A9AF-6B33-4239-A4D2-41EFA0FE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A8B9-DE4A-4AC8-A541-10F507E3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BEA2-27F8-4A8B-A289-CCFE191C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B047-CD1B-4D73-879E-A9D0CA93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441C-B106-44AD-96B9-CF49400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51FB3-34F4-40D6-BE37-51703C43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7DDF-C7D0-4F4E-8D35-AE3A4470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05C7-D6A4-4102-89CE-8EDB38E2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8AB8-C04C-4E19-86A6-6764340E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F5A-2422-4759-8E5F-6706BF94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7709-1708-40FB-92EB-9C4D6FB5F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C380-1D9B-40C1-8942-25382183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3CDA8-C0A8-41A5-891F-D07A7C1F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7E5B-D4DC-4B9C-B755-4167D261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D20A3-C343-4522-898E-4F9FDE90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27B3-51B1-4CD1-BE8D-6C331EC5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0B09-FF0D-4030-AC22-AF45C32D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63C8-21CC-40F0-83AD-2E1901389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1260-0BC0-4E0E-89E1-CF811543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588AB-5F30-409E-B56A-8C6C79660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95C68-459D-47B9-B23A-C77914A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D8974-3FE7-4F87-B931-1F51931B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49CD5-90B7-4676-A4E6-C5135963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0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A2F5-F3C4-476C-8D3F-953D8800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7B198-07C1-4DB2-A1FC-7FAA3789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32EFB-8FAD-4E25-98ED-4B576531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EACA7-5748-4AF5-83EF-BA099871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2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07081-C76D-4F41-95BE-F039898B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9D6C2-3519-4828-B62C-06F0C647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52CA-CFD6-4949-A0AF-FC05AB6A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E46C-20DA-460D-ABC5-B2DBE651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D3CF-7A88-49D4-89F6-B2DF07CB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26B7A-E19B-4AEB-9354-D5FC36D5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713B6-D025-48FB-97C0-1E81E68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89174-D6BC-484D-A7E9-DAF3D50E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BABA-378A-4A42-BEAB-6063E43A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96BC-311F-4774-A702-25132BAC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094DC-6F98-4F0D-8169-5C143BEDB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A759-0B35-4BC7-9A2B-18C8BF9B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20BFC-E975-4B30-88C2-A63E5FBE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6F12-BF61-4D20-953C-14FFB01C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006D-E70E-4D3D-A643-AE3F6AC0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4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4235E-2469-4A75-B7EB-9CEDC0A1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D7675-D90C-451C-8DC1-60D91F8D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E7C3-0B33-41E6-8768-3A66403C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92B0-ACF7-47DF-AB07-7BA0C9DB2A30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BD79-1EBC-4010-9434-9AEE104F4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7AFB-47AF-44FE-AF7F-F26D4E11D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0DFA5-ECC8-4B95-82FA-188A69A3B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D715-A4F1-45E0-B5F1-2578D108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practice – W6S1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645E5-AA1E-45B8-AAEA-F70FE5E75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tuple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06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1872-FBFC-4A08-BD59-750FB2FA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1 - Merge items in inventory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5501-E01F-475E-9BD3-04C85DBE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22421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b="1" dirty="0" err="1"/>
              <a:t>merge_items</a:t>
            </a:r>
            <a:r>
              <a:rPr lang="en-US" b="1" dirty="0"/>
              <a:t>()</a:t>
            </a:r>
            <a:r>
              <a:rPr lang="en-US" dirty="0"/>
              <a:t>, which will combine the items in the inventory. For the inventory given above, the merged inventory is: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inventory = [("Potion", 60), ("Iron", 45), ("Potion", 45), ("Wood", 10),</a:t>
            </a:r>
            <a:br>
              <a:rPr lang="en-US" dirty="0"/>
            </a:br>
            <a:r>
              <a:rPr lang="en-US" dirty="0"/>
              <a:t>("Fish", 15), ("Iron", 10)]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merged_inventory</a:t>
            </a:r>
            <a:r>
              <a:rPr lang="en-US" dirty="0"/>
              <a:t> = [("Potion", 105), ("Iron", 55), ("Wood", 10), ("Fish", 15)]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A149C07-27DA-4FFB-BEF4-8CFA0AA1ED75}"/>
              </a:ext>
            </a:extLst>
          </p:cNvPr>
          <p:cNvSpPr/>
          <p:nvPr/>
        </p:nvSpPr>
        <p:spPr>
          <a:xfrm>
            <a:off x="6144609" y="4218232"/>
            <a:ext cx="609600" cy="1172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5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53FD87-5B3C-4376-AF54-80718459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Matt’s Great advice #?</a:t>
            </a:r>
          </a:p>
        </p:txBody>
      </p:sp>
      <p:pic>
        <p:nvPicPr>
          <p:cNvPr id="10" name="Picture 9" descr="A picture containing person, indoor, table, woman&#10;&#10;Description automatically generated">
            <a:extLst>
              <a:ext uri="{FF2B5EF4-FFF2-40B4-BE49-F238E27FC236}">
                <a16:creationId xmlns:a16="http://schemas.microsoft.com/office/drawing/2014/main" id="{93F7CB8F-466F-4FBF-B9B9-0DEA6FD78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62" y="1996829"/>
            <a:ext cx="5163364" cy="3872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569D6F-BC92-40F3-82E8-2041D580B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7827"/>
            <a:ext cx="5382846" cy="4311525"/>
          </a:xfrm>
          <a:solidFill>
            <a:schemeClr val="accent5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Matt’s Great Advice #?: Lists are more versatile, sets/tuples are more efficient.</a:t>
            </a:r>
          </a:p>
          <a:p>
            <a:pPr marL="0" indent="0">
              <a:buNone/>
            </a:pPr>
            <a:r>
              <a:rPr lang="en-US" sz="2400" dirty="0"/>
              <a:t>What should we prefer between lists and tuples? Well, it depends.</a:t>
            </a:r>
          </a:p>
          <a:p>
            <a:r>
              <a:rPr lang="en-US" sz="2400" dirty="0"/>
              <a:t>Overall, </a:t>
            </a:r>
            <a:r>
              <a:rPr lang="en-US" sz="2400" b="1" dirty="0"/>
              <a:t>lists</a:t>
            </a:r>
            <a:r>
              <a:rPr lang="en-US" sz="2400" dirty="0"/>
              <a:t> are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versatile</a:t>
            </a:r>
            <a:r>
              <a:rPr lang="en-US" sz="2400" dirty="0"/>
              <a:t> (more functions and methods).</a:t>
            </a:r>
          </a:p>
          <a:p>
            <a:r>
              <a:rPr lang="en-US" sz="2400" b="1" dirty="0"/>
              <a:t>Tuples</a:t>
            </a:r>
            <a:r>
              <a:rPr lang="en-US" sz="2400" dirty="0"/>
              <a:t> are </a:t>
            </a:r>
            <a:r>
              <a:rPr lang="en-US" sz="2400" b="1" dirty="0"/>
              <a:t>more efficient </a:t>
            </a:r>
            <a:r>
              <a:rPr lang="en-US" sz="2400" dirty="0"/>
              <a:t>for basic operations, but have less methods and functions and are </a:t>
            </a:r>
            <a:r>
              <a:rPr lang="en-US" sz="2400" dirty="0" err="1"/>
              <a:t>unmutable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Use both types, based on your needs, and use </a:t>
            </a: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conversion </a:t>
            </a:r>
            <a:r>
              <a:rPr lang="en-US" sz="2400" dirty="0"/>
              <a:t>if needed!</a:t>
            </a:r>
          </a:p>
        </p:txBody>
      </p:sp>
    </p:spTree>
    <p:extLst>
      <p:ext uri="{BB962C8B-B14F-4D97-AF65-F5344CB8AC3E}">
        <p14:creationId xmlns:p14="http://schemas.microsoft.com/office/powerpoint/2010/main" val="359531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C028C-2DBB-4E59-9B3C-D76A36F0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7E03E-D0DC-4144-ABA0-A7652DBB3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Tuples</a:t>
            </a:r>
            <a:r>
              <a:rPr lang="en-US" dirty="0"/>
              <a:t> are </a:t>
            </a:r>
            <a:r>
              <a:rPr lang="en-US" b="1" dirty="0"/>
              <a:t>collections of variables</a:t>
            </a:r>
            <a:r>
              <a:rPr lang="en-US" dirty="0"/>
              <a:t>, very similar to </a:t>
            </a:r>
            <a:r>
              <a:rPr lang="en-US" b="1" dirty="0">
                <a:solidFill>
                  <a:srgbClr val="00B050"/>
                </a:solidFill>
              </a:rPr>
              <a:t>lists</a:t>
            </a:r>
            <a:r>
              <a:rPr lang="en-US" dirty="0"/>
              <a:t>, but have their elements listed between </a:t>
            </a:r>
            <a:r>
              <a:rPr lang="en-US" b="1" dirty="0"/>
              <a:t>parentheses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/>
              <a:t>, instead of brackets </a:t>
            </a:r>
            <a:r>
              <a:rPr lang="en-US" b="1" dirty="0">
                <a:solidFill>
                  <a:srgbClr val="00B050"/>
                </a:solidFill>
              </a:rPr>
              <a:t>[]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97F2B-1474-4536-BD0B-5F0D5A8F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95" t="25641" r="28398" b="46935"/>
          <a:stretch/>
        </p:blipFill>
        <p:spPr>
          <a:xfrm>
            <a:off x="6019800" y="1087199"/>
            <a:ext cx="6061703" cy="35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C028C-2DBB-4E59-9B3C-D76A36F0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7E03E-D0DC-4144-ABA0-A7652DBB3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Tuples</a:t>
            </a:r>
            <a:r>
              <a:rPr lang="en-US" dirty="0"/>
              <a:t> are </a:t>
            </a:r>
            <a:r>
              <a:rPr lang="en-US" b="1" dirty="0"/>
              <a:t>collections of variables</a:t>
            </a:r>
            <a:r>
              <a:rPr lang="en-US" dirty="0"/>
              <a:t>, very similar to </a:t>
            </a:r>
            <a:r>
              <a:rPr lang="en-US" b="1" dirty="0">
                <a:solidFill>
                  <a:srgbClr val="00B050"/>
                </a:solidFill>
              </a:rPr>
              <a:t>lists</a:t>
            </a:r>
            <a:r>
              <a:rPr lang="en-US" dirty="0"/>
              <a:t>, but have their elements listed between </a:t>
            </a:r>
            <a:r>
              <a:rPr lang="en-US" b="1" dirty="0"/>
              <a:t>parentheses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/>
              <a:t>, instead of brackets </a:t>
            </a:r>
            <a:r>
              <a:rPr lang="en-US" b="1" dirty="0">
                <a:solidFill>
                  <a:srgbClr val="00B050"/>
                </a:solidFill>
              </a:rPr>
              <a:t>[]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They share many functions with lists, such as the </a:t>
            </a:r>
            <a:r>
              <a:rPr lang="en-US" b="1" dirty="0" err="1">
                <a:solidFill>
                  <a:srgbClr val="00B050"/>
                </a:solidFill>
              </a:rPr>
              <a:t>len</a:t>
            </a:r>
            <a:r>
              <a:rPr lang="en-US" b="1" dirty="0"/>
              <a:t>() </a:t>
            </a:r>
            <a:r>
              <a:rPr lang="en-US" dirty="0"/>
              <a:t>function for instance.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97F2B-1474-4536-BD0B-5F0D5A8F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95" t="25641" r="28398" b="32103"/>
          <a:stretch/>
        </p:blipFill>
        <p:spPr>
          <a:xfrm>
            <a:off x="6019800" y="1087199"/>
            <a:ext cx="6061703" cy="54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8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81A9-900F-4638-9DFF-54086249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5919-2DBC-4AD2-BFE6-B72714D31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with </a:t>
            </a:r>
            <a:r>
              <a:rPr lang="en-US" b="1" dirty="0">
                <a:solidFill>
                  <a:srgbClr val="00B050"/>
                </a:solidFill>
              </a:rPr>
              <a:t>lists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tuples</a:t>
            </a:r>
            <a:r>
              <a:rPr lang="en-US" dirty="0"/>
              <a:t> objects can be</a:t>
            </a:r>
          </a:p>
          <a:p>
            <a:r>
              <a:rPr lang="en-US" b="1" dirty="0"/>
              <a:t>Indexed</a:t>
            </a:r>
            <a:r>
              <a:rPr lang="en-US" dirty="0"/>
              <a:t>,</a:t>
            </a:r>
          </a:p>
          <a:p>
            <a:r>
              <a:rPr lang="en-US" b="1" dirty="0"/>
              <a:t>Sliced</a:t>
            </a:r>
            <a:r>
              <a:rPr lang="en-US" dirty="0"/>
              <a:t>,</a:t>
            </a:r>
          </a:p>
          <a:p>
            <a:r>
              <a:rPr lang="en-US" b="1" dirty="0"/>
              <a:t>Traversed</a:t>
            </a:r>
            <a:r>
              <a:rPr lang="en-US" dirty="0"/>
              <a:t> using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985D1-53D3-47A2-AD4E-29E4986D4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1" t="25436" r="28910" b="15693"/>
          <a:stretch/>
        </p:blipFill>
        <p:spPr>
          <a:xfrm>
            <a:off x="6477001" y="70279"/>
            <a:ext cx="5261706" cy="67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81A9-900F-4638-9DFF-54086249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5919-2DBC-4AD2-BFE6-B72714D31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with </a:t>
            </a:r>
            <a:r>
              <a:rPr lang="en-US" b="1" dirty="0">
                <a:solidFill>
                  <a:srgbClr val="00B050"/>
                </a:solidFill>
              </a:rPr>
              <a:t>lists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tuples</a:t>
            </a:r>
            <a:r>
              <a:rPr lang="en-US" dirty="0"/>
              <a:t> objects can be</a:t>
            </a:r>
          </a:p>
          <a:p>
            <a:r>
              <a:rPr lang="en-US" b="1" dirty="0"/>
              <a:t>Indexed</a:t>
            </a:r>
            <a:r>
              <a:rPr lang="en-US" dirty="0"/>
              <a:t>,</a:t>
            </a:r>
          </a:p>
          <a:p>
            <a:r>
              <a:rPr lang="en-US" b="1" dirty="0"/>
              <a:t>Sliced</a:t>
            </a:r>
            <a:r>
              <a:rPr lang="en-US" dirty="0"/>
              <a:t>,</a:t>
            </a:r>
          </a:p>
          <a:p>
            <a:r>
              <a:rPr lang="en-US" b="1" dirty="0"/>
              <a:t>Traversed</a:t>
            </a:r>
            <a:r>
              <a:rPr lang="en-US" dirty="0"/>
              <a:t> using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loops.</a:t>
            </a:r>
          </a:p>
          <a:p>
            <a:pPr marL="0" indent="0">
              <a:buNone/>
            </a:pPr>
            <a:r>
              <a:rPr lang="en-US" dirty="0"/>
              <a:t>However, the </a:t>
            </a:r>
            <a:r>
              <a:rPr lang="en-US" b="1" dirty="0"/>
              <a:t>major difference </a:t>
            </a:r>
            <a:r>
              <a:rPr lang="en-US" dirty="0"/>
              <a:t>between lists and tuples is that tuples, just like strings, are </a:t>
            </a:r>
            <a:r>
              <a:rPr lang="en-US" b="1" u="sng" dirty="0">
                <a:solidFill>
                  <a:srgbClr val="7030A0"/>
                </a:solidFill>
              </a:rPr>
              <a:t>UNMUTABLE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Unmutable</a:t>
            </a:r>
            <a:r>
              <a:rPr lang="en-US" b="1" dirty="0"/>
              <a:t>: </a:t>
            </a:r>
            <a:r>
              <a:rPr lang="en-US" dirty="0"/>
              <a:t>values can only be changed on creation. No updates.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A2574-1AD0-42D3-AC16-292BBA7FD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67" t="30975" r="23909" b="26154"/>
          <a:stretch/>
        </p:blipFill>
        <p:spPr>
          <a:xfrm>
            <a:off x="6187831" y="2137779"/>
            <a:ext cx="5863491" cy="4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E77-84AC-4B72-94F4-EFAE2F3C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AE3A-158E-4833-AA04-720529029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addition, most </a:t>
            </a:r>
            <a:r>
              <a:rPr lang="en-US" b="1" dirty="0"/>
              <a:t>methods</a:t>
            </a:r>
            <a:r>
              <a:rPr lang="en-US" dirty="0"/>
              <a:t> from lists will </a:t>
            </a:r>
            <a:r>
              <a:rPr lang="en-US" b="1" dirty="0"/>
              <a:t>not work </a:t>
            </a:r>
            <a:r>
              <a:rPr lang="en-US" dirty="0"/>
              <a:t>on tuples.</a:t>
            </a:r>
          </a:p>
          <a:p>
            <a:r>
              <a:rPr lang="en-US" dirty="0"/>
              <a:t>For instance, </a:t>
            </a:r>
            <a:r>
              <a:rPr lang="en-US" b="1" dirty="0">
                <a:solidFill>
                  <a:srgbClr val="00B050"/>
                </a:solidFill>
              </a:rPr>
              <a:t>append</a:t>
            </a:r>
            <a:r>
              <a:rPr lang="en-US" b="1" dirty="0"/>
              <a:t>() </a:t>
            </a:r>
            <a:r>
              <a:rPr lang="en-US" dirty="0"/>
              <a:t>does not work on tuples.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D64DE-016F-48BA-96E0-D86D7B397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1" t="22769" r="24487" b="36410"/>
          <a:stretch/>
        </p:blipFill>
        <p:spPr>
          <a:xfrm>
            <a:off x="6172201" y="1873739"/>
            <a:ext cx="5859979" cy="397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E77-84AC-4B72-94F4-EFAE2F3C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AE3A-158E-4833-AA04-720529029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addition, most </a:t>
            </a:r>
            <a:r>
              <a:rPr lang="en-US" b="1" dirty="0"/>
              <a:t>methods</a:t>
            </a:r>
            <a:r>
              <a:rPr lang="en-US" dirty="0"/>
              <a:t> from lists will </a:t>
            </a:r>
            <a:r>
              <a:rPr lang="en-US" b="1" dirty="0"/>
              <a:t>not work </a:t>
            </a:r>
            <a:r>
              <a:rPr lang="en-US" dirty="0"/>
              <a:t>on tuples.</a:t>
            </a:r>
          </a:p>
          <a:p>
            <a:r>
              <a:rPr lang="en-US" dirty="0"/>
              <a:t>For instance, </a:t>
            </a:r>
            <a:r>
              <a:rPr lang="en-US" b="1" dirty="0">
                <a:solidFill>
                  <a:srgbClr val="00B050"/>
                </a:solidFill>
              </a:rPr>
              <a:t>append</a:t>
            </a:r>
            <a:r>
              <a:rPr lang="en-US" b="1" dirty="0"/>
              <a:t>() </a:t>
            </a:r>
            <a:r>
              <a:rPr lang="en-US" dirty="0"/>
              <a:t>does not work on tuples.</a:t>
            </a:r>
          </a:p>
          <a:p>
            <a:endParaRPr lang="en-US" dirty="0"/>
          </a:p>
          <a:p>
            <a:r>
              <a:rPr lang="en-US" dirty="0"/>
              <a:t>However, you may jump from lists to tuples types, and vice-versa, if needed.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94A72-F600-45A1-AF9F-4C57486C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1" t="22974" r="28718" b="48103"/>
          <a:stretch/>
        </p:blipFill>
        <p:spPr>
          <a:xfrm>
            <a:off x="6172201" y="1825624"/>
            <a:ext cx="5931333" cy="36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8B64-E488-4561-83E8-7CC358BF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6DF9-41BA-4B95-A2C2-6A92A6CF1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Note: </a:t>
            </a:r>
            <a:r>
              <a:rPr lang="en-US" dirty="0"/>
              <a:t>when defining functions with multiple outputs, the </a:t>
            </a:r>
            <a:r>
              <a:rPr lang="en-US" b="1" dirty="0"/>
              <a:t>type of the collection of returned values</a:t>
            </a:r>
            <a:r>
              <a:rPr lang="en-US" dirty="0"/>
              <a:t> is a </a:t>
            </a:r>
            <a:r>
              <a:rPr lang="en-US" b="1" dirty="0">
                <a:solidFill>
                  <a:srgbClr val="00B050"/>
                </a:solidFill>
              </a:rPr>
              <a:t>tuple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using multiple assignments, Python automatically assigns the tuple elements to each variable.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16931-8427-43C4-BA95-23E90B04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1" t="31385" r="28910" b="29025"/>
          <a:stretch/>
        </p:blipFill>
        <p:spPr>
          <a:xfrm>
            <a:off x="6096000" y="1315549"/>
            <a:ext cx="5908431" cy="50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1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1872-FBFC-4A08-BD59-750FB2FA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1 - Merge items in inventory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5501-E01F-475E-9BD3-04C85DBE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several video games, the main character will have an inventory, i.e. a list of items that he/she is carrying at the moment. In this activity, the inventory will be defined as a list of tuples, as below.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sz="2400" dirty="0"/>
              <a:t>inventory = [("Potion", 60), ("Iron", 45), ("Potion", 45), ("Wood", 10),</a:t>
            </a:r>
            <a:br>
              <a:rPr lang="en-US" sz="2400" dirty="0"/>
            </a:br>
            <a:r>
              <a:rPr lang="en-US" sz="2400" dirty="0"/>
              <a:t>("Fish", 15), ("Iron", 10)]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 how each element in the list is a tuple, with two elements:</a:t>
            </a:r>
          </a:p>
          <a:p>
            <a:r>
              <a:rPr lang="en-US" dirty="0"/>
              <a:t>the first element is a string, corresponding to the name of the item, currently in this item slot,</a:t>
            </a:r>
          </a:p>
          <a:p>
            <a:r>
              <a:rPr lang="en-US" dirty="0"/>
              <a:t>the second element is an integer, corresponding to the number of items, currently in this item slot.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66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Extra practice – W6S1</vt:lpstr>
      <vt:lpstr>The tuple type</vt:lpstr>
      <vt:lpstr>The tuple type</vt:lpstr>
      <vt:lpstr>The tuple type</vt:lpstr>
      <vt:lpstr>The tuple type</vt:lpstr>
      <vt:lpstr>The tuple type</vt:lpstr>
      <vt:lpstr>The tuple type</vt:lpstr>
      <vt:lpstr>The tuple type</vt:lpstr>
      <vt:lpstr>Activity 1 - Merge items in inventory</vt:lpstr>
      <vt:lpstr>Activity 1 - Merge items in inventory</vt:lpstr>
      <vt:lpstr>Matt’s Great advice #?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practice – W5S2</dc:title>
  <dc:creator>Matthieu DE MARI</dc:creator>
  <cp:lastModifiedBy>Matthieu DE MARI</cp:lastModifiedBy>
  <cp:revision>2</cp:revision>
  <dcterms:created xsi:type="dcterms:W3CDTF">2020-07-15T07:45:47Z</dcterms:created>
  <dcterms:modified xsi:type="dcterms:W3CDTF">2020-08-04T04:54:22Z</dcterms:modified>
</cp:coreProperties>
</file>