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3" r:id="rId3"/>
    <p:sldId id="320" r:id="rId4"/>
    <p:sldId id="321" r:id="rId5"/>
    <p:sldId id="319" r:id="rId6"/>
    <p:sldId id="322" r:id="rId7"/>
    <p:sldId id="265" r:id="rId8"/>
    <p:sldId id="298" r:id="rId9"/>
    <p:sldId id="279" r:id="rId10"/>
    <p:sldId id="299" r:id="rId11"/>
    <p:sldId id="300" r:id="rId12"/>
    <p:sldId id="272" r:id="rId13"/>
    <p:sldId id="301" r:id="rId14"/>
    <p:sldId id="302" r:id="rId15"/>
    <p:sldId id="303" r:id="rId16"/>
    <p:sldId id="305" r:id="rId17"/>
    <p:sldId id="306" r:id="rId18"/>
    <p:sldId id="304" r:id="rId19"/>
    <p:sldId id="309" r:id="rId20"/>
    <p:sldId id="308" r:id="rId21"/>
    <p:sldId id="310" r:id="rId22"/>
    <p:sldId id="311" r:id="rId23"/>
    <p:sldId id="276" r:id="rId24"/>
    <p:sldId id="312" r:id="rId25"/>
    <p:sldId id="314" r:id="rId26"/>
    <p:sldId id="315" r:id="rId27"/>
    <p:sldId id="313" r:id="rId28"/>
    <p:sldId id="316" r:id="rId29"/>
    <p:sldId id="317" r:id="rId30"/>
    <p:sldId id="270" r:id="rId31"/>
    <p:sldId id="318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BF0B2F-DB36-44CE-8114-D60DFF170E92}">
          <p14:sldIdLst>
            <p14:sldId id="256"/>
            <p14:sldId id="323"/>
          </p14:sldIdLst>
        </p14:section>
        <p14:section name="Other topics at SUTD" id="{9883D8F5-C613-4269-8825-B98AD1B7D3C6}">
          <p14:sldIdLst>
            <p14:sldId id="320"/>
            <p14:sldId id="321"/>
            <p14:sldId id="319"/>
            <p14:sldId id="322"/>
          </p14:sldIdLst>
        </p14:section>
        <p14:section name="About data science and AI" id="{743E35C1-A50E-4735-A6B4-29052EFDF0D9}">
          <p14:sldIdLst>
            <p14:sldId id="265"/>
            <p14:sldId id="298"/>
            <p14:sldId id="279"/>
            <p14:sldId id="299"/>
            <p14:sldId id="300"/>
            <p14:sldId id="272"/>
            <p14:sldId id="301"/>
            <p14:sldId id="302"/>
            <p14:sldId id="303"/>
            <p14:sldId id="305"/>
            <p14:sldId id="306"/>
            <p14:sldId id="304"/>
            <p14:sldId id="309"/>
            <p14:sldId id="308"/>
            <p14:sldId id="310"/>
            <p14:sldId id="311"/>
            <p14:sldId id="276"/>
            <p14:sldId id="312"/>
            <p14:sldId id="314"/>
            <p14:sldId id="315"/>
            <p14:sldId id="313"/>
            <p14:sldId id="316"/>
            <p14:sldId id="317"/>
            <p14:sldId id="270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given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Created</a:t>
          </a:r>
          <a:r>
            <a:rPr lang="fr-FR" dirty="0"/>
            <a:t>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Obtained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given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Created</a:t>
          </a:r>
          <a:r>
            <a:rPr lang="fr-FR" dirty="0"/>
            <a:t>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Obtained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given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Created</a:t>
          </a:r>
          <a:r>
            <a:rPr lang="fr-FR" dirty="0"/>
            <a:t>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Obtained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x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r>
            <a:rPr lang="fr-FR" dirty="0"/>
            <a:t> f</a:t>
          </a:r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 y = f(x)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x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r>
            <a:rPr lang="fr-FR" dirty="0"/>
            <a:t> f</a:t>
          </a:r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 y = f(x)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x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r>
            <a:rPr lang="fr-FR" dirty="0"/>
            <a:t> f</a:t>
          </a:r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 y = f(x)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x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r>
            <a:rPr lang="fr-FR" dirty="0"/>
            <a:t> f</a:t>
          </a:r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 y = f(x)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given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Created</a:t>
          </a:r>
          <a:r>
            <a:rPr lang="fr-FR" sz="1800" kern="1200" dirty="0"/>
            <a:t>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Obtained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(?)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given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Created</a:t>
          </a:r>
          <a:r>
            <a:rPr lang="fr-FR" sz="1800" kern="1200" dirty="0"/>
            <a:t>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Obtained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(?)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given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Created</a:t>
          </a:r>
          <a:r>
            <a:rPr lang="fr-FR" sz="1800" kern="1200" dirty="0"/>
            <a:t>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Obtained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6158" y="0"/>
          <a:ext cx="1840572" cy="100036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Input x (</a:t>
          </a:r>
          <a:r>
            <a:rPr lang="fr-FR" sz="2100" kern="1200" dirty="0" err="1"/>
            <a:t>available</a:t>
          </a:r>
          <a:r>
            <a:rPr lang="fr-FR" sz="2100" kern="1200" dirty="0"/>
            <a:t>)</a:t>
          </a:r>
        </a:p>
      </dsp:txBody>
      <dsp:txXfrm>
        <a:off x="35458" y="29300"/>
        <a:ext cx="1781972" cy="941769"/>
      </dsp:txXfrm>
    </dsp:sp>
    <dsp:sp modelId="{5CD182C0-800E-432C-8B73-854A903CC72D}">
      <dsp:nvSpPr>
        <dsp:cNvPr id="0" name=""/>
        <dsp:cNvSpPr/>
      </dsp:nvSpPr>
      <dsp:spPr>
        <a:xfrm>
          <a:off x="2030787" y="271953"/>
          <a:ext cx="390201" cy="456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030787" y="363245"/>
        <a:ext cx="273141" cy="273877"/>
      </dsp:txXfrm>
    </dsp:sp>
    <dsp:sp modelId="{3C5C6723-04AD-4C68-9F49-07CB9D90BE94}">
      <dsp:nvSpPr>
        <dsp:cNvPr id="0" name=""/>
        <dsp:cNvSpPr/>
      </dsp:nvSpPr>
      <dsp:spPr>
        <a:xfrm>
          <a:off x="2582958" y="0"/>
          <a:ext cx="1840572" cy="100036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Function</a:t>
          </a:r>
          <a:r>
            <a:rPr lang="fr-FR" sz="2100" kern="1200" dirty="0"/>
            <a:t> f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(?)</a:t>
          </a:r>
        </a:p>
      </dsp:txBody>
      <dsp:txXfrm>
        <a:off x="2612258" y="29300"/>
        <a:ext cx="1781972" cy="941769"/>
      </dsp:txXfrm>
    </dsp:sp>
    <dsp:sp modelId="{612254E6-4C17-4782-95A1-649BB671D6BB}">
      <dsp:nvSpPr>
        <dsp:cNvPr id="0" name=""/>
        <dsp:cNvSpPr/>
      </dsp:nvSpPr>
      <dsp:spPr>
        <a:xfrm>
          <a:off x="4607588" y="271953"/>
          <a:ext cx="390201" cy="456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4607588" y="363245"/>
        <a:ext cx="273141" cy="273877"/>
      </dsp:txXfrm>
    </dsp:sp>
    <dsp:sp modelId="{04100F71-2CD1-4228-86AA-477CAA37CF23}">
      <dsp:nvSpPr>
        <dsp:cNvPr id="0" name=""/>
        <dsp:cNvSpPr/>
      </dsp:nvSpPr>
      <dsp:spPr>
        <a:xfrm>
          <a:off x="5159759" y="0"/>
          <a:ext cx="1840572" cy="100036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Output y = f(x)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(</a:t>
          </a:r>
          <a:r>
            <a:rPr lang="fr-FR" sz="2100" kern="1200" dirty="0" err="1"/>
            <a:t>available</a:t>
          </a:r>
          <a:r>
            <a:rPr lang="fr-FR" sz="2100" kern="1200" dirty="0"/>
            <a:t>)</a:t>
          </a:r>
        </a:p>
      </dsp:txBody>
      <dsp:txXfrm>
        <a:off x="5189059" y="29300"/>
        <a:ext cx="1781972" cy="9417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10069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Input x 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40800" y="30731"/>
        <a:ext cx="2948331" cy="987773"/>
      </dsp:txXfrm>
    </dsp:sp>
    <dsp:sp modelId="{5CD182C0-800E-432C-8B73-854A903CC72D}">
      <dsp:nvSpPr>
        <dsp:cNvPr id="0" name=""/>
        <dsp:cNvSpPr/>
      </dsp:nvSpPr>
      <dsp:spPr>
        <a:xfrm>
          <a:off x="332084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3320842" y="300689"/>
        <a:ext cx="446653" cy="447856"/>
      </dsp:txXfrm>
    </dsp:sp>
    <dsp:sp modelId="{3C5C6723-04AD-4C68-9F49-07CB9D90BE94}">
      <dsp:nvSpPr>
        <dsp:cNvPr id="0" name=""/>
        <dsp:cNvSpPr/>
      </dsp:nvSpPr>
      <dsp:spPr>
        <a:xfrm>
          <a:off x="4223780" y="0"/>
          <a:ext cx="3009793" cy="1049235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Function</a:t>
          </a:r>
          <a:r>
            <a:rPr lang="fr-FR" sz="2400" kern="1200" dirty="0"/>
            <a:t> f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(?)</a:t>
          </a:r>
        </a:p>
      </dsp:txBody>
      <dsp:txXfrm>
        <a:off x="4254511" y="30731"/>
        <a:ext cx="2948331" cy="987773"/>
      </dsp:txXfrm>
    </dsp:sp>
    <dsp:sp modelId="{612254E6-4C17-4782-95A1-649BB671D6BB}">
      <dsp:nvSpPr>
        <dsp:cNvPr id="0" name=""/>
        <dsp:cNvSpPr/>
      </dsp:nvSpPr>
      <dsp:spPr>
        <a:xfrm>
          <a:off x="753455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7534552" y="300689"/>
        <a:ext cx="446653" cy="447856"/>
      </dsp:txXfrm>
    </dsp:sp>
    <dsp:sp modelId="{04100F71-2CD1-4228-86AA-477CAA37CF23}">
      <dsp:nvSpPr>
        <dsp:cNvPr id="0" name=""/>
        <dsp:cNvSpPr/>
      </dsp:nvSpPr>
      <dsp:spPr>
        <a:xfrm>
          <a:off x="8437490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Output y = f(x)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8468221" y="30731"/>
        <a:ext cx="2948331" cy="987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10069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Input x 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40800" y="30731"/>
        <a:ext cx="2948331" cy="987773"/>
      </dsp:txXfrm>
    </dsp:sp>
    <dsp:sp modelId="{5CD182C0-800E-432C-8B73-854A903CC72D}">
      <dsp:nvSpPr>
        <dsp:cNvPr id="0" name=""/>
        <dsp:cNvSpPr/>
      </dsp:nvSpPr>
      <dsp:spPr>
        <a:xfrm>
          <a:off x="332084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3320842" y="300689"/>
        <a:ext cx="446653" cy="447856"/>
      </dsp:txXfrm>
    </dsp:sp>
    <dsp:sp modelId="{3C5C6723-04AD-4C68-9F49-07CB9D90BE94}">
      <dsp:nvSpPr>
        <dsp:cNvPr id="0" name=""/>
        <dsp:cNvSpPr/>
      </dsp:nvSpPr>
      <dsp:spPr>
        <a:xfrm>
          <a:off x="4223780" y="0"/>
          <a:ext cx="3009793" cy="1049235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Function</a:t>
          </a:r>
          <a:r>
            <a:rPr lang="fr-FR" sz="2400" kern="1200" dirty="0"/>
            <a:t> f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(?)</a:t>
          </a:r>
        </a:p>
      </dsp:txBody>
      <dsp:txXfrm>
        <a:off x="4254511" y="30731"/>
        <a:ext cx="2948331" cy="987773"/>
      </dsp:txXfrm>
    </dsp:sp>
    <dsp:sp modelId="{612254E6-4C17-4782-95A1-649BB671D6BB}">
      <dsp:nvSpPr>
        <dsp:cNvPr id="0" name=""/>
        <dsp:cNvSpPr/>
      </dsp:nvSpPr>
      <dsp:spPr>
        <a:xfrm>
          <a:off x="753455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7534552" y="300689"/>
        <a:ext cx="446653" cy="447856"/>
      </dsp:txXfrm>
    </dsp:sp>
    <dsp:sp modelId="{04100F71-2CD1-4228-86AA-477CAA37CF23}">
      <dsp:nvSpPr>
        <dsp:cNvPr id="0" name=""/>
        <dsp:cNvSpPr/>
      </dsp:nvSpPr>
      <dsp:spPr>
        <a:xfrm>
          <a:off x="8437490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Output y = f(x)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8468221" y="30731"/>
        <a:ext cx="2948331" cy="9877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10069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Input x 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40800" y="30731"/>
        <a:ext cx="2948331" cy="987773"/>
      </dsp:txXfrm>
    </dsp:sp>
    <dsp:sp modelId="{5CD182C0-800E-432C-8B73-854A903CC72D}">
      <dsp:nvSpPr>
        <dsp:cNvPr id="0" name=""/>
        <dsp:cNvSpPr/>
      </dsp:nvSpPr>
      <dsp:spPr>
        <a:xfrm>
          <a:off x="332084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3320842" y="300689"/>
        <a:ext cx="446653" cy="447856"/>
      </dsp:txXfrm>
    </dsp:sp>
    <dsp:sp modelId="{3C5C6723-04AD-4C68-9F49-07CB9D90BE94}">
      <dsp:nvSpPr>
        <dsp:cNvPr id="0" name=""/>
        <dsp:cNvSpPr/>
      </dsp:nvSpPr>
      <dsp:spPr>
        <a:xfrm>
          <a:off x="4223780" y="0"/>
          <a:ext cx="3009793" cy="1049235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Function</a:t>
          </a:r>
          <a:r>
            <a:rPr lang="fr-FR" sz="2400" kern="1200" dirty="0"/>
            <a:t> f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(?)</a:t>
          </a:r>
        </a:p>
      </dsp:txBody>
      <dsp:txXfrm>
        <a:off x="4254511" y="30731"/>
        <a:ext cx="2948331" cy="987773"/>
      </dsp:txXfrm>
    </dsp:sp>
    <dsp:sp modelId="{612254E6-4C17-4782-95A1-649BB671D6BB}">
      <dsp:nvSpPr>
        <dsp:cNvPr id="0" name=""/>
        <dsp:cNvSpPr/>
      </dsp:nvSpPr>
      <dsp:spPr>
        <a:xfrm>
          <a:off x="753455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7534552" y="300689"/>
        <a:ext cx="446653" cy="447856"/>
      </dsp:txXfrm>
    </dsp:sp>
    <dsp:sp modelId="{04100F71-2CD1-4228-86AA-477CAA37CF23}">
      <dsp:nvSpPr>
        <dsp:cNvPr id="0" name=""/>
        <dsp:cNvSpPr/>
      </dsp:nvSpPr>
      <dsp:spPr>
        <a:xfrm>
          <a:off x="8437490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Output y = f(x)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8468221" y="30731"/>
        <a:ext cx="2948331" cy="987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2C633-D211-40C3-887C-3CBAB266044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2E642-F25B-493E-A2A1-636081A8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C17A-674A-4C3F-BC30-BFBA08AB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5FC8E-927A-465A-BBB8-B7B92B3C9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B0EA-53CB-4CDA-B75C-3E2C0A5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CCC-6D71-4A4E-AEEE-0B2218F2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B211-9797-446B-9E37-7716E2D7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1A0-F864-4A74-B2F3-7FBE7720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48ACD-F019-4406-9C30-2C5A7701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A5E0-D375-4F3F-9AD5-1441B599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C4CD-9620-4676-9662-44883209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F1F2-AFC7-4EBE-B003-21CEE11A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82569-1D65-4E5C-BD57-29B9DC19C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F27E-5FB9-4CAB-8A03-0B351C448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FFC07-50E2-48CF-8AA1-5F948412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5BAE-CED5-43DE-82FA-5CA17A01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CF8A-5E6C-4D03-9E8B-B531C59F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D279-2F57-4FAF-AB35-92712863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AB7B-BDD2-44C6-A0D1-49B27527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F15B-13DA-414B-AA9E-312EFCEC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0AAF-93D5-4761-BABD-CA5844B6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5DF0-2325-4507-A975-10BD0ADE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304-AE73-4302-87CC-24B0F632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6D78E-EC4B-4813-8A1F-F2E52F34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A979-9BB4-4289-9DB5-99722695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D1C4A-4B37-4BBF-8D8D-70C15BEC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B3E8-97FD-4D5A-9E7F-094803E1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79A6-32DF-4326-9558-98EBAD6F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E257-587A-4977-8F41-AC11FABE0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C17D-7B18-4463-8AD1-02096A762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B84B-1E02-4B58-B40A-9406EB7A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8E644-3B10-48AC-B26F-53BB6C5E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4137B-E451-4550-AC5E-FDD5EF4A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4C46-E763-4454-A55C-4D073D79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8599-2549-42D4-AE6A-3AE6303D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F7BEA-1052-47EE-8737-373B5B8A0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484B2-0AA6-4BCD-A9C2-F9C52D16B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28E02-2399-4E06-958B-7F589C23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2E8A1-B60E-4D34-8808-9610FA6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BA7C6-C3AF-4002-9A64-8ECB2CF9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D379B-4439-4262-993D-E8601E57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A69B-B8CF-4606-A5D7-3544652F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60713-AF76-4836-9359-2835221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6BFC-C6C6-4391-96C0-036E3423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CDA8-423E-4EBF-B090-31D689A9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F8BF8-883B-45CC-977C-3F5DE7B2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6F30B-59C0-47FD-961E-56540650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4EFC5-04B3-470E-A42E-0A939BE5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C26F-BC54-47EA-8422-7DDFC0F1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CE83-1B05-4B29-8D3C-E6D85F87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8935-BCA0-4009-B1D3-1BA39A4F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C54D-351E-4CB1-A9A9-1F8DA530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79FC4-2B2A-4D94-8376-6C57104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330FF-9589-4440-AE48-2C69F5A4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373B-C9EC-4F6B-A67F-B51B012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BD4C5-42CF-4F3B-BB31-69B2FEE04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E619-7DBC-4F48-8E20-C4870284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D82F-3C69-4C72-AC90-41D10B95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9B8B-B801-4287-A83C-8B7FBF03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7A3F8-BBC8-4F62-A0AD-2511EE0A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1D2B0-631C-48D1-9B72-3E71AD36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816A-C1DA-4952-B535-751DF231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AE84-914B-4B93-B507-4EDA527FA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5705-BBCA-4556-ACDF-9B1720022F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92ED-88E0-4D42-8630-3B50EDC3B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3A48-E58F-431C-822F-92332160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i.sutd.edu.sg/education/undergraduate/courses/" TargetMode="External"/><Relationship Id="rId2" Type="http://schemas.openxmlformats.org/officeDocument/2006/relationships/hyperlink" Target="https://istd.sutd.edu.sg/education/undergraduate/course-catalogu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00C-4604-46C3-8534-E49641641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ILP 2020 – W6S3</a:t>
            </a:r>
            <a:br>
              <a:rPr lang="en-US" dirty="0"/>
            </a:br>
            <a:r>
              <a:rPr lang="en-US" dirty="0"/>
              <a:t>Final exam practice and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C5E95-F1FD-4A67-A3DE-8055EE3B6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 – Singapore University of Technology and Design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738BFF-4C29-4307-96FF-A224595B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8712-EB65-4616-96D6-33BA9B87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data science: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missing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,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available</a:t>
            </a:r>
            <a:r>
              <a:rPr lang="fr-FR" dirty="0"/>
              <a:t>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EDF6-A627-45EA-8B4E-4EB7B5AE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done</a:t>
            </a:r>
            <a:r>
              <a:rPr lang="fr-FR" dirty="0"/>
              <a:t> in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 </a:t>
            </a:r>
            <a:r>
              <a:rPr lang="fr-FR" dirty="0" err="1"/>
              <a:t>was</a:t>
            </a:r>
            <a:r>
              <a:rPr lang="fr-FR" dirty="0"/>
              <a:t> to design </a:t>
            </a:r>
            <a:r>
              <a:rPr lang="fr-FR" dirty="0" err="1"/>
              <a:t>functions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do </a:t>
            </a:r>
            <a:r>
              <a:rPr lang="fr-FR" b="1" dirty="0" err="1"/>
              <a:t>specific</a:t>
            </a:r>
            <a:r>
              <a:rPr lang="fr-FR" dirty="0"/>
              <a:t> </a:t>
            </a:r>
            <a:r>
              <a:rPr lang="fr-FR" b="1" dirty="0" err="1"/>
              <a:t>operations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and return </a:t>
            </a:r>
            <a:r>
              <a:rPr lang="fr-FR" b="1" dirty="0"/>
              <a:t>outputs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b="1" dirty="0"/>
              <a:t>input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A152880-B18E-4280-B4E6-A8C33492EC97}"/>
              </a:ext>
            </a:extLst>
          </p:cNvPr>
          <p:cNvGraphicFramePr>
            <a:graphicFrameLocks/>
          </p:cNvGraphicFramePr>
          <p:nvPr/>
        </p:nvGraphicFramePr>
        <p:xfrm>
          <a:off x="7022124" y="5072183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BCDF-AF94-4764-9BFD-2B84E5C3F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But </a:t>
            </a:r>
            <a:r>
              <a:rPr lang="fr-FR" dirty="0" err="1"/>
              <a:t>sometimes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encounter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where</a:t>
            </a:r>
            <a:endParaRPr lang="fr-FR" dirty="0"/>
          </a:p>
          <a:p>
            <a:pPr lvl="1"/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b="1" dirty="0"/>
              <a:t>inputs</a:t>
            </a:r>
            <a:r>
              <a:rPr lang="fr-FR" dirty="0"/>
              <a:t> and </a:t>
            </a:r>
            <a:r>
              <a:rPr lang="fr-FR" b="1" dirty="0" err="1"/>
              <a:t>expected</a:t>
            </a:r>
            <a:r>
              <a:rPr lang="fr-FR" dirty="0"/>
              <a:t> outputs,</a:t>
            </a:r>
          </a:p>
          <a:p>
            <a:pPr lvl="1"/>
            <a:r>
              <a:rPr lang="fr-FR" dirty="0"/>
              <a:t>but the </a:t>
            </a:r>
            <a:r>
              <a:rPr lang="fr-FR" b="1" dirty="0" err="1"/>
              <a:t>function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coded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not simple </a:t>
            </a:r>
            <a:r>
              <a:rPr lang="fr-FR" dirty="0"/>
              <a:t>to figure out.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E787324-96AB-4EB4-9953-71DB07B4865D}"/>
              </a:ext>
            </a:extLst>
          </p:cNvPr>
          <p:cNvGraphicFramePr>
            <a:graphicFrameLocks/>
          </p:cNvGraphicFramePr>
          <p:nvPr/>
        </p:nvGraphicFramePr>
        <p:xfrm>
          <a:off x="859692" y="5072183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119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8712-EB65-4616-96D6-33BA9B87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data science: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missing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,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available</a:t>
            </a:r>
            <a:r>
              <a:rPr lang="fr-FR" dirty="0"/>
              <a:t>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EDF6-A627-45EA-8B4E-4EB7B5AE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done</a:t>
            </a:r>
            <a:r>
              <a:rPr lang="fr-FR" dirty="0"/>
              <a:t> in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 </a:t>
            </a:r>
            <a:r>
              <a:rPr lang="fr-FR" dirty="0" err="1"/>
              <a:t>was</a:t>
            </a:r>
            <a:r>
              <a:rPr lang="fr-FR" dirty="0"/>
              <a:t> to design </a:t>
            </a:r>
            <a:r>
              <a:rPr lang="fr-FR" dirty="0" err="1"/>
              <a:t>functions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do </a:t>
            </a:r>
            <a:r>
              <a:rPr lang="fr-FR" b="1" dirty="0" err="1"/>
              <a:t>specific</a:t>
            </a:r>
            <a:r>
              <a:rPr lang="fr-FR" dirty="0"/>
              <a:t> </a:t>
            </a:r>
            <a:r>
              <a:rPr lang="fr-FR" b="1" dirty="0" err="1"/>
              <a:t>operations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and return </a:t>
            </a:r>
            <a:r>
              <a:rPr lang="fr-FR" b="1" dirty="0"/>
              <a:t>outputs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b="1" dirty="0"/>
              <a:t>input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A152880-B18E-4280-B4E6-A8C33492EC97}"/>
              </a:ext>
            </a:extLst>
          </p:cNvPr>
          <p:cNvGraphicFramePr>
            <a:graphicFrameLocks/>
          </p:cNvGraphicFramePr>
          <p:nvPr/>
        </p:nvGraphicFramePr>
        <p:xfrm>
          <a:off x="7022124" y="5072183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BCDF-AF94-4764-9BFD-2B84E5C3F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But </a:t>
            </a:r>
            <a:r>
              <a:rPr lang="fr-FR" dirty="0" err="1"/>
              <a:t>sometimes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encounter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where</a:t>
            </a:r>
            <a:endParaRPr lang="fr-FR" dirty="0"/>
          </a:p>
          <a:p>
            <a:pPr lvl="1"/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b="1" dirty="0"/>
              <a:t>inputs</a:t>
            </a:r>
            <a:r>
              <a:rPr lang="fr-FR" dirty="0"/>
              <a:t> and </a:t>
            </a:r>
            <a:r>
              <a:rPr lang="fr-FR" b="1" dirty="0" err="1"/>
              <a:t>expected</a:t>
            </a:r>
            <a:r>
              <a:rPr lang="fr-FR" dirty="0"/>
              <a:t> outputs,</a:t>
            </a:r>
          </a:p>
          <a:p>
            <a:pPr lvl="1"/>
            <a:r>
              <a:rPr lang="fr-FR" dirty="0"/>
              <a:t>but the </a:t>
            </a:r>
            <a:r>
              <a:rPr lang="fr-FR" b="1" dirty="0" err="1"/>
              <a:t>function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coded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not simple </a:t>
            </a:r>
            <a:r>
              <a:rPr lang="fr-FR" dirty="0"/>
              <a:t>to figure out.</a:t>
            </a:r>
          </a:p>
          <a:p>
            <a:r>
              <a:rPr lang="fr-FR" b="1" dirty="0" err="1"/>
              <a:t>Idea</a:t>
            </a:r>
            <a:r>
              <a:rPr lang="fr-FR" b="1" dirty="0"/>
              <a:t>: </a:t>
            </a:r>
            <a:r>
              <a:rPr lang="fr-FR" b="1" dirty="0" err="1"/>
              <a:t>What</a:t>
            </a:r>
            <a:r>
              <a:rPr lang="fr-FR" b="1" dirty="0"/>
              <a:t> if the computer </a:t>
            </a:r>
            <a:r>
              <a:rPr lang="fr-FR" b="1" dirty="0" err="1"/>
              <a:t>could</a:t>
            </a:r>
            <a:r>
              <a:rPr lang="fr-FR" b="1" dirty="0"/>
              <a:t> </a:t>
            </a:r>
            <a:r>
              <a:rPr lang="fr-FR" b="1" dirty="0" err="1"/>
              <a:t>learn</a:t>
            </a:r>
            <a:r>
              <a:rPr lang="fr-FR" b="1" dirty="0"/>
              <a:t> the </a:t>
            </a:r>
            <a:r>
              <a:rPr lang="fr-FR" b="1" dirty="0" err="1"/>
              <a:t>function</a:t>
            </a:r>
            <a:r>
              <a:rPr lang="fr-FR" b="1" dirty="0"/>
              <a:t> on </a:t>
            </a:r>
            <a:r>
              <a:rPr lang="fr-FR" b="1" dirty="0" err="1"/>
              <a:t>its</a:t>
            </a:r>
            <a:r>
              <a:rPr lang="fr-FR" b="1" dirty="0"/>
              <a:t> </a:t>
            </a:r>
            <a:r>
              <a:rPr lang="fr-FR" b="1" dirty="0" err="1"/>
              <a:t>own</a:t>
            </a:r>
            <a:r>
              <a:rPr lang="fr-FR" b="1" dirty="0"/>
              <a:t>?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E787324-96AB-4EB4-9953-71DB07B4865D}"/>
              </a:ext>
            </a:extLst>
          </p:cNvPr>
          <p:cNvGraphicFramePr>
            <a:graphicFrameLocks/>
          </p:cNvGraphicFramePr>
          <p:nvPr/>
        </p:nvGraphicFramePr>
        <p:xfrm>
          <a:off x="859692" y="5072183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8430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5472-9B1C-4E05-A421-D5B4E95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4CB3-A258-4522-90E8-C1B81FAC96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For instance, if I </a:t>
            </a:r>
            <a:r>
              <a:rPr lang="fr-FR" dirty="0" err="1"/>
              <a:t>were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table of values…</a:t>
            </a:r>
          </a:p>
          <a:p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5A45BE-AFAB-4B1F-9099-7DCD9EDBC2D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141979" y="1751073"/>
          <a:ext cx="2594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5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5472-9B1C-4E05-A421-D5B4E95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4CB3-A258-4522-90E8-C1B81FAC96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For instance, if I </a:t>
            </a:r>
            <a:r>
              <a:rPr lang="fr-FR" dirty="0" err="1"/>
              <a:t>were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table of values…</a:t>
            </a:r>
          </a:p>
          <a:p>
            <a:r>
              <a:rPr lang="fr-FR" dirty="0"/>
              <a:t>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guess</a:t>
            </a:r>
            <a:r>
              <a:rPr lang="fr-FR" dirty="0"/>
              <a:t> the </a:t>
            </a:r>
            <a:r>
              <a:rPr lang="fr-FR" dirty="0" err="1"/>
              <a:t>expected</a:t>
            </a:r>
            <a:r>
              <a:rPr lang="fr-FR" dirty="0"/>
              <a:t> output for the value </a:t>
            </a:r>
            <a:r>
              <a:rPr lang="fr-FR" b="1" dirty="0"/>
              <a:t>6</a:t>
            </a:r>
            <a:r>
              <a:rPr lang="fr-FR" dirty="0"/>
              <a:t>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5A45BE-AFAB-4B1F-9099-7DCD9EDBC2D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141979" y="1751073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70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5472-9B1C-4E05-A421-D5B4E95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4CB3-A258-4522-90E8-C1B81FAC9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4250810"/>
          </a:xfrm>
        </p:spPr>
        <p:txBody>
          <a:bodyPr>
            <a:normAutofit/>
          </a:bodyPr>
          <a:lstStyle/>
          <a:p>
            <a:r>
              <a:rPr lang="fr-FR" dirty="0"/>
              <a:t>For instance, if I </a:t>
            </a:r>
            <a:r>
              <a:rPr lang="fr-FR" dirty="0" err="1"/>
              <a:t>were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table of values…</a:t>
            </a:r>
          </a:p>
          <a:p>
            <a:r>
              <a:rPr lang="fr-FR" dirty="0"/>
              <a:t>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guess</a:t>
            </a:r>
            <a:r>
              <a:rPr lang="fr-FR" dirty="0"/>
              <a:t> the </a:t>
            </a:r>
            <a:r>
              <a:rPr lang="fr-FR" dirty="0" err="1"/>
              <a:t>expected</a:t>
            </a:r>
            <a:r>
              <a:rPr lang="fr-FR" dirty="0"/>
              <a:t> output for the value </a:t>
            </a:r>
            <a:r>
              <a:rPr lang="fr-FR" b="1" dirty="0"/>
              <a:t>6</a:t>
            </a:r>
            <a:r>
              <a:rPr lang="fr-FR" dirty="0"/>
              <a:t>…</a:t>
            </a:r>
          </a:p>
          <a:p>
            <a:r>
              <a:rPr lang="fr-FR" dirty="0"/>
              <a:t>You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guess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36</a:t>
            </a:r>
            <a:r>
              <a:rPr lang="fr-FR" dirty="0"/>
              <a:t>. 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20F6E15-E05E-442F-8D10-EDA1EEE40376}"/>
              </a:ext>
            </a:extLst>
          </p:cNvPr>
          <p:cNvGraphicFramePr>
            <a:graphicFrameLocks/>
          </p:cNvGraphicFramePr>
          <p:nvPr/>
        </p:nvGraphicFramePr>
        <p:xfrm>
          <a:off x="8141979" y="1751073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9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5472-9B1C-4E05-A421-D5B4E95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54CB3-A258-4522-90E8-C1B81FAC96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29166" y="2165621"/>
                <a:ext cx="4645152" cy="425081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For instance, if I </a:t>
                </a:r>
                <a:r>
                  <a:rPr lang="fr-FR" dirty="0" err="1"/>
                  <a:t>were</a:t>
                </a:r>
                <a:r>
                  <a:rPr lang="fr-FR" dirty="0"/>
                  <a:t> to </a:t>
                </a:r>
                <a:r>
                  <a:rPr lang="fr-FR" dirty="0" err="1"/>
                  <a:t>give</a:t>
                </a:r>
                <a:r>
                  <a:rPr lang="fr-FR" dirty="0"/>
                  <a:t> </a:t>
                </a:r>
                <a:r>
                  <a:rPr lang="fr-FR" dirty="0" err="1"/>
                  <a:t>you</a:t>
                </a:r>
                <a:r>
                  <a:rPr lang="fr-FR" dirty="0"/>
                  <a:t> </a:t>
                </a:r>
                <a:r>
                  <a:rPr lang="fr-FR" dirty="0" err="1"/>
                  <a:t>this</a:t>
                </a:r>
                <a:r>
                  <a:rPr lang="fr-FR" dirty="0"/>
                  <a:t> table of values…</a:t>
                </a:r>
              </a:p>
              <a:p>
                <a:r>
                  <a:rPr lang="fr-FR" dirty="0"/>
                  <a:t>And </a:t>
                </a:r>
                <a:r>
                  <a:rPr lang="fr-FR" dirty="0" err="1"/>
                  <a:t>then</a:t>
                </a:r>
                <a:r>
                  <a:rPr lang="fr-FR" dirty="0"/>
                  <a:t> </a:t>
                </a:r>
                <a:r>
                  <a:rPr lang="fr-FR" dirty="0" err="1"/>
                  <a:t>ask</a:t>
                </a:r>
                <a:r>
                  <a:rPr lang="fr-FR" dirty="0"/>
                  <a:t> </a:t>
                </a:r>
                <a:r>
                  <a:rPr lang="fr-FR" dirty="0" err="1"/>
                  <a:t>you</a:t>
                </a:r>
                <a:r>
                  <a:rPr lang="fr-FR" dirty="0"/>
                  <a:t> to </a:t>
                </a:r>
                <a:r>
                  <a:rPr lang="fr-FR" dirty="0" err="1"/>
                  <a:t>guess</a:t>
                </a:r>
                <a:r>
                  <a:rPr lang="fr-FR" dirty="0"/>
                  <a:t> the </a:t>
                </a:r>
                <a:r>
                  <a:rPr lang="fr-FR" dirty="0" err="1"/>
                  <a:t>expected</a:t>
                </a:r>
                <a:r>
                  <a:rPr lang="fr-FR" dirty="0"/>
                  <a:t> output for the value </a:t>
                </a:r>
                <a:r>
                  <a:rPr lang="fr-FR" b="1" dirty="0"/>
                  <a:t>6</a:t>
                </a:r>
                <a:r>
                  <a:rPr lang="fr-FR" dirty="0"/>
                  <a:t>…</a:t>
                </a:r>
              </a:p>
              <a:p>
                <a:r>
                  <a:rPr lang="fr-FR" dirty="0"/>
                  <a:t>You </a:t>
                </a:r>
                <a:r>
                  <a:rPr lang="fr-FR" dirty="0" err="1"/>
                  <a:t>would</a:t>
                </a:r>
                <a:r>
                  <a:rPr lang="fr-FR" dirty="0"/>
                  <a:t> </a:t>
                </a:r>
                <a:r>
                  <a:rPr lang="fr-FR" dirty="0" err="1"/>
                  <a:t>probably</a:t>
                </a:r>
                <a:r>
                  <a:rPr lang="fr-FR" dirty="0"/>
                  <a:t> </a:t>
                </a:r>
                <a:r>
                  <a:rPr lang="fr-FR" dirty="0" err="1"/>
                  <a:t>guess</a:t>
                </a:r>
                <a:r>
                  <a:rPr lang="fr-FR" dirty="0"/>
                  <a:t>, </a:t>
                </a:r>
                <a:r>
                  <a:rPr lang="fr-FR" dirty="0" err="1"/>
                  <a:t>it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b="1" dirty="0"/>
                  <a:t>36</a:t>
                </a:r>
                <a:r>
                  <a:rPr lang="fr-FR" dirty="0"/>
                  <a:t>. </a:t>
                </a:r>
              </a:p>
              <a:p>
                <a:r>
                  <a:rPr lang="fr-FR" dirty="0" err="1"/>
                  <a:t>Because</a:t>
                </a:r>
                <a:r>
                  <a:rPr lang="fr-FR" dirty="0"/>
                  <a:t> </a:t>
                </a:r>
                <a:r>
                  <a:rPr lang="fr-FR" dirty="0" err="1"/>
                  <a:t>you</a:t>
                </a:r>
                <a:r>
                  <a:rPr lang="fr-FR" dirty="0"/>
                  <a:t> </a:t>
                </a:r>
                <a:r>
                  <a:rPr lang="fr-FR" dirty="0" err="1"/>
                  <a:t>guessed</a:t>
                </a:r>
                <a:r>
                  <a:rPr lang="fr-FR" dirty="0"/>
                  <a:t>, </a:t>
                </a:r>
                <a:r>
                  <a:rPr lang="fr-FR" dirty="0" err="1"/>
                  <a:t>that</a:t>
                </a:r>
                <a:r>
                  <a:rPr lang="fr-FR" dirty="0"/>
                  <a:t> the </a:t>
                </a:r>
                <a:r>
                  <a:rPr lang="fr-FR" dirty="0" err="1"/>
                  <a:t>missing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dirty="0"/>
                  <a:t>, </a:t>
                </a:r>
                <a:r>
                  <a:rPr lang="fr-FR" dirty="0" err="1"/>
                  <a:t>was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54CB3-A258-4522-90E8-C1B81FAC9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29166" y="2165621"/>
                <a:ext cx="4645152" cy="4250810"/>
              </a:xfrm>
              <a:blipFill>
                <a:blip r:embed="rId2"/>
                <a:stretch>
                  <a:fillRect l="-1969" t="-2865" r="-3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20F6E15-E05E-442F-8D10-EDA1EEE40376}"/>
              </a:ext>
            </a:extLst>
          </p:cNvPr>
          <p:cNvGraphicFramePr>
            <a:graphicFrameLocks/>
          </p:cNvGraphicFramePr>
          <p:nvPr/>
        </p:nvGraphicFramePr>
        <p:xfrm>
          <a:off x="8141979" y="1751073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11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5472-9B1C-4E05-A421-D5B4E95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Record/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features</a:t>
            </a:r>
            <a:r>
              <a:rPr lang="fr-FR" dirty="0"/>
              <a:t>/inputs and labels/outputs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4CB3-A258-4522-90E8-C1B81FAC9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4250810"/>
          </a:xfrm>
        </p:spPr>
        <p:txBody>
          <a:bodyPr>
            <a:normAutofit/>
          </a:bodyPr>
          <a:lstStyle/>
          <a:p>
            <a:r>
              <a:rPr lang="en-US" dirty="0"/>
              <a:t>What just happened?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20F6E15-E05E-442F-8D10-EDA1EEE40376}"/>
              </a:ext>
            </a:extLst>
          </p:cNvPr>
          <p:cNvGraphicFramePr>
            <a:graphicFrameLocks/>
          </p:cNvGraphicFramePr>
          <p:nvPr/>
        </p:nvGraphicFramePr>
        <p:xfrm>
          <a:off x="9251764" y="1727627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2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5472-9B1C-4E05-A421-D5B4E95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Record/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features</a:t>
            </a:r>
            <a:r>
              <a:rPr lang="fr-FR" dirty="0"/>
              <a:t>/inputs and labels/outputs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4CB3-A258-4522-90E8-C1B81FAC9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4250810"/>
          </a:xfrm>
        </p:spPr>
        <p:txBody>
          <a:bodyPr>
            <a:normAutofit/>
          </a:bodyPr>
          <a:lstStyle/>
          <a:p>
            <a:r>
              <a:rPr lang="en-US" dirty="0"/>
              <a:t>What just happened?</a:t>
            </a:r>
          </a:p>
          <a:p>
            <a:r>
              <a:rPr lang="en-US" dirty="0"/>
              <a:t>You used your previous </a:t>
            </a:r>
            <a:r>
              <a:rPr lang="en-US" b="1" dirty="0"/>
              <a:t>experience/record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20F6E15-E05E-442F-8D10-EDA1EEE40376}"/>
              </a:ext>
            </a:extLst>
          </p:cNvPr>
          <p:cNvGraphicFramePr>
            <a:graphicFrameLocks/>
          </p:cNvGraphicFramePr>
          <p:nvPr/>
        </p:nvGraphicFramePr>
        <p:xfrm>
          <a:off x="9251764" y="1727627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1402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C264032D-0D86-4EB1-9067-94635FFAD9B1}"/>
              </a:ext>
            </a:extLst>
          </p:cNvPr>
          <p:cNvSpPr/>
          <p:nvPr/>
        </p:nvSpPr>
        <p:spPr>
          <a:xfrm>
            <a:off x="8682892" y="1727627"/>
            <a:ext cx="390770" cy="3649358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B5D4F-634A-45BF-AFCF-B8F35165F5B7}"/>
              </a:ext>
            </a:extLst>
          </p:cNvPr>
          <p:cNvSpPr txBox="1"/>
          <p:nvPr/>
        </p:nvSpPr>
        <p:spPr>
          <a:xfrm>
            <a:off x="6207871" y="3326826"/>
            <a:ext cx="26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Experience</a:t>
            </a:r>
            <a:r>
              <a:rPr lang="fr-FR" b="1" dirty="0"/>
              <a:t>/Record</a:t>
            </a:r>
          </a:p>
        </p:txBody>
      </p:sp>
    </p:spTree>
    <p:extLst>
      <p:ext uri="{BB962C8B-B14F-4D97-AF65-F5344CB8AC3E}">
        <p14:creationId xmlns:p14="http://schemas.microsoft.com/office/powerpoint/2010/main" val="287923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5472-9B1C-4E05-A421-D5B4E95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Record/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features</a:t>
            </a:r>
            <a:r>
              <a:rPr lang="fr-FR" dirty="0"/>
              <a:t>/inputs and labels/outputs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4CB3-A258-4522-90E8-C1B81FAC9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4250810"/>
          </a:xfrm>
        </p:spPr>
        <p:txBody>
          <a:bodyPr>
            <a:normAutofit/>
          </a:bodyPr>
          <a:lstStyle/>
          <a:p>
            <a:r>
              <a:rPr lang="en-US" dirty="0"/>
              <a:t>What just happened?</a:t>
            </a:r>
          </a:p>
          <a:p>
            <a:r>
              <a:rPr lang="en-US" dirty="0"/>
              <a:t>You used your previous </a:t>
            </a:r>
            <a:r>
              <a:rPr lang="en-US" b="1" dirty="0"/>
              <a:t>experience/record</a:t>
            </a:r>
          </a:p>
          <a:p>
            <a:r>
              <a:rPr lang="en-US" dirty="0"/>
              <a:t>To “guess” what might be the </a:t>
            </a:r>
            <a:r>
              <a:rPr lang="en-US" b="1" dirty="0"/>
              <a:t>relationship/function f</a:t>
            </a:r>
          </a:p>
          <a:p>
            <a:pPr lvl="1"/>
            <a:r>
              <a:rPr lang="en-US" dirty="0"/>
              <a:t>Between your </a:t>
            </a:r>
            <a:r>
              <a:rPr lang="en-US" b="1" dirty="0"/>
              <a:t>inputs/features x </a:t>
            </a:r>
          </a:p>
          <a:p>
            <a:pPr lvl="1"/>
            <a:r>
              <a:rPr lang="en-US" dirty="0"/>
              <a:t>And their respective </a:t>
            </a:r>
            <a:r>
              <a:rPr lang="en-US" b="1" dirty="0"/>
              <a:t>outputs/labels y</a:t>
            </a:r>
            <a:endParaRPr lang="fr-FR" b="1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20F6E15-E05E-442F-8D10-EDA1EEE40376}"/>
              </a:ext>
            </a:extLst>
          </p:cNvPr>
          <p:cNvGraphicFramePr>
            <a:graphicFrameLocks/>
          </p:cNvGraphicFramePr>
          <p:nvPr/>
        </p:nvGraphicFramePr>
        <p:xfrm>
          <a:off x="9251764" y="1727627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14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10B3360-191C-4D24-A840-FE3D57D91F00}"/>
              </a:ext>
            </a:extLst>
          </p:cNvPr>
          <p:cNvGraphicFramePr>
            <a:graphicFrameLocks/>
          </p:cNvGraphicFramePr>
          <p:nvPr/>
        </p:nvGraphicFramePr>
        <p:xfrm>
          <a:off x="1184033" y="5744307"/>
          <a:ext cx="7006490" cy="1000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C264032D-0D86-4EB1-9067-94635FFAD9B1}"/>
              </a:ext>
            </a:extLst>
          </p:cNvPr>
          <p:cNvSpPr/>
          <p:nvPr/>
        </p:nvSpPr>
        <p:spPr>
          <a:xfrm>
            <a:off x="8682892" y="1727627"/>
            <a:ext cx="390770" cy="3649358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B5D4F-634A-45BF-AFCF-B8F35165F5B7}"/>
              </a:ext>
            </a:extLst>
          </p:cNvPr>
          <p:cNvSpPr txBox="1"/>
          <p:nvPr/>
        </p:nvSpPr>
        <p:spPr>
          <a:xfrm>
            <a:off x="6207871" y="3326826"/>
            <a:ext cx="26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Experience</a:t>
            </a:r>
            <a:r>
              <a:rPr lang="fr-FR" b="1" dirty="0"/>
              <a:t>/Record</a:t>
            </a:r>
          </a:p>
        </p:txBody>
      </p:sp>
    </p:spTree>
    <p:extLst>
      <p:ext uri="{BB962C8B-B14F-4D97-AF65-F5344CB8AC3E}">
        <p14:creationId xmlns:p14="http://schemas.microsoft.com/office/powerpoint/2010/main" val="109327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26C-E353-4DDB-8BFA-C92B0BF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C1D-F89A-4578-B4F7-6181FAC6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397" y="2017341"/>
            <a:ext cx="4645152" cy="3882621"/>
          </a:xfrm>
        </p:spPr>
        <p:txBody>
          <a:bodyPr/>
          <a:lstStyle/>
          <a:p>
            <a:r>
              <a:rPr lang="fr-FR" dirty="0"/>
              <a:t>That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in data science,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 err="1"/>
              <a:t>regression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77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0042-88FA-4270-9621-2A6C12D6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A5B1-CF40-4B3F-8503-AD98BDED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ISTD catalogue</a:t>
            </a:r>
          </a:p>
          <a:p>
            <a:r>
              <a:rPr lang="en-GB" dirty="0">
                <a:hlinkClick r:id="rId2"/>
              </a:rPr>
              <a:t>https://istd.sutd.edu.sg/education/undergraduate/course-catalogue/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DAI catalogue</a:t>
            </a:r>
          </a:p>
          <a:p>
            <a:r>
              <a:rPr lang="en-GB" dirty="0">
                <a:hlinkClick r:id="rId3"/>
              </a:rPr>
              <a:t>https://dai.sutd.edu.sg/education/undergraduate/courses/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44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26C-E353-4DDB-8BFA-C92B0BF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C1D-F89A-4578-B4F7-6181FAC6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397" y="2017341"/>
            <a:ext cx="4645152" cy="38826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That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in data science,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 err="1"/>
              <a:t>regression</a:t>
            </a:r>
            <a:r>
              <a:rPr lang="fr-FR" dirty="0"/>
              <a:t>.</a:t>
            </a:r>
          </a:p>
          <a:p>
            <a:r>
              <a:rPr lang="fr-FR" dirty="0" err="1"/>
              <a:t>Mathematically</a:t>
            </a:r>
            <a:r>
              <a:rPr lang="fr-FR" dirty="0"/>
              <a:t> </a:t>
            </a:r>
            <a:r>
              <a:rPr lang="fr-FR" dirty="0" err="1"/>
              <a:t>speaking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of </a:t>
            </a:r>
            <a:r>
              <a:rPr lang="fr-FR" b="1" dirty="0" err="1"/>
              <a:t>finding</a:t>
            </a:r>
            <a:r>
              <a:rPr lang="fr-FR" b="1" dirty="0"/>
              <a:t> the </a:t>
            </a:r>
            <a:r>
              <a:rPr lang="fr-FR" b="1" dirty="0" err="1"/>
              <a:t>curve</a:t>
            </a:r>
            <a:r>
              <a:rPr lang="fr-FR" b="1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covers</a:t>
            </a:r>
            <a:r>
              <a:rPr lang="fr-FR" dirty="0"/>
              <a:t> the points </a:t>
            </a:r>
            <a:r>
              <a:rPr lang="fr-FR" b="1" dirty="0"/>
              <a:t>(</a:t>
            </a:r>
            <a:r>
              <a:rPr lang="fr-FR" b="1" dirty="0" err="1"/>
              <a:t>x,y</a:t>
            </a:r>
            <a:r>
              <a:rPr lang="fr-FR" b="1" dirty="0"/>
              <a:t>) </a:t>
            </a:r>
            <a:r>
              <a:rPr lang="fr-FR" dirty="0" err="1"/>
              <a:t>you</a:t>
            </a:r>
            <a:r>
              <a:rPr lang="fr-FR" dirty="0"/>
              <a:t> have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b="1" dirty="0"/>
              <a:t>record/</a:t>
            </a:r>
            <a:r>
              <a:rPr lang="fr-FR" b="1" dirty="0" err="1"/>
              <a:t>experience</a:t>
            </a:r>
            <a:r>
              <a:rPr lang="fr-FR" dirty="0"/>
              <a:t>.</a:t>
            </a:r>
          </a:p>
          <a:p>
            <a:r>
              <a:rPr lang="fr-FR" dirty="0"/>
              <a:t>So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b="1" dirty="0" err="1"/>
              <a:t>predict</a:t>
            </a:r>
            <a:r>
              <a:rPr lang="fr-FR" dirty="0"/>
              <a:t> the </a:t>
            </a:r>
            <a:r>
              <a:rPr lang="fr-FR" b="1" dirty="0"/>
              <a:t>outputs</a:t>
            </a:r>
            <a:r>
              <a:rPr lang="fr-FR" dirty="0"/>
              <a:t> of </a:t>
            </a:r>
            <a:r>
              <a:rPr lang="fr-FR" b="1" dirty="0" err="1"/>
              <a:t>unseen</a:t>
            </a:r>
            <a:r>
              <a:rPr lang="fr-FR" b="1" dirty="0"/>
              <a:t> input</a:t>
            </a:r>
            <a:r>
              <a:rPr lang="fr-FR" dirty="0"/>
              <a:t> </a:t>
            </a:r>
            <a:r>
              <a:rPr lang="fr-FR" b="1" dirty="0"/>
              <a:t>values</a:t>
            </a:r>
            <a:r>
              <a:rPr lang="fr-F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9EFCD-739D-4B56-B0A1-198108850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9" t="25896" r="27498" b="71090"/>
          <a:stretch/>
        </p:blipFill>
        <p:spPr>
          <a:xfrm>
            <a:off x="6213229" y="1235075"/>
            <a:ext cx="5132782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FA83F-CA95-4653-A292-04E7E8CB9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9" t="49699" r="21072" b="16103"/>
          <a:stretch/>
        </p:blipFill>
        <p:spPr>
          <a:xfrm>
            <a:off x="5440760" y="2038924"/>
            <a:ext cx="6631868" cy="45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8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26C-E353-4DDB-8BFA-C92B0BF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in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C1D-F89A-4578-B4F7-6181FAC6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0"/>
            <a:ext cx="4645152" cy="4157025"/>
          </a:xfrm>
        </p:spPr>
        <p:txBody>
          <a:bodyPr>
            <a:normAutofit/>
          </a:bodyPr>
          <a:lstStyle/>
          <a:p>
            <a:r>
              <a:rPr lang="fr-FR" dirty="0" err="1"/>
              <a:t>Typically</a:t>
            </a:r>
            <a:r>
              <a:rPr lang="fr-FR" dirty="0"/>
              <a:t>, </a:t>
            </a:r>
            <a:r>
              <a:rPr lang="fr-FR" dirty="0" err="1"/>
              <a:t>our</a:t>
            </a:r>
            <a:r>
              <a:rPr lang="fr-FR" dirty="0"/>
              <a:t> squares </a:t>
            </a:r>
            <a:r>
              <a:rPr lang="fr-FR" dirty="0" err="1"/>
              <a:t>example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8D1E9F9-BF69-4D73-B742-5976F3A45C73}"/>
              </a:ext>
            </a:extLst>
          </p:cNvPr>
          <p:cNvGraphicFramePr>
            <a:graphicFrameLocks/>
          </p:cNvGraphicFramePr>
          <p:nvPr/>
        </p:nvGraphicFramePr>
        <p:xfrm>
          <a:off x="9439333" y="227073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45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26C-E353-4DDB-8BFA-C92B0BF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in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C1D-F89A-4578-B4F7-6181FAC6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0"/>
            <a:ext cx="4645152" cy="4157025"/>
          </a:xfrm>
        </p:spPr>
        <p:txBody>
          <a:bodyPr>
            <a:normAutofit/>
          </a:bodyPr>
          <a:lstStyle/>
          <a:p>
            <a:r>
              <a:rPr lang="fr-FR" dirty="0" err="1"/>
              <a:t>Typically</a:t>
            </a:r>
            <a:r>
              <a:rPr lang="fr-FR" dirty="0"/>
              <a:t>, </a:t>
            </a:r>
            <a:r>
              <a:rPr lang="fr-FR" dirty="0" err="1"/>
              <a:t>our</a:t>
            </a:r>
            <a:r>
              <a:rPr lang="fr-FR" dirty="0"/>
              <a:t> squares </a:t>
            </a:r>
            <a:r>
              <a:rPr lang="fr-FR" dirty="0" err="1"/>
              <a:t>example</a:t>
            </a:r>
            <a:endParaRPr lang="fr-FR" dirty="0"/>
          </a:p>
          <a:p>
            <a:r>
              <a:rPr lang="fr-FR" dirty="0"/>
              <a:t>The IQ tests: « </a:t>
            </a:r>
            <a:r>
              <a:rPr lang="fr-FR" dirty="0" err="1"/>
              <a:t>guess</a:t>
            </a:r>
            <a:r>
              <a:rPr lang="fr-FR" dirty="0"/>
              <a:t> the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in the </a:t>
            </a:r>
            <a:r>
              <a:rPr lang="fr-FR" dirty="0" err="1"/>
              <a:t>sequence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8D1E9F9-BF69-4D73-B742-5976F3A45C73}"/>
              </a:ext>
            </a:extLst>
          </p:cNvPr>
          <p:cNvGraphicFramePr>
            <a:graphicFrameLocks/>
          </p:cNvGraphicFramePr>
          <p:nvPr/>
        </p:nvGraphicFramePr>
        <p:xfrm>
          <a:off x="9439333" y="227073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1402"/>
                  </a:ext>
                </a:extLst>
              </a:tr>
            </a:tbl>
          </a:graphicData>
        </a:graphic>
      </p:graphicFrame>
      <p:pic>
        <p:nvPicPr>
          <p:cNvPr id="2050" name="Picture 2" descr="RÃ©sultat de recherche d'images pour &quot;iq sequence&quot;">
            <a:extLst>
              <a:ext uri="{FF2B5EF4-FFF2-40B4-BE49-F238E27FC236}">
                <a16:creationId xmlns:a16="http://schemas.microsoft.com/office/drawing/2014/main" id="{AA857DA4-6482-408E-B3E3-796AE205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22" y="2438532"/>
            <a:ext cx="5157543" cy="209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26C-E353-4DDB-8BFA-C92B0BF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in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C1D-F89A-4578-B4F7-6181FAC6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0"/>
            <a:ext cx="4645152" cy="4157025"/>
          </a:xfrm>
        </p:spPr>
        <p:txBody>
          <a:bodyPr>
            <a:normAutofit/>
          </a:bodyPr>
          <a:lstStyle/>
          <a:p>
            <a:r>
              <a:rPr lang="fr-FR" dirty="0" err="1"/>
              <a:t>Typically</a:t>
            </a:r>
            <a:r>
              <a:rPr lang="fr-FR" dirty="0"/>
              <a:t>, </a:t>
            </a:r>
            <a:r>
              <a:rPr lang="fr-FR" dirty="0" err="1"/>
              <a:t>our</a:t>
            </a:r>
            <a:r>
              <a:rPr lang="fr-FR" dirty="0"/>
              <a:t> squares </a:t>
            </a:r>
            <a:r>
              <a:rPr lang="fr-FR" dirty="0" err="1"/>
              <a:t>example</a:t>
            </a:r>
            <a:endParaRPr lang="fr-FR" dirty="0"/>
          </a:p>
          <a:p>
            <a:r>
              <a:rPr lang="fr-FR" dirty="0"/>
              <a:t>The IQ tests: « </a:t>
            </a:r>
            <a:r>
              <a:rPr lang="fr-FR" dirty="0" err="1"/>
              <a:t>guess</a:t>
            </a:r>
            <a:r>
              <a:rPr lang="fr-FR" dirty="0"/>
              <a:t> the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in the </a:t>
            </a:r>
            <a:r>
              <a:rPr lang="fr-FR" dirty="0" err="1"/>
              <a:t>sequence</a:t>
            </a:r>
            <a:r>
              <a:rPr lang="fr-FR" dirty="0"/>
              <a:t> »</a:t>
            </a:r>
          </a:p>
          <a:p>
            <a:r>
              <a:rPr lang="fr-FR" dirty="0"/>
              <a:t>Exemple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appartment</a:t>
            </a:r>
            <a:r>
              <a:rPr lang="fr-FR" dirty="0"/>
              <a:t> </a:t>
            </a:r>
            <a:r>
              <a:rPr lang="fr-FR" dirty="0" err="1"/>
              <a:t>selling</a:t>
            </a:r>
            <a:endParaRPr lang="fr-FR" dirty="0"/>
          </a:p>
          <a:p>
            <a:pPr lvl="1"/>
            <a:r>
              <a:rPr lang="fr-FR" dirty="0" err="1"/>
              <a:t>Guessing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of an </a:t>
            </a:r>
            <a:r>
              <a:rPr lang="fr-FR" dirty="0" err="1"/>
              <a:t>appartment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its</a:t>
            </a:r>
            <a:r>
              <a:rPr lang="fr-FR" dirty="0"/>
              <a:t> size and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sales.</a:t>
            </a:r>
          </a:p>
          <a:p>
            <a:endParaRPr lang="fr-FR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8D1E9F9-BF69-4D73-B742-5976F3A45C73}"/>
              </a:ext>
            </a:extLst>
          </p:cNvPr>
          <p:cNvGraphicFramePr>
            <a:graphicFrameLocks/>
          </p:cNvGraphicFramePr>
          <p:nvPr/>
        </p:nvGraphicFramePr>
        <p:xfrm>
          <a:off x="9439333" y="227073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1402"/>
                  </a:ext>
                </a:extLst>
              </a:tr>
            </a:tbl>
          </a:graphicData>
        </a:graphic>
      </p:graphicFrame>
      <p:pic>
        <p:nvPicPr>
          <p:cNvPr id="2050" name="Picture 2" descr="RÃ©sultat de recherche d'images pour &quot;iq sequence&quot;">
            <a:extLst>
              <a:ext uri="{FF2B5EF4-FFF2-40B4-BE49-F238E27FC236}">
                <a16:creationId xmlns:a16="http://schemas.microsoft.com/office/drawing/2014/main" id="{AA857DA4-6482-408E-B3E3-796AE205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22" y="2438532"/>
            <a:ext cx="5157543" cy="209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apartment seller agent&quot;">
            <a:extLst>
              <a:ext uri="{FF2B5EF4-FFF2-40B4-BE49-F238E27FC236}">
                <a16:creationId xmlns:a16="http://schemas.microsoft.com/office/drawing/2014/main" id="{B6F46F7C-7D06-4F1E-91FE-6F09A6E4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67" y="4258768"/>
            <a:ext cx="3768725" cy="25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737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26C-E353-4DDB-8BFA-C92B0BF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in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C1D-F89A-4578-B4F7-6181FAC6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0"/>
            <a:ext cx="4645152" cy="4157025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Typically</a:t>
            </a:r>
            <a:r>
              <a:rPr lang="fr-FR" dirty="0"/>
              <a:t>, </a:t>
            </a:r>
            <a:r>
              <a:rPr lang="fr-FR" dirty="0" err="1"/>
              <a:t>our</a:t>
            </a:r>
            <a:r>
              <a:rPr lang="fr-FR" dirty="0"/>
              <a:t> squares </a:t>
            </a:r>
            <a:r>
              <a:rPr lang="fr-FR" dirty="0" err="1"/>
              <a:t>example</a:t>
            </a:r>
            <a:endParaRPr lang="fr-FR" dirty="0"/>
          </a:p>
          <a:p>
            <a:r>
              <a:rPr lang="fr-FR" dirty="0"/>
              <a:t>The IQ tests: « </a:t>
            </a:r>
            <a:r>
              <a:rPr lang="fr-FR" dirty="0" err="1"/>
              <a:t>guess</a:t>
            </a:r>
            <a:r>
              <a:rPr lang="fr-FR" dirty="0"/>
              <a:t> the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in the </a:t>
            </a:r>
            <a:r>
              <a:rPr lang="fr-FR" dirty="0" err="1"/>
              <a:t>sequence</a:t>
            </a:r>
            <a:r>
              <a:rPr lang="fr-FR" dirty="0"/>
              <a:t> »</a:t>
            </a:r>
          </a:p>
          <a:p>
            <a:r>
              <a:rPr lang="fr-FR" dirty="0"/>
              <a:t>Exemple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appartment</a:t>
            </a:r>
            <a:r>
              <a:rPr lang="fr-FR" dirty="0"/>
              <a:t> </a:t>
            </a:r>
            <a:r>
              <a:rPr lang="fr-FR" dirty="0" err="1"/>
              <a:t>selling</a:t>
            </a:r>
            <a:endParaRPr lang="fr-FR" dirty="0"/>
          </a:p>
          <a:p>
            <a:pPr lvl="1"/>
            <a:r>
              <a:rPr lang="fr-FR" dirty="0" err="1"/>
              <a:t>Guessing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of an </a:t>
            </a:r>
            <a:r>
              <a:rPr lang="fr-FR" dirty="0" err="1"/>
              <a:t>appartment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its</a:t>
            </a:r>
            <a:r>
              <a:rPr lang="fr-FR" dirty="0"/>
              <a:t> size and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sales.</a:t>
            </a:r>
          </a:p>
          <a:p>
            <a:r>
              <a:rPr lang="fr-FR" dirty="0"/>
              <a:t>Etc.</a:t>
            </a:r>
          </a:p>
          <a:p>
            <a:endParaRPr lang="fr-FR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8D1E9F9-BF69-4D73-B742-5976F3A45C73}"/>
              </a:ext>
            </a:extLst>
          </p:cNvPr>
          <p:cNvGraphicFramePr>
            <a:graphicFrameLocks/>
          </p:cNvGraphicFramePr>
          <p:nvPr/>
        </p:nvGraphicFramePr>
        <p:xfrm>
          <a:off x="9439333" y="227073"/>
          <a:ext cx="25947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1885531312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418765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4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1402"/>
                  </a:ext>
                </a:extLst>
              </a:tr>
            </a:tbl>
          </a:graphicData>
        </a:graphic>
      </p:graphicFrame>
      <p:pic>
        <p:nvPicPr>
          <p:cNvPr id="2050" name="Picture 2" descr="RÃ©sultat de recherche d'images pour &quot;iq sequence&quot;">
            <a:extLst>
              <a:ext uri="{FF2B5EF4-FFF2-40B4-BE49-F238E27FC236}">
                <a16:creationId xmlns:a16="http://schemas.microsoft.com/office/drawing/2014/main" id="{AA857DA4-6482-408E-B3E3-796AE205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22" y="2438532"/>
            <a:ext cx="5157543" cy="209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apartment seller agent&quot;">
            <a:extLst>
              <a:ext uri="{FF2B5EF4-FFF2-40B4-BE49-F238E27FC236}">
                <a16:creationId xmlns:a16="http://schemas.microsoft.com/office/drawing/2014/main" id="{B6F46F7C-7D06-4F1E-91FE-6F09A6E4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67" y="4258768"/>
            <a:ext cx="3768725" cy="25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090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r>
              <a:rPr lang="fr-FR" dirty="0"/>
              <a:t>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in real-life.</a:t>
            </a:r>
          </a:p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are classification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9116E2A-DCE2-4670-8B4D-957F10EE8C41}"/>
              </a:ext>
            </a:extLst>
          </p:cNvPr>
          <p:cNvGraphicFramePr>
            <a:graphicFrameLocks/>
          </p:cNvGraphicFramePr>
          <p:nvPr/>
        </p:nvGraphicFramePr>
        <p:xfrm>
          <a:off x="304800" y="3931138"/>
          <a:ext cx="11457354" cy="10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07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r>
              <a:rPr lang="fr-FR" dirty="0"/>
              <a:t>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in real-life.</a:t>
            </a:r>
          </a:p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are classification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computer vision.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9116E2A-DCE2-4670-8B4D-957F10EE8C41}"/>
              </a:ext>
            </a:extLst>
          </p:cNvPr>
          <p:cNvGraphicFramePr>
            <a:graphicFrameLocks/>
          </p:cNvGraphicFramePr>
          <p:nvPr/>
        </p:nvGraphicFramePr>
        <p:xfrm>
          <a:off x="304800" y="3931138"/>
          <a:ext cx="11457354" cy="10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Ã©sultat de recherche d'images pour &quot;cat image&quot;">
            <a:extLst>
              <a:ext uri="{FF2B5EF4-FFF2-40B4-BE49-F238E27FC236}">
                <a16:creationId xmlns:a16="http://schemas.microsoft.com/office/drawing/2014/main" id="{445E1ED3-5041-4B99-9846-CFDD367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3" y="5263136"/>
            <a:ext cx="2217126" cy="14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6A81F-02D6-412C-BA11-892D93F00BCB}"/>
              </a:ext>
            </a:extLst>
          </p:cNvPr>
          <p:cNvSpPr txBox="1"/>
          <p:nvPr/>
        </p:nvSpPr>
        <p:spPr>
          <a:xfrm>
            <a:off x="9566030" y="5413725"/>
            <a:ext cx="15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It’s</a:t>
            </a:r>
            <a:r>
              <a:rPr lang="fr-FR" dirty="0"/>
              <a:t> a cat!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495B9-7D81-4995-BE71-C827D37C7801}"/>
              </a:ext>
            </a:extLst>
          </p:cNvPr>
          <p:cNvSpPr txBox="1"/>
          <p:nvPr/>
        </p:nvSpPr>
        <p:spPr>
          <a:xfrm>
            <a:off x="3806091" y="5281679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Very </a:t>
            </a:r>
            <a:r>
              <a:rPr lang="fr-FR" dirty="0" err="1"/>
              <a:t>easy</a:t>
            </a:r>
            <a:r>
              <a:rPr lang="fr-FR" dirty="0"/>
              <a:t> for a </a:t>
            </a:r>
            <a:r>
              <a:rPr lang="fr-FR" dirty="0" err="1"/>
              <a:t>human</a:t>
            </a:r>
            <a:r>
              <a:rPr lang="fr-FR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788375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r>
              <a:rPr lang="fr-FR" dirty="0"/>
              <a:t>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in real-life.</a:t>
            </a:r>
          </a:p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are classification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computer vision.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9116E2A-DCE2-4670-8B4D-957F10EE8C41}"/>
              </a:ext>
            </a:extLst>
          </p:cNvPr>
          <p:cNvGraphicFramePr>
            <a:graphicFrameLocks/>
          </p:cNvGraphicFramePr>
          <p:nvPr/>
        </p:nvGraphicFramePr>
        <p:xfrm>
          <a:off x="304800" y="3931138"/>
          <a:ext cx="11457354" cy="10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Ã©sultat de recherche d'images pour &quot;cat image&quot;">
            <a:extLst>
              <a:ext uri="{FF2B5EF4-FFF2-40B4-BE49-F238E27FC236}">
                <a16:creationId xmlns:a16="http://schemas.microsoft.com/office/drawing/2014/main" id="{445E1ED3-5041-4B99-9846-CFDD367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3" y="5263136"/>
            <a:ext cx="2217126" cy="14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6A81F-02D6-412C-BA11-892D93F00BCB}"/>
              </a:ext>
            </a:extLst>
          </p:cNvPr>
          <p:cNvSpPr txBox="1"/>
          <p:nvPr/>
        </p:nvSpPr>
        <p:spPr>
          <a:xfrm>
            <a:off x="9566030" y="5413725"/>
            <a:ext cx="15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It’s</a:t>
            </a:r>
            <a:r>
              <a:rPr lang="fr-FR" dirty="0"/>
              <a:t> a cat!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495B9-7D81-4995-BE71-C827D37C7801}"/>
              </a:ext>
            </a:extLst>
          </p:cNvPr>
          <p:cNvSpPr txBox="1"/>
          <p:nvPr/>
        </p:nvSpPr>
        <p:spPr>
          <a:xfrm>
            <a:off x="3806091" y="5281679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Very </a:t>
            </a:r>
            <a:r>
              <a:rPr lang="fr-FR" dirty="0" err="1"/>
              <a:t>easy</a:t>
            </a:r>
            <a:r>
              <a:rPr lang="fr-FR" dirty="0"/>
              <a:t> for a </a:t>
            </a:r>
            <a:r>
              <a:rPr lang="fr-FR" dirty="0" err="1"/>
              <a:t>human</a:t>
            </a:r>
            <a:r>
              <a:rPr lang="fr-FR" dirty="0"/>
              <a:t>… </a:t>
            </a:r>
          </a:p>
          <a:p>
            <a:pPr algn="ctr"/>
            <a:r>
              <a:rPr lang="fr-FR" b="1" dirty="0"/>
              <a:t>How </a:t>
            </a:r>
            <a:r>
              <a:rPr lang="fr-FR" b="1" dirty="0" err="1"/>
              <a:t>would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do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a computer?</a:t>
            </a:r>
          </a:p>
        </p:txBody>
      </p:sp>
    </p:spTree>
    <p:extLst>
      <p:ext uri="{BB962C8B-B14F-4D97-AF65-F5344CB8AC3E}">
        <p14:creationId xmlns:p14="http://schemas.microsoft.com/office/powerpoint/2010/main" val="585312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58037"/>
            <a:ext cx="10228687" cy="1059305"/>
          </a:xfrm>
        </p:spPr>
        <p:txBody>
          <a:bodyPr>
            <a:normAutofit fontScale="90000"/>
          </a:bodyPr>
          <a:lstStyle/>
          <a:p>
            <a:r>
              <a:rPr lang="fr-FR" dirty="0"/>
              <a:t>Classification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692" y="2165621"/>
            <a:ext cx="5422626" cy="3922564"/>
          </a:xfrm>
        </p:spPr>
        <p:txBody>
          <a:bodyPr>
            <a:normAutofit/>
          </a:bodyPr>
          <a:lstStyle/>
          <a:p>
            <a:r>
              <a:rPr lang="fr-FR" dirty="0"/>
              <a:t>Computer vision </a:t>
            </a:r>
            <a:r>
              <a:rPr lang="fr-FR" dirty="0" err="1"/>
              <a:t>problems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Image recognition: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, tell me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(cats/</a:t>
            </a:r>
            <a:r>
              <a:rPr lang="fr-FR" dirty="0" err="1"/>
              <a:t>dogs</a:t>
            </a:r>
            <a:r>
              <a:rPr lang="fr-FR" dirty="0"/>
              <a:t>,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person</a:t>
            </a:r>
            <a:r>
              <a:rPr lang="fr-FR" dirty="0"/>
              <a:t>)</a:t>
            </a:r>
          </a:p>
        </p:txBody>
      </p:sp>
      <p:pic>
        <p:nvPicPr>
          <p:cNvPr id="5" name="Picture 2" descr="RÃ©sultat de recherche d'images pour &quot;cat image&quot;">
            <a:extLst>
              <a:ext uri="{FF2B5EF4-FFF2-40B4-BE49-F238E27FC236}">
                <a16:creationId xmlns:a16="http://schemas.microsoft.com/office/drawing/2014/main" id="{7EF0D3CB-0632-4BFA-A535-4FE0BD376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84" y="2342386"/>
            <a:ext cx="3969713" cy="26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8AEDA-CDF9-426D-8269-80778BD57563}"/>
              </a:ext>
            </a:extLst>
          </p:cNvPr>
          <p:cNvSpPr txBox="1"/>
          <p:nvPr/>
        </p:nvSpPr>
        <p:spPr>
          <a:xfrm>
            <a:off x="9761414" y="5425349"/>
            <a:ext cx="15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It’s</a:t>
            </a:r>
            <a:r>
              <a:rPr lang="fr-FR" dirty="0"/>
              <a:t> a cat!</a:t>
            </a:r>
          </a:p>
        </p:txBody>
      </p:sp>
    </p:spTree>
    <p:extLst>
      <p:ext uri="{BB962C8B-B14F-4D97-AF65-F5344CB8AC3E}">
        <p14:creationId xmlns:p14="http://schemas.microsoft.com/office/powerpoint/2010/main" val="1800792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58037"/>
            <a:ext cx="10228687" cy="1059305"/>
          </a:xfrm>
        </p:spPr>
        <p:txBody>
          <a:bodyPr>
            <a:normAutofit fontScale="90000"/>
          </a:bodyPr>
          <a:lstStyle/>
          <a:p>
            <a:r>
              <a:rPr lang="fr-FR" dirty="0"/>
              <a:t>Classification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692" y="2165621"/>
            <a:ext cx="5422626" cy="3922564"/>
          </a:xfrm>
        </p:spPr>
        <p:txBody>
          <a:bodyPr>
            <a:normAutofit/>
          </a:bodyPr>
          <a:lstStyle/>
          <a:p>
            <a:r>
              <a:rPr lang="fr-FR" dirty="0"/>
              <a:t>Computer vision </a:t>
            </a:r>
            <a:r>
              <a:rPr lang="fr-FR" dirty="0" err="1"/>
              <a:t>problems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Image recognition: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, tell me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(cats/</a:t>
            </a:r>
            <a:r>
              <a:rPr lang="fr-FR" dirty="0" err="1"/>
              <a:t>dogs</a:t>
            </a:r>
            <a:r>
              <a:rPr lang="fr-FR" dirty="0"/>
              <a:t>,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person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Image classification: </a:t>
            </a:r>
            <a:r>
              <a:rPr lang="fr-FR" dirty="0" err="1"/>
              <a:t>given</a:t>
            </a:r>
            <a:r>
              <a:rPr lang="fr-FR" dirty="0"/>
              <a:t> a CT scan, tell me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cancer/not cancer</a:t>
            </a:r>
          </a:p>
        </p:txBody>
      </p:sp>
      <p:pic>
        <p:nvPicPr>
          <p:cNvPr id="8194" name="Picture 2" descr="RÃ©sultat de recherche d'images pour &quot;CT scan&quot;">
            <a:extLst>
              <a:ext uri="{FF2B5EF4-FFF2-40B4-BE49-F238E27FC236}">
                <a16:creationId xmlns:a16="http://schemas.microsoft.com/office/drawing/2014/main" id="{5CF7FA87-934B-42F5-A813-CA60D9F9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654" y="1968495"/>
            <a:ext cx="3533535" cy="353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079F2-8B62-46A9-BFAA-21C97DDF4BB8}"/>
              </a:ext>
            </a:extLst>
          </p:cNvPr>
          <p:cNvSpPr txBox="1"/>
          <p:nvPr/>
        </p:nvSpPr>
        <p:spPr>
          <a:xfrm>
            <a:off x="10436368" y="3356787"/>
            <a:ext cx="166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That’s</a:t>
            </a:r>
            <a:r>
              <a:rPr lang="fr-FR" dirty="0"/>
              <a:t> </a:t>
            </a:r>
          </a:p>
          <a:p>
            <a:r>
              <a:rPr lang="fr-FR" dirty="0" err="1"/>
              <a:t>cancerous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4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4557-9FB3-4558-BBF8-491A92E4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31A0-A142-42BF-B0D7-AAE47DAE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advanced concepts in Python</a:t>
            </a:r>
          </a:p>
          <a:p>
            <a:r>
              <a:rPr lang="en-GB" dirty="0"/>
              <a:t>Object-oriented programming</a:t>
            </a:r>
          </a:p>
          <a:p>
            <a:r>
              <a:rPr lang="en-GB" dirty="0"/>
              <a:t>Visualization with Matplotlib (as displaying board in tic tac toe, but also visualizing functional graphs, etc.)</a:t>
            </a:r>
          </a:p>
          <a:p>
            <a:r>
              <a:rPr lang="en-GB" dirty="0"/>
              <a:t>User interfaces (graphical buttons and other things to ease the user interaction with your programs)</a:t>
            </a:r>
          </a:p>
          <a:p>
            <a:r>
              <a:rPr lang="en-GB" dirty="0"/>
              <a:t>Advanced algorithmics (how to decide and measure the quality of a function design)</a:t>
            </a:r>
          </a:p>
          <a:p>
            <a:r>
              <a:rPr lang="en-GB" dirty="0"/>
              <a:t>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867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58037"/>
            <a:ext cx="10228687" cy="1059305"/>
          </a:xfrm>
        </p:spPr>
        <p:txBody>
          <a:bodyPr>
            <a:normAutofit fontScale="90000"/>
          </a:bodyPr>
          <a:lstStyle/>
          <a:p>
            <a:r>
              <a:rPr lang="fr-FR" dirty="0"/>
              <a:t>Classification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692" y="2165621"/>
            <a:ext cx="5422626" cy="392256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Computer vision </a:t>
            </a:r>
            <a:r>
              <a:rPr lang="fr-FR" dirty="0" err="1"/>
              <a:t>problems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Image recognition: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, tell me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(cats/</a:t>
            </a:r>
            <a:r>
              <a:rPr lang="fr-FR" dirty="0" err="1"/>
              <a:t>dogs</a:t>
            </a:r>
            <a:r>
              <a:rPr lang="fr-FR" dirty="0"/>
              <a:t>,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person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Image classification: </a:t>
            </a:r>
            <a:r>
              <a:rPr lang="fr-FR" dirty="0" err="1"/>
              <a:t>given</a:t>
            </a:r>
            <a:r>
              <a:rPr lang="fr-FR" dirty="0"/>
              <a:t> a CT scan, tell me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cancer/no cancer</a:t>
            </a:r>
          </a:p>
          <a:p>
            <a:pPr lvl="1"/>
            <a:r>
              <a:rPr lang="fr-FR" dirty="0"/>
              <a:t>Image recognition + segmentation: </a:t>
            </a:r>
          </a:p>
          <a:p>
            <a:pPr lvl="2"/>
            <a:r>
              <a:rPr lang="fr-FR" dirty="0" err="1"/>
              <a:t>find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pedestrian in the </a:t>
            </a:r>
            <a:r>
              <a:rPr lang="fr-FR" dirty="0" err="1"/>
              <a:t>picture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and if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/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,</a:t>
            </a:r>
          </a:p>
          <a:p>
            <a:pPr lvl="2"/>
            <a:r>
              <a:rPr lang="fr-FR" dirty="0"/>
              <a:t>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movement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.</a:t>
            </a:r>
          </a:p>
        </p:txBody>
      </p:sp>
      <p:pic>
        <p:nvPicPr>
          <p:cNvPr id="8196" name="Picture 4" descr="RÃ©sultat de recherche d'images pour &quot;car pedestrian detection&quot;">
            <a:extLst>
              <a:ext uri="{FF2B5EF4-FFF2-40B4-BE49-F238E27FC236}">
                <a16:creationId xmlns:a16="http://schemas.microsoft.com/office/drawing/2014/main" id="{C76F1931-B175-41C3-9E2E-89A60266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83" y="2638186"/>
            <a:ext cx="5511933" cy="31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61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909D-7DC1-4362-AF42-FF741C44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Recap</a:t>
            </a:r>
            <a:r>
              <a:rPr lang="fr-FR" dirty="0"/>
              <a:t> for data science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3CD49-FD9D-4E0F-BFF4-2D981440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foundations</a:t>
            </a:r>
            <a:r>
              <a:rPr lang="fr-FR" dirty="0"/>
              <a:t> (</a:t>
            </a:r>
            <a:r>
              <a:rPr lang="fr-FR" dirty="0" err="1"/>
              <a:t>mathematical</a:t>
            </a:r>
            <a:r>
              <a:rPr lang="fr-FR" dirty="0"/>
              <a:t> and </a:t>
            </a:r>
            <a:r>
              <a:rPr lang="fr-FR" dirty="0" err="1"/>
              <a:t>computational</a:t>
            </a:r>
            <a:r>
              <a:rPr lang="fr-FR" dirty="0"/>
              <a:t>)</a:t>
            </a:r>
          </a:p>
          <a:p>
            <a:r>
              <a:rPr lang="fr-FR" dirty="0"/>
              <a:t>Advanced machine </a:t>
            </a:r>
            <a:r>
              <a:rPr lang="fr-FR" dirty="0" err="1"/>
              <a:t>learning</a:t>
            </a:r>
            <a:r>
              <a:rPr lang="fr-FR" dirty="0"/>
              <a:t> and AI</a:t>
            </a:r>
          </a:p>
          <a:p>
            <a:r>
              <a:rPr lang="fr-FR" dirty="0" err="1"/>
              <a:t>Convolutional</a:t>
            </a:r>
            <a:r>
              <a:rPr lang="fr-FR" dirty="0"/>
              <a:t> neural networks for image </a:t>
            </a:r>
            <a:r>
              <a:rPr lang="fr-FR" dirty="0" err="1"/>
              <a:t>processing</a:t>
            </a:r>
            <a:r>
              <a:rPr lang="fr-FR" dirty="0"/>
              <a:t>.</a:t>
            </a:r>
          </a:p>
          <a:p>
            <a:r>
              <a:rPr lang="fr-FR" dirty="0" err="1"/>
              <a:t>Recurrent</a:t>
            </a:r>
            <a:r>
              <a:rPr lang="fr-FR" dirty="0"/>
              <a:t> neural networks and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Networks (</a:t>
            </a:r>
            <a:r>
              <a:rPr lang="fr-FR" dirty="0" err="1"/>
              <a:t>technology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deepfakes</a:t>
            </a:r>
            <a:r>
              <a:rPr lang="fr-FR" dirty="0"/>
              <a:t>).</a:t>
            </a:r>
          </a:p>
          <a:p>
            <a:r>
              <a:rPr lang="fr-FR" dirty="0"/>
              <a:t>Image </a:t>
            </a:r>
            <a:r>
              <a:rPr lang="fr-FR" dirty="0" err="1"/>
              <a:t>processing</a:t>
            </a:r>
            <a:r>
              <a:rPr lang="fr-FR" dirty="0"/>
              <a:t> and computer vision</a:t>
            </a:r>
          </a:p>
          <a:p>
            <a:r>
              <a:rPr lang="fr-FR" dirty="0" err="1"/>
              <a:t>Robotics</a:t>
            </a:r>
            <a:endParaRPr lang="fr-FR" dirty="0"/>
          </a:p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(</a:t>
            </a:r>
            <a:r>
              <a:rPr lang="fr-FR" dirty="0" err="1"/>
              <a:t>technology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Alpha Go </a:t>
            </a:r>
            <a:r>
              <a:rPr lang="fr-FR" dirty="0" err="1"/>
              <a:t>Zero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033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B6A4-EAB2-4DBF-870C-127A1E9F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Computer science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DF8A-6625-4A4F-A21A-24714512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1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GB" dirty="0"/>
              <a:t>Computational structures: understand the basic structure of computer and the behaviour of its components (CPU, memory, etc.)</a:t>
            </a:r>
          </a:p>
          <a:p>
            <a:endParaRPr lang="en-GB" dirty="0"/>
          </a:p>
          <a:p>
            <a:r>
              <a:rPr lang="en-GB" dirty="0"/>
              <a:t>Software engineering: how to organize large scale projects and manage teams working in computer science projects.</a:t>
            </a:r>
          </a:p>
          <a:p>
            <a:endParaRPr lang="en-GB" dirty="0"/>
          </a:p>
          <a:p>
            <a:r>
              <a:rPr lang="en-GB" dirty="0"/>
              <a:t>Networks and security: how is information exchanged over networks such as the internet, and how to protect systems from unwanted attacks.</a:t>
            </a:r>
          </a:p>
        </p:txBody>
      </p:sp>
    </p:spTree>
    <p:extLst>
      <p:ext uri="{BB962C8B-B14F-4D97-AF65-F5344CB8AC3E}">
        <p14:creationId xmlns:p14="http://schemas.microsoft.com/office/powerpoint/2010/main" val="116877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78BE-B6FD-4DDC-A16A-55A78072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and software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9579-CC5A-442F-A5B9-D2CA1A04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 err="1"/>
              <a:t>Langagues</a:t>
            </a:r>
            <a:r>
              <a:rPr lang="en-GB" dirty="0"/>
              <a:t> for web programming and designing websites</a:t>
            </a:r>
          </a:p>
          <a:p>
            <a:r>
              <a:rPr lang="en-GB" dirty="0"/>
              <a:t>(HTML, CSS, PHP, </a:t>
            </a:r>
            <a:r>
              <a:rPr lang="en-GB" dirty="0" err="1"/>
              <a:t>Javascript</a:t>
            </a:r>
            <a:r>
              <a:rPr lang="en-GB" dirty="0"/>
              <a:t>, etc.)</a:t>
            </a:r>
          </a:p>
          <a:p>
            <a:endParaRPr lang="en-GB" dirty="0"/>
          </a:p>
          <a:p>
            <a:r>
              <a:rPr lang="en-GB" dirty="0"/>
              <a:t>Databases management for storing and exploiting users data</a:t>
            </a:r>
          </a:p>
          <a:p>
            <a:endParaRPr lang="en-GB" dirty="0"/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0650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10ED-4E37-4D89-8D0E-061778C6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Computer science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72ED-ACEF-4526-9FF9-66AAF628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/>
              <a:t>Video games principles and design, 3D rendering: how are games built nowadays, and how to create graphical games, with rendering.</a:t>
            </a:r>
          </a:p>
          <a:p>
            <a:endParaRPr lang="en-GB" dirty="0"/>
          </a:p>
          <a:p>
            <a:r>
              <a:rPr lang="en-GB" dirty="0"/>
              <a:t>Blockchain: understanding the technology behind cryptocurrencies and its opportunities.</a:t>
            </a:r>
          </a:p>
          <a:p>
            <a:endParaRPr lang="en-GB" dirty="0"/>
          </a:p>
          <a:p>
            <a:r>
              <a:rPr lang="en-GB" dirty="0"/>
              <a:t>And many more!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03F-D500-401E-B4E2-26DA796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quick introduction to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20F80-B5BB-4EDD-A1E0-A26E7C5A66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Data science has been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trending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keyswords</a:t>
            </a:r>
            <a:r>
              <a:rPr lang="fr-FR" dirty="0"/>
              <a:t>…</a:t>
            </a:r>
          </a:p>
          <a:p>
            <a:r>
              <a:rPr lang="fr-FR" dirty="0"/>
              <a:t>But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data science concept?</a:t>
            </a:r>
          </a:p>
          <a:p>
            <a:endParaRPr lang="fr-FR" dirty="0"/>
          </a:p>
        </p:txBody>
      </p:sp>
      <p:pic>
        <p:nvPicPr>
          <p:cNvPr id="1026" name="Picture 2" descr="RÃ©sultat de recherche d'images pour &quot;keywords behind data science&quot;">
            <a:extLst>
              <a:ext uri="{FF2B5EF4-FFF2-40B4-BE49-F238E27FC236}">
                <a16:creationId xmlns:a16="http://schemas.microsoft.com/office/drawing/2014/main" id="{E0DA8661-845C-42F0-8BF6-448D117F7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2018"/>
            <a:ext cx="5982546" cy="29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75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03F-D500-401E-B4E2-26DA796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quick introduction to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20F80-B5BB-4EDD-A1E0-A26E7C5A6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933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Data science has been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trending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keyswords</a:t>
            </a:r>
            <a:r>
              <a:rPr lang="fr-FR" dirty="0"/>
              <a:t>…</a:t>
            </a:r>
          </a:p>
          <a:p>
            <a:r>
              <a:rPr lang="fr-FR" dirty="0"/>
              <a:t>But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data science concept?</a:t>
            </a:r>
          </a:p>
          <a:p>
            <a:endParaRPr lang="fr-FR" dirty="0"/>
          </a:p>
          <a:p>
            <a:r>
              <a:rPr lang="fr-FR" b="1" dirty="0" err="1"/>
              <a:t>Core</a:t>
            </a:r>
            <a:r>
              <a:rPr lang="fr-FR" b="1" dirty="0"/>
              <a:t> </a:t>
            </a:r>
            <a:r>
              <a:rPr lang="fr-FR" b="1" dirty="0" err="1"/>
              <a:t>ideas</a:t>
            </a:r>
            <a:endParaRPr lang="fr-FR" b="1" dirty="0"/>
          </a:p>
          <a:p>
            <a:pPr lvl="1"/>
            <a:r>
              <a:rPr lang="fr-FR" b="1" dirty="0" err="1"/>
              <a:t>make</a:t>
            </a:r>
            <a:r>
              <a:rPr lang="fr-FR" b="1" dirty="0"/>
              <a:t> </a:t>
            </a:r>
            <a:r>
              <a:rPr lang="fr-FR" b="1" dirty="0" err="1"/>
              <a:t>sense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data</a:t>
            </a:r>
          </a:p>
          <a:p>
            <a:pPr lvl="1"/>
            <a:r>
              <a:rPr lang="fr-FR" b="1" dirty="0"/>
              <a:t>and </a:t>
            </a:r>
            <a:r>
              <a:rPr lang="fr-FR" b="1" dirty="0" err="1"/>
              <a:t>learn</a:t>
            </a:r>
            <a:r>
              <a:rPr lang="fr-FR" b="1" dirty="0"/>
              <a:t> information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.</a:t>
            </a:r>
          </a:p>
          <a:p>
            <a:endParaRPr lang="fr-FR" dirty="0"/>
          </a:p>
        </p:txBody>
      </p:sp>
      <p:pic>
        <p:nvPicPr>
          <p:cNvPr id="1026" name="Picture 2" descr="RÃ©sultat de recherche d'images pour &quot;keywords behind data science&quot;">
            <a:extLst>
              <a:ext uri="{FF2B5EF4-FFF2-40B4-BE49-F238E27FC236}">
                <a16:creationId xmlns:a16="http://schemas.microsoft.com/office/drawing/2014/main" id="{E0DA8661-845C-42F0-8BF6-448D117F7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2018"/>
            <a:ext cx="5982546" cy="29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8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8712-EB65-4616-96D6-33BA9B87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data science: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missing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,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available</a:t>
            </a:r>
            <a:r>
              <a:rPr lang="fr-FR" dirty="0"/>
              <a:t>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EDF6-A627-45EA-8B4E-4EB7B5AE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done</a:t>
            </a:r>
            <a:r>
              <a:rPr lang="fr-FR" dirty="0"/>
              <a:t> in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 </a:t>
            </a:r>
            <a:r>
              <a:rPr lang="fr-FR" dirty="0" err="1"/>
              <a:t>was</a:t>
            </a:r>
            <a:r>
              <a:rPr lang="fr-FR" dirty="0"/>
              <a:t> to design </a:t>
            </a:r>
            <a:r>
              <a:rPr lang="fr-FR" dirty="0" err="1"/>
              <a:t>functions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do </a:t>
            </a:r>
            <a:r>
              <a:rPr lang="fr-FR" b="1" dirty="0" err="1"/>
              <a:t>specific</a:t>
            </a:r>
            <a:r>
              <a:rPr lang="fr-FR" dirty="0"/>
              <a:t> </a:t>
            </a:r>
            <a:r>
              <a:rPr lang="fr-FR" b="1" dirty="0" err="1"/>
              <a:t>operations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and return </a:t>
            </a:r>
            <a:r>
              <a:rPr lang="fr-FR" b="1" dirty="0"/>
              <a:t>outputs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b="1" dirty="0"/>
              <a:t>input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B3DB4F-FE60-450F-A9B8-2B5A512A920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59692" y="5072183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68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1687</Words>
  <Application>Microsoft Office PowerPoint</Application>
  <PresentationFormat>Widescreen</PresentationFormat>
  <Paragraphs>450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ILP 2020 – W6S3 Final exam practice and end</vt:lpstr>
      <vt:lpstr>Useful links</vt:lpstr>
      <vt:lpstr>Advanced Python</vt:lpstr>
      <vt:lpstr>Advanced Computer science</vt:lpstr>
      <vt:lpstr>Web design and software design</vt:lpstr>
      <vt:lpstr>Advanced Computer science</vt:lpstr>
      <vt:lpstr>A quick introduction to data science</vt:lpstr>
      <vt:lpstr>A quick introduction to data science</vt:lpstr>
      <vt:lpstr>Core idea behind data science: find the missing function, based on available data</vt:lpstr>
      <vt:lpstr>Core idea behind data science: find the missing function, based on available data</vt:lpstr>
      <vt:lpstr>Core idea behind data science: find the missing function, based on available data</vt:lpstr>
      <vt:lpstr>A typical example</vt:lpstr>
      <vt:lpstr>A typical example</vt:lpstr>
      <vt:lpstr>A typical example</vt:lpstr>
      <vt:lpstr>A typical example</vt:lpstr>
      <vt:lpstr>Record/Experience, features/inputs and labels/outputs</vt:lpstr>
      <vt:lpstr>Record/Experience, features/inputs and labels/outputs</vt:lpstr>
      <vt:lpstr>Record/Experience, features/inputs and labels/outputs</vt:lpstr>
      <vt:lpstr>About regression</vt:lpstr>
      <vt:lpstr>About regression</vt:lpstr>
      <vt:lpstr>Typical problems in regression</vt:lpstr>
      <vt:lpstr>Typical problems in regression</vt:lpstr>
      <vt:lpstr>Typical problems in regression</vt:lpstr>
      <vt:lpstr>Typical problems in regression</vt:lpstr>
      <vt:lpstr>Regression and classification</vt:lpstr>
      <vt:lpstr>Regression and classification</vt:lpstr>
      <vt:lpstr>Regression and classification</vt:lpstr>
      <vt:lpstr>Classification are very common in computer vision</vt:lpstr>
      <vt:lpstr>Classification are very common in computer vision</vt:lpstr>
      <vt:lpstr>Classification are very common in computer vision</vt:lpstr>
      <vt:lpstr>Recap for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ILP 2020 – W1S1 Syllabus, eDimension, and key concepts of programming</dc:title>
  <dc:creator>Matthieu De Mari</dc:creator>
  <cp:lastModifiedBy>Matthieu DE MARI</cp:lastModifiedBy>
  <cp:revision>747</cp:revision>
  <dcterms:created xsi:type="dcterms:W3CDTF">2020-05-19T08:08:47Z</dcterms:created>
  <dcterms:modified xsi:type="dcterms:W3CDTF">2020-08-14T05:55:53Z</dcterms:modified>
</cp:coreProperties>
</file>