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77" r:id="rId2"/>
    <p:sldId id="387" r:id="rId3"/>
    <p:sldId id="388" r:id="rId4"/>
    <p:sldId id="389" r:id="rId5"/>
    <p:sldId id="391" r:id="rId6"/>
    <p:sldId id="390" r:id="rId7"/>
    <p:sldId id="392" r:id="rId8"/>
    <p:sldId id="393" r:id="rId9"/>
    <p:sldId id="394" r:id="rId10"/>
    <p:sldId id="395" r:id="rId11"/>
    <p:sldId id="396" r:id="rId12"/>
    <p:sldId id="397" r:id="rId13"/>
    <p:sldId id="400" r:id="rId14"/>
    <p:sldId id="398" r:id="rId15"/>
    <p:sldId id="399" r:id="rId16"/>
    <p:sldId id="401" r:id="rId17"/>
    <p:sldId id="405" r:id="rId18"/>
    <p:sldId id="409" r:id="rId19"/>
    <p:sldId id="406" r:id="rId20"/>
    <p:sldId id="407" r:id="rId21"/>
    <p:sldId id="402" r:id="rId22"/>
    <p:sldId id="403" r:id="rId23"/>
    <p:sldId id="404" r:id="rId24"/>
    <p:sldId id="408" r:id="rId25"/>
    <p:sldId id="3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Scanning a source code file" id="{AB3BCAC9-1F25-45FD-9E91-7977E1CEE60C}">
          <p14:sldIdLst>
            <p14:sldId id="387"/>
          </p14:sldIdLst>
        </p14:section>
        <p14:section name="Defining a Token Object" id="{069D4AEA-A318-4573-B5CC-179DF93FDE6C}">
          <p14:sldIdLst>
            <p14:sldId id="388"/>
            <p14:sldId id="389"/>
          </p14:sldIdLst>
        </p14:section>
        <p14:section name="Recognizing keywords" id="{4EE5B39E-F152-468B-B7E8-1F4CA51C15F3}">
          <p14:sldIdLst>
            <p14:sldId id="391"/>
            <p14:sldId id="390"/>
          </p14:sldIdLst>
        </p14:section>
        <p14:section name="Scanning file and recognizing keywords" id="{31005FCB-1C48-4497-925A-D24476D6DF89}">
          <p14:sldIdLst>
            <p14:sldId id="392"/>
            <p14:sldId id="393"/>
          </p14:sldIdLst>
        </p14:section>
        <p14:section name="Recognizing end of line characters" id="{1EBA2A9A-C965-4ECE-9F3D-241A0FFA07FD}">
          <p14:sldIdLst>
            <p14:sldId id="394"/>
            <p14:sldId id="395"/>
            <p14:sldId id="396"/>
            <p14:sldId id="397"/>
          </p14:sldIdLst>
        </p14:section>
        <p14:section name="Recognizing operators" id="{7A9A233D-2C25-4CFB-9229-BD1F6AAE52E1}">
          <p14:sldIdLst>
            <p14:sldId id="400"/>
            <p14:sldId id="398"/>
            <p14:sldId id="399"/>
          </p14:sldIdLst>
        </p14:section>
        <p14:section name="Recognizing more punctuation" id="{FC5E6156-BDDA-4189-8A3E-08A37C8DA0FF}">
          <p14:sldIdLst>
            <p14:sldId id="401"/>
          </p14:sldIdLst>
        </p14:section>
        <p14:section name="Recognizing identifiers" id="{477C7657-270B-4792-A57A-340CFE6C553B}">
          <p14:sldIdLst>
            <p14:sldId id="405"/>
          </p14:sldIdLst>
        </p14:section>
        <p14:section name="Catching error in identifier grammar" id="{976286D1-3030-4D17-B3DF-BD5EB344DE5A}">
          <p14:sldIdLst>
            <p14:sldId id="409"/>
          </p14:sldIdLst>
        </p14:section>
        <p14:section name="Recognizing integer literals" id="{8DB93A5E-C2D7-47D3-BDF3-4C383781F037}">
          <p14:sldIdLst>
            <p14:sldId id="406"/>
          </p14:sldIdLst>
        </p14:section>
        <p14:section name="What about string literals then?" id="{8D7C89A0-4260-4822-A303-49C7A09D8495}">
          <p14:sldIdLst>
            <p14:sldId id="407"/>
          </p14:sldIdLst>
        </p14:section>
        <p14:section name="Problem: A quick note about &amp; and &amp;&amp;" id="{6F90CF36-F26D-4F58-93DD-6938BEAE679F}">
          <p14:sldIdLst>
            <p14:sldId id="402"/>
            <p14:sldId id="403"/>
          </p14:sldIdLst>
        </p14:section>
        <p14:section name="Building a more sophisticated tokenizer" id="{75ECC95B-B2E7-490E-B030-F08D30CBF227}">
          <p14:sldIdLst>
            <p14:sldId id="404"/>
          </p14:sldIdLst>
        </p14:section>
        <p14:section name="This could go on forever" id="{EC911ECC-F01B-452E-90B3-8070E0FA7616}">
          <p14:sldIdLst>
            <p14:sldId id="408"/>
          </p14:sldIdLst>
        </p14:section>
        <p14:section name="Practice" id="{F87FAEA4-6D7E-4F13-BD18-76435A868A3B}">
          <p14:sldIdLst>
            <p14:sldId id="38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8DEAD-E307-4CA6-AFF5-49DFF9FCD3C3}" v="22" dt="2023-03-17T15:02:30.9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1888DEAD-E307-4CA6-AFF5-49DFF9FCD3C3}"/>
    <pc:docChg chg="custSel addSld delSld modSld addSection delSection modSection">
      <pc:chgData name="Matthieu De Mari" userId="dfb708c9-d8dc-439f-9a3b-c772bf4a311c" providerId="ADAL" clId="{1888DEAD-E307-4CA6-AFF5-49DFF9FCD3C3}" dt="2023-03-17T15:09:20.064" v="1205" actId="17846"/>
      <pc:docMkLst>
        <pc:docMk/>
      </pc:docMkLst>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pc:chgData name="Matthieu De Mari" userId="dfb708c9-d8dc-439f-9a3b-c772bf4a311c" providerId="ADAL" clId="{1888DEAD-E307-4CA6-AFF5-49DFF9FCD3C3}" dt="2023-03-17T13:43:23.916" v="151" actId="20577"/>
        <pc:sldMkLst>
          <pc:docMk/>
          <pc:sldMk cId="4192428753" sldId="387"/>
        </pc:sldMkLst>
        <pc:spChg chg="mod">
          <ac:chgData name="Matthieu De Mari" userId="dfb708c9-d8dc-439f-9a3b-c772bf4a311c" providerId="ADAL" clId="{1888DEAD-E307-4CA6-AFF5-49DFF9FCD3C3}" dt="2023-03-17T13:43:23.916" v="151" actId="20577"/>
          <ac:spMkLst>
            <pc:docMk/>
            <pc:sldMk cId="4192428753" sldId="387"/>
            <ac:spMk id="2" creationId="{FDBAFFF3-987A-98F9-2066-15EA4BC85752}"/>
          </ac:spMkLst>
        </pc:spChg>
        <pc:spChg chg="mod">
          <ac:chgData name="Matthieu De Mari" userId="dfb708c9-d8dc-439f-9a3b-c772bf4a311c" providerId="ADAL" clId="{1888DEAD-E307-4CA6-AFF5-49DFF9FCD3C3}" dt="2023-03-17T13:31:00.117" v="73" actId="27636"/>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ldChg>
      <pc:sldChg chg="addSp delSp modSp new mod">
        <pc:chgData name="Matthieu De Mari" userId="dfb708c9-d8dc-439f-9a3b-c772bf4a311c" providerId="ADAL" clId="{1888DEAD-E307-4CA6-AFF5-49DFF9FCD3C3}" dt="2023-03-17T13:43:12.577" v="111" actId="20577"/>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17T13:43:04.889" v="87" actId="27636"/>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ldChg>
      <pc:sldChg chg="modSp new mod">
        <pc:chgData name="Matthieu De Mari" userId="dfb708c9-d8dc-439f-9a3b-c772bf4a311c" providerId="ADAL" clId="{1888DEAD-E307-4CA6-AFF5-49DFF9FCD3C3}" dt="2023-03-17T13:43:44.866" v="185" actId="20577"/>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17T13:43:44.866" v="185" actId="20577"/>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17T14:05:10.990" v="264"/>
        <pc:sldMkLst>
          <pc:docMk/>
          <pc:sldMk cId="664874362" sldId="390"/>
        </pc:sldMkLst>
        <pc:spChg chg="mod">
          <ac:chgData name="Matthieu De Mari" userId="dfb708c9-d8dc-439f-9a3b-c772bf4a311c" providerId="ADAL" clId="{1888DEAD-E307-4CA6-AFF5-49DFF9FCD3C3}" dt="2023-03-17T13:53:47.871" v="227"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17T14:05:10.990" v="264"/>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pc:chgData name="Matthieu De Mari" userId="dfb708c9-d8dc-439f-9a3b-c772bf4a311c" providerId="ADAL" clId="{1888DEAD-E307-4CA6-AFF5-49DFF9FCD3C3}" dt="2023-03-17T13:53:59.299" v="260" actId="20577"/>
        <pc:sldMkLst>
          <pc:docMk/>
          <pc:sldMk cId="2030689423" sldId="391"/>
        </pc:sldMkLst>
        <pc:spChg chg="mod">
          <ac:chgData name="Matthieu De Mari" userId="dfb708c9-d8dc-439f-9a3b-c772bf4a311c" providerId="ADAL" clId="{1888DEAD-E307-4CA6-AFF5-49DFF9FCD3C3}" dt="2023-03-17T13:53:59.299" v="260" actId="20577"/>
          <ac:spMkLst>
            <pc:docMk/>
            <pc:sldMk cId="2030689423" sldId="391"/>
            <ac:spMk id="2" creationId="{618CFF7E-F94A-0180-0F8F-A1B296DDA531}"/>
          </ac:spMkLst>
        </pc:spChg>
      </pc:sldChg>
      <pc:sldChg chg="modSp new mod">
        <pc:chgData name="Matthieu De Mari" userId="dfb708c9-d8dc-439f-9a3b-c772bf4a311c" providerId="ADAL" clId="{1888DEAD-E307-4CA6-AFF5-49DFF9FCD3C3}" dt="2023-03-17T14:12:32.290" v="352" actId="20577"/>
        <pc:sldMkLst>
          <pc:docMk/>
          <pc:sldMk cId="715460662" sldId="392"/>
        </pc:sldMkLst>
        <pc:spChg chg="mod">
          <ac:chgData name="Matthieu De Mari" userId="dfb708c9-d8dc-439f-9a3b-c772bf4a311c" providerId="ADAL" clId="{1888DEAD-E307-4CA6-AFF5-49DFF9FCD3C3}" dt="2023-03-17T14:11:45.265" v="276" actId="20577"/>
          <ac:spMkLst>
            <pc:docMk/>
            <pc:sldMk cId="715460662" sldId="392"/>
            <ac:spMk id="2" creationId="{A5BAC226-A027-C401-B260-18D0CB57C3C4}"/>
          </ac:spMkLst>
        </pc:spChg>
        <pc:spChg chg="mod">
          <ac:chgData name="Matthieu De Mari" userId="dfb708c9-d8dc-439f-9a3b-c772bf4a311c" providerId="ADAL" clId="{1888DEAD-E307-4CA6-AFF5-49DFF9FCD3C3}" dt="2023-03-17T14:12:32.290" v="352" actId="20577"/>
          <ac:spMkLst>
            <pc:docMk/>
            <pc:sldMk cId="715460662" sldId="392"/>
            <ac:spMk id="3" creationId="{04F9D663-7009-B4BD-3AC7-CAF87C7E3B7B}"/>
          </ac:spMkLst>
        </pc:spChg>
      </pc:sldChg>
      <pc:sldChg chg="modSp new mod">
        <pc:chgData name="Matthieu De Mari" userId="dfb708c9-d8dc-439f-9a3b-c772bf4a311c" providerId="ADAL" clId="{1888DEAD-E307-4CA6-AFF5-49DFF9FCD3C3}" dt="2023-03-17T14:23:47.111" v="428" actId="2057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modSp new mod">
        <pc:chgData name="Matthieu De Mari" userId="dfb708c9-d8dc-439f-9a3b-c772bf4a311c" providerId="ADAL" clId="{1888DEAD-E307-4CA6-AFF5-49DFF9FCD3C3}" dt="2023-03-17T14:32:54.696" v="470" actId="20577"/>
        <pc:sldMkLst>
          <pc:docMk/>
          <pc:sldMk cId="2284998225" sldId="394"/>
        </pc:sldMkLst>
        <pc:spChg chg="mod">
          <ac:chgData name="Matthieu De Mari" userId="dfb708c9-d8dc-439f-9a3b-c772bf4a311c" providerId="ADAL" clId="{1888DEAD-E307-4CA6-AFF5-49DFF9FCD3C3}" dt="2023-03-17T14:32:54.696" v="470" actId="20577"/>
          <ac:spMkLst>
            <pc:docMk/>
            <pc:sldMk cId="2284998225" sldId="394"/>
            <ac:spMk id="2" creationId="{4AAEEF69-BBB1-3B46-8D5B-ED626354D44E}"/>
          </ac:spMkLst>
        </pc:spChg>
      </pc:sldChg>
      <pc:sldChg chg="modSp new mod">
        <pc:chgData name="Matthieu De Mari" userId="dfb708c9-d8dc-439f-9a3b-c772bf4a311c" providerId="ADAL" clId="{1888DEAD-E307-4CA6-AFF5-49DFF9FCD3C3}" dt="2023-03-17T14:33:04.844" v="502" actId="20577"/>
        <pc:sldMkLst>
          <pc:docMk/>
          <pc:sldMk cId="351971478" sldId="395"/>
        </pc:sldMkLst>
        <pc:spChg chg="mod">
          <ac:chgData name="Matthieu De Mari" userId="dfb708c9-d8dc-439f-9a3b-c772bf4a311c" providerId="ADAL" clId="{1888DEAD-E307-4CA6-AFF5-49DFF9FCD3C3}" dt="2023-03-17T14:33:04.844" v="502" actId="20577"/>
          <ac:spMkLst>
            <pc:docMk/>
            <pc:sldMk cId="351971478" sldId="395"/>
            <ac:spMk id="2" creationId="{0D13F601-AF70-F205-74B7-B80C8EF10D15}"/>
          </ac:spMkLst>
        </pc:spChg>
      </pc:sldChg>
      <pc:sldChg chg="modSp new mod">
        <pc:chgData name="Matthieu De Mari" userId="dfb708c9-d8dc-439f-9a3b-c772bf4a311c" providerId="ADAL" clId="{1888DEAD-E307-4CA6-AFF5-49DFF9FCD3C3}" dt="2023-03-17T14:35:15.949" v="555" actId="27636"/>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17T14:35:15.949" v="555" actId="27636"/>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17T14:36:53.288" v="666" actId="27636"/>
        <pc:sldMkLst>
          <pc:docMk/>
          <pc:sldMk cId="190215950" sldId="397"/>
        </pc:sldMkLst>
        <pc:spChg chg="mod">
          <ac:chgData name="Matthieu De Mari" userId="dfb708c9-d8dc-439f-9a3b-c772bf4a311c" providerId="ADAL" clId="{1888DEAD-E307-4CA6-AFF5-49DFF9FCD3C3}" dt="2023-03-17T14:36:53.288" v="666" actId="27636"/>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17T14:41:49.747" v="746" actId="20577"/>
        <pc:sldMkLst>
          <pc:docMk/>
          <pc:sldMk cId="745490463" sldId="398"/>
        </pc:sldMkLst>
        <pc:spChg chg="mod">
          <ac:chgData name="Matthieu De Mari" userId="dfb708c9-d8dc-439f-9a3b-c772bf4a311c" providerId="ADAL" clId="{1888DEAD-E307-4CA6-AFF5-49DFF9FCD3C3}" dt="2023-03-17T14:41:49.747" v="746"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17T14:41:27.972" v="686" actId="27636"/>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17T14:43:40.362" v="781" actId="27636"/>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17T14:43:40.362" v="781" actId="27636"/>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modSp new mod">
        <pc:chgData name="Matthieu De Mari" userId="dfb708c9-d8dc-439f-9a3b-c772bf4a311c" providerId="ADAL" clId="{1888DEAD-E307-4CA6-AFF5-49DFF9FCD3C3}" dt="2023-03-17T14:43:52.868" v="832" actId="20577"/>
        <pc:sldMkLst>
          <pc:docMk/>
          <pc:sldMk cId="18795257" sldId="400"/>
        </pc:sldMkLst>
        <pc:spChg chg="mod">
          <ac:chgData name="Matthieu De Mari" userId="dfb708c9-d8dc-439f-9a3b-c772bf4a311c" providerId="ADAL" clId="{1888DEAD-E307-4CA6-AFF5-49DFF9FCD3C3}" dt="2023-03-17T14:43:52.868" v="832" actId="20577"/>
          <ac:spMkLst>
            <pc:docMk/>
            <pc:sldMk cId="18795257" sldId="400"/>
            <ac:spMk id="2" creationId="{6B70F080-5AE6-BE06-1477-59814861F873}"/>
          </ac:spMkLst>
        </pc:spChg>
      </pc:sldChg>
      <pc:sldChg chg="modSp new mod">
        <pc:chgData name="Matthieu De Mari" userId="dfb708c9-d8dc-439f-9a3b-c772bf4a311c" providerId="ADAL" clId="{1888DEAD-E307-4CA6-AFF5-49DFF9FCD3C3}" dt="2023-03-17T14:44:43.224" v="977" actId="2057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17T14:44:43.224" v="977" actId="20577"/>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del">
        <pc:chgData name="Matthieu De Mari" userId="dfb708c9-d8dc-439f-9a3b-c772bf4a311c" providerId="ADAL" clId="{1888DEAD-E307-4CA6-AFF5-49DFF9FCD3C3}" dt="2023-03-17T13:16:50.686" v="14" actId="47"/>
        <pc:sldMkLst>
          <pc:docMk/>
          <pc:sldMk cId="4226169062" sldId="423"/>
        </pc:sldMkLst>
      </pc:sldChg>
      <pc:sldChg chg="del">
        <pc:chgData name="Matthieu De Mari" userId="dfb708c9-d8dc-439f-9a3b-c772bf4a311c" providerId="ADAL" clId="{1888DEAD-E307-4CA6-AFF5-49DFF9FCD3C3}" dt="2023-03-17T13:16:50.686" v="14" actId="47"/>
        <pc:sldMkLst>
          <pc:docMk/>
          <pc:sldMk cId="1794465962" sldId="424"/>
        </pc:sldMkLst>
      </pc:sldChg>
      <pc:sldChg chg="del">
        <pc:chgData name="Matthieu De Mari" userId="dfb708c9-d8dc-439f-9a3b-c772bf4a311c" providerId="ADAL" clId="{1888DEAD-E307-4CA6-AFF5-49DFF9FCD3C3}" dt="2023-03-17T13:16:50.686" v="14" actId="47"/>
        <pc:sldMkLst>
          <pc:docMk/>
          <pc:sldMk cId="909573732" sldId="425"/>
        </pc:sldMkLst>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del">
        <pc:chgData name="Matthieu De Mari" userId="dfb708c9-d8dc-439f-9a3b-c772bf4a311c" providerId="ADAL" clId="{1888DEAD-E307-4CA6-AFF5-49DFF9FCD3C3}" dt="2023-03-17T13:16:51.617" v="15" actId="47"/>
        <pc:sldMkLst>
          <pc:docMk/>
          <pc:sldMk cId="2022369352" sldId="428"/>
        </pc:sldMkLst>
      </pc:sldChg>
      <pc:sldChg chg="del">
        <pc:chgData name="Matthieu De Mari" userId="dfb708c9-d8dc-439f-9a3b-c772bf4a311c" providerId="ADAL" clId="{1888DEAD-E307-4CA6-AFF5-49DFF9FCD3C3}" dt="2023-03-17T13:16:51.617" v="15" actId="47"/>
        <pc:sldMkLst>
          <pc:docMk/>
          <pc:sldMk cId="1549216935" sldId="429"/>
        </pc:sldMkLst>
      </pc:sldChg>
      <pc:sldChg chg="del">
        <pc:chgData name="Matthieu De Mari" userId="dfb708c9-d8dc-439f-9a3b-c772bf4a311c" providerId="ADAL" clId="{1888DEAD-E307-4CA6-AFF5-49DFF9FCD3C3}" dt="2023-03-17T13:16:52.409" v="16" actId="47"/>
        <pc:sldMkLst>
          <pc:docMk/>
          <pc:sldMk cId="2376719029"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17/3/2023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17/3/2023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17/3/2023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W9-S3 Tokenization (Part 1)</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F601-AF70-F205-74B7-B80C8EF10D15}"/>
              </a:ext>
            </a:extLst>
          </p:cNvPr>
          <p:cNvSpPr>
            <a:spLocks noGrp="1"/>
          </p:cNvSpPr>
          <p:nvPr>
            <p:ph type="title"/>
          </p:nvPr>
        </p:nvSpPr>
        <p:spPr/>
        <p:txBody>
          <a:bodyPr/>
          <a:lstStyle/>
          <a:p>
            <a:r>
              <a:rPr lang="en-GB" dirty="0"/>
              <a:t>Adjusting the main </a:t>
            </a:r>
            <a:r>
              <a:rPr lang="en-GB" dirty="0" err="1"/>
              <a:t>strcmp</a:t>
            </a:r>
            <a:r>
              <a:rPr lang="en-GB" dirty="0"/>
              <a:t> for ;</a:t>
            </a:r>
            <a:endParaRPr lang="en-SG" dirty="0"/>
          </a:p>
        </p:txBody>
      </p:sp>
      <p:sp>
        <p:nvSpPr>
          <p:cNvPr id="3" name="Content Placeholder 2">
            <a:extLst>
              <a:ext uri="{FF2B5EF4-FFF2-40B4-BE49-F238E27FC236}">
                <a16:creationId xmlns:a16="http://schemas.microsoft.com/office/drawing/2014/main" id="{99186D6A-13EB-F147-643E-A76768E8F8EF}"/>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51971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FFB6-5259-963A-1794-190952BF5B75}"/>
              </a:ext>
            </a:extLst>
          </p:cNvPr>
          <p:cNvSpPr>
            <a:spLocks noGrp="1"/>
          </p:cNvSpPr>
          <p:nvPr>
            <p:ph type="title"/>
          </p:nvPr>
        </p:nvSpPr>
        <p:spPr/>
        <p:txBody>
          <a:bodyPr/>
          <a:lstStyle/>
          <a:p>
            <a:r>
              <a:rPr lang="en-GB" dirty="0"/>
              <a:t>Quick question, why do we need ; anyway?</a:t>
            </a:r>
            <a:endParaRPr lang="en-SG" dirty="0"/>
          </a:p>
        </p:txBody>
      </p:sp>
      <p:sp>
        <p:nvSpPr>
          <p:cNvPr id="3" name="Content Placeholder 2">
            <a:extLst>
              <a:ext uri="{FF2B5EF4-FFF2-40B4-BE49-F238E27FC236}">
                <a16:creationId xmlns:a16="http://schemas.microsoft.com/office/drawing/2014/main" id="{AECE2BB1-31A1-BF4A-A5B2-AB63784D6E9B}"/>
              </a:ext>
            </a:extLst>
          </p:cNvPr>
          <p:cNvSpPr>
            <a:spLocks noGrp="1"/>
          </p:cNvSpPr>
          <p:nvPr>
            <p:ph idx="1"/>
          </p:nvPr>
        </p:nvSpPr>
        <p:spPr/>
        <p:txBody>
          <a:bodyPr>
            <a:normAutofit fontScale="92500" lnSpcReduction="10000"/>
          </a:bodyPr>
          <a:lstStyle/>
          <a:p>
            <a:r>
              <a:rPr lang="en-GB" dirty="0"/>
              <a:t>The semicolon (;) in C serves as a statement delimiter, indicating the end of a statement. It helps the compiler to understand the structure of the code and determine where each statement begins and ends. The use of semicolons makes it easier to parse the source code and correctly identify statements, even when they appear on the same line or span multiple lines.</a:t>
            </a:r>
          </a:p>
          <a:p>
            <a:r>
              <a:rPr lang="en-GB" dirty="0"/>
              <a:t>If C did not require semicolons, it would still be possible for a tokenizer or parser to process the code, but the language would need to be designed differently, and additional rules would have to be introduced to determine the end of a statement. For example, some languages like Python rely on indentation to indicate the structure of the code, and they do not require semicolons.</a:t>
            </a:r>
          </a:p>
        </p:txBody>
      </p:sp>
    </p:spTree>
    <p:extLst>
      <p:ext uri="{BB962C8B-B14F-4D97-AF65-F5344CB8AC3E}">
        <p14:creationId xmlns:p14="http://schemas.microsoft.com/office/powerpoint/2010/main" val="169734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9FFB6-5259-963A-1794-190952BF5B75}"/>
              </a:ext>
            </a:extLst>
          </p:cNvPr>
          <p:cNvSpPr>
            <a:spLocks noGrp="1"/>
          </p:cNvSpPr>
          <p:nvPr>
            <p:ph type="title"/>
          </p:nvPr>
        </p:nvSpPr>
        <p:spPr/>
        <p:txBody>
          <a:bodyPr/>
          <a:lstStyle/>
          <a:p>
            <a:r>
              <a:rPr lang="en-GB" dirty="0"/>
              <a:t>Quick question, why do we need ; anyway?</a:t>
            </a:r>
            <a:endParaRPr lang="en-SG" dirty="0"/>
          </a:p>
        </p:txBody>
      </p:sp>
      <p:sp>
        <p:nvSpPr>
          <p:cNvPr id="3" name="Content Placeholder 2">
            <a:extLst>
              <a:ext uri="{FF2B5EF4-FFF2-40B4-BE49-F238E27FC236}">
                <a16:creationId xmlns:a16="http://schemas.microsoft.com/office/drawing/2014/main" id="{AECE2BB1-31A1-BF4A-A5B2-AB63784D6E9B}"/>
              </a:ext>
            </a:extLst>
          </p:cNvPr>
          <p:cNvSpPr>
            <a:spLocks noGrp="1"/>
          </p:cNvSpPr>
          <p:nvPr>
            <p:ph idx="1"/>
          </p:nvPr>
        </p:nvSpPr>
        <p:spPr/>
        <p:txBody>
          <a:bodyPr>
            <a:normAutofit fontScale="92500"/>
          </a:bodyPr>
          <a:lstStyle/>
          <a:p>
            <a:r>
              <a:rPr lang="en-GB" dirty="0"/>
              <a:t>The semicolon doesn't significantly affect the tokenization process, as the tokenizer's primary purpose is to break the input source code into individual tokens, regardless of whether they are separated by semicolons or not. </a:t>
            </a:r>
          </a:p>
          <a:p>
            <a:r>
              <a:rPr lang="en-GB" dirty="0"/>
              <a:t>The semicolon, however, serves as a statement delimiter, helping the parser to correctly identify and group statements in the code.</a:t>
            </a:r>
          </a:p>
          <a:p>
            <a:r>
              <a:rPr lang="en-GB" dirty="0"/>
              <a:t>This allows the compiler to understand the structure of the code, distinguish between different statements, and identify any syntax errors.</a:t>
            </a:r>
          </a:p>
          <a:p>
            <a:r>
              <a:rPr lang="en-GB" dirty="0"/>
              <a:t>It then plays a crucial role in the parsing phase by helping the compiler to correctly understand and represent the structure of the code.</a:t>
            </a:r>
          </a:p>
          <a:p>
            <a:endParaRPr lang="en-SG" dirty="0"/>
          </a:p>
        </p:txBody>
      </p:sp>
    </p:spTree>
    <p:extLst>
      <p:ext uri="{BB962C8B-B14F-4D97-AF65-F5344CB8AC3E}">
        <p14:creationId xmlns:p14="http://schemas.microsoft.com/office/powerpoint/2010/main" val="190215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0F080-5AE6-BE06-1477-59814861F873}"/>
              </a:ext>
            </a:extLst>
          </p:cNvPr>
          <p:cNvSpPr>
            <a:spLocks noGrp="1"/>
          </p:cNvSpPr>
          <p:nvPr>
            <p:ph type="title"/>
          </p:nvPr>
        </p:nvSpPr>
        <p:spPr/>
        <p:txBody>
          <a:bodyPr/>
          <a:lstStyle/>
          <a:p>
            <a:r>
              <a:rPr lang="en-GB" dirty="0"/>
              <a:t>Amending our token types and recognizing operators</a:t>
            </a:r>
            <a:endParaRPr lang="en-SG" dirty="0"/>
          </a:p>
        </p:txBody>
      </p:sp>
      <p:sp>
        <p:nvSpPr>
          <p:cNvPr id="3" name="Content Placeholder 2">
            <a:extLst>
              <a:ext uri="{FF2B5EF4-FFF2-40B4-BE49-F238E27FC236}">
                <a16:creationId xmlns:a16="http://schemas.microsoft.com/office/drawing/2014/main" id="{0AC2E044-D0C1-8668-6F70-6B3FC04F04C8}"/>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879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287C4-76A9-0311-FD58-A037284307E9}"/>
              </a:ext>
            </a:extLst>
          </p:cNvPr>
          <p:cNvSpPr>
            <a:spLocks noGrp="1"/>
          </p:cNvSpPr>
          <p:nvPr>
            <p:ph type="title"/>
          </p:nvPr>
        </p:nvSpPr>
        <p:spPr/>
        <p:txBody>
          <a:bodyPr/>
          <a:lstStyle/>
          <a:p>
            <a:r>
              <a:rPr lang="en-GB" dirty="0"/>
              <a:t>Listing all operators under one banner or more tokens?</a:t>
            </a:r>
            <a:endParaRPr lang="en-SG" dirty="0"/>
          </a:p>
        </p:txBody>
      </p:sp>
      <p:sp>
        <p:nvSpPr>
          <p:cNvPr id="3" name="Content Placeholder 2">
            <a:extLst>
              <a:ext uri="{FF2B5EF4-FFF2-40B4-BE49-F238E27FC236}">
                <a16:creationId xmlns:a16="http://schemas.microsoft.com/office/drawing/2014/main" id="{2B9936FA-732D-4535-2283-FB02B6411956}"/>
              </a:ext>
            </a:extLst>
          </p:cNvPr>
          <p:cNvSpPr>
            <a:spLocks noGrp="1"/>
          </p:cNvSpPr>
          <p:nvPr>
            <p:ph idx="1"/>
          </p:nvPr>
        </p:nvSpPr>
        <p:spPr/>
        <p:txBody>
          <a:bodyPr>
            <a:normAutofit lnSpcReduction="10000"/>
          </a:bodyPr>
          <a:lstStyle/>
          <a:p>
            <a:r>
              <a:rPr lang="en-GB" dirty="0"/>
              <a:t>The approach for categorizing tokens depends on the specific compiler implementation. Some compilers may indeed use separate token types for each operator, as shown in the previous example. However, other compilers might choose to use a single TOKEN_OPERATOR type for all operators and differentiate between them using the lexeme information.</a:t>
            </a:r>
          </a:p>
          <a:p>
            <a:r>
              <a:rPr lang="en-GB" dirty="0"/>
              <a:t>Using a single TOKEN_OPERATOR type can simplify the tokenization process, but it may require additional logic during the parsing phase to determine the specific type of operator. This approach can be more efficient and flexible, as it reduces the number of distinct token types and allows the parser to handle various operators based on context.</a:t>
            </a:r>
            <a:endParaRPr lang="en-SG" dirty="0"/>
          </a:p>
        </p:txBody>
      </p:sp>
    </p:spTree>
    <p:extLst>
      <p:ext uri="{BB962C8B-B14F-4D97-AF65-F5344CB8AC3E}">
        <p14:creationId xmlns:p14="http://schemas.microsoft.com/office/powerpoint/2010/main" val="74549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15FB-B73A-0570-E66F-17F672A98EB0}"/>
              </a:ext>
            </a:extLst>
          </p:cNvPr>
          <p:cNvSpPr>
            <a:spLocks noGrp="1"/>
          </p:cNvSpPr>
          <p:nvPr>
            <p:ph type="title"/>
          </p:nvPr>
        </p:nvSpPr>
        <p:spPr/>
        <p:txBody>
          <a:bodyPr/>
          <a:lstStyle/>
          <a:p>
            <a:r>
              <a:rPr lang="en-GB" dirty="0"/>
              <a:t>What does </a:t>
            </a:r>
            <a:r>
              <a:rPr lang="en-GB" dirty="0" err="1"/>
              <a:t>gcc</a:t>
            </a:r>
            <a:r>
              <a:rPr lang="en-GB" dirty="0"/>
              <a:t> do then?</a:t>
            </a:r>
            <a:endParaRPr lang="en-SG" dirty="0"/>
          </a:p>
        </p:txBody>
      </p:sp>
      <p:sp>
        <p:nvSpPr>
          <p:cNvPr id="3" name="Content Placeholder 2">
            <a:extLst>
              <a:ext uri="{FF2B5EF4-FFF2-40B4-BE49-F238E27FC236}">
                <a16:creationId xmlns:a16="http://schemas.microsoft.com/office/drawing/2014/main" id="{1F2989DB-7618-9C99-3709-6682F80CE9C8}"/>
              </a:ext>
            </a:extLst>
          </p:cNvPr>
          <p:cNvSpPr>
            <a:spLocks noGrp="1"/>
          </p:cNvSpPr>
          <p:nvPr>
            <p:ph idx="1"/>
          </p:nvPr>
        </p:nvSpPr>
        <p:spPr/>
        <p:txBody>
          <a:bodyPr>
            <a:normAutofit fontScale="92500" lnSpcReduction="20000"/>
          </a:bodyPr>
          <a:lstStyle/>
          <a:p>
            <a:r>
              <a:rPr lang="en-GB" dirty="0"/>
              <a:t>GCC (GNU Compiler Collection) uses a more generic approach for handling operators rather than having individual token types for each of them. It categorizes operators under a single token type and uses the lexeme information to differentiate between them during the parsing phase.</a:t>
            </a:r>
          </a:p>
          <a:p>
            <a:r>
              <a:rPr lang="en-GB" dirty="0"/>
              <a:t>When GCC tokenizes the source code, it assigns a token kind (enumeration) to each token. For operators, it assigns a general CPP_OPERATOR token kind. The parser later uses the specific operator information stored in the token's lexeme to apply the correct grammar rules and handle the operator accordingly.</a:t>
            </a:r>
          </a:p>
          <a:p>
            <a:r>
              <a:rPr lang="en-GB" dirty="0"/>
              <a:t>This approach helps to simplify the tokenization process, as it reduces the number of distinct token kinds that need to be managed. It also allows the parser to handle various operators based on context, providing flexibility in processing the source code.</a:t>
            </a:r>
            <a:endParaRPr lang="en-SG" dirty="0"/>
          </a:p>
        </p:txBody>
      </p:sp>
    </p:spTree>
    <p:extLst>
      <p:ext uri="{BB962C8B-B14F-4D97-AF65-F5344CB8AC3E}">
        <p14:creationId xmlns:p14="http://schemas.microsoft.com/office/powerpoint/2010/main" val="1555117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E005-16DB-EA57-0159-A6C7D19E1985}"/>
              </a:ext>
            </a:extLst>
          </p:cNvPr>
          <p:cNvSpPr>
            <a:spLocks noGrp="1"/>
          </p:cNvSpPr>
          <p:nvPr>
            <p:ph type="title"/>
          </p:nvPr>
        </p:nvSpPr>
        <p:spPr/>
        <p:txBody>
          <a:bodyPr/>
          <a:lstStyle/>
          <a:p>
            <a:r>
              <a:rPr lang="en-GB" dirty="0"/>
              <a:t>Recognizing more punctuation, for instance ()</a:t>
            </a:r>
            <a:endParaRPr lang="en-SG" dirty="0"/>
          </a:p>
        </p:txBody>
      </p:sp>
      <p:sp>
        <p:nvSpPr>
          <p:cNvPr id="3" name="Content Placeholder 2">
            <a:extLst>
              <a:ext uri="{FF2B5EF4-FFF2-40B4-BE49-F238E27FC236}">
                <a16:creationId xmlns:a16="http://schemas.microsoft.com/office/drawing/2014/main" id="{12F7B2AF-AF99-BBA6-B678-EFDB133C49CD}"/>
              </a:ext>
            </a:extLst>
          </p:cNvPr>
          <p:cNvSpPr>
            <a:spLocks noGrp="1"/>
          </p:cNvSpPr>
          <p:nvPr>
            <p:ph idx="1"/>
          </p:nvPr>
        </p:nvSpPr>
        <p:spPr/>
        <p:txBody>
          <a:bodyPr/>
          <a:lstStyle/>
          <a:p>
            <a:r>
              <a:rPr lang="en-GB" dirty="0"/>
              <a:t>Note: checking that each opened parenthesis gets closed is NOT the job of the tokenizer.</a:t>
            </a:r>
            <a:endParaRPr lang="en-SG" dirty="0"/>
          </a:p>
        </p:txBody>
      </p:sp>
    </p:spTree>
    <p:extLst>
      <p:ext uri="{BB962C8B-B14F-4D97-AF65-F5344CB8AC3E}">
        <p14:creationId xmlns:p14="http://schemas.microsoft.com/office/powerpoint/2010/main" val="6756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51B7F-DE56-D3CD-4476-31140B935C7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376D78A-094B-F331-95AB-321725E6799D}"/>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917151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951C-565E-64E8-2DAC-96386CE5A38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3DF9A81-20AF-FEEE-E46F-311E87E34682}"/>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49526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9627F-70EB-8E0A-6248-4ED8AD62689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06C4572-3C15-501C-3331-96F92C540D37}"/>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05350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FFF3-987A-98F9-2066-15EA4BC85752}"/>
              </a:ext>
            </a:extLst>
          </p:cNvPr>
          <p:cNvSpPr>
            <a:spLocks noGrp="1"/>
          </p:cNvSpPr>
          <p:nvPr>
            <p:ph type="title"/>
          </p:nvPr>
        </p:nvSpPr>
        <p:spPr/>
        <p:txBody>
          <a:bodyPr/>
          <a:lstStyle/>
          <a:p>
            <a:r>
              <a:rPr lang="en-GB" dirty="0"/>
              <a:t>Scanning the source code, step by step</a:t>
            </a:r>
            <a:endParaRPr lang="en-SG" dirty="0"/>
          </a:p>
        </p:txBody>
      </p:sp>
      <p:sp>
        <p:nvSpPr>
          <p:cNvPr id="3" name="Content Placeholder 2">
            <a:extLst>
              <a:ext uri="{FF2B5EF4-FFF2-40B4-BE49-F238E27FC236}">
                <a16:creationId xmlns:a16="http://schemas.microsoft.com/office/drawing/2014/main" id="{3A042D93-CD6F-47FD-CFC4-21D7D6C38EDD}"/>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In this example, we demonstrate how to read the source code string "int x=1023;" from a file named "</a:t>
            </a:r>
            <a:r>
              <a:rPr lang="en-GB" dirty="0" err="1"/>
              <a:t>source.c</a:t>
            </a:r>
            <a:r>
              <a:rPr lang="en-GB" dirty="0"/>
              <a:t>".</a:t>
            </a:r>
          </a:p>
          <a:p>
            <a:pPr marL="0" indent="0">
              <a:buNone/>
            </a:pPr>
            <a:r>
              <a:rPr lang="en-GB" dirty="0"/>
              <a:t>We'll use a simple file I/O operation to achieve this.</a:t>
            </a:r>
          </a:p>
          <a:p>
            <a:r>
              <a:rPr lang="en-GB" dirty="0"/>
              <a:t>Open the file with </a:t>
            </a:r>
            <a:r>
              <a:rPr lang="en-GB" dirty="0" err="1"/>
              <a:t>fopen</a:t>
            </a:r>
            <a:r>
              <a:rPr lang="en-GB" dirty="0"/>
              <a:t>().</a:t>
            </a:r>
          </a:p>
          <a:p>
            <a:r>
              <a:rPr lang="en-GB" dirty="0"/>
              <a:t>Find the file size by seeking to the end and getting the current position with </a:t>
            </a:r>
            <a:r>
              <a:rPr lang="en-GB" dirty="0" err="1"/>
              <a:t>ftell</a:t>
            </a:r>
            <a:r>
              <a:rPr lang="en-GB" dirty="0"/>
              <a:t>().</a:t>
            </a:r>
          </a:p>
          <a:p>
            <a:r>
              <a:rPr lang="en-GB" dirty="0"/>
              <a:t>Rewind the file position to the beginning with rewind().</a:t>
            </a:r>
          </a:p>
          <a:p>
            <a:r>
              <a:rPr lang="en-GB" dirty="0"/>
              <a:t>Allocate memory for the source code string.</a:t>
            </a:r>
          </a:p>
          <a:p>
            <a:r>
              <a:rPr lang="en-GB" dirty="0"/>
              <a:t>Read the content of the file into the string with </a:t>
            </a:r>
            <a:r>
              <a:rPr lang="en-GB" dirty="0" err="1"/>
              <a:t>fread</a:t>
            </a:r>
            <a:r>
              <a:rPr lang="en-GB" dirty="0"/>
              <a:t>().</a:t>
            </a:r>
          </a:p>
          <a:p>
            <a:r>
              <a:rPr lang="en-GB" dirty="0"/>
              <a:t>Null-terminate the string.</a:t>
            </a:r>
          </a:p>
          <a:p>
            <a:r>
              <a:rPr lang="en-GB" dirty="0"/>
              <a:t>Close the file with </a:t>
            </a:r>
            <a:r>
              <a:rPr lang="en-GB" dirty="0" err="1"/>
              <a:t>fclose</a:t>
            </a:r>
            <a:r>
              <a:rPr lang="en-GB" dirty="0"/>
              <a:t>().</a:t>
            </a:r>
            <a:endParaRPr lang="en-SG" dirty="0"/>
          </a:p>
        </p:txBody>
      </p:sp>
    </p:spTree>
    <p:extLst>
      <p:ext uri="{BB962C8B-B14F-4D97-AF65-F5344CB8AC3E}">
        <p14:creationId xmlns:p14="http://schemas.microsoft.com/office/powerpoint/2010/main" val="4192428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70BF-87EA-A381-D3E3-027B27FFC5C3}"/>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52EDC2C-A409-5929-48EF-EA4ACC3A8A75}"/>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333808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10CA-C6FB-5363-4922-0D731BFD6359}"/>
              </a:ext>
            </a:extLst>
          </p:cNvPr>
          <p:cNvSpPr>
            <a:spLocks noGrp="1"/>
          </p:cNvSpPr>
          <p:nvPr>
            <p:ph type="title"/>
          </p:nvPr>
        </p:nvSpPr>
        <p:spPr/>
        <p:txBody>
          <a:bodyPr/>
          <a:lstStyle/>
          <a:p>
            <a:r>
              <a:rPr lang="en-GB" dirty="0"/>
              <a:t>C has &amp; and &amp;&amp; operators</a:t>
            </a:r>
            <a:endParaRPr lang="en-SG" dirty="0"/>
          </a:p>
        </p:txBody>
      </p:sp>
      <p:sp>
        <p:nvSpPr>
          <p:cNvPr id="3" name="Content Placeholder 2">
            <a:extLst>
              <a:ext uri="{FF2B5EF4-FFF2-40B4-BE49-F238E27FC236}">
                <a16:creationId xmlns:a16="http://schemas.microsoft.com/office/drawing/2014/main" id="{242FA60C-343A-828A-C49A-FF6AD1DAA8B4}"/>
              </a:ext>
            </a:extLst>
          </p:cNvPr>
          <p:cNvSpPr>
            <a:spLocks noGrp="1"/>
          </p:cNvSpPr>
          <p:nvPr>
            <p:ph idx="1"/>
          </p:nvPr>
        </p:nvSpPr>
        <p:spPr/>
        <p:txBody>
          <a:bodyPr/>
          <a:lstStyle/>
          <a:p>
            <a:r>
              <a:rPr lang="en-GB" dirty="0"/>
              <a:t>The &amp; operator is the bitwise AND operator. It performs a bitwise AND operation on two integers, resulting in an integer where the bits are set only if the corresponding bits in both operands are set.</a:t>
            </a:r>
          </a:p>
          <a:p>
            <a:r>
              <a:rPr lang="en-GB" dirty="0"/>
              <a:t>The &amp;&amp; operator is the logical AND operator. It is a short-circuit operator that evaluates expressions from left to right, and if the left-hand side expression is false (0), the right-hand side expression is not evaluated. The result of the &amp;&amp; operation is true (1) if both operands are true, and false (0) otherwise.</a:t>
            </a:r>
            <a:endParaRPr lang="en-SG" dirty="0"/>
          </a:p>
        </p:txBody>
      </p:sp>
    </p:spTree>
    <p:extLst>
      <p:ext uri="{BB962C8B-B14F-4D97-AF65-F5344CB8AC3E}">
        <p14:creationId xmlns:p14="http://schemas.microsoft.com/office/powerpoint/2010/main" val="522259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BC8F7-6E04-4DAB-818E-0FA786B8C6A1}"/>
              </a:ext>
            </a:extLst>
          </p:cNvPr>
          <p:cNvSpPr>
            <a:spLocks noGrp="1"/>
          </p:cNvSpPr>
          <p:nvPr>
            <p:ph type="title"/>
          </p:nvPr>
        </p:nvSpPr>
        <p:spPr/>
        <p:txBody>
          <a:bodyPr/>
          <a:lstStyle/>
          <a:p>
            <a:r>
              <a:rPr lang="en-GB" dirty="0"/>
              <a:t>Using same tokens logic and assuming that &amp; and &amp;&amp; are treated like other operators</a:t>
            </a:r>
            <a:endParaRPr lang="en-SG" dirty="0"/>
          </a:p>
        </p:txBody>
      </p:sp>
      <p:sp>
        <p:nvSpPr>
          <p:cNvPr id="3" name="Content Placeholder 2">
            <a:extLst>
              <a:ext uri="{FF2B5EF4-FFF2-40B4-BE49-F238E27FC236}">
                <a16:creationId xmlns:a16="http://schemas.microsoft.com/office/drawing/2014/main" id="{44524168-AC6B-A37D-1586-23E47C8E2C7B}"/>
              </a:ext>
            </a:extLst>
          </p:cNvPr>
          <p:cNvSpPr>
            <a:spLocks noGrp="1"/>
          </p:cNvSpPr>
          <p:nvPr>
            <p:ph idx="1"/>
          </p:nvPr>
        </p:nvSpPr>
        <p:spPr/>
        <p:txBody>
          <a:bodyPr/>
          <a:lstStyle/>
          <a:p>
            <a:r>
              <a:rPr lang="en-GB" dirty="0"/>
              <a:t>Please note that the current implementation using </a:t>
            </a:r>
            <a:r>
              <a:rPr lang="en-GB" dirty="0" err="1"/>
              <a:t>strtok</a:t>
            </a:r>
            <a:r>
              <a:rPr lang="en-GB" dirty="0"/>
              <a:t> with delimiters like " \t\n\r" might not work correctly for operators like &amp;&amp; since it splits the input string by individual characters rather than by sequences. You might need a more sophisticated tokenizer to handle such cases.</a:t>
            </a:r>
            <a:endParaRPr lang="en-SG" dirty="0"/>
          </a:p>
        </p:txBody>
      </p:sp>
    </p:spTree>
    <p:extLst>
      <p:ext uri="{BB962C8B-B14F-4D97-AF65-F5344CB8AC3E}">
        <p14:creationId xmlns:p14="http://schemas.microsoft.com/office/powerpoint/2010/main" val="3794044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7E89-7929-C493-0BFA-131D38CA1ED1}"/>
              </a:ext>
            </a:extLst>
          </p:cNvPr>
          <p:cNvSpPr>
            <a:spLocks noGrp="1"/>
          </p:cNvSpPr>
          <p:nvPr>
            <p:ph type="title"/>
          </p:nvPr>
        </p:nvSpPr>
        <p:spPr/>
        <p:txBody>
          <a:bodyPr/>
          <a:lstStyle/>
          <a:p>
            <a:r>
              <a:rPr lang="en-GB" dirty="0"/>
              <a:t>Idea behind a more sophisticated tokenizer</a:t>
            </a:r>
            <a:endParaRPr lang="en-SG" dirty="0"/>
          </a:p>
        </p:txBody>
      </p:sp>
      <p:sp>
        <p:nvSpPr>
          <p:cNvPr id="3" name="Content Placeholder 2">
            <a:extLst>
              <a:ext uri="{FF2B5EF4-FFF2-40B4-BE49-F238E27FC236}">
                <a16:creationId xmlns:a16="http://schemas.microsoft.com/office/drawing/2014/main" id="{BFE39438-E845-5504-7690-3A4AE72ABA2E}"/>
              </a:ext>
            </a:extLst>
          </p:cNvPr>
          <p:cNvSpPr>
            <a:spLocks noGrp="1"/>
          </p:cNvSpPr>
          <p:nvPr>
            <p:ph idx="1"/>
          </p:nvPr>
        </p:nvSpPr>
        <p:spPr/>
        <p:txBody>
          <a:bodyPr/>
          <a:lstStyle/>
          <a:p>
            <a:r>
              <a:rPr lang="en-GB" dirty="0"/>
              <a:t>A more sophisticated tokenizer would not rely on simple string splitting like </a:t>
            </a:r>
            <a:r>
              <a:rPr lang="en-GB" dirty="0" err="1"/>
              <a:t>strtok</a:t>
            </a:r>
            <a:r>
              <a:rPr lang="en-GB" dirty="0"/>
              <a:t>. Instead, it would iterate through the source code character by character, keeping track of the current state and building lexemes as it goes. Here's a basic example of such a tokenizer:</a:t>
            </a:r>
          </a:p>
        </p:txBody>
      </p:sp>
    </p:spTree>
    <p:extLst>
      <p:ext uri="{BB962C8B-B14F-4D97-AF65-F5344CB8AC3E}">
        <p14:creationId xmlns:p14="http://schemas.microsoft.com/office/powerpoint/2010/main" val="3564327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F075-97A9-11BC-3B5E-55C1A0966B7E}"/>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98C8A30-D26E-56F7-92D8-B12B8C4624CF}"/>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25771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A45D-5E7D-ADD7-164B-328A152B3A81}"/>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2E398D8-3B3B-9BBB-F0C4-A93A76CBF126}"/>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54061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C5AD-631A-816E-E90F-B0F1A25F56D9}"/>
              </a:ext>
            </a:extLst>
          </p:cNvPr>
          <p:cNvSpPr>
            <a:spLocks noGrp="1"/>
          </p:cNvSpPr>
          <p:nvPr>
            <p:ph type="title"/>
          </p:nvPr>
        </p:nvSpPr>
        <p:spPr/>
        <p:txBody>
          <a:bodyPr/>
          <a:lstStyle/>
          <a:p>
            <a:r>
              <a:rPr lang="en-GB" dirty="0"/>
              <a:t>Defining a token object</a:t>
            </a:r>
            <a:endParaRPr lang="en-SG" dirty="0"/>
          </a:p>
        </p:txBody>
      </p:sp>
      <p:sp>
        <p:nvSpPr>
          <p:cNvPr id="3" name="Content Placeholder 2">
            <a:extLst>
              <a:ext uri="{FF2B5EF4-FFF2-40B4-BE49-F238E27FC236}">
                <a16:creationId xmlns:a16="http://schemas.microsoft.com/office/drawing/2014/main" id="{AEBE5F9A-A6C0-EBC4-74AC-E0BA5CAAFD08}"/>
              </a:ext>
            </a:extLst>
          </p:cNvPr>
          <p:cNvSpPr>
            <a:spLocks noGrp="1"/>
          </p:cNvSpPr>
          <p:nvPr>
            <p:ph idx="1"/>
          </p:nvPr>
        </p:nvSpPr>
        <p:spPr/>
        <p:txBody>
          <a:bodyPr>
            <a:normAutofit fontScale="92500" lnSpcReduction="20000"/>
          </a:bodyPr>
          <a:lstStyle/>
          <a:p>
            <a:r>
              <a:rPr lang="en-GB" dirty="0"/>
              <a:t>In this updated version, we define a </a:t>
            </a:r>
            <a:r>
              <a:rPr lang="en-GB" dirty="0" err="1"/>
              <a:t>TokenType</a:t>
            </a:r>
            <a:r>
              <a:rPr lang="en-GB" dirty="0"/>
              <a:t> enumeration for different token types and a Token structure to hold the token type and lexeme. The </a:t>
            </a:r>
            <a:r>
              <a:rPr lang="en-GB" dirty="0" err="1"/>
              <a:t>create_token</a:t>
            </a:r>
            <a:r>
              <a:rPr lang="en-GB" dirty="0"/>
              <a:t>() function allocates and initializes a new Token structure, and the </a:t>
            </a:r>
            <a:r>
              <a:rPr lang="en-GB" dirty="0" err="1"/>
              <a:t>free_token</a:t>
            </a:r>
            <a:r>
              <a:rPr lang="en-GB" dirty="0"/>
              <a:t>() function frees the memory associated with a Token.</a:t>
            </a:r>
          </a:p>
          <a:p>
            <a:r>
              <a:rPr lang="en-GB" dirty="0"/>
              <a:t>Inside the tokenize() function, we now create a Token structure for each substring that is recognized as a token. This structure holds the token type and lexeme, allowing for better handling of the token stream in the subsequent stages of the compilation process.</a:t>
            </a:r>
          </a:p>
          <a:p>
            <a:r>
              <a:rPr lang="en-GB" dirty="0"/>
              <a:t>Please note that this implementation is still relatively simple, and it's meant to serve as a starting point for a more comprehensive tokenizer. To fully implement a tokenizer for a specific programming language, you would need to handle various other token types and language constructs, as well as improve error handling and reporting.</a:t>
            </a:r>
            <a:endParaRPr lang="en-SG" dirty="0"/>
          </a:p>
        </p:txBody>
      </p:sp>
    </p:spTree>
    <p:extLst>
      <p:ext uri="{BB962C8B-B14F-4D97-AF65-F5344CB8AC3E}">
        <p14:creationId xmlns:p14="http://schemas.microsoft.com/office/powerpoint/2010/main" val="160275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8FA90-FABC-C4ED-D2CF-27D39B80E34B}"/>
              </a:ext>
            </a:extLst>
          </p:cNvPr>
          <p:cNvSpPr>
            <a:spLocks noGrp="1"/>
          </p:cNvSpPr>
          <p:nvPr>
            <p:ph type="title"/>
          </p:nvPr>
        </p:nvSpPr>
        <p:spPr/>
        <p:txBody>
          <a:bodyPr/>
          <a:lstStyle/>
          <a:p>
            <a:r>
              <a:rPr lang="en-GB" dirty="0"/>
              <a:t>Using the Token object</a:t>
            </a:r>
            <a:endParaRPr lang="en-SG" dirty="0"/>
          </a:p>
        </p:txBody>
      </p:sp>
      <p:sp>
        <p:nvSpPr>
          <p:cNvPr id="3" name="Content Placeholder 2">
            <a:extLst>
              <a:ext uri="{FF2B5EF4-FFF2-40B4-BE49-F238E27FC236}">
                <a16:creationId xmlns:a16="http://schemas.microsoft.com/office/drawing/2014/main" id="{BA5A62C0-5FF6-1AB4-D40C-22233B3BF885}"/>
              </a:ext>
            </a:extLst>
          </p:cNvPr>
          <p:cNvSpPr>
            <a:spLocks noGrp="1"/>
          </p:cNvSpPr>
          <p:nvPr>
            <p:ph idx="1"/>
          </p:nvPr>
        </p:nvSpPr>
        <p:spPr/>
        <p:txBody>
          <a:bodyPr/>
          <a:lstStyle/>
          <a:p>
            <a:r>
              <a:rPr lang="en-GB" dirty="0"/>
              <a:t>In the main() function, we define an array of sample lexemes for each token type. We then iterate through the </a:t>
            </a:r>
            <a:r>
              <a:rPr lang="en-GB" dirty="0" err="1"/>
              <a:t>TokenType</a:t>
            </a:r>
            <a:r>
              <a:rPr lang="en-GB" dirty="0"/>
              <a:t> enumeration, create tokens using the </a:t>
            </a:r>
            <a:r>
              <a:rPr lang="en-GB" dirty="0" err="1"/>
              <a:t>create_token</a:t>
            </a:r>
            <a:r>
              <a:rPr lang="en-GB" dirty="0"/>
              <a:t>() function, and print the token information. After printing the information, we free the memory allocated for the tokens using the </a:t>
            </a:r>
            <a:r>
              <a:rPr lang="en-GB" dirty="0" err="1"/>
              <a:t>free_token</a:t>
            </a:r>
            <a:r>
              <a:rPr lang="en-GB" dirty="0"/>
              <a:t>() function.</a:t>
            </a:r>
          </a:p>
          <a:p>
            <a:r>
              <a:rPr lang="en-GB" dirty="0"/>
              <a:t>This example demonstrates how to use the </a:t>
            </a:r>
            <a:r>
              <a:rPr lang="en-GB" dirty="0" err="1"/>
              <a:t>create_token</a:t>
            </a:r>
            <a:r>
              <a:rPr lang="en-GB" dirty="0"/>
              <a:t>() and </a:t>
            </a:r>
            <a:r>
              <a:rPr lang="en-GB" dirty="0" err="1"/>
              <a:t>free_token</a:t>
            </a:r>
            <a:r>
              <a:rPr lang="en-GB" dirty="0"/>
              <a:t>() functions to manually create and manage tokens. In a real-world tokenizer, you would typically create tokens as you scan the source code and recognize valid lexemes.</a:t>
            </a:r>
            <a:endParaRPr lang="en-SG" dirty="0"/>
          </a:p>
        </p:txBody>
      </p:sp>
    </p:spTree>
    <p:extLst>
      <p:ext uri="{BB962C8B-B14F-4D97-AF65-F5344CB8AC3E}">
        <p14:creationId xmlns:p14="http://schemas.microsoft.com/office/powerpoint/2010/main" val="192211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CFF7E-F94A-0180-0F8F-A1B296DDA531}"/>
              </a:ext>
            </a:extLst>
          </p:cNvPr>
          <p:cNvSpPr>
            <a:spLocks noGrp="1"/>
          </p:cNvSpPr>
          <p:nvPr>
            <p:ph type="title"/>
          </p:nvPr>
        </p:nvSpPr>
        <p:spPr/>
        <p:txBody>
          <a:bodyPr/>
          <a:lstStyle/>
          <a:p>
            <a:r>
              <a:rPr lang="en-GB" dirty="0"/>
              <a:t>Recognizing keywords using </a:t>
            </a:r>
            <a:r>
              <a:rPr lang="en-GB" dirty="0" err="1"/>
              <a:t>RegEx</a:t>
            </a:r>
            <a:endParaRPr lang="en-SG" dirty="0"/>
          </a:p>
        </p:txBody>
      </p:sp>
      <p:sp>
        <p:nvSpPr>
          <p:cNvPr id="3" name="Content Placeholder 2">
            <a:extLst>
              <a:ext uri="{FF2B5EF4-FFF2-40B4-BE49-F238E27FC236}">
                <a16:creationId xmlns:a16="http://schemas.microsoft.com/office/drawing/2014/main" id="{5A48F343-DA2D-4FE6-AFD6-DC3D56C30E54}"/>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2030689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52193-2431-8D9C-A358-5BF6CF8DF923}"/>
              </a:ext>
            </a:extLst>
          </p:cNvPr>
          <p:cNvSpPr>
            <a:spLocks noGrp="1"/>
          </p:cNvSpPr>
          <p:nvPr>
            <p:ph type="title"/>
          </p:nvPr>
        </p:nvSpPr>
        <p:spPr/>
        <p:txBody>
          <a:bodyPr/>
          <a:lstStyle/>
          <a:p>
            <a:r>
              <a:rPr lang="en-GB" dirty="0"/>
              <a:t>Recognizing Keywords using </a:t>
            </a:r>
            <a:r>
              <a:rPr lang="en-GB" dirty="0" err="1"/>
              <a:t>strcmp</a:t>
            </a:r>
            <a:endParaRPr lang="en-SG" dirty="0"/>
          </a:p>
        </p:txBody>
      </p:sp>
      <p:sp>
        <p:nvSpPr>
          <p:cNvPr id="3" name="Content Placeholder 2">
            <a:extLst>
              <a:ext uri="{FF2B5EF4-FFF2-40B4-BE49-F238E27FC236}">
                <a16:creationId xmlns:a16="http://schemas.microsoft.com/office/drawing/2014/main" id="{42170C63-D9D3-3C0C-7A89-EE7CE9303BA8}"/>
              </a:ext>
            </a:extLst>
          </p:cNvPr>
          <p:cNvSpPr>
            <a:spLocks noGrp="1"/>
          </p:cNvSpPr>
          <p:nvPr>
            <p:ph idx="1"/>
          </p:nvPr>
        </p:nvSpPr>
        <p:spPr/>
        <p:txBody>
          <a:bodyPr/>
          <a:lstStyle/>
          <a:p>
            <a:r>
              <a:rPr lang="en-GB" dirty="0"/>
              <a:t>Please note that using regular expressions for this specific case might be less efficient than the </a:t>
            </a:r>
            <a:r>
              <a:rPr lang="en-GB" dirty="0" err="1"/>
              <a:t>strcmp</a:t>
            </a:r>
            <a:r>
              <a:rPr lang="en-GB" dirty="0"/>
              <a:t>() implementation, especially considering that the number of keywords is small and they have a simple structure. However, regular expressions can be useful for more complex token recognition tasks, such as matching identifiers or literals with specific patterns.</a:t>
            </a:r>
            <a:endParaRPr lang="en-SG" dirty="0"/>
          </a:p>
        </p:txBody>
      </p:sp>
    </p:spTree>
    <p:extLst>
      <p:ext uri="{BB962C8B-B14F-4D97-AF65-F5344CB8AC3E}">
        <p14:creationId xmlns:p14="http://schemas.microsoft.com/office/powerpoint/2010/main" val="664874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C226-A027-C401-B260-18D0CB57C3C4}"/>
              </a:ext>
            </a:extLst>
          </p:cNvPr>
          <p:cNvSpPr>
            <a:spLocks noGrp="1"/>
          </p:cNvSpPr>
          <p:nvPr>
            <p:ph type="title"/>
          </p:nvPr>
        </p:nvSpPr>
        <p:spPr/>
        <p:txBody>
          <a:bodyPr/>
          <a:lstStyle/>
          <a:p>
            <a:r>
              <a:rPr lang="en-GB" dirty="0"/>
              <a:t>Setup</a:t>
            </a:r>
            <a:endParaRPr lang="en-SG" dirty="0"/>
          </a:p>
        </p:txBody>
      </p:sp>
      <p:sp>
        <p:nvSpPr>
          <p:cNvPr id="3" name="Content Placeholder 2">
            <a:extLst>
              <a:ext uri="{FF2B5EF4-FFF2-40B4-BE49-F238E27FC236}">
                <a16:creationId xmlns:a16="http://schemas.microsoft.com/office/drawing/2014/main" id="{04F9D663-7009-B4BD-3AC7-CAF87C7E3B7B}"/>
              </a:ext>
            </a:extLst>
          </p:cNvPr>
          <p:cNvSpPr>
            <a:spLocks noGrp="1"/>
          </p:cNvSpPr>
          <p:nvPr>
            <p:ph idx="1"/>
          </p:nvPr>
        </p:nvSpPr>
        <p:spPr/>
        <p:txBody>
          <a:bodyPr/>
          <a:lstStyle/>
          <a:p>
            <a:r>
              <a:rPr lang="en-GB" dirty="0"/>
              <a:t>What is in the source code and stuff</a:t>
            </a:r>
          </a:p>
          <a:p>
            <a:r>
              <a:rPr lang="en-GB" dirty="0"/>
              <a:t>Please note that this example assumes the source code in </a:t>
            </a:r>
            <a:r>
              <a:rPr lang="en-GB" dirty="0" err="1"/>
              <a:t>source.c</a:t>
            </a:r>
            <a:r>
              <a:rPr lang="en-GB" dirty="0"/>
              <a:t> contains lexemes separated by whitespace characters, and does not handle more complex cases, such as comments or string literals.</a:t>
            </a:r>
          </a:p>
          <a:p>
            <a:r>
              <a:rPr lang="en-GB" dirty="0"/>
              <a:t>To handle these cases, you would need to implement a more advanced tokenizer that processes the source code according to the syntax rules of the programming language.</a:t>
            </a:r>
            <a:endParaRPr lang="en-SG" dirty="0"/>
          </a:p>
          <a:p>
            <a:endParaRPr lang="en-SG" dirty="0"/>
          </a:p>
        </p:txBody>
      </p:sp>
    </p:spTree>
    <p:extLst>
      <p:ext uri="{BB962C8B-B14F-4D97-AF65-F5344CB8AC3E}">
        <p14:creationId xmlns:p14="http://schemas.microsoft.com/office/powerpoint/2010/main" val="715460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5AB25-AA4C-4E51-2467-1CD51923472F}"/>
              </a:ext>
            </a:extLst>
          </p:cNvPr>
          <p:cNvSpPr>
            <a:spLocks noGrp="1"/>
          </p:cNvSpPr>
          <p:nvPr>
            <p:ph type="title"/>
          </p:nvPr>
        </p:nvSpPr>
        <p:spPr/>
        <p:txBody>
          <a:bodyPr/>
          <a:lstStyle/>
          <a:p>
            <a:r>
              <a:rPr lang="en-GB" dirty="0"/>
              <a:t>Our first tokenizer</a:t>
            </a:r>
            <a:endParaRPr lang="en-SG" dirty="0"/>
          </a:p>
        </p:txBody>
      </p:sp>
      <p:sp>
        <p:nvSpPr>
          <p:cNvPr id="3" name="Content Placeholder 2">
            <a:extLst>
              <a:ext uri="{FF2B5EF4-FFF2-40B4-BE49-F238E27FC236}">
                <a16:creationId xmlns:a16="http://schemas.microsoft.com/office/drawing/2014/main" id="{54347D42-FC05-179D-F6D8-EC83D9E0AFD3}"/>
              </a:ext>
            </a:extLst>
          </p:cNvPr>
          <p:cNvSpPr>
            <a:spLocks noGrp="1"/>
          </p:cNvSpPr>
          <p:nvPr>
            <p:ph idx="1"/>
          </p:nvPr>
        </p:nvSpPr>
        <p:spPr/>
        <p:txBody>
          <a:bodyPr>
            <a:normAutofit/>
          </a:bodyPr>
          <a:lstStyle/>
          <a:p>
            <a:r>
              <a:rPr lang="en-GB" dirty="0"/>
              <a:t>This example reads the source code from the </a:t>
            </a:r>
            <a:r>
              <a:rPr lang="en-GB" dirty="0" err="1"/>
              <a:t>source.c</a:t>
            </a:r>
            <a:r>
              <a:rPr lang="en-GB" dirty="0"/>
              <a:t> file, tokenizes it into lexemes by splitting the string on whitespace characters, and then checks if each lexeme is a keyword using the </a:t>
            </a:r>
            <a:r>
              <a:rPr lang="en-GB" dirty="0" err="1"/>
              <a:t>is_keyword_regex</a:t>
            </a:r>
            <a:r>
              <a:rPr lang="en-GB" dirty="0"/>
              <a:t>() function. The results are printed, indicating Token types and lexemes. Not how token type changes based on whether each lexeme is a keyword or not.</a:t>
            </a:r>
          </a:p>
        </p:txBody>
      </p:sp>
    </p:spTree>
    <p:extLst>
      <p:ext uri="{BB962C8B-B14F-4D97-AF65-F5344CB8AC3E}">
        <p14:creationId xmlns:p14="http://schemas.microsoft.com/office/powerpoint/2010/main" val="2534803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EEF69-BBB1-3B46-8D5B-ED626354D44E}"/>
              </a:ext>
            </a:extLst>
          </p:cNvPr>
          <p:cNvSpPr>
            <a:spLocks noGrp="1"/>
          </p:cNvSpPr>
          <p:nvPr>
            <p:ph type="title"/>
          </p:nvPr>
        </p:nvSpPr>
        <p:spPr/>
        <p:txBody>
          <a:bodyPr/>
          <a:lstStyle/>
          <a:p>
            <a:r>
              <a:rPr lang="en-GB" dirty="0"/>
              <a:t>Adjusting the Token types</a:t>
            </a:r>
            <a:endParaRPr lang="en-SG" dirty="0"/>
          </a:p>
        </p:txBody>
      </p:sp>
      <p:sp>
        <p:nvSpPr>
          <p:cNvPr id="3" name="Content Placeholder 2">
            <a:extLst>
              <a:ext uri="{FF2B5EF4-FFF2-40B4-BE49-F238E27FC236}">
                <a16:creationId xmlns:a16="http://schemas.microsoft.com/office/drawing/2014/main" id="{7EC38D36-2E91-8CCE-E067-FFDC9AA2549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28499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1280</TotalTime>
  <Words>1445</Words>
  <Application>Microsoft Office PowerPoint</Application>
  <PresentationFormat>Widescreen</PresentationFormat>
  <Paragraphs>55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50.051 Programming Language Concepts  W9-S3 Tokenization (Part 1)</vt:lpstr>
      <vt:lpstr>Scanning the source code, step by step</vt:lpstr>
      <vt:lpstr>Defining a token object</vt:lpstr>
      <vt:lpstr>Using the Token object</vt:lpstr>
      <vt:lpstr>Recognizing keywords using RegEx</vt:lpstr>
      <vt:lpstr>Recognizing Keywords using strcmp</vt:lpstr>
      <vt:lpstr>Setup</vt:lpstr>
      <vt:lpstr>Our first tokenizer</vt:lpstr>
      <vt:lpstr>Adjusting the Token types</vt:lpstr>
      <vt:lpstr>Adjusting the main strcmp for ;</vt:lpstr>
      <vt:lpstr>Quick question, why do we need ; anyway?</vt:lpstr>
      <vt:lpstr>Quick question, why do we need ; anyway?</vt:lpstr>
      <vt:lpstr>Amending our token types and recognizing operators</vt:lpstr>
      <vt:lpstr>Listing all operators under one banner or more tokens?</vt:lpstr>
      <vt:lpstr>What does gcc do then?</vt:lpstr>
      <vt:lpstr>Recognizing more punctuation, for instance ()</vt:lpstr>
      <vt:lpstr>PowerPoint Presentation</vt:lpstr>
      <vt:lpstr>PowerPoint Presentation</vt:lpstr>
      <vt:lpstr>PowerPoint Presentation</vt:lpstr>
      <vt:lpstr>PowerPoint Presentation</vt:lpstr>
      <vt:lpstr>C has &amp; and &amp;&amp; operators</vt:lpstr>
      <vt:lpstr>Using same tokens logic and assuming that &amp; and &amp;&amp; are treated like other operators</vt:lpstr>
      <vt:lpstr>Idea behind a more sophisticated tokenizer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2023-03-17T15:09:24Z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