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77" r:id="rId2"/>
    <p:sldId id="378" r:id="rId3"/>
    <p:sldId id="425" r:id="rId4"/>
    <p:sldId id="423" r:id="rId5"/>
    <p:sldId id="424" r:id="rId6"/>
    <p:sldId id="379" r:id="rId7"/>
    <p:sldId id="426" r:id="rId8"/>
    <p:sldId id="427" r:id="rId9"/>
    <p:sldId id="429" r:id="rId10"/>
    <p:sldId id="428" r:id="rId11"/>
    <p:sldId id="380" r:id="rId12"/>
    <p:sldId id="430" r:id="rId13"/>
    <p:sldId id="431" r:id="rId14"/>
    <p:sldId id="432" r:id="rId15"/>
    <p:sldId id="433" r:id="rId16"/>
    <p:sldId id="382" r:id="rId17"/>
    <p:sldId id="434" r:id="rId18"/>
    <p:sldId id="435" r:id="rId19"/>
    <p:sldId id="437" r:id="rId20"/>
    <p:sldId id="381" r:id="rId21"/>
    <p:sldId id="438" r:id="rId22"/>
    <p:sldId id="440" r:id="rId23"/>
    <p:sldId id="439" r:id="rId24"/>
    <p:sldId id="383" r:id="rId25"/>
    <p:sldId id="442" r:id="rId26"/>
    <p:sldId id="447" r:id="rId27"/>
    <p:sldId id="441" r:id="rId28"/>
    <p:sldId id="443" r:id="rId29"/>
    <p:sldId id="444" r:id="rId30"/>
    <p:sldId id="445" r:id="rId31"/>
    <p:sldId id="449" r:id="rId32"/>
    <p:sldId id="448" r:id="rId33"/>
    <p:sldId id="450" r:id="rId34"/>
    <p:sldId id="451" r:id="rId35"/>
    <p:sldId id="384" r:id="rId36"/>
    <p:sldId id="385" r:id="rId37"/>
    <p:sldId id="3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Concept of RegEx" id="{ADBE3254-A48D-47F1-93ED-7D756E1BBA66}">
          <p14:sldIdLst>
            <p14:sldId id="378"/>
            <p14:sldId id="425"/>
            <p14:sldId id="423"/>
            <p14:sldId id="424"/>
          </p14:sldIdLst>
        </p14:section>
        <p14:section name="Most basic regex" id="{EEFA1E94-1F11-414F-8CB0-2EF8EC2CFE89}">
          <p14:sldIdLst>
            <p14:sldId id="379"/>
            <p14:sldId id="426"/>
            <p14:sldId id="427"/>
            <p14:sldId id="429"/>
            <p14:sldId id="428"/>
          </p14:sldIdLst>
        </p14:section>
        <p14:section name="The epsilon transition" id="{D5A44E45-5A92-46DD-A660-571189CDE5D8}">
          <p14:sldIdLst>
            <p14:sldId id="380"/>
            <p14:sldId id="430"/>
            <p14:sldId id="431"/>
            <p14:sldId id="432"/>
            <p14:sldId id="433"/>
          </p14:sldIdLst>
        </p14:section>
        <p14:section name="Concatenation ab and FSM representation" id="{8F0D7DE2-87C9-49B6-B04C-6B2DAB55D4AC}">
          <p14:sldIdLst>
            <p14:sldId id="382"/>
            <p14:sldId id="434"/>
            <p14:sldId id="435"/>
            <p14:sldId id="437"/>
          </p14:sldIdLst>
        </p14:section>
        <p14:section name="Choice a|b and FSM representation" id="{DC6D7F2E-FA58-407E-9867-7BC0E83C65D0}">
          <p14:sldIdLst>
            <p14:sldId id="381"/>
            <p14:sldId id="438"/>
            <p14:sldId id="440"/>
            <p14:sldId id="439"/>
          </p14:sldIdLst>
        </p14:section>
        <p14:section name="Closure a* and FSM representation" id="{CC18724A-1CA6-4087-AE36-7FEE503A2852}">
          <p14:sldIdLst>
            <p14:sldId id="383"/>
            <p14:sldId id="442"/>
            <p14:sldId id="447"/>
          </p14:sldIdLst>
        </p14:section>
        <p14:section name="First quiz break" id="{FD6A8573-0BB1-4179-BAF8-A4CDF6D15875}">
          <p14:sldIdLst>
            <p14:sldId id="441"/>
            <p14:sldId id="443"/>
            <p14:sldId id="444"/>
            <p14:sldId id="445"/>
            <p14:sldId id="449"/>
            <p14:sldId id="448"/>
            <p14:sldId id="450"/>
            <p14:sldId id="451"/>
          </p14:sldIdLst>
        </p14:section>
        <p14:section name="Additional operations in RegEx" id="{389A6549-4601-43F0-8869-FA461D085F25}">
          <p14:sldIdLst>
            <p14:sldId id="384"/>
          </p14:sldIdLst>
        </p14:section>
        <p14:section name="The RegEx library in C" id="{B4708577-D3CD-44BC-9C18-79BCDD64F017}">
          <p14:sldIdLst>
            <p14:sldId id="385"/>
          </p14:sldIdLst>
        </p14:section>
        <p14:section name="Practice" id="{F87FAEA4-6D7E-4F13-BD18-76435A868A3B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ED94-FF08-4311-A90D-5831E9560329}" v="97" dt="2023-03-15T08:54:36.659"/>
    <p1510:client id="{A7A059E7-93C7-4781-9870-5EC88FF7F596}" v="165" dt="2023-03-16T07:46:11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6T07:46:26.728" v="7140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6T06:36:25.884" v="3342" actId="20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6:25.884" v="3342" actId="20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W9-S2 Regular Expressions and</a:t>
            </a:r>
            <a:br>
              <a:rPr lang="en-US" dirty="0"/>
            </a:br>
            <a:r>
              <a:rPr lang="en-US" dirty="0"/>
              <a:t>Pattern Recognition in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68937-3CBA-875C-626F-02DA03B3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50" y="0"/>
            <a:ext cx="956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D010-8F73-A762-F8B6-8B573C7F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infamous Epsilon transition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C7BF-7E23-BF24-130D-02F2E845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</a:t>
            </a:r>
            <a:r>
              <a:rPr lang="en-GB" b="1" dirty="0">
                <a:solidFill>
                  <a:srgbClr val="00B050"/>
                </a:solidFill>
              </a:rPr>
              <a:t>Epsilon transition</a:t>
            </a:r>
            <a:r>
              <a:rPr lang="en-GB" b="1" dirty="0"/>
              <a:t>):</a:t>
            </a: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GB" dirty="0"/>
              <a:t>In (Non-deterministic) Finite State Machines, the </a:t>
            </a:r>
            <a:r>
              <a:rPr lang="en-GB" b="1" dirty="0">
                <a:solidFill>
                  <a:srgbClr val="00B050"/>
                </a:solidFill>
              </a:rPr>
              <a:t>Epsilon transition </a:t>
            </a:r>
            <a:r>
              <a:rPr lang="en-GB" dirty="0"/>
              <a:t>is an optional transition which offers to advance to a next state, without consuming any character from the input string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In Layman terms, an epsilon transition literally means “you may choose to go to the next state (or not) without checking the next input character”.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871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6C9-78B1-3A6D-0AC7-D2B4EB9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 use for Epsilon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828C-2087-AD37-6F4E-5D94C0454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 an example of the use for the Epsilon transition, consider the FSM on the right.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What are acceptable inputs for this FSM?</a:t>
            </a:r>
          </a:p>
          <a:p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B0395-ACC4-FA73-08A1-5169457860EC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FD1452-4415-90D5-F108-A8ACB214F730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D5A2A9-371B-CF55-599F-12F2AD18B11C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AD84F-9276-9BA2-09EF-474CE199F0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22508" y="5173179"/>
            <a:ext cx="58689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F9A307-1DB2-BFD3-80EE-6477F55B0C59}"/>
              </a:ext>
            </a:extLst>
          </p:cNvPr>
          <p:cNvSpPr txBox="1"/>
          <p:nvPr/>
        </p:nvSpPr>
        <p:spPr>
          <a:xfrm>
            <a:off x="11513228" y="604811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1E5B50-7993-FFE0-F5BE-1AA114E6D7CE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5481CD-BDDA-4E9C-098A-1F59470B36C2}"/>
              </a:ext>
            </a:extLst>
          </p:cNvPr>
          <p:cNvSpPr/>
          <p:nvPr/>
        </p:nvSpPr>
        <p:spPr>
          <a:xfrm>
            <a:off x="8942508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/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AC164-92DF-6B28-FA7E-6571C3DA5EEA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flipH="1">
            <a:off x="8291154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/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050F7C8F-DD71-CF0B-CFC1-8C20FE7C6AD1}"/>
              </a:ext>
            </a:extLst>
          </p:cNvPr>
          <p:cNvSpPr/>
          <p:nvPr/>
        </p:nvSpPr>
        <p:spPr>
          <a:xfrm>
            <a:off x="54798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E7BEE4-9009-0585-4209-87EEFCE20FB8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6559800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/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5331DC6-7B33-2A79-6B75-48690177B523}"/>
              </a:ext>
            </a:extLst>
          </p:cNvPr>
          <p:cNvSpPr/>
          <p:nvPr/>
        </p:nvSpPr>
        <p:spPr>
          <a:xfrm>
            <a:off x="8032161" y="26219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806CC-E8E0-FBD4-3F08-FA660766679A}"/>
              </a:ext>
            </a:extLst>
          </p:cNvPr>
          <p:cNvCxnSpPr>
            <a:cxnSpLocks/>
            <a:stCxn id="7" idx="0"/>
            <a:endCxn id="35" idx="3"/>
          </p:cNvCxnSpPr>
          <p:nvPr/>
        </p:nvCxnSpPr>
        <p:spPr>
          <a:xfrm flipV="1">
            <a:off x="7751154" y="3543771"/>
            <a:ext cx="43916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5D670-D513-B0E2-A0D1-8824C88171C2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6019800" y="3161933"/>
            <a:ext cx="2012361" cy="147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E794D-BFFA-0117-0C9E-8E6FB6CB8C52}"/>
              </a:ext>
            </a:extLst>
          </p:cNvPr>
          <p:cNvCxnSpPr>
            <a:cxnSpLocks/>
            <a:stCxn id="22" idx="0"/>
            <a:endCxn id="35" idx="5"/>
          </p:cNvCxnSpPr>
          <p:nvPr/>
        </p:nvCxnSpPr>
        <p:spPr>
          <a:xfrm flipH="1" flipV="1">
            <a:off x="8953999" y="3543771"/>
            <a:ext cx="52850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A306B-6E2C-A069-5B0F-C38D81803A9D}"/>
              </a:ext>
            </a:extLst>
          </p:cNvPr>
          <p:cNvCxnSpPr>
            <a:cxnSpLocks/>
            <a:stCxn id="8" idx="1"/>
            <a:endCxn id="35" idx="6"/>
          </p:cNvCxnSpPr>
          <p:nvPr/>
        </p:nvCxnSpPr>
        <p:spPr>
          <a:xfrm flipH="1" flipV="1">
            <a:off x="9112161" y="3161933"/>
            <a:ext cx="1655401" cy="162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/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/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/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/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blipFill>
                <a:blip r:embed="rId8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30E3EFFC-A19C-66E5-570A-1C372BAE9005}"/>
              </a:ext>
            </a:extLst>
          </p:cNvPr>
          <p:cNvSpPr/>
          <p:nvPr/>
        </p:nvSpPr>
        <p:spPr>
          <a:xfrm>
            <a:off x="5532176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6C9-78B1-3A6D-0AC7-D2B4EB9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 use for Epsilon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828C-2087-AD37-6F4E-5D94C045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an example of the use for the Epsilon transition, consider the FSM on the right.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What are acceptable inputs for this FSM?</a:t>
            </a:r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Any string that</a:t>
            </a:r>
            <a:br>
              <a:rPr lang="en-GB" dirty="0"/>
            </a:br>
            <a:r>
              <a:rPr lang="en-GB" dirty="0"/>
              <a:t>consists of any number of</a:t>
            </a:r>
            <a:br>
              <a:rPr lang="en-GB" dirty="0"/>
            </a:br>
            <a:r>
              <a:rPr lang="en-GB" dirty="0"/>
              <a:t>ones (at least one), and</a:t>
            </a:r>
            <a:br>
              <a:rPr lang="en-GB" dirty="0"/>
            </a:br>
            <a:r>
              <a:rPr lang="en-GB" dirty="0"/>
              <a:t>then finishes with exactly</a:t>
            </a:r>
            <a:br>
              <a:rPr lang="en-GB" dirty="0"/>
            </a:br>
            <a:r>
              <a:rPr lang="en-GB" dirty="0"/>
              <a:t>one zero (e.g. 10, 110, 1110, 111111110, etc.)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B0395-ACC4-FA73-08A1-5169457860EC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FD1452-4415-90D5-F108-A8ACB214F730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D5A2A9-371B-CF55-599F-12F2AD18B11C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AD84F-9276-9BA2-09EF-474CE199F0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22508" y="5173179"/>
            <a:ext cx="58689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F9A307-1DB2-BFD3-80EE-6477F55B0C59}"/>
              </a:ext>
            </a:extLst>
          </p:cNvPr>
          <p:cNvSpPr txBox="1"/>
          <p:nvPr/>
        </p:nvSpPr>
        <p:spPr>
          <a:xfrm>
            <a:off x="11513228" y="604811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1E5B50-7993-FFE0-F5BE-1AA114E6D7CE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5481CD-BDDA-4E9C-098A-1F59470B36C2}"/>
              </a:ext>
            </a:extLst>
          </p:cNvPr>
          <p:cNvSpPr/>
          <p:nvPr/>
        </p:nvSpPr>
        <p:spPr>
          <a:xfrm>
            <a:off x="8942508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/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AC164-92DF-6B28-FA7E-6571C3DA5EEA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flipH="1">
            <a:off x="8291154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/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050F7C8F-DD71-CF0B-CFC1-8C20FE7C6AD1}"/>
              </a:ext>
            </a:extLst>
          </p:cNvPr>
          <p:cNvSpPr/>
          <p:nvPr/>
        </p:nvSpPr>
        <p:spPr>
          <a:xfrm>
            <a:off x="54798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E7BEE4-9009-0585-4209-87EEFCE20FB8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6559800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/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5331DC6-7B33-2A79-6B75-48690177B523}"/>
              </a:ext>
            </a:extLst>
          </p:cNvPr>
          <p:cNvSpPr/>
          <p:nvPr/>
        </p:nvSpPr>
        <p:spPr>
          <a:xfrm>
            <a:off x="8032161" y="26219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806CC-E8E0-FBD4-3F08-FA660766679A}"/>
              </a:ext>
            </a:extLst>
          </p:cNvPr>
          <p:cNvCxnSpPr>
            <a:cxnSpLocks/>
            <a:stCxn id="7" idx="0"/>
            <a:endCxn id="35" idx="3"/>
          </p:cNvCxnSpPr>
          <p:nvPr/>
        </p:nvCxnSpPr>
        <p:spPr>
          <a:xfrm flipV="1">
            <a:off x="7751154" y="3543771"/>
            <a:ext cx="43916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5D670-D513-B0E2-A0D1-8824C88171C2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6019800" y="3161933"/>
            <a:ext cx="2012361" cy="147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E794D-BFFA-0117-0C9E-8E6FB6CB8C52}"/>
              </a:ext>
            </a:extLst>
          </p:cNvPr>
          <p:cNvCxnSpPr>
            <a:cxnSpLocks/>
            <a:stCxn id="22" idx="0"/>
            <a:endCxn id="35" idx="5"/>
          </p:cNvCxnSpPr>
          <p:nvPr/>
        </p:nvCxnSpPr>
        <p:spPr>
          <a:xfrm flipH="1" flipV="1">
            <a:off x="8953999" y="3543771"/>
            <a:ext cx="52850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A306B-6E2C-A069-5B0F-C38D81803A9D}"/>
              </a:ext>
            </a:extLst>
          </p:cNvPr>
          <p:cNvCxnSpPr>
            <a:cxnSpLocks/>
            <a:stCxn id="8" idx="1"/>
            <a:endCxn id="35" idx="6"/>
          </p:cNvCxnSpPr>
          <p:nvPr/>
        </p:nvCxnSpPr>
        <p:spPr>
          <a:xfrm flipH="1" flipV="1">
            <a:off x="9112161" y="3161933"/>
            <a:ext cx="1655401" cy="162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/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/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/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/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blipFill>
                <a:blip r:embed="rId8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30E3EFFC-A19C-66E5-570A-1C372BAE9005}"/>
              </a:ext>
            </a:extLst>
          </p:cNvPr>
          <p:cNvSpPr/>
          <p:nvPr/>
        </p:nvSpPr>
        <p:spPr>
          <a:xfrm>
            <a:off x="5532176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6C9-78B1-3A6D-0AC7-D2B4EB9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 use for Epsilon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828C-2087-AD37-6F4E-5D94C045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is the Epsilon useful here?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Try writing this FSM without using an Epsilon transition for this FSM and see for yourself!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B0395-ACC4-FA73-08A1-5169457860EC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FD1452-4415-90D5-F108-A8ACB214F730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D5A2A9-371B-CF55-599F-12F2AD18B11C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AD84F-9276-9BA2-09EF-474CE199F0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22508" y="5173179"/>
            <a:ext cx="58689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F9A307-1DB2-BFD3-80EE-6477F55B0C59}"/>
              </a:ext>
            </a:extLst>
          </p:cNvPr>
          <p:cNvSpPr txBox="1"/>
          <p:nvPr/>
        </p:nvSpPr>
        <p:spPr>
          <a:xfrm>
            <a:off x="11513228" y="604811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1E5B50-7993-FFE0-F5BE-1AA114E6D7CE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5481CD-BDDA-4E9C-098A-1F59470B36C2}"/>
              </a:ext>
            </a:extLst>
          </p:cNvPr>
          <p:cNvSpPr/>
          <p:nvPr/>
        </p:nvSpPr>
        <p:spPr>
          <a:xfrm>
            <a:off x="8942508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/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3B3797-10DC-A62B-E5CE-06193337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188" y="5258513"/>
                <a:ext cx="5620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AC164-92DF-6B28-FA7E-6571C3DA5EEA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flipH="1">
            <a:off x="8291154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/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67413-4730-3B7E-E0E8-FDA814D7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73" y="5223743"/>
                <a:ext cx="562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050F7C8F-DD71-CF0B-CFC1-8C20FE7C6AD1}"/>
              </a:ext>
            </a:extLst>
          </p:cNvPr>
          <p:cNvSpPr/>
          <p:nvPr/>
        </p:nvSpPr>
        <p:spPr>
          <a:xfrm>
            <a:off x="54798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E7BEE4-9009-0585-4209-87EEFCE20FB8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6559800" y="5173179"/>
            <a:ext cx="6513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/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71BDE7-7959-34B9-C97D-3E39714D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94" y="5223743"/>
                <a:ext cx="5620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5331DC6-7B33-2A79-6B75-48690177B523}"/>
              </a:ext>
            </a:extLst>
          </p:cNvPr>
          <p:cNvSpPr/>
          <p:nvPr/>
        </p:nvSpPr>
        <p:spPr>
          <a:xfrm>
            <a:off x="8032161" y="26219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806CC-E8E0-FBD4-3F08-FA660766679A}"/>
              </a:ext>
            </a:extLst>
          </p:cNvPr>
          <p:cNvCxnSpPr>
            <a:cxnSpLocks/>
            <a:stCxn id="7" idx="0"/>
            <a:endCxn id="35" idx="3"/>
          </p:cNvCxnSpPr>
          <p:nvPr/>
        </p:nvCxnSpPr>
        <p:spPr>
          <a:xfrm flipV="1">
            <a:off x="7751154" y="3543771"/>
            <a:ext cx="43916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5D670-D513-B0E2-A0D1-8824C88171C2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6019800" y="3161933"/>
            <a:ext cx="2012361" cy="147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E794D-BFFA-0117-0C9E-8E6FB6CB8C52}"/>
              </a:ext>
            </a:extLst>
          </p:cNvPr>
          <p:cNvCxnSpPr>
            <a:cxnSpLocks/>
            <a:stCxn id="22" idx="0"/>
            <a:endCxn id="35" idx="5"/>
          </p:cNvCxnSpPr>
          <p:nvPr/>
        </p:nvCxnSpPr>
        <p:spPr>
          <a:xfrm flipH="1" flipV="1">
            <a:off x="8953999" y="3543771"/>
            <a:ext cx="528509" cy="108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A306B-6E2C-A069-5B0F-C38D81803A9D}"/>
              </a:ext>
            </a:extLst>
          </p:cNvPr>
          <p:cNvCxnSpPr>
            <a:cxnSpLocks/>
            <a:stCxn id="8" idx="1"/>
            <a:endCxn id="35" idx="6"/>
          </p:cNvCxnSpPr>
          <p:nvPr/>
        </p:nvCxnSpPr>
        <p:spPr>
          <a:xfrm flipH="1" flipV="1">
            <a:off x="9112161" y="3161933"/>
            <a:ext cx="1655401" cy="1629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/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C5EAE8-E1B2-4E74-9B60-59D55048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13" y="3429000"/>
                <a:ext cx="562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/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4B4435-7AF4-6A4D-8C6C-B07014F8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76" y="3992431"/>
                <a:ext cx="562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/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5C29AD-C9FD-0AA2-4EF5-EED34E0C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28" y="4083771"/>
                <a:ext cx="562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/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34D4CF-8F31-D8DC-7C3A-B0523451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81" y="3523810"/>
                <a:ext cx="562095" cy="369332"/>
              </a:xfrm>
              <a:prstGeom prst="rect">
                <a:avLst/>
              </a:prstGeom>
              <a:blipFill>
                <a:blip r:embed="rId8"/>
                <a:stretch>
                  <a:fillRect r="-43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30E3EFFC-A19C-66E5-570A-1C372BAE9005}"/>
              </a:ext>
            </a:extLst>
          </p:cNvPr>
          <p:cNvSpPr/>
          <p:nvPr/>
        </p:nvSpPr>
        <p:spPr>
          <a:xfrm>
            <a:off x="5532176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0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D010-8F73-A762-F8B6-8B573C7F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use of the Epsilon Transitions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C7BF-7E23-BF24-130D-02F2E845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Epsilon transitions </a:t>
            </a:r>
            <a:r>
              <a:rPr lang="en-GB" b="1" dirty="0"/>
              <a:t>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GB" dirty="0"/>
              <a:t>One important use of epsilon transitions is in the construction of non-deterministic finite automata (NFAs) for </a:t>
            </a:r>
            <a:r>
              <a:rPr lang="en-GB" dirty="0" err="1"/>
              <a:t>RegEx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In this context, an epsilon transition is used to </a:t>
            </a:r>
            <a:r>
              <a:rPr lang="en-GB" b="1" dirty="0"/>
              <a:t>represent the empty string</a:t>
            </a:r>
            <a:r>
              <a:rPr lang="en-GB" dirty="0"/>
              <a:t>, which is a valid input for many regular expressions.</a:t>
            </a:r>
          </a:p>
          <a:p>
            <a:pPr marL="0" indent="0">
              <a:buNone/>
            </a:pPr>
            <a:r>
              <a:rPr lang="en-GB" dirty="0"/>
              <a:t>By including epsilon transitions in the FSM of your </a:t>
            </a:r>
            <a:r>
              <a:rPr lang="en-GB" dirty="0" err="1"/>
              <a:t>RegEx</a:t>
            </a:r>
            <a:r>
              <a:rPr lang="en-GB" dirty="0"/>
              <a:t>,</a:t>
            </a:r>
          </a:p>
          <a:p>
            <a:r>
              <a:rPr lang="en-GB" dirty="0"/>
              <a:t>the regular expression can be represented more compactly,</a:t>
            </a:r>
          </a:p>
          <a:p>
            <a:r>
              <a:rPr lang="en-GB" dirty="0"/>
              <a:t>and you may use it to combine several </a:t>
            </a:r>
            <a:r>
              <a:rPr lang="en-GB" dirty="0" err="1"/>
              <a:t>RegEx</a:t>
            </a:r>
            <a:r>
              <a:rPr lang="en-GB" dirty="0"/>
              <a:t> into a single combined one (as will be shown next).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984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46C-6771-3E2C-EE0D-980BCF72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1F88-75AD-45CA-A480-858091A8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99537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Concatenation</a:t>
            </a:r>
            <a:r>
              <a:rPr lang="en-GB" b="1" dirty="0"/>
              <a:t> of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two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E.g., our first </a:t>
            </a:r>
            <a:r>
              <a:rPr lang="en-GB" dirty="0" err="1"/>
              <a:t>RegEx</a:t>
            </a:r>
            <a:r>
              <a:rPr lang="en-GB" dirty="0"/>
              <a:t> is “a” and our second </a:t>
            </a:r>
            <a:r>
              <a:rPr lang="en-GB" dirty="0" err="1"/>
              <a:t>RegEx</a:t>
            </a:r>
            <a:r>
              <a:rPr lang="en-GB" dirty="0"/>
              <a:t> is “b”, and we have defined their respective two FSMs.</a:t>
            </a:r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6D98FB-529B-C857-1F0B-F529DBE52A67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B30AD60-6C6B-413F-DBF7-71AC7BFB0EDF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4FE46-1EA5-68F4-35E6-3B7DC15B0261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E02312-615F-ABCD-0A21-8BDC93CC8DEA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F2299-F357-CE78-A411-5EC4DB571F5B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1B1D6-BF0F-0380-85B2-BAF69823FCF7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b/1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F248-CA6B-AD35-A3A0-9B652C54C7AF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10A156-66CA-2CE7-09EF-6E61462E6CF7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EA876-02CB-1A54-FE99-324C7CED23D7}"/>
              </a:ext>
            </a:extLst>
          </p:cNvPr>
          <p:cNvSpPr txBox="1"/>
          <p:nvPr/>
        </p:nvSpPr>
        <p:spPr>
          <a:xfrm>
            <a:off x="10349712" y="6213313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b/0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ECD2-9973-B1B1-C192-BF47A2BC7B5F}"/>
              </a:ext>
            </a:extLst>
          </p:cNvPr>
          <p:cNvCxnSpPr>
            <a:cxnSpLocks/>
          </p:cNvCxnSpPr>
          <p:nvPr/>
        </p:nvCxnSpPr>
        <p:spPr>
          <a:xfrm>
            <a:off x="11010205" y="584705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5FC1E-D8C7-4B00-7E8A-56E298BE70D9}"/>
              </a:ext>
            </a:extLst>
          </p:cNvPr>
          <p:cNvSpPr/>
          <p:nvPr/>
        </p:nvSpPr>
        <p:spPr>
          <a:xfrm>
            <a:off x="7215210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442EF1-0D48-E018-F7FE-081A4F81F1E7}"/>
              </a:ext>
            </a:extLst>
          </p:cNvPr>
          <p:cNvSpPr/>
          <p:nvPr/>
        </p:nvSpPr>
        <p:spPr>
          <a:xfrm>
            <a:off x="10613456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595285-9EDE-D97F-E31A-8C374CED3500}"/>
              </a:ext>
            </a:extLst>
          </p:cNvPr>
          <p:cNvCxnSpPr>
            <a:cxnSpLocks/>
            <a:stCxn id="17" idx="3"/>
            <a:endCxn id="16" idx="5"/>
          </p:cNvCxnSpPr>
          <p:nvPr/>
        </p:nvCxnSpPr>
        <p:spPr>
          <a:xfrm flipH="1">
            <a:off x="8137048" y="2314171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DA381-9865-89AE-ECFC-F4A7622A80E5}"/>
              </a:ext>
            </a:extLst>
          </p:cNvPr>
          <p:cNvCxnSpPr>
            <a:cxnSpLocks/>
          </p:cNvCxnSpPr>
          <p:nvPr/>
        </p:nvCxnSpPr>
        <p:spPr>
          <a:xfrm>
            <a:off x="8427168" y="1885442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34F0CD-6956-D106-5E75-F914628054E1}"/>
              </a:ext>
            </a:extLst>
          </p:cNvPr>
          <p:cNvSpPr txBox="1"/>
          <p:nvPr/>
        </p:nvSpPr>
        <p:spPr>
          <a:xfrm>
            <a:off x="9292155" y="2511343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a/1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F03B3-653A-348D-DD80-A05F409E14CE}"/>
              </a:ext>
            </a:extLst>
          </p:cNvPr>
          <p:cNvSpPr txBox="1"/>
          <p:nvPr/>
        </p:nvSpPr>
        <p:spPr>
          <a:xfrm>
            <a:off x="8620120" y="1362380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DCE938-1199-5057-2E69-C882E9716D61}"/>
              </a:ext>
            </a:extLst>
          </p:cNvPr>
          <p:cNvSpPr/>
          <p:nvPr/>
        </p:nvSpPr>
        <p:spPr>
          <a:xfrm rot="10800000">
            <a:off x="11152762" y="952149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40970-E671-B987-7E16-8966C1B29EF2}"/>
              </a:ext>
            </a:extLst>
          </p:cNvPr>
          <p:cNvSpPr txBox="1"/>
          <p:nvPr/>
        </p:nvSpPr>
        <p:spPr>
          <a:xfrm>
            <a:off x="10353768" y="2972467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a/0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956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46C-6771-3E2C-EE0D-980BCF72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1F88-75AD-45CA-A480-858091A8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70448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Concatenation</a:t>
            </a:r>
            <a:r>
              <a:rPr lang="en-GB" b="1" dirty="0"/>
              <a:t> of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two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E.g., our first </a:t>
            </a:r>
            <a:r>
              <a:rPr lang="en-GB" dirty="0" err="1"/>
              <a:t>RegEx</a:t>
            </a:r>
            <a:r>
              <a:rPr lang="en-GB" dirty="0"/>
              <a:t> is “a” and our second </a:t>
            </a:r>
            <a:r>
              <a:rPr lang="en-GB" dirty="0" err="1"/>
              <a:t>RegEx</a:t>
            </a:r>
            <a:r>
              <a:rPr lang="en-GB" dirty="0"/>
              <a:t> is “b”, and we have defined their respective two FSMs.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concatenated</a:t>
            </a:r>
            <a:r>
              <a:rPr lang="en-GB" dirty="0"/>
              <a:t>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“ab”</a:t>
            </a:r>
            <a:r>
              <a:rPr lang="en-GB" dirty="0"/>
              <a:t>, can then be built by combining the two FSMs, connecting them with an Epsilon transition.</a:t>
            </a:r>
            <a:endParaRPr lang="en-S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6D98FB-529B-C857-1F0B-F529DBE52A67}"/>
              </a:ext>
            </a:extLst>
          </p:cNvPr>
          <p:cNvCxnSpPr>
            <a:cxnSpLocks/>
          </p:cNvCxnSpPr>
          <p:nvPr/>
        </p:nvCxnSpPr>
        <p:spPr>
          <a:xfrm>
            <a:off x="7969469" y="2472333"/>
            <a:ext cx="3036680" cy="2166421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B30AD60-6C6B-413F-DBF7-71AC7BFB0EDF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4FE46-1EA5-68F4-35E6-3B7DC15B0261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E02312-615F-ABCD-0A21-8BDC93CC8DEA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F2299-F357-CE78-A411-5EC4DB571F5B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1B1D6-BF0F-0380-85B2-BAF69823FCF7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b/1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F248-CA6B-AD35-A3A0-9B652C54C7AF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10A156-66CA-2CE7-09EF-6E61462E6CF7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EA876-02CB-1A54-FE99-324C7CED23D7}"/>
              </a:ext>
            </a:extLst>
          </p:cNvPr>
          <p:cNvSpPr txBox="1"/>
          <p:nvPr/>
        </p:nvSpPr>
        <p:spPr>
          <a:xfrm>
            <a:off x="10349712" y="6213313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b/0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ECD2-9973-B1B1-C192-BF47A2BC7B5F}"/>
              </a:ext>
            </a:extLst>
          </p:cNvPr>
          <p:cNvCxnSpPr>
            <a:cxnSpLocks/>
          </p:cNvCxnSpPr>
          <p:nvPr/>
        </p:nvCxnSpPr>
        <p:spPr>
          <a:xfrm>
            <a:off x="11010205" y="584705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5FC1E-D8C7-4B00-7E8A-56E298BE70D9}"/>
              </a:ext>
            </a:extLst>
          </p:cNvPr>
          <p:cNvSpPr/>
          <p:nvPr/>
        </p:nvSpPr>
        <p:spPr>
          <a:xfrm>
            <a:off x="7215210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442EF1-0D48-E018-F7FE-081A4F81F1E7}"/>
              </a:ext>
            </a:extLst>
          </p:cNvPr>
          <p:cNvSpPr/>
          <p:nvPr/>
        </p:nvSpPr>
        <p:spPr>
          <a:xfrm>
            <a:off x="10613456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595285-9EDE-D97F-E31A-8C374CED3500}"/>
              </a:ext>
            </a:extLst>
          </p:cNvPr>
          <p:cNvCxnSpPr>
            <a:cxnSpLocks/>
            <a:stCxn id="17" idx="3"/>
            <a:endCxn id="16" idx="5"/>
          </p:cNvCxnSpPr>
          <p:nvPr/>
        </p:nvCxnSpPr>
        <p:spPr>
          <a:xfrm flipH="1">
            <a:off x="8137048" y="2314171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DA381-9865-89AE-ECFC-F4A7622A80E5}"/>
              </a:ext>
            </a:extLst>
          </p:cNvPr>
          <p:cNvCxnSpPr>
            <a:cxnSpLocks/>
          </p:cNvCxnSpPr>
          <p:nvPr/>
        </p:nvCxnSpPr>
        <p:spPr>
          <a:xfrm>
            <a:off x="8427168" y="1885442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34F0CD-6956-D106-5E75-F914628054E1}"/>
              </a:ext>
            </a:extLst>
          </p:cNvPr>
          <p:cNvSpPr txBox="1"/>
          <p:nvPr/>
        </p:nvSpPr>
        <p:spPr>
          <a:xfrm>
            <a:off x="9292155" y="2511343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a/1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F03B3-653A-348D-DD80-A05F409E14CE}"/>
              </a:ext>
            </a:extLst>
          </p:cNvPr>
          <p:cNvSpPr txBox="1"/>
          <p:nvPr/>
        </p:nvSpPr>
        <p:spPr>
          <a:xfrm>
            <a:off x="8620120" y="1362380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DCE938-1199-5057-2E69-C882E9716D61}"/>
              </a:ext>
            </a:extLst>
          </p:cNvPr>
          <p:cNvSpPr/>
          <p:nvPr/>
        </p:nvSpPr>
        <p:spPr>
          <a:xfrm rot="10800000">
            <a:off x="11152762" y="952149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40970-E671-B987-7E16-8966C1B29EF2}"/>
              </a:ext>
            </a:extLst>
          </p:cNvPr>
          <p:cNvSpPr txBox="1"/>
          <p:nvPr/>
        </p:nvSpPr>
        <p:spPr>
          <a:xfrm>
            <a:off x="10353768" y="2972467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a/0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49071-45ED-01D3-0F03-A6C905DDF76A}"/>
                  </a:ext>
                </a:extLst>
              </p:cNvPr>
              <p:cNvSpPr txBox="1"/>
              <p:nvPr/>
            </p:nvSpPr>
            <p:spPr>
              <a:xfrm>
                <a:off x="8888182" y="3454263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SG" b="1" dirty="0">
                    <a:solidFill>
                      <a:srgbClr val="7030A0"/>
                    </a:solidFill>
                  </a:rPr>
                  <a:t>/1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49071-45ED-01D3-0F03-A6C905DD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182" y="3454263"/>
                <a:ext cx="562095" cy="369332"/>
              </a:xfrm>
              <a:prstGeom prst="rect">
                <a:avLst/>
              </a:prstGeom>
              <a:blipFill>
                <a:blip r:embed="rId2"/>
                <a:stretch>
                  <a:fillRect t="-10000" r="-1087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80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46C-6771-3E2C-EE0D-980BCF72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1F88-75AD-45CA-A480-858091A8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70448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Concatenation</a:t>
            </a:r>
            <a:r>
              <a:rPr lang="en-GB" b="1" dirty="0"/>
              <a:t> of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two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E.g., our first </a:t>
            </a:r>
            <a:r>
              <a:rPr lang="en-GB" dirty="0" err="1"/>
              <a:t>RegEx</a:t>
            </a:r>
            <a:r>
              <a:rPr lang="en-GB" dirty="0"/>
              <a:t> is “a” and our second </a:t>
            </a:r>
            <a:r>
              <a:rPr lang="en-GB" dirty="0" err="1"/>
              <a:t>RegEx</a:t>
            </a:r>
            <a:r>
              <a:rPr lang="en-GB" dirty="0"/>
              <a:t> is “b”, and we have defined their respective two FSMs.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concatenated</a:t>
            </a:r>
            <a:r>
              <a:rPr lang="en-GB" dirty="0"/>
              <a:t>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“ab”</a:t>
            </a:r>
            <a:r>
              <a:rPr lang="en-GB" dirty="0"/>
              <a:t>,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dirty="0"/>
              <a:t>can then be built by combining the two FSMs, connecting them with an Epsilon transition.</a:t>
            </a:r>
          </a:p>
          <a:p>
            <a:pPr marL="0" indent="0">
              <a:buNone/>
            </a:pPr>
            <a:r>
              <a:rPr lang="en-GB" dirty="0"/>
              <a:t>Later on, this FSM can be simplified</a:t>
            </a:r>
            <a:br>
              <a:rPr lang="en-GB" dirty="0"/>
            </a:br>
            <a:r>
              <a:rPr lang="en-GB" dirty="0"/>
              <a:t>by removing the Epsilon as shown.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0AD60-6C6B-413F-DBF7-71AC7BFB0EDF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E02312-615F-ABCD-0A21-8BDC93CC8DEA}"/>
              </a:ext>
            </a:extLst>
          </p:cNvPr>
          <p:cNvCxnSpPr>
            <a:cxnSpLocks/>
          </p:cNvCxnSpPr>
          <p:nvPr/>
        </p:nvCxnSpPr>
        <p:spPr>
          <a:xfrm>
            <a:off x="7909169" y="2511343"/>
            <a:ext cx="0" cy="209188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F2299-F357-CE78-A411-5EC4DB571F5B}"/>
              </a:ext>
            </a:extLst>
          </p:cNvPr>
          <p:cNvCxnSpPr>
            <a:cxnSpLocks/>
          </p:cNvCxnSpPr>
          <p:nvPr/>
        </p:nvCxnSpPr>
        <p:spPr>
          <a:xfrm flipV="1">
            <a:off x="7643446" y="2511343"/>
            <a:ext cx="0" cy="197468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1B1D6-BF0F-0380-85B2-BAF69823FCF7}"/>
              </a:ext>
            </a:extLst>
          </p:cNvPr>
          <p:cNvSpPr txBox="1"/>
          <p:nvPr/>
        </p:nvSpPr>
        <p:spPr>
          <a:xfrm>
            <a:off x="7954144" y="3215034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b/1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F248-CA6B-AD35-A3A0-9B652C54C7AF}"/>
              </a:ext>
            </a:extLst>
          </p:cNvPr>
          <p:cNvSpPr txBox="1"/>
          <p:nvPr/>
        </p:nvSpPr>
        <p:spPr>
          <a:xfrm>
            <a:off x="5937792" y="3186211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Any character/0</a:t>
            </a:r>
            <a:endParaRPr lang="en-SG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ECD2-9973-B1B1-C192-BF47A2BC7B5F}"/>
              </a:ext>
            </a:extLst>
          </p:cNvPr>
          <p:cNvCxnSpPr>
            <a:cxnSpLocks/>
          </p:cNvCxnSpPr>
          <p:nvPr/>
        </p:nvCxnSpPr>
        <p:spPr>
          <a:xfrm>
            <a:off x="11010205" y="584705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5FC1E-D8C7-4B00-7E8A-56E298BE70D9}"/>
              </a:ext>
            </a:extLst>
          </p:cNvPr>
          <p:cNvSpPr/>
          <p:nvPr/>
        </p:nvSpPr>
        <p:spPr>
          <a:xfrm>
            <a:off x="7215210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442EF1-0D48-E018-F7FE-081A4F81F1E7}"/>
              </a:ext>
            </a:extLst>
          </p:cNvPr>
          <p:cNvSpPr/>
          <p:nvPr/>
        </p:nvSpPr>
        <p:spPr>
          <a:xfrm>
            <a:off x="10613456" y="139233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595285-9EDE-D97F-E31A-8C374CED3500}"/>
              </a:ext>
            </a:extLst>
          </p:cNvPr>
          <p:cNvCxnSpPr>
            <a:cxnSpLocks/>
            <a:stCxn id="17" idx="3"/>
            <a:endCxn id="16" idx="5"/>
          </p:cNvCxnSpPr>
          <p:nvPr/>
        </p:nvCxnSpPr>
        <p:spPr>
          <a:xfrm flipH="1">
            <a:off x="8137048" y="2314171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DA381-9865-89AE-ECFC-F4A7622A80E5}"/>
              </a:ext>
            </a:extLst>
          </p:cNvPr>
          <p:cNvCxnSpPr>
            <a:cxnSpLocks/>
          </p:cNvCxnSpPr>
          <p:nvPr/>
        </p:nvCxnSpPr>
        <p:spPr>
          <a:xfrm>
            <a:off x="8427168" y="1885442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34F0CD-6956-D106-5E75-F914628054E1}"/>
              </a:ext>
            </a:extLst>
          </p:cNvPr>
          <p:cNvSpPr txBox="1"/>
          <p:nvPr/>
        </p:nvSpPr>
        <p:spPr>
          <a:xfrm>
            <a:off x="9292155" y="2511343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a/1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F03B3-653A-348D-DD80-A05F409E14CE}"/>
              </a:ext>
            </a:extLst>
          </p:cNvPr>
          <p:cNvSpPr txBox="1"/>
          <p:nvPr/>
        </p:nvSpPr>
        <p:spPr>
          <a:xfrm>
            <a:off x="8620120" y="1362380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DCE938-1199-5057-2E69-C882E9716D61}"/>
              </a:ext>
            </a:extLst>
          </p:cNvPr>
          <p:cNvSpPr/>
          <p:nvPr/>
        </p:nvSpPr>
        <p:spPr>
          <a:xfrm rot="10800000">
            <a:off x="11152762" y="952149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40970-E671-B987-7E16-8966C1B29EF2}"/>
              </a:ext>
            </a:extLst>
          </p:cNvPr>
          <p:cNvSpPr txBox="1"/>
          <p:nvPr/>
        </p:nvSpPr>
        <p:spPr>
          <a:xfrm>
            <a:off x="10353768" y="2972467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a/0</a:t>
            </a:r>
            <a:endParaRPr lang="en-SG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27B7BB-1F98-07BF-8B77-2215EC3B7779}"/>
              </a:ext>
            </a:extLst>
          </p:cNvPr>
          <p:cNvCxnSpPr>
            <a:cxnSpLocks/>
          </p:cNvCxnSpPr>
          <p:nvPr/>
        </p:nvCxnSpPr>
        <p:spPr>
          <a:xfrm>
            <a:off x="7969469" y="2472333"/>
            <a:ext cx="3036680" cy="216642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0D2CEB-0BA7-1638-0EBE-8DBFE7E2220B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0F7AD4-064E-9F4A-AD11-0FD6A6D94736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B752F-225D-7D8F-5AA7-B627AB06F5CC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C54BCA-91ED-F310-757D-EEAC797DD25A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b/1</a:t>
            </a:r>
            <a:endParaRPr lang="en-SG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E7563-FD47-7008-177E-A6FC95AEC18F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Any character/0</a:t>
            </a:r>
            <a:endParaRPr lang="en-SG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8B57C1-919F-C72B-4F2C-4F3FE5BE69B5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E9ED4B-8F2C-CBB1-F615-346CE1CF605C}"/>
              </a:ext>
            </a:extLst>
          </p:cNvPr>
          <p:cNvSpPr txBox="1"/>
          <p:nvPr/>
        </p:nvSpPr>
        <p:spPr>
          <a:xfrm>
            <a:off x="10349712" y="6213313"/>
            <a:ext cx="2008176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Anything but b/0</a:t>
            </a:r>
            <a:endParaRPr lang="en-SG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0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done in W8S3 Practice 2!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7 possible States (Start, S, U, T, D, Valid,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Valid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SUTD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8619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1D2-25BA-0FDE-CC96-0E31B2E6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EE9-BEBE-CF14-87D2-9673840B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Expressions</a:t>
            </a:r>
            <a:r>
              <a:rPr lang="en-GB" b="1" dirty="0"/>
              <a:t>, or </a:t>
            </a:r>
            <a:r>
              <a:rPr lang="en-GB" b="1" dirty="0" err="1">
                <a:solidFill>
                  <a:srgbClr val="00B050"/>
                </a:solidFill>
              </a:rPr>
              <a:t>RegEx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Expressions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Regex</a:t>
            </a:r>
            <a:r>
              <a:rPr lang="en-GB" b="1" dirty="0"/>
              <a:t>) </a:t>
            </a:r>
            <a:r>
              <a:rPr lang="en-GB" dirty="0"/>
              <a:t>are a powerful tool for pattern matching and searching in text.</a:t>
            </a:r>
          </a:p>
          <a:p>
            <a:pPr marL="0" indent="0">
              <a:buNone/>
            </a:pPr>
            <a:r>
              <a:rPr lang="en-GB" dirty="0"/>
              <a:t>They are used in many programming languages and applications to find, extract, and manipulate text based on specific patterns.</a:t>
            </a:r>
          </a:p>
          <a:p>
            <a:pPr marL="0" indent="0">
              <a:buNone/>
            </a:pPr>
            <a:r>
              <a:rPr lang="en-GB" dirty="0"/>
              <a:t>Regular expressions can be seen as a concise way of describing a set of strings that share a certain structure or patterns.</a:t>
            </a:r>
          </a:p>
          <a:p>
            <a:pPr marL="0" indent="0">
              <a:buNone/>
            </a:pPr>
            <a:r>
              <a:rPr lang="en-GB" i="1" dirty="0"/>
              <a:t>Later on, </a:t>
            </a:r>
            <a:r>
              <a:rPr lang="en-GB" i="1" dirty="0" err="1"/>
              <a:t>RegEx</a:t>
            </a:r>
            <a:r>
              <a:rPr lang="en-GB" i="1" dirty="0"/>
              <a:t> will be very useful for us to recognize substrings of text that exhibit a certain pattern (they consist of a certain keyword, start with “, etc.).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168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B2C-A3ED-EB52-A4D7-539C6CA7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F4252-8E53-B941-EF50-7759A6112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83468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Choice</a:t>
            </a:r>
            <a:r>
              <a:rPr lang="en-GB" b="1" dirty="0"/>
              <a:t> operator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two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E.g., our first </a:t>
            </a:r>
            <a:r>
              <a:rPr lang="en-GB" dirty="0" err="1"/>
              <a:t>RegEx</a:t>
            </a:r>
            <a:r>
              <a:rPr lang="en-GB" dirty="0"/>
              <a:t> is “a” and our second </a:t>
            </a:r>
            <a:r>
              <a:rPr lang="en-GB" dirty="0" err="1"/>
              <a:t>RegEx</a:t>
            </a:r>
            <a:r>
              <a:rPr lang="en-GB" dirty="0"/>
              <a:t> is “b”, and we have defined their respective two FSMs.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choice</a:t>
            </a:r>
            <a:r>
              <a:rPr lang="en-GB" dirty="0"/>
              <a:t> </a:t>
            </a:r>
            <a:r>
              <a:rPr lang="en-GB" b="1" dirty="0"/>
              <a:t>operator | </a:t>
            </a:r>
            <a:r>
              <a:rPr lang="en-GB" dirty="0"/>
              <a:t>between both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“</a:t>
            </a:r>
            <a:r>
              <a:rPr lang="en-GB" b="1" dirty="0" err="1">
                <a:solidFill>
                  <a:srgbClr val="7030A0"/>
                </a:solidFill>
              </a:rPr>
              <a:t>a|b</a:t>
            </a:r>
            <a:r>
              <a:rPr lang="en-GB" b="1" dirty="0">
                <a:solidFill>
                  <a:srgbClr val="7030A0"/>
                </a:solidFill>
              </a:rPr>
              <a:t>” </a:t>
            </a:r>
            <a:r>
              <a:rPr lang="en-GB" dirty="0"/>
              <a:t>can be used to define two regular language consisting of the two strings “a” and “b”. </a:t>
            </a:r>
          </a:p>
          <a:p>
            <a:pPr marL="0" indent="0">
              <a:buNone/>
            </a:pPr>
            <a:r>
              <a:rPr lang="en-GB" dirty="0"/>
              <a:t>It can then be built by combining the two FSMs, in parallel.</a:t>
            </a:r>
          </a:p>
          <a:p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03F5F-D302-8686-322D-06D9D7E9C0DF}"/>
              </a:ext>
            </a:extLst>
          </p:cNvPr>
          <p:cNvSpPr/>
          <p:nvPr/>
        </p:nvSpPr>
        <p:spPr>
          <a:xfrm>
            <a:off x="8616064" y="5033694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s3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8F8C8E-FDA4-AAC0-6BB9-524965F637BD}"/>
              </a:ext>
            </a:extLst>
          </p:cNvPr>
          <p:cNvSpPr/>
          <p:nvPr/>
        </p:nvSpPr>
        <p:spPr>
          <a:xfrm>
            <a:off x="10120047" y="314885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s2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88A54-9140-9B92-D2E7-162E3152E4C8}"/>
              </a:ext>
            </a:extLst>
          </p:cNvPr>
          <p:cNvSpPr txBox="1"/>
          <p:nvPr/>
        </p:nvSpPr>
        <p:spPr>
          <a:xfrm>
            <a:off x="10120047" y="5790528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Anything/0</a:t>
            </a:r>
            <a:endParaRPr lang="en-SG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6B7F6-9526-A63F-2EF0-18BF442725A2}"/>
              </a:ext>
            </a:extLst>
          </p:cNvPr>
          <p:cNvCxnSpPr>
            <a:cxnSpLocks/>
            <a:stCxn id="16" idx="5"/>
            <a:endCxn id="7" idx="1"/>
          </p:cNvCxnSpPr>
          <p:nvPr/>
        </p:nvCxnSpPr>
        <p:spPr>
          <a:xfrm>
            <a:off x="8026594" y="4070691"/>
            <a:ext cx="747632" cy="112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84C58E-A6BB-B1E4-B6FF-E8FD1C5D1A6C}"/>
              </a:ext>
            </a:extLst>
          </p:cNvPr>
          <p:cNvSpPr/>
          <p:nvPr/>
        </p:nvSpPr>
        <p:spPr>
          <a:xfrm>
            <a:off x="7104756" y="3148853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39F4C4-FD61-7E1A-4DB7-9CE363113CCB}"/>
              </a:ext>
            </a:extLst>
          </p:cNvPr>
          <p:cNvSpPr/>
          <p:nvPr/>
        </p:nvSpPr>
        <p:spPr>
          <a:xfrm>
            <a:off x="8616064" y="1678444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4935E-AD56-D367-DBA1-475556C9324C}"/>
              </a:ext>
            </a:extLst>
          </p:cNvPr>
          <p:cNvSpPr txBox="1"/>
          <p:nvPr/>
        </p:nvSpPr>
        <p:spPr>
          <a:xfrm>
            <a:off x="8226898" y="797279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9A076B-B871-F32D-BECF-B3E6FDC92060}"/>
              </a:ext>
            </a:extLst>
          </p:cNvPr>
          <p:cNvSpPr/>
          <p:nvPr/>
        </p:nvSpPr>
        <p:spPr>
          <a:xfrm rot="16200000">
            <a:off x="8743929" y="5244502"/>
            <a:ext cx="901415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7C357D-D070-8014-3AB1-9CC1F67DC008}"/>
              </a:ext>
            </a:extLst>
          </p:cNvPr>
          <p:cNvCxnSpPr>
            <a:cxnSpLocks/>
            <a:stCxn id="17" idx="5"/>
            <a:endCxn id="8" idx="1"/>
          </p:cNvCxnSpPr>
          <p:nvPr/>
        </p:nvCxnSpPr>
        <p:spPr>
          <a:xfrm>
            <a:off x="9537902" y="2600282"/>
            <a:ext cx="740307" cy="7067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41A981-07C9-8DE6-9CCD-994669144ED9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8026594" y="2600282"/>
            <a:ext cx="747632" cy="7067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985138-10BC-2394-139D-12F0D9FAAD21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9537902" y="4070691"/>
            <a:ext cx="740307" cy="112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7BED41-2BE2-5371-481E-671ED5131CC0}"/>
              </a:ext>
            </a:extLst>
          </p:cNvPr>
          <p:cNvSpPr txBox="1"/>
          <p:nvPr/>
        </p:nvSpPr>
        <p:spPr>
          <a:xfrm>
            <a:off x="9997161" y="4476597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b="1" dirty="0"/>
              <a:t>b/1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AB8AD1-BC94-3B3C-0CD3-198E355F17FA}"/>
              </a:ext>
            </a:extLst>
          </p:cNvPr>
          <p:cNvSpPr txBox="1"/>
          <p:nvPr/>
        </p:nvSpPr>
        <p:spPr>
          <a:xfrm>
            <a:off x="7745546" y="4450855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b="1" dirty="0"/>
              <a:t>a/1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60614E-8D00-4C3A-89F0-9A4ECC42566E}"/>
                  </a:ext>
                </a:extLst>
              </p:cNvPr>
              <p:cNvSpPr txBox="1"/>
              <p:nvPr/>
            </p:nvSpPr>
            <p:spPr>
              <a:xfrm>
                <a:off x="9696064" y="2478731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60614E-8D00-4C3A-89F0-9A4ECC42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064" y="2478731"/>
                <a:ext cx="56209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2B5A4B-7826-ECFC-F080-809D9C7B5222}"/>
                  </a:ext>
                </a:extLst>
              </p:cNvPr>
              <p:cNvSpPr txBox="1"/>
              <p:nvPr/>
            </p:nvSpPr>
            <p:spPr>
              <a:xfrm>
                <a:off x="7945851" y="2454364"/>
                <a:ext cx="56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2B5A4B-7826-ECFC-F080-809D9C7B5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851" y="2454364"/>
                <a:ext cx="56209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6771B89-570D-4A90-0CF9-8451408FC4DB}"/>
              </a:ext>
            </a:extLst>
          </p:cNvPr>
          <p:cNvSpPr/>
          <p:nvPr/>
        </p:nvSpPr>
        <p:spPr>
          <a:xfrm rot="5400000">
            <a:off x="8652072" y="719829"/>
            <a:ext cx="901415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FF6152-6502-5E96-B21F-E1A182B95337}"/>
              </a:ext>
            </a:extLst>
          </p:cNvPr>
          <p:cNvCxnSpPr>
            <a:cxnSpLocks/>
          </p:cNvCxnSpPr>
          <p:nvPr/>
        </p:nvCxnSpPr>
        <p:spPr>
          <a:xfrm flipH="1">
            <a:off x="9696064" y="2239259"/>
            <a:ext cx="19431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2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0AD6-FE0F-DB12-53E1-C7AC338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use of parentheses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47C-5652-F4E7-76E5-5B7A81B7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(On the use of </a:t>
            </a:r>
            <a:r>
              <a:rPr lang="en-GB" b="1" dirty="0">
                <a:solidFill>
                  <a:srgbClr val="00B050"/>
                </a:solidFill>
              </a:rPr>
              <a:t>parentheses</a:t>
            </a:r>
            <a:r>
              <a:rPr lang="en-GB" b="1" dirty="0"/>
              <a:t>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Parentheses</a:t>
            </a:r>
            <a:r>
              <a:rPr lang="en-GB" dirty="0"/>
              <a:t> can be used in </a:t>
            </a:r>
            <a:r>
              <a:rPr lang="en-GB" dirty="0" err="1"/>
              <a:t>RegEx</a:t>
            </a:r>
            <a:r>
              <a:rPr lang="en-GB" dirty="0"/>
              <a:t> to separate operations.</a:t>
            </a:r>
          </a:p>
          <a:p>
            <a:pPr marL="0" indent="0">
              <a:buNone/>
            </a:pPr>
            <a:r>
              <a:rPr lang="en-GB" dirty="0"/>
              <a:t>For instance, we could write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“(</a:t>
            </a:r>
            <a:r>
              <a:rPr lang="en-GB" b="1" dirty="0" err="1"/>
              <a:t>a|b</a:t>
            </a:r>
            <a:r>
              <a:rPr lang="en-GB" b="1" dirty="0"/>
              <a:t>)c”</a:t>
            </a:r>
            <a:r>
              <a:rPr lang="en-GB" dirty="0"/>
              <a:t>, whose acceptable language consists then of the two strings </a:t>
            </a:r>
            <a:r>
              <a:rPr lang="en-GB" b="1" dirty="0"/>
              <a:t>“ac”</a:t>
            </a:r>
            <a:r>
              <a:rPr lang="en-GB" dirty="0"/>
              <a:t> and </a:t>
            </a:r>
            <a:r>
              <a:rPr lang="en-GB" b="1" dirty="0"/>
              <a:t>“</a:t>
            </a:r>
            <a:r>
              <a:rPr lang="en-GB" b="1" dirty="0" err="1"/>
              <a:t>bc</a:t>
            </a:r>
            <a:r>
              <a:rPr lang="en-GB" b="1" dirty="0"/>
              <a:t>”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should not be confused with </a:t>
            </a:r>
            <a:r>
              <a:rPr lang="en-GB" b="1" dirty="0"/>
              <a:t>“</a:t>
            </a:r>
            <a:r>
              <a:rPr lang="en-GB" b="1" dirty="0" err="1"/>
              <a:t>a|bc</a:t>
            </a:r>
            <a:r>
              <a:rPr lang="en-GB" b="1" dirty="0"/>
              <a:t>”</a:t>
            </a:r>
            <a:r>
              <a:rPr lang="en-GB" dirty="0"/>
              <a:t>, whose regular language is then “a” and “</a:t>
            </a:r>
            <a:r>
              <a:rPr lang="en-GB" dirty="0" err="1"/>
              <a:t>bc</a:t>
            </a:r>
            <a:r>
              <a:rPr lang="en-GB" dirty="0"/>
              <a:t>”.</a:t>
            </a:r>
          </a:p>
          <a:p>
            <a:pPr marL="0" indent="0">
              <a:buNone/>
            </a:pPr>
            <a:r>
              <a:rPr lang="en-GB" dirty="0"/>
              <a:t>In this second case, </a:t>
            </a:r>
            <a:r>
              <a:rPr lang="en-GB" b="1" dirty="0" err="1"/>
              <a:t>a|bc</a:t>
            </a:r>
            <a:r>
              <a:rPr lang="en-GB" b="1" dirty="0"/>
              <a:t> is equivalent to a|(</a:t>
            </a:r>
            <a:r>
              <a:rPr lang="en-GB" b="1" dirty="0" err="1"/>
              <a:t>bc</a:t>
            </a:r>
            <a:r>
              <a:rPr lang="en-GB" b="1" dirty="0"/>
              <a:t>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111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0AD6-FE0F-DB12-53E1-C7AC338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use of the escape character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47C-5652-F4E7-76E5-5B7A81B7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(On the use of </a:t>
            </a:r>
            <a:r>
              <a:rPr lang="en-GB" b="1" dirty="0">
                <a:solidFill>
                  <a:srgbClr val="00B050"/>
                </a:solidFill>
              </a:rPr>
              <a:t>the escape character</a:t>
            </a:r>
            <a:r>
              <a:rPr lang="en-GB" b="1" dirty="0"/>
              <a:t>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b="1" dirty="0">
                <a:solidFill>
                  <a:srgbClr val="00B050"/>
                </a:solidFill>
              </a:rPr>
              <a:t> Escape character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\</a:t>
            </a:r>
            <a:r>
              <a:rPr lang="en-GB" dirty="0"/>
              <a:t> can be used in </a:t>
            </a:r>
            <a:r>
              <a:rPr lang="en-GB" dirty="0" err="1"/>
              <a:t>RegEx</a:t>
            </a:r>
            <a:r>
              <a:rPr lang="en-GB" dirty="0"/>
              <a:t> to indicate that a special symbol – which normally has an effect in </a:t>
            </a:r>
            <a:r>
              <a:rPr lang="en-GB" dirty="0" err="1"/>
              <a:t>RegEx</a:t>
            </a:r>
            <a:r>
              <a:rPr lang="en-GB" dirty="0"/>
              <a:t> – should in fact appear in the string.</a:t>
            </a:r>
          </a:p>
          <a:p>
            <a:pPr marL="0" indent="0">
              <a:buNone/>
            </a:pPr>
            <a:r>
              <a:rPr lang="en-GB" dirty="0"/>
              <a:t>For instance, we could write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“\(a\)c”</a:t>
            </a:r>
            <a:r>
              <a:rPr lang="en-GB" dirty="0"/>
              <a:t>, whose regular language consists then of the string </a:t>
            </a:r>
            <a:r>
              <a:rPr lang="en-GB" b="1" dirty="0"/>
              <a:t>“(ac)”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46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0AD6-FE0F-DB12-53E1-C7AC338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use of parentheses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47C-5652-F4E7-76E5-5B7A81B7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(On the use of </a:t>
            </a:r>
            <a:r>
              <a:rPr lang="en-GB" b="1" dirty="0">
                <a:solidFill>
                  <a:srgbClr val="00B050"/>
                </a:solidFill>
              </a:rPr>
              <a:t>parentheses</a:t>
            </a:r>
            <a:r>
              <a:rPr lang="en-GB" b="1" dirty="0"/>
              <a:t>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Parentheses</a:t>
            </a:r>
            <a:r>
              <a:rPr lang="en-GB" dirty="0"/>
              <a:t> is a special character in </a:t>
            </a:r>
            <a:r>
              <a:rPr lang="en-GB" dirty="0" err="1"/>
              <a:t>RegEx</a:t>
            </a:r>
            <a:r>
              <a:rPr lang="en-GB" dirty="0"/>
              <a:t>, which can be used to separate operations.</a:t>
            </a:r>
          </a:p>
          <a:p>
            <a:pPr marL="0" indent="0">
              <a:buNone/>
            </a:pPr>
            <a:r>
              <a:rPr lang="en-GB" dirty="0"/>
              <a:t>For instance, we could write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“(</a:t>
            </a:r>
            <a:r>
              <a:rPr lang="en-GB" b="1" dirty="0" err="1"/>
              <a:t>a|b</a:t>
            </a:r>
            <a:r>
              <a:rPr lang="en-GB" b="1" dirty="0"/>
              <a:t>)c”</a:t>
            </a:r>
            <a:r>
              <a:rPr lang="en-GB" dirty="0"/>
              <a:t>, whose regular language consists then of the two strings </a:t>
            </a:r>
            <a:r>
              <a:rPr lang="en-GB" b="1" dirty="0"/>
              <a:t>“ac”</a:t>
            </a:r>
            <a:r>
              <a:rPr lang="en-GB" dirty="0"/>
              <a:t> and </a:t>
            </a:r>
            <a:r>
              <a:rPr lang="en-GB" b="1" dirty="0"/>
              <a:t>“</a:t>
            </a:r>
            <a:r>
              <a:rPr lang="en-GB" b="1" dirty="0" err="1"/>
              <a:t>bc</a:t>
            </a:r>
            <a:r>
              <a:rPr lang="en-GB" b="1" dirty="0"/>
              <a:t>”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should not be confused with </a:t>
            </a:r>
            <a:r>
              <a:rPr lang="en-GB" b="1" dirty="0"/>
              <a:t>“</a:t>
            </a:r>
            <a:r>
              <a:rPr lang="en-GB" b="1" dirty="0" err="1"/>
              <a:t>a|bc</a:t>
            </a:r>
            <a:r>
              <a:rPr lang="en-GB" b="1" dirty="0"/>
              <a:t>”</a:t>
            </a:r>
            <a:r>
              <a:rPr lang="en-GB" dirty="0"/>
              <a:t>, whose regular language consists of the two strings “a” and “</a:t>
            </a:r>
            <a:r>
              <a:rPr lang="en-GB" dirty="0" err="1"/>
              <a:t>bc</a:t>
            </a:r>
            <a:r>
              <a:rPr lang="en-GB" dirty="0"/>
              <a:t>”.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972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14325-60C2-05EC-B1A1-4AF98D8B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or Kleene operator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C9377-31A4-50F3-144A-62B9B92A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34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Closure</a:t>
            </a:r>
            <a:r>
              <a:rPr lang="en-GB" b="1" dirty="0"/>
              <a:t> or </a:t>
            </a:r>
            <a:r>
              <a:rPr lang="en-GB" b="1" dirty="0">
                <a:solidFill>
                  <a:srgbClr val="00B050"/>
                </a:solidFill>
              </a:rPr>
              <a:t>Kleene</a:t>
            </a:r>
            <a:r>
              <a:rPr lang="en-GB" b="1" dirty="0"/>
              <a:t> operator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a </a:t>
            </a:r>
            <a:r>
              <a:rPr lang="en-GB" dirty="0" err="1"/>
              <a:t>RegEx</a:t>
            </a:r>
            <a:r>
              <a:rPr lang="en-GB" dirty="0"/>
              <a:t> “a” and its respective FSM.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Closure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Kleene</a:t>
            </a:r>
            <a:r>
              <a:rPr lang="en-GB" b="1" dirty="0"/>
              <a:t>) operator *</a:t>
            </a:r>
            <a:r>
              <a:rPr lang="en-GB" dirty="0"/>
              <a:t> can be used to define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a*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Its regular language consists of </a:t>
            </a:r>
            <a:r>
              <a:rPr lang="en-GB" b="1" dirty="0"/>
              <a:t>all the strings containing zero or more repetitions of the character a</a:t>
            </a:r>
            <a:r>
              <a:rPr lang="en-GB" dirty="0"/>
              <a:t>, i.e. “”, “a”, “aa”, “</a:t>
            </a:r>
            <a:r>
              <a:rPr lang="en-GB" dirty="0" err="1"/>
              <a:t>aaa</a:t>
            </a:r>
            <a:r>
              <a:rPr lang="en-GB" dirty="0"/>
              <a:t>”, “</a:t>
            </a:r>
            <a:r>
              <a:rPr lang="en-GB" dirty="0" err="1"/>
              <a:t>aaaaaaa</a:t>
            </a:r>
            <a:r>
              <a:rPr lang="en-GB" dirty="0"/>
              <a:t>”,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813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14325-60C2-05EC-B1A1-4AF98D8B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or Kleene operator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C9377-31A4-50F3-144A-62B9B92A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34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Closure</a:t>
            </a:r>
            <a:r>
              <a:rPr lang="en-GB" b="1" dirty="0"/>
              <a:t> or </a:t>
            </a:r>
            <a:r>
              <a:rPr lang="en-GB" b="1" dirty="0">
                <a:solidFill>
                  <a:srgbClr val="00B050"/>
                </a:solidFill>
              </a:rPr>
              <a:t>Kleene</a:t>
            </a:r>
            <a:r>
              <a:rPr lang="en-GB" b="1" dirty="0"/>
              <a:t> operator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a </a:t>
            </a:r>
            <a:r>
              <a:rPr lang="en-GB" dirty="0" err="1"/>
              <a:t>RegEx</a:t>
            </a:r>
            <a:r>
              <a:rPr lang="en-GB" dirty="0"/>
              <a:t> “a” and its respective FSM.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Closure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Kleene</a:t>
            </a:r>
            <a:r>
              <a:rPr lang="en-GB" b="1" dirty="0"/>
              <a:t>) operator *</a:t>
            </a:r>
            <a:r>
              <a:rPr lang="en-GB" dirty="0"/>
              <a:t> can be used to define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a*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Its regular language consists of </a:t>
            </a:r>
            <a:r>
              <a:rPr lang="en-GB" b="1" dirty="0"/>
              <a:t>all the strings containing zero or more repetitions of the character a</a:t>
            </a:r>
            <a:r>
              <a:rPr lang="en-GB" dirty="0"/>
              <a:t>, i.e. “”, “a”, “aa”, “</a:t>
            </a:r>
            <a:r>
              <a:rPr lang="en-GB" dirty="0" err="1"/>
              <a:t>aaa</a:t>
            </a:r>
            <a:r>
              <a:rPr lang="en-GB" dirty="0"/>
              <a:t>”, “</a:t>
            </a:r>
            <a:r>
              <a:rPr lang="en-GB" dirty="0" err="1"/>
              <a:t>aaaaaaa</a:t>
            </a:r>
            <a:r>
              <a:rPr lang="en-GB" dirty="0"/>
              <a:t>”, etc.</a:t>
            </a:r>
            <a:endParaRPr lang="en-SG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E47BC94-FC28-F441-FD0A-D1EDDABAC55E}"/>
              </a:ext>
            </a:extLst>
          </p:cNvPr>
          <p:cNvSpPr txBox="1">
            <a:spLocks/>
          </p:cNvSpPr>
          <p:nvPr/>
        </p:nvSpPr>
        <p:spPr>
          <a:xfrm>
            <a:off x="6858000" y="1690688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Its FSM is based on the one for “a” and is shown below.</a:t>
            </a:r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7FD8E8-9971-1967-3BB4-3CDA9527B9F8}"/>
              </a:ext>
            </a:extLst>
          </p:cNvPr>
          <p:cNvSpPr/>
          <p:nvPr/>
        </p:nvSpPr>
        <p:spPr>
          <a:xfrm>
            <a:off x="7945851" y="39486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s0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00F95D-4611-B165-16B7-F43AF8BBB1E8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9025851" y="4488679"/>
            <a:ext cx="132231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9975D4-74A4-5788-F24C-CD533D372C1C}"/>
                  </a:ext>
                </a:extLst>
              </p:cNvPr>
              <p:cNvSpPr txBox="1"/>
              <p:nvPr/>
            </p:nvSpPr>
            <p:spPr>
              <a:xfrm>
                <a:off x="7998040" y="2936060"/>
                <a:ext cx="97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or a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SG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9975D4-74A4-5788-F24C-CD533D37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040" y="2936060"/>
                <a:ext cx="975619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FC35537-954E-63D5-D687-AC5ED4A9D9D6}"/>
              </a:ext>
            </a:extLst>
          </p:cNvPr>
          <p:cNvSpPr/>
          <p:nvPr/>
        </p:nvSpPr>
        <p:spPr>
          <a:xfrm rot="5400000">
            <a:off x="8003695" y="2873085"/>
            <a:ext cx="901415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202F9C-1D8F-C912-9832-0A00E1677DFF}"/>
              </a:ext>
            </a:extLst>
          </p:cNvPr>
          <p:cNvSpPr/>
          <p:nvPr/>
        </p:nvSpPr>
        <p:spPr>
          <a:xfrm>
            <a:off x="10348163" y="39486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s1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70575-FE97-201D-9133-5BEDF881E0E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803655" y="4488679"/>
            <a:ext cx="11421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38D974-77AB-3735-2126-5D5A0580DC8C}"/>
                  </a:ext>
                </a:extLst>
              </p:cNvPr>
              <p:cNvSpPr txBox="1"/>
              <p:nvPr/>
            </p:nvSpPr>
            <p:spPr>
              <a:xfrm>
                <a:off x="9465263" y="3726552"/>
                <a:ext cx="108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b="1" dirty="0"/>
                  <a:t>Anything</a:t>
                </a:r>
                <a:br>
                  <a:rPr lang="en-GB" b="1" dirty="0"/>
                </a:br>
                <a:r>
                  <a:rPr lang="en-GB" b="1" dirty="0"/>
                  <a:t>but a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SG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38D974-77AB-3735-2126-5D5A0580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63" y="3726552"/>
                <a:ext cx="1080000" cy="646331"/>
              </a:xfrm>
              <a:prstGeom prst="rect">
                <a:avLst/>
              </a:prstGeom>
              <a:blipFill>
                <a:blip r:embed="rId3"/>
                <a:stretch>
                  <a:fillRect l="-5085" t="-4717" r="-565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9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14325-60C2-05EC-B1A1-4AF98D8B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Variations of the Kleene operator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C9377-31A4-50F3-144A-62B9B92A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Plus</a:t>
            </a:r>
            <a:r>
              <a:rPr lang="en-GB" b="1" dirty="0"/>
              <a:t> or </a:t>
            </a:r>
            <a:r>
              <a:rPr lang="en-GB" b="1" dirty="0">
                <a:solidFill>
                  <a:srgbClr val="00B050"/>
                </a:solidFill>
              </a:rPr>
              <a:t>Kleene Plus</a:t>
            </a:r>
            <a:r>
              <a:rPr lang="en-GB" b="1" dirty="0"/>
              <a:t> operator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a </a:t>
            </a:r>
            <a:r>
              <a:rPr lang="en-GB" dirty="0" err="1"/>
              <a:t>RegEx</a:t>
            </a:r>
            <a:r>
              <a:rPr lang="en-GB" dirty="0"/>
              <a:t> “a” and its respective FSM.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Plus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Kleene Plus</a:t>
            </a:r>
            <a:r>
              <a:rPr lang="en-GB" b="1" dirty="0"/>
              <a:t>) operator +</a:t>
            </a:r>
            <a:r>
              <a:rPr lang="en-GB" dirty="0"/>
              <a:t> is used to define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a+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Its regular language consists of </a:t>
            </a:r>
            <a:r>
              <a:rPr lang="en-GB" b="1" dirty="0"/>
              <a:t>all the strings containing one or more repetitions of the character a</a:t>
            </a:r>
            <a:r>
              <a:rPr lang="en-GB" dirty="0"/>
              <a:t>, i.e. “a”, “aa”, “</a:t>
            </a:r>
            <a:r>
              <a:rPr lang="en-GB" dirty="0" err="1"/>
              <a:t>aaa</a:t>
            </a:r>
            <a:r>
              <a:rPr lang="en-GB" dirty="0"/>
              <a:t>”, “</a:t>
            </a:r>
            <a:r>
              <a:rPr lang="en-GB" dirty="0" err="1"/>
              <a:t>aaaaa</a:t>
            </a:r>
            <a:r>
              <a:rPr lang="en-GB" dirty="0"/>
              <a:t>”, etc.</a:t>
            </a:r>
            <a:endParaRPr lang="en-S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DDEFFE-0B18-1C15-5BE8-33764A52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</a:t>
            </a:r>
            <a:r>
              <a:rPr lang="en-GB" b="1" dirty="0">
                <a:solidFill>
                  <a:srgbClr val="00B050"/>
                </a:solidFill>
              </a:rPr>
              <a:t>Question Mark</a:t>
            </a:r>
            <a:r>
              <a:rPr lang="en-GB" b="1" dirty="0"/>
              <a:t> or </a:t>
            </a:r>
            <a:r>
              <a:rPr lang="en-GB" b="1" dirty="0">
                <a:solidFill>
                  <a:srgbClr val="00B050"/>
                </a:solidFill>
              </a:rPr>
              <a:t>Optional </a:t>
            </a:r>
            <a:r>
              <a:rPr lang="en-GB" b="1" dirty="0"/>
              <a:t>operator in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Assume that we have a </a:t>
            </a:r>
            <a:r>
              <a:rPr lang="en-GB" dirty="0" err="1"/>
              <a:t>RegEx</a:t>
            </a:r>
            <a:r>
              <a:rPr lang="en-GB" dirty="0"/>
              <a:t> “a” and its respective FSM.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Question Mark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Optional </a:t>
            </a:r>
            <a:r>
              <a:rPr lang="en-GB" b="1" dirty="0"/>
              <a:t>operator operator) ?</a:t>
            </a:r>
            <a:r>
              <a:rPr lang="en-GB" dirty="0"/>
              <a:t> is used to define the </a:t>
            </a:r>
            <a:r>
              <a:rPr lang="en-GB" dirty="0" err="1"/>
              <a:t>RegEx</a:t>
            </a:r>
            <a:r>
              <a:rPr lang="en-GB" dirty="0"/>
              <a:t> </a:t>
            </a:r>
            <a:r>
              <a:rPr lang="en-GB" b="1" dirty="0"/>
              <a:t>a?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Its regular language consists of </a:t>
            </a:r>
            <a:r>
              <a:rPr lang="en-GB" b="1" dirty="0"/>
              <a:t>all the strings containing zero or one repetitions of the character a</a:t>
            </a:r>
            <a:r>
              <a:rPr lang="en-GB" dirty="0"/>
              <a:t>, i.e. “” and “a” only.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493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351-BED5-72B4-F58B-BE667FB6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01A-4500-13DA-32DD-0418598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regular expression would exactly match the two strings "cat" and "bat"?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</a:t>
            </a:r>
            <a:r>
              <a:rPr lang="en-GB" dirty="0" err="1"/>
              <a:t>c|b</a:t>
            </a:r>
            <a:r>
              <a:rPr lang="en-GB" dirty="0"/>
              <a:t>)at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</a:t>
            </a:r>
            <a:r>
              <a:rPr lang="en-GB" dirty="0" err="1"/>
              <a:t>c|b</a:t>
            </a:r>
            <a:r>
              <a:rPr lang="en-GB" dirty="0"/>
              <a:t>)*at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err="1"/>
              <a:t>c|bat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</a:t>
            </a:r>
            <a:r>
              <a:rPr lang="en-GB" dirty="0" err="1"/>
              <a:t>c|b</a:t>
            </a:r>
            <a:r>
              <a:rPr lang="en-GB" dirty="0"/>
              <a:t>)+(at)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8790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351-BED5-72B4-F58B-BE667FB6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01A-4500-13DA-32DD-0418598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regular expression would exactly match the two strings "cat" and "bat"?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</a:t>
            </a:r>
            <a:r>
              <a:rPr lang="en-GB" b="1" dirty="0" err="1">
                <a:solidFill>
                  <a:srgbClr val="00B050"/>
                </a:solidFill>
              </a:rPr>
              <a:t>c|b</a:t>
            </a:r>
            <a:r>
              <a:rPr lang="en-GB" b="1" dirty="0">
                <a:solidFill>
                  <a:srgbClr val="00B050"/>
                </a:solidFill>
              </a:rPr>
              <a:t>)at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</a:t>
            </a:r>
            <a:r>
              <a:rPr lang="en-GB" dirty="0" err="1"/>
              <a:t>c|b</a:t>
            </a:r>
            <a:r>
              <a:rPr lang="en-GB" dirty="0"/>
              <a:t>)*at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err="1"/>
              <a:t>c|bat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</a:t>
            </a:r>
            <a:r>
              <a:rPr lang="en-GB" dirty="0" err="1"/>
              <a:t>c|b</a:t>
            </a:r>
            <a:r>
              <a:rPr lang="en-GB" dirty="0"/>
              <a:t>)+at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23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351-BED5-72B4-F58B-BE667FB6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01A-4500-13DA-32DD-0418598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does the Kleene star (*) operator represent in regular expressions?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exactly one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zero or more repetitions of a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one or more repetitions of a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any single character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79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1D2-25BA-0FDE-CC96-0E31B2E6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EE9-BEBE-CF14-87D2-9673840B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Language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Language </a:t>
            </a:r>
            <a:r>
              <a:rPr lang="en-GB" dirty="0"/>
              <a:t>consists of the possible strings that exhibit the pattern defined by a given </a:t>
            </a:r>
            <a:r>
              <a:rPr lang="en-GB" b="1" dirty="0"/>
              <a:t>Regular Expression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instance, if the Regular Expression consists of all the binary strings finishing with a 0…</a:t>
            </a:r>
          </a:p>
          <a:p>
            <a:pPr marL="0" indent="0">
              <a:buNone/>
            </a:pPr>
            <a:r>
              <a:rPr lang="en-GB" dirty="0"/>
              <a:t>…Then, all of these strings (100, 10100, 1110, 10, 1101010011010, etc.)</a:t>
            </a:r>
            <a:r>
              <a:rPr lang="en-SG" dirty="0"/>
              <a:t> will be considered </a:t>
            </a:r>
            <a:r>
              <a:rPr lang="en-SG" b="1" dirty="0"/>
              <a:t>Regular Language </a:t>
            </a:r>
            <a:r>
              <a:rPr lang="en-SG" dirty="0"/>
              <a:t>for the given </a:t>
            </a:r>
            <a:r>
              <a:rPr lang="en-SG" b="1" dirty="0"/>
              <a:t>Regular Expression </a:t>
            </a:r>
            <a:r>
              <a:rPr lang="en-SG" dirty="0"/>
              <a:t>we have defined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7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351-BED5-72B4-F58B-BE667FB6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01A-4500-13DA-32DD-0418598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does the Kleene star (*) operator represent in regular expressions?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exactly one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Match zero or more repetitions of a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one or more repetitions of a character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Match any single character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7587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019A-BE67-C453-0E3A-8BA10DE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E745-17FA-0972-8665-9C63723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regular expression would match the strings "ab", "abb", "</a:t>
            </a:r>
            <a:r>
              <a:rPr lang="en-GB" dirty="0" err="1"/>
              <a:t>abbb</a:t>
            </a:r>
            <a:r>
              <a:rPr lang="en-GB" dirty="0"/>
              <a:t>", and so 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abb*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err="1"/>
              <a:t>a+ab</a:t>
            </a: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281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019A-BE67-C453-0E3A-8BA10DE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E745-17FA-0972-8665-9C63723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regular expression would match the strings "ab", "abb", "</a:t>
            </a:r>
            <a:r>
              <a:rPr lang="en-GB" dirty="0" err="1"/>
              <a:t>abbb</a:t>
            </a:r>
            <a:r>
              <a:rPr lang="en-GB" dirty="0"/>
              <a:t>", and so 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abb* (but is considered malpractice)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ab+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err="1"/>
              <a:t>a+ab</a:t>
            </a: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55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019A-BE67-C453-0E3A-8BA10DE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E745-17FA-0972-8665-9C63723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strings below is considered regular language for the regular expression “a\?b” 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err="1"/>
              <a:t>a?b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a\b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870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019A-BE67-C453-0E3A-8BA10DE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E745-17FA-0972-8665-9C63723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strings below is considered regular language for the regular expression “a\?b” 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ab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 err="1">
                <a:solidFill>
                  <a:srgbClr val="00B050"/>
                </a:solidFill>
              </a:rPr>
              <a:t>a?b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a\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2887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D66C-8D16-43A8-75E9-89C93BE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equivalences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BC14C-0996-B83A-6D33-F6236C44E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Important: </a:t>
                </a:r>
                <a:r>
                  <a:rPr lang="en-GB" dirty="0"/>
                  <a:t>The three fundamental operators we have defined earlier</a:t>
                </a:r>
              </a:p>
              <a:p>
                <a:r>
                  <a:rPr lang="en-GB" dirty="0"/>
                  <a:t>concatenation “ab”,</a:t>
                </a:r>
              </a:p>
              <a:p>
                <a:r>
                  <a:rPr lang="en-GB" dirty="0"/>
                  <a:t>choice “</a:t>
                </a:r>
                <a:r>
                  <a:rPr lang="en-GB" dirty="0" err="1"/>
                  <a:t>a|b</a:t>
                </a:r>
                <a:r>
                  <a:rPr lang="en-GB" dirty="0"/>
                  <a:t>”</a:t>
                </a:r>
              </a:p>
              <a:p>
                <a:r>
                  <a:rPr lang="en-GB" dirty="0"/>
                  <a:t>and closure “a*”,</a:t>
                </a:r>
              </a:p>
              <a:p>
                <a:pPr marL="0" indent="0">
                  <a:buNone/>
                </a:pPr>
                <a:r>
                  <a:rPr lang="en-GB" dirty="0"/>
                  <a:t>can be used to defined every other operator in </a:t>
                </a:r>
                <a:r>
                  <a:rPr lang="en-GB" dirty="0" err="1"/>
                  <a:t>RegEx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For instance,</a:t>
                </a:r>
              </a:p>
              <a:p>
                <a:r>
                  <a:rPr lang="en-GB" dirty="0"/>
                  <a:t>“a+” is equivalent to “aa*”,</a:t>
                </a:r>
              </a:p>
              <a:p>
                <a:r>
                  <a:rPr lang="en-GB" dirty="0"/>
                  <a:t>“a?” is equivalent to “a|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”,</a:t>
                </a:r>
              </a:p>
              <a:p>
                <a:r>
                  <a:rPr lang="en-GB" dirty="0"/>
                  <a:t>Etc.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BC14C-0996-B83A-6D33-F6236C44E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959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06F-0A7A-596E-78BE-130B939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FE18-D081-79E9-0ADC-A0FEE2EF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08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we have already played with </a:t>
            </a:r>
            <a:r>
              <a:rPr lang="en-GB" dirty="0" err="1"/>
              <a:t>RegEx</a:t>
            </a:r>
            <a:r>
              <a:rPr lang="en-GB" dirty="0"/>
              <a:t> FSMs! (Remember previous activities).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Can we use FSM to recognize to implement </a:t>
            </a:r>
            <a:r>
              <a:rPr lang="en-GB" b="1" dirty="0" err="1"/>
              <a:t>RegEx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Yes!</a:t>
            </a:r>
          </a:p>
          <a:p>
            <a:pPr marL="0" indent="0">
              <a:buNone/>
            </a:pPr>
            <a:r>
              <a:rPr lang="en-GB" dirty="0"/>
              <a:t>Our Finite State Machines (FSM) can be used to recognize regular languages, which are sets of strings that can be described by regular expressions.</a:t>
            </a:r>
          </a:p>
          <a:p>
            <a:pPr marL="0" indent="0">
              <a:buNone/>
            </a:pPr>
            <a:r>
              <a:rPr lang="en-GB" dirty="0"/>
              <a:t>There is a strong connection between regular expressions and FSMs: </a:t>
            </a:r>
            <a:r>
              <a:rPr lang="en-GB" b="1" dirty="0"/>
              <a:t>for every regular expression, there exists an equivalent FSM that recognizes the same language.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we have already played with </a:t>
            </a:r>
            <a:r>
              <a:rPr lang="en-GB" dirty="0" err="1"/>
              <a:t>RegEx</a:t>
            </a:r>
            <a:r>
              <a:rPr lang="en-GB" dirty="0"/>
              <a:t> FSMs! (Remember this activity).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7 possible States (Start, S, U, T, D, Valid,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Valid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SUTD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179446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(the most basic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most basic regex attempts to recognize a string </a:t>
            </a:r>
            <a:r>
              <a:rPr lang="en-GB" i="1" dirty="0"/>
              <a:t>s</a:t>
            </a:r>
            <a:r>
              <a:rPr lang="en-GB" dirty="0"/>
              <a:t> consisting of the single letter "a". Every other string (“A”, “aa”, “</a:t>
            </a:r>
            <a:r>
              <a:rPr lang="en-GB" dirty="0" err="1"/>
              <a:t>ba</a:t>
            </a:r>
            <a:r>
              <a:rPr lang="en-GB" dirty="0"/>
              <a:t>”, “”, etc.) is not considered as regular language for this regular expression.</a:t>
            </a:r>
          </a:p>
          <a:p>
            <a:pPr marL="0" indent="0">
              <a:buNone/>
            </a:pPr>
            <a:r>
              <a:rPr lang="en-GB" dirty="0"/>
              <a:t>This regular expression is then simply defined as “a”.</a:t>
            </a:r>
          </a:p>
        </p:txBody>
      </p:sp>
    </p:spTree>
    <p:extLst>
      <p:ext uri="{BB962C8B-B14F-4D97-AF65-F5344CB8AC3E}">
        <p14:creationId xmlns:p14="http://schemas.microsoft.com/office/powerpoint/2010/main" val="265604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simply implemented with the FSM shown.</a:t>
            </a:r>
          </a:p>
          <a:p>
            <a:pPr marL="0" indent="0">
              <a:buNone/>
            </a:pPr>
            <a:r>
              <a:rPr lang="en-GB" dirty="0"/>
              <a:t>The FSM uses outputs and no stopping states, and will stop early when an output 0 is produced.</a:t>
            </a:r>
          </a:p>
          <a:p>
            <a:pPr marL="0" indent="0">
              <a:buNone/>
            </a:pPr>
            <a:r>
              <a:rPr lang="en-GB" dirty="0"/>
              <a:t>The only acceptable input strings, will therefore be the ones that never produce a 0 output.</a:t>
            </a:r>
          </a:p>
          <a:p>
            <a:pPr marL="0" indent="0">
              <a:buNone/>
            </a:pPr>
            <a:r>
              <a:rPr lang="en-GB" dirty="0"/>
              <a:t>That is </a:t>
            </a:r>
            <a:r>
              <a:rPr lang="en-GB" i="1" dirty="0"/>
              <a:t>s = “a”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BEA398-2F25-0741-3E42-D31C8ADBC092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75815F-A2B6-95E5-CB98-F4F064EE7429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0D0D7-1977-1B7F-ADBD-3A05461CAFC0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18DDC-15A5-5094-6462-95DFFA502228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8232F-37F1-AA3B-ADF0-6D8B8B89721A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176258-253A-00BA-2F49-CC7E0B21A1D2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a/1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81C89-CE1E-7835-14EC-13307F284B20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99956E-D41C-CB34-6650-1A3FA72C2AB1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75D31-78D6-8ACA-983B-4E138EB92BF0}"/>
              </a:ext>
            </a:extLst>
          </p:cNvPr>
          <p:cNvSpPr txBox="1"/>
          <p:nvPr/>
        </p:nvSpPr>
        <p:spPr>
          <a:xfrm>
            <a:off x="10349712" y="6213313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but a/0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7305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DFA4E57-457C-105B-D1BB-8405BB7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1" y="0"/>
            <a:ext cx="942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also be implemented as an FSM with stopping state being VALID.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stop the FSM prematurely if the next state being produced at any given time is NOT_VALID (except for starting).</a:t>
            </a:r>
          </a:p>
          <a:p>
            <a:pPr marL="0" indent="0">
              <a:buNone/>
            </a:pPr>
            <a:r>
              <a:rPr lang="en-GB" i="1" dirty="0"/>
              <a:t>This is roughly equivalent.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BEA398-2F25-0741-3E42-D31C8ADBC092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75815F-A2B6-95E5-CB98-F4F064EE7429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0D0D7-1977-1B7F-ADBD-3A05461CAFC0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18DDC-15A5-5094-6462-95DFFA502228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8232F-37F1-AA3B-ADF0-6D8B8B89721A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176258-253A-00BA-2F49-CC7E0B21A1D2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81C89-CE1E-7835-14EC-13307F284B20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99956E-D41C-CB34-6650-1A3FA72C2AB1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75D31-78D6-8ACA-983B-4E138EB92BF0}"/>
              </a:ext>
            </a:extLst>
          </p:cNvPr>
          <p:cNvSpPr txBox="1"/>
          <p:nvPr/>
        </p:nvSpPr>
        <p:spPr>
          <a:xfrm>
            <a:off x="10472818" y="6096379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else</a:t>
            </a:r>
            <a:endParaRPr lang="en-SG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CB382C-BB60-59DD-FE03-2E7F9258618C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2525</Words>
  <Application>Microsoft Office PowerPoint</Application>
  <PresentationFormat>Widescreen</PresentationFormat>
  <Paragraphs>292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50.051 Programming Language Concepts  W9-S2 Regular Expressions and Pattern Recognition in C</vt:lpstr>
      <vt:lpstr>Regular Expressions</vt:lpstr>
      <vt:lpstr>Regular Expressions</vt:lpstr>
      <vt:lpstr>Technically, we have already played with RegEx FSMs! (Remember previous activities).</vt:lpstr>
      <vt:lpstr>Technically, we have already played with RegEx FSMs! (Remember this activity).</vt:lpstr>
      <vt:lpstr>The most basic RegEx</vt:lpstr>
      <vt:lpstr>The most basic RegEx</vt:lpstr>
      <vt:lpstr>PowerPoint Presentation</vt:lpstr>
      <vt:lpstr>The most basic RegEx</vt:lpstr>
      <vt:lpstr>PowerPoint Presentation</vt:lpstr>
      <vt:lpstr>The infamous Epsilon transition</vt:lpstr>
      <vt:lpstr>An example of a use for Epsilon</vt:lpstr>
      <vt:lpstr>An example of a use for Epsilon</vt:lpstr>
      <vt:lpstr>An example of a use for Epsilon</vt:lpstr>
      <vt:lpstr>On the use of the Epsilon Transitions in RegEx</vt:lpstr>
      <vt:lpstr>Concatenation of RegEx</vt:lpstr>
      <vt:lpstr>Concatenation of RegEx</vt:lpstr>
      <vt:lpstr>Concatenation of RegEx</vt:lpstr>
      <vt:lpstr>What we have done in W8S3 Practice 2!</vt:lpstr>
      <vt:lpstr>Choice of RegEx</vt:lpstr>
      <vt:lpstr>On the use of parentheses in RegEx</vt:lpstr>
      <vt:lpstr>On the use of the escape character in RegEx</vt:lpstr>
      <vt:lpstr>On the use of parentheses in RegEx</vt:lpstr>
      <vt:lpstr>Closure or Kleene operator</vt:lpstr>
      <vt:lpstr>Closure or Kleene operator</vt:lpstr>
      <vt:lpstr>Variations of the Kleene operator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Some equivalences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2023-03-16T07:46:28Z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