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77" r:id="rId2"/>
    <p:sldId id="378" r:id="rId3"/>
    <p:sldId id="425" r:id="rId4"/>
    <p:sldId id="423" r:id="rId5"/>
    <p:sldId id="424" r:id="rId6"/>
    <p:sldId id="379" r:id="rId7"/>
    <p:sldId id="426" r:id="rId8"/>
    <p:sldId id="427" r:id="rId9"/>
    <p:sldId id="429" r:id="rId10"/>
    <p:sldId id="428" r:id="rId11"/>
    <p:sldId id="380" r:id="rId12"/>
    <p:sldId id="430" r:id="rId13"/>
    <p:sldId id="381" r:id="rId14"/>
    <p:sldId id="382" r:id="rId15"/>
    <p:sldId id="383" r:id="rId16"/>
    <p:sldId id="384" r:id="rId17"/>
    <p:sldId id="385" r:id="rId18"/>
    <p:sldId id="3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Concept of RegEx" id="{ADBE3254-A48D-47F1-93ED-7D756E1BBA66}">
          <p14:sldIdLst>
            <p14:sldId id="378"/>
            <p14:sldId id="425"/>
            <p14:sldId id="423"/>
            <p14:sldId id="424"/>
          </p14:sldIdLst>
        </p14:section>
        <p14:section name="Most basic regex" id="{EEFA1E94-1F11-414F-8CB0-2EF8EC2CFE89}">
          <p14:sldIdLst>
            <p14:sldId id="379"/>
            <p14:sldId id="426"/>
            <p14:sldId id="427"/>
            <p14:sldId id="429"/>
            <p14:sldId id="428"/>
          </p14:sldIdLst>
        </p14:section>
        <p14:section name="The epsilon" id="{D5A44E45-5A92-46DD-A660-571189CDE5D8}">
          <p14:sldIdLst>
            <p14:sldId id="380"/>
            <p14:sldId id="430"/>
          </p14:sldIdLst>
        </p14:section>
        <p14:section name="Choice a|b and FSM representation" id="{DC6D7F2E-FA58-407E-9867-7BC0E83C65D0}">
          <p14:sldIdLst>
            <p14:sldId id="381"/>
          </p14:sldIdLst>
        </p14:section>
        <p14:section name="Concatenation ab and FSM representation" id="{8F0D7DE2-87C9-49B6-B04C-6B2DAB55D4AC}">
          <p14:sldIdLst>
            <p14:sldId id="382"/>
          </p14:sldIdLst>
        </p14:section>
        <p14:section name="Closure a* and FSM representation" id="{CC18724A-1CA6-4087-AE36-7FEE503A2852}">
          <p14:sldIdLst>
            <p14:sldId id="383"/>
          </p14:sldIdLst>
        </p14:section>
        <p14:section name="Additional operations in RegEx" id="{389A6549-4601-43F0-8869-FA461D085F25}">
          <p14:sldIdLst>
            <p14:sldId id="384"/>
          </p14:sldIdLst>
        </p14:section>
        <p14:section name="The RegEx library in C" id="{B4708577-D3CD-44BC-9C18-79BCDD64F017}">
          <p14:sldIdLst>
            <p14:sldId id="385"/>
          </p14:sldIdLst>
        </p14:section>
        <p14:section name="Practice" id="{F87FAEA4-6D7E-4F13-BD18-76435A868A3B}">
          <p14:sldIdLst>
            <p14:sldId id="3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6ED94-FF08-4311-A90D-5831E9560329}" v="97" dt="2023-03-15T08:54:36.659"/>
    <p1510:client id="{A7A059E7-93C7-4781-9870-5EC88FF7F596}" v="14" dt="2023-03-15T09:39:35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A7A059E7-93C7-4781-9870-5EC88FF7F596}"/>
    <pc:docChg chg="undo custSel addSld delSld modSld addSection delSection modSection">
      <pc:chgData name="Matthieu De Mari" userId="dfb708c9-d8dc-439f-9a3b-c772bf4a311c" providerId="ADAL" clId="{A7A059E7-93C7-4781-9870-5EC88FF7F596}" dt="2023-03-15T10:25:05.632" v="2324" actId="680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5T09:47:50.125" v="2323" actId="22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5T09:38:29.820" v="2127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5T09:42:49.735" v="2321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new">
        <pc:chgData name="Matthieu De Mari" userId="dfb708c9-d8dc-439f-9a3b-c772bf4a311c" providerId="ADAL" clId="{A7A059E7-93C7-4781-9870-5EC88FF7F596}" dt="2023-03-15T09:00:13.592" v="76" actId="680"/>
        <pc:sldMkLst>
          <pc:docMk/>
          <pc:sldMk cId="687323073" sldId="381"/>
        </pc:sldMkLst>
      </pc:sldChg>
      <pc:sldChg chg="new">
        <pc:chgData name="Matthieu De Mari" userId="dfb708c9-d8dc-439f-9a3b-c772bf4a311c" providerId="ADAL" clId="{A7A059E7-93C7-4781-9870-5EC88FF7F596}" dt="2023-03-15T09:00:29.767" v="79" actId="680"/>
        <pc:sldMkLst>
          <pc:docMk/>
          <pc:sldMk cId="1749567037" sldId="382"/>
        </pc:sldMkLst>
      </pc:sldChg>
      <pc:sldChg chg="new">
        <pc:chgData name="Matthieu De Mari" userId="dfb708c9-d8dc-439f-9a3b-c772bf4a311c" providerId="ADAL" clId="{A7A059E7-93C7-4781-9870-5EC88FF7F596}" dt="2023-03-15T09:00:56.074" v="84" actId="680"/>
        <pc:sldMkLst>
          <pc:docMk/>
          <pc:sldMk cId="3718139832" sldId="383"/>
        </pc:sldMkLst>
      </pc:sldChg>
      <pc:sldChg chg="new">
        <pc:chgData name="Matthieu De Mari" userId="dfb708c9-d8dc-439f-9a3b-c772bf4a311c" providerId="ADAL" clId="{A7A059E7-93C7-4781-9870-5EC88FF7F596}" dt="2023-03-15T09:01:13.734" v="87" actId="680"/>
        <pc:sldMkLst>
          <pc:docMk/>
          <pc:sldMk cId="3649959589" sldId="384"/>
        </pc:sldMkLst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5T09:28:09.404" v="1805" actId="114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5T09:25:59.636" v="1476" actId="20577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5T09:36:10.339" v="2088" actId="114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5T09:36:10.339" v="2088" actId="114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new">
        <pc:chgData name="Matthieu De Mari" userId="dfb708c9-d8dc-439f-9a3b-c772bf4a311c" providerId="ADAL" clId="{A7A059E7-93C7-4781-9870-5EC88FF7F596}" dt="2023-03-15T10:25:05.632" v="2324" actId="680"/>
        <pc:sldMkLst>
          <pc:docMk/>
          <pc:sldMk cId="2376719029" sldId="430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15/3/2023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W9-S2 Regular Expressions and</a:t>
            </a:r>
            <a:br>
              <a:rPr lang="en-US" dirty="0"/>
            </a:br>
            <a:r>
              <a:rPr lang="en-US" dirty="0"/>
              <a:t>Pattern Recognition in 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568937-3CBA-875C-626F-02DA03B31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150" y="0"/>
            <a:ext cx="9561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6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D010-8F73-A762-F8B6-8B573C7F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infamous Epsilon notation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86C7BF-7E23-BF24-130D-02F2E8451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(the Epsilon notation):</a:t>
                </a:r>
                <a:endParaRPr lang="en-GB" b="1" dirty="0">
                  <a:effectLst/>
                </a:endParaRPr>
              </a:p>
              <a:p>
                <a:pPr marL="0" indent="0">
                  <a:buNone/>
                </a:pPr>
                <a:r>
                  <a:rPr lang="en-GB" dirty="0"/>
                  <a:t>In the context of regular expressions, </a:t>
                </a:r>
                <a:r>
                  <a:rPr lang="en-GB" b="1" dirty="0"/>
                  <a:t>the epsilon (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GB" b="1" dirty="0"/>
                  <a:t>) notation represents an empty string or the absence of any character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It is important to note that the empty string is different from the absence of a match.</a:t>
                </a:r>
              </a:p>
              <a:p>
                <a:pPr marL="0" indent="0">
                  <a:buNone/>
                </a:pPr>
                <a:r>
                  <a:rPr lang="en-GB" dirty="0"/>
                  <a:t>The empty string is in fact a valid string with a length of zero, whereas the absence of a match indicates that the regular expression does not match the input text.</a:t>
                </a:r>
              </a:p>
              <a:p>
                <a:pPr marL="0" indent="0">
                  <a:buNone/>
                </a:pPr>
                <a:r>
                  <a:rPr lang="en-GB" b="1" dirty="0"/>
                  <a:t>In Layman terms, an epsilon transition literally means “go to the next state without checking the next input character”.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86C7BF-7E23-BF24-130D-02F2E8451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4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71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46C9-78B1-3A6D-0AC7-D2B4EB90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73BE-ADA2-88C4-CF79-5BA2C67BC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671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7B2C-A3ED-EB52-A4D7-539C6CA7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B6C8E-8D54-37D2-90DE-C952D334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732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B46C-6771-3E2C-EE0D-980BCF72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1F88-75AD-45CA-A480-858091A8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56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1D20-AE46-B8EA-F9D1-CD219888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B313-94F7-B71D-BF0C-364E483F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813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D66C-8D16-43A8-75E9-89C93BE4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BC14C-0996-B83A-6D33-F6236C44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95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E06F-0A7A-596E-78BE-130B9399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3FE18-D081-79E9-0ADC-A0FEE2EF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082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061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21D2-25BA-0FDE-CC96-0E31B2E6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3EE9-BEBE-CF14-87D2-9673840B2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Regular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Expressions</a:t>
            </a:r>
            <a:r>
              <a:rPr lang="en-GB" b="1" dirty="0"/>
              <a:t>, or </a:t>
            </a:r>
            <a:r>
              <a:rPr lang="en-GB" b="1" dirty="0" err="1">
                <a:solidFill>
                  <a:srgbClr val="00B050"/>
                </a:solidFill>
              </a:rPr>
              <a:t>RegEx</a:t>
            </a:r>
            <a:r>
              <a:rPr lang="en-GB" b="1" dirty="0"/>
              <a:t>):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Regular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Expressions</a:t>
            </a:r>
            <a:r>
              <a:rPr lang="en-GB" b="1" dirty="0"/>
              <a:t> (or </a:t>
            </a:r>
            <a:r>
              <a:rPr lang="en-GB" b="1" dirty="0">
                <a:solidFill>
                  <a:srgbClr val="00B050"/>
                </a:solidFill>
              </a:rPr>
              <a:t>Regex</a:t>
            </a:r>
            <a:r>
              <a:rPr lang="en-GB" b="1" dirty="0"/>
              <a:t>) </a:t>
            </a:r>
            <a:r>
              <a:rPr lang="en-GB" dirty="0"/>
              <a:t>are a powerful tool for pattern matching and searching in text.</a:t>
            </a:r>
          </a:p>
          <a:p>
            <a:pPr marL="0" indent="0">
              <a:buNone/>
            </a:pPr>
            <a:r>
              <a:rPr lang="en-GB" dirty="0"/>
              <a:t>They are used in many programming languages and applications to find, extract, and manipulate text based on specific patterns.</a:t>
            </a:r>
          </a:p>
          <a:p>
            <a:pPr marL="0" indent="0">
              <a:buNone/>
            </a:pPr>
            <a:r>
              <a:rPr lang="en-GB" dirty="0"/>
              <a:t>Regular expressions can be seen as a concise way of describing a set of strings that share a certain structure or patterns.</a:t>
            </a:r>
          </a:p>
          <a:p>
            <a:pPr marL="0" indent="0">
              <a:buNone/>
            </a:pPr>
            <a:r>
              <a:rPr lang="en-GB" i="1" dirty="0"/>
              <a:t>Later on, </a:t>
            </a:r>
            <a:r>
              <a:rPr lang="en-GB" i="1" dirty="0" err="1"/>
              <a:t>RegEx</a:t>
            </a:r>
            <a:r>
              <a:rPr lang="en-GB" i="1" dirty="0"/>
              <a:t> will be very useful for us to recognize substrings of text that exhibit a certain pattern (they consist of a certain keyword, start with “, etc.).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168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21D2-25BA-0FDE-CC96-0E31B2E6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3EE9-BEBE-CF14-87D2-9673840B2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Regular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Language</a:t>
            </a:r>
            <a:r>
              <a:rPr lang="en-GB" b="1" dirty="0"/>
              <a:t>):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Regular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Language </a:t>
            </a:r>
            <a:r>
              <a:rPr lang="en-GB" dirty="0"/>
              <a:t>consists of the possible strings that exhibit the pattern defined by a given </a:t>
            </a:r>
            <a:r>
              <a:rPr lang="en-GB" b="1" dirty="0"/>
              <a:t>Regular Expression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instance, if the Regular Expression consists of all the binary strings finishing with a 0…</a:t>
            </a:r>
          </a:p>
          <a:p>
            <a:pPr marL="0" indent="0">
              <a:buNone/>
            </a:pPr>
            <a:r>
              <a:rPr lang="en-GB" dirty="0"/>
              <a:t>…Then, all of these strings (100, 10100, 1110, 10, 1101010011010, etc.)</a:t>
            </a:r>
            <a:r>
              <a:rPr lang="en-SG" dirty="0"/>
              <a:t> will be considered </a:t>
            </a:r>
            <a:r>
              <a:rPr lang="en-SG" b="1" dirty="0"/>
              <a:t>Regular Language </a:t>
            </a:r>
            <a:r>
              <a:rPr lang="en-SG" dirty="0"/>
              <a:t>for the given </a:t>
            </a:r>
            <a:r>
              <a:rPr lang="en-SG" b="1" dirty="0"/>
              <a:t>Regular Expression </a:t>
            </a:r>
            <a:r>
              <a:rPr lang="en-SG" dirty="0"/>
              <a:t>we have defined above.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57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E3CC-C2F1-D5F9-388A-E8378975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Technically, we have already played with </a:t>
            </a:r>
            <a:r>
              <a:rPr lang="en-GB" dirty="0" err="1"/>
              <a:t>RegEx</a:t>
            </a:r>
            <a:r>
              <a:rPr lang="en-GB" dirty="0"/>
              <a:t> FSMs! (Remember previous activities).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DC3A-36BE-B86B-FA40-9DF3C5E68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Can we use FSM to recognize to implement </a:t>
            </a:r>
            <a:r>
              <a:rPr lang="en-GB" b="1" dirty="0" err="1"/>
              <a:t>RegEx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Yes!</a:t>
            </a:r>
          </a:p>
          <a:p>
            <a:pPr marL="0" indent="0">
              <a:buNone/>
            </a:pPr>
            <a:r>
              <a:rPr lang="en-GB" dirty="0"/>
              <a:t>Our Finite State Machines (FSM) can be used to recognize regular languages, which are sets of strings that can be described by regular expressions.</a:t>
            </a:r>
          </a:p>
          <a:p>
            <a:pPr marL="0" indent="0">
              <a:buNone/>
            </a:pPr>
            <a:r>
              <a:rPr lang="en-GB" dirty="0"/>
              <a:t>There is a strong connection between regular expressions and FSMs: </a:t>
            </a:r>
            <a:r>
              <a:rPr lang="en-GB" b="1" dirty="0"/>
              <a:t>for every regular expression, there exists an equivalent FSM that recognizes the same language.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22616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E3CC-C2F1-D5F9-388A-E8378975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Technically, we have already played with </a:t>
            </a:r>
            <a:r>
              <a:rPr lang="en-GB" dirty="0" err="1"/>
              <a:t>RegEx</a:t>
            </a:r>
            <a:r>
              <a:rPr lang="en-GB" dirty="0"/>
              <a:t> FSMs! (Remember this activity).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DC3A-36BE-B86B-FA40-9DF3C5E68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would like to write an FSM with stopping states that will take strings </a:t>
            </a:r>
            <a:r>
              <a:rPr lang="en-GB" i="1" dirty="0"/>
              <a:t>x</a:t>
            </a:r>
            <a:r>
              <a:rPr lang="en-GB" dirty="0"/>
              <a:t> consisting of combinations of four characters: S, U, T and D.</a:t>
            </a:r>
          </a:p>
          <a:p>
            <a:pPr marL="0" indent="0">
              <a:buNone/>
            </a:pPr>
            <a:r>
              <a:rPr lang="en-SG" dirty="0"/>
              <a:t>Possible combinations for the string </a:t>
            </a:r>
            <a:r>
              <a:rPr lang="en-SG" i="1" dirty="0"/>
              <a:t>x</a:t>
            </a:r>
            <a:r>
              <a:rPr lang="en-SG" dirty="0"/>
              <a:t> include, among many others, “USD”, “SUUUUTD”, and the only acceptable input “SUTD”.</a:t>
            </a:r>
          </a:p>
          <a:p>
            <a:pPr marL="0" indent="0">
              <a:buNone/>
            </a:pPr>
            <a:r>
              <a:rPr lang="en-SG" dirty="0"/>
              <a:t>Draw a FSM state diagram, which:</a:t>
            </a:r>
          </a:p>
          <a:p>
            <a:pPr>
              <a:buFontTx/>
              <a:buChar char="-"/>
            </a:pPr>
            <a:r>
              <a:rPr lang="en-SG" dirty="0"/>
              <a:t>Has 7 possible States (Start, S, U, T, D, Valid, Invalid),</a:t>
            </a:r>
          </a:p>
          <a:p>
            <a:pPr>
              <a:buFontTx/>
              <a:buChar char="-"/>
            </a:pPr>
            <a:r>
              <a:rPr lang="en-SG" dirty="0"/>
              <a:t>Has 4 possible Actions (S, U, T, D),</a:t>
            </a:r>
          </a:p>
          <a:p>
            <a:pPr>
              <a:buFontTx/>
              <a:buChar char="-"/>
            </a:pPr>
            <a:r>
              <a:rPr lang="en-SG" dirty="0"/>
              <a:t>Has the Start state defined as the starting state,</a:t>
            </a:r>
          </a:p>
          <a:p>
            <a:pPr>
              <a:buFontTx/>
              <a:buChar char="-"/>
            </a:pPr>
            <a:r>
              <a:rPr lang="en-SG" dirty="0"/>
              <a:t>Has the Valid state defined as the only stopping state,</a:t>
            </a:r>
          </a:p>
          <a:p>
            <a:pPr>
              <a:buFontTx/>
              <a:buChar char="-"/>
            </a:pPr>
            <a:r>
              <a:rPr lang="en-SG" dirty="0"/>
              <a:t>Has the FSM stop in this state, </a:t>
            </a:r>
            <a:r>
              <a:rPr lang="en-SG" u="sng" dirty="0"/>
              <a:t>if and only </a:t>
            </a:r>
            <a:r>
              <a:rPr lang="en-SG" i="1" u="sng" dirty="0"/>
              <a:t>x</a:t>
            </a:r>
            <a:r>
              <a:rPr lang="en-SG" u="sng" dirty="0"/>
              <a:t> is SUTD</a:t>
            </a:r>
            <a:r>
              <a:rPr lang="en-SG" dirty="0"/>
              <a:t>; otherwise, it stops in another state (Invalid or something else).</a:t>
            </a:r>
          </a:p>
        </p:txBody>
      </p:sp>
    </p:spTree>
    <p:extLst>
      <p:ext uri="{BB962C8B-B14F-4D97-AF65-F5344CB8AC3E}">
        <p14:creationId xmlns:p14="http://schemas.microsoft.com/office/powerpoint/2010/main" val="179446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22DB-6CCD-207B-183C-76072A0F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most basic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F83E-9625-A0EF-9DEE-386E822DF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(the most basic </a:t>
            </a:r>
            <a:r>
              <a:rPr lang="en-GB" b="1" dirty="0" err="1"/>
              <a:t>RegEx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The most basic regex attempts to recognize a string </a:t>
            </a:r>
            <a:r>
              <a:rPr lang="en-GB" i="1" dirty="0"/>
              <a:t>s</a:t>
            </a:r>
            <a:r>
              <a:rPr lang="en-GB" dirty="0"/>
              <a:t> consisting of the single letter "a". Every other string (“A”, “aa”, “</a:t>
            </a:r>
            <a:r>
              <a:rPr lang="en-GB" dirty="0" err="1"/>
              <a:t>ba</a:t>
            </a:r>
            <a:r>
              <a:rPr lang="en-GB" dirty="0"/>
              <a:t>”, “”, etc.) is not considered as regular language for this regular expression.</a:t>
            </a:r>
          </a:p>
          <a:p>
            <a:pPr marL="0" indent="0">
              <a:buNone/>
            </a:pPr>
            <a:r>
              <a:rPr lang="en-GB" dirty="0"/>
              <a:t>This regular expression is then simply defined as “a”.</a:t>
            </a:r>
          </a:p>
        </p:txBody>
      </p:sp>
    </p:spTree>
    <p:extLst>
      <p:ext uri="{BB962C8B-B14F-4D97-AF65-F5344CB8AC3E}">
        <p14:creationId xmlns:p14="http://schemas.microsoft.com/office/powerpoint/2010/main" val="265604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22DB-6CCD-207B-183C-76072A0F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most basic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F83E-9625-A0EF-9DEE-386E822DF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can be simply implemented with the FSM shown.</a:t>
            </a:r>
          </a:p>
          <a:p>
            <a:pPr marL="0" indent="0">
              <a:buNone/>
            </a:pPr>
            <a:r>
              <a:rPr lang="en-GB" dirty="0"/>
              <a:t>The FSM uses outputs and no stopping states, and will stop early when an output 0 is produced.</a:t>
            </a:r>
          </a:p>
          <a:p>
            <a:pPr marL="0" indent="0">
              <a:buNone/>
            </a:pPr>
            <a:r>
              <a:rPr lang="en-GB" dirty="0"/>
              <a:t>The only acceptable input strings, will therefore be the ones that never produce a 0 output.</a:t>
            </a:r>
          </a:p>
          <a:p>
            <a:pPr marL="0" indent="0">
              <a:buNone/>
            </a:pPr>
            <a:r>
              <a:rPr lang="en-GB" dirty="0"/>
              <a:t>That is </a:t>
            </a:r>
            <a:r>
              <a:rPr lang="en-GB" i="1" dirty="0"/>
              <a:t>s = “a”</a:t>
            </a:r>
            <a:r>
              <a:rPr lang="en-GB" dirty="0"/>
              <a:t>.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BEA398-2F25-0741-3E42-D31C8ADBC092}"/>
              </a:ext>
            </a:extLst>
          </p:cNvPr>
          <p:cNvCxnSpPr>
            <a:cxnSpLocks/>
          </p:cNvCxnSpPr>
          <p:nvPr/>
        </p:nvCxnSpPr>
        <p:spPr>
          <a:xfrm>
            <a:off x="11006149" y="3825551"/>
            <a:ext cx="0" cy="8132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D75815F-A2B6-95E5-CB98-F4F064EE7429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VALID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A0D0D7-1977-1B7F-ADBD-3A05461CAFC0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NOT VALID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918DDC-15A5-5094-6462-95DFFA502228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C8232F-37F1-AA3B-ADF0-6D8B8B89721A}"/>
              </a:ext>
            </a:extLst>
          </p:cNvPr>
          <p:cNvCxnSpPr>
            <a:cxnSpLocks/>
          </p:cNvCxnSpPr>
          <p:nvPr/>
        </p:nvCxnSpPr>
        <p:spPr>
          <a:xfrm>
            <a:off x="8423112" y="5126288"/>
            <a:ext cx="21436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176258-253A-00BA-2F49-CC7E0B21A1D2}"/>
              </a:ext>
            </a:extLst>
          </p:cNvPr>
          <p:cNvSpPr txBox="1"/>
          <p:nvPr/>
        </p:nvSpPr>
        <p:spPr>
          <a:xfrm>
            <a:off x="9288099" y="5752189"/>
            <a:ext cx="56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a/1</a:t>
            </a:r>
            <a:endParaRPr lang="en-SG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81C89-CE1E-7835-14EC-13307F284B20}"/>
              </a:ext>
            </a:extLst>
          </p:cNvPr>
          <p:cNvSpPr txBox="1"/>
          <p:nvPr/>
        </p:nvSpPr>
        <p:spPr>
          <a:xfrm>
            <a:off x="8616064" y="4603226"/>
            <a:ext cx="18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Any character/0</a:t>
            </a:r>
            <a:endParaRPr lang="en-SG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C99956E-D41C-CB34-6650-1A3FA72C2AB1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75D31-78D6-8ACA-983B-4E138EB92BF0}"/>
              </a:ext>
            </a:extLst>
          </p:cNvPr>
          <p:cNvSpPr txBox="1"/>
          <p:nvPr/>
        </p:nvSpPr>
        <p:spPr>
          <a:xfrm>
            <a:off x="10472818" y="6096379"/>
            <a:ext cx="20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Anything else/0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73051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DFA4E57-457C-105B-D1BB-8405BB77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1" y="0"/>
            <a:ext cx="9422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5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22DB-6CCD-207B-183C-76072A0F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most basic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F83E-9625-A0EF-9DEE-386E822DF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can be also be implemented as an FSM with stopping state being VALID.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will then stop the FSM prematurely if the next state being produced at any given time is NOT_VALID.</a:t>
            </a:r>
          </a:p>
          <a:p>
            <a:pPr marL="0" indent="0">
              <a:buNone/>
            </a:pPr>
            <a:r>
              <a:rPr lang="en-GB" i="1" dirty="0"/>
              <a:t>(This is roughly equivalent).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BEA398-2F25-0741-3E42-D31C8ADBC092}"/>
              </a:ext>
            </a:extLst>
          </p:cNvPr>
          <p:cNvCxnSpPr>
            <a:cxnSpLocks/>
          </p:cNvCxnSpPr>
          <p:nvPr/>
        </p:nvCxnSpPr>
        <p:spPr>
          <a:xfrm>
            <a:off x="11006149" y="3825551"/>
            <a:ext cx="0" cy="81320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D75815F-A2B6-95E5-CB98-F4F064EE7429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VALID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A0D0D7-1977-1B7F-ADBD-3A05461CAFC0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NOT VALID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918DDC-15A5-5094-6462-95DFFA502228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C8232F-37F1-AA3B-ADF0-6D8B8B89721A}"/>
              </a:ext>
            </a:extLst>
          </p:cNvPr>
          <p:cNvCxnSpPr>
            <a:cxnSpLocks/>
          </p:cNvCxnSpPr>
          <p:nvPr/>
        </p:nvCxnSpPr>
        <p:spPr>
          <a:xfrm>
            <a:off x="8423112" y="5126288"/>
            <a:ext cx="21436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176258-253A-00BA-2F49-CC7E0B21A1D2}"/>
              </a:ext>
            </a:extLst>
          </p:cNvPr>
          <p:cNvSpPr txBox="1"/>
          <p:nvPr/>
        </p:nvSpPr>
        <p:spPr>
          <a:xfrm>
            <a:off x="9288099" y="5752189"/>
            <a:ext cx="56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</a:t>
            </a:r>
            <a:endParaRPr lang="en-SG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81C89-CE1E-7835-14EC-13307F284B20}"/>
              </a:ext>
            </a:extLst>
          </p:cNvPr>
          <p:cNvSpPr txBox="1"/>
          <p:nvPr/>
        </p:nvSpPr>
        <p:spPr>
          <a:xfrm>
            <a:off x="8616064" y="4603226"/>
            <a:ext cx="18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Any character</a:t>
            </a:r>
            <a:endParaRPr lang="en-SG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C99956E-D41C-CB34-6650-1A3FA72C2AB1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75D31-78D6-8ACA-983B-4E138EB92BF0}"/>
              </a:ext>
            </a:extLst>
          </p:cNvPr>
          <p:cNvSpPr txBox="1"/>
          <p:nvPr/>
        </p:nvSpPr>
        <p:spPr>
          <a:xfrm>
            <a:off x="10472818" y="6096379"/>
            <a:ext cx="20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Anything else</a:t>
            </a:r>
            <a:endParaRPr lang="en-SG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CB382C-BB60-59DD-FE03-2E7F9258618C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VALID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1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746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50.051 Programming Language Concepts  W9-S2 Regular Expressions and Pattern Recognition in C</vt:lpstr>
      <vt:lpstr>Regular Expressions</vt:lpstr>
      <vt:lpstr>Regular Expressions</vt:lpstr>
      <vt:lpstr>Technically, we have already played with RegEx FSMs! (Remember previous activities).</vt:lpstr>
      <vt:lpstr>Technically, we have already played with RegEx FSMs! (Remember this activity).</vt:lpstr>
      <vt:lpstr>The most basic RegEx</vt:lpstr>
      <vt:lpstr>The most basic RegEx</vt:lpstr>
      <vt:lpstr>PowerPoint Presentation</vt:lpstr>
      <vt:lpstr>The most basic RegEx</vt:lpstr>
      <vt:lpstr>PowerPoint Presentation</vt:lpstr>
      <vt:lpstr>The infamous Epsilon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2023-03-15T10:25:07Z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