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77" r:id="rId2"/>
    <p:sldId id="422" r:id="rId3"/>
    <p:sldId id="449" r:id="rId4"/>
    <p:sldId id="450" r:id="rId5"/>
    <p:sldId id="454" r:id="rId6"/>
    <p:sldId id="478" r:id="rId7"/>
    <p:sldId id="474" r:id="rId8"/>
    <p:sldId id="479" r:id="rId9"/>
    <p:sldId id="480" r:id="rId10"/>
    <p:sldId id="481" r:id="rId11"/>
    <p:sldId id="482" r:id="rId12"/>
    <p:sldId id="484" r:id="rId13"/>
    <p:sldId id="485" r:id="rId14"/>
    <p:sldId id="486" r:id="rId15"/>
    <p:sldId id="475" r:id="rId16"/>
    <p:sldId id="487" r:id="rId17"/>
    <p:sldId id="488" r:id="rId18"/>
    <p:sldId id="477" r:id="rId19"/>
    <p:sldId id="461" r:id="rId20"/>
    <p:sldId id="489" r:id="rId21"/>
    <p:sldId id="457" r:id="rId22"/>
    <p:sldId id="459" r:id="rId23"/>
    <p:sldId id="460" r:id="rId24"/>
    <p:sldId id="462" r:id="rId25"/>
    <p:sldId id="473" r:id="rId26"/>
    <p:sldId id="490" r:id="rId27"/>
    <p:sldId id="494" r:id="rId28"/>
    <p:sldId id="495" r:id="rId29"/>
    <p:sldId id="491" r:id="rId30"/>
    <p:sldId id="423" r:id="rId31"/>
    <p:sldId id="425" r:id="rId32"/>
    <p:sldId id="456" r:id="rId33"/>
    <p:sldId id="492" r:id="rId34"/>
    <p:sldId id="427" r:id="rId35"/>
    <p:sldId id="471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A definition for FSMs" id="{8BFCDDE2-C94A-4F8B-BDA0-7A7C421F3E3C}">
          <p14:sldIdLst>
            <p14:sldId id="422"/>
          </p14:sldIdLst>
        </p14:section>
        <p14:section name="Elements of an FSM with stopping state" id="{44E37EBB-F30C-42EC-97FB-85FF3726A1E3}">
          <p14:sldIdLst>
            <p14:sldId id="449"/>
            <p14:sldId id="450"/>
          </p14:sldIdLst>
        </p14:section>
        <p14:section name="Coding a basic FSM in C - transition function" id="{B00103BB-8EA7-4D2E-AC34-60306383B257}">
          <p14:sldIdLst>
            <p14:sldId id="454"/>
            <p14:sldId id="478"/>
            <p14:sldId id="474"/>
            <p14:sldId id="479"/>
            <p14:sldId id="480"/>
            <p14:sldId id="481"/>
            <p14:sldId id="482"/>
            <p14:sldId id="484"/>
            <p14:sldId id="485"/>
            <p14:sldId id="486"/>
          </p14:sldIdLst>
        </p14:section>
        <p14:section name="Coding a basic FSM in C - transition table" id="{ABC91B64-7BDD-4ACF-8C8C-727E419DA431}">
          <p14:sldIdLst>
            <p14:sldId id="475"/>
            <p14:sldId id="487"/>
            <p14:sldId id="488"/>
          </p14:sldIdLst>
        </p14:section>
        <p14:section name="Coding a FSM with stopping states in C" id="{E4202DCD-459C-470F-AD55-24DBC9835786}">
          <p14:sldIdLst>
            <p14:sldId id="477"/>
          </p14:sldIdLst>
        </p14:section>
        <p14:section name="Practice 1" id="{6CFC3EFA-3C70-4E9B-9DBB-76F1BE7D4792}">
          <p14:sldIdLst>
            <p14:sldId id="461"/>
            <p14:sldId id="489"/>
          </p14:sldIdLst>
        </p14:section>
        <p14:section name="FSM with output" id="{4E83D35C-AA52-43B6-AC16-13B355DF01FD}">
          <p14:sldIdLst>
            <p14:sldId id="457"/>
            <p14:sldId id="459"/>
            <p14:sldId id="460"/>
            <p14:sldId id="462"/>
            <p14:sldId id="473"/>
          </p14:sldIdLst>
        </p14:section>
        <p14:section name="Practice 2" id="{2892F60A-82FF-4A13-B005-2FC6D642D63E}">
          <p14:sldIdLst>
            <p14:sldId id="490"/>
            <p14:sldId id="494"/>
            <p14:sldId id="495"/>
          </p14:sldIdLst>
        </p14:section>
        <p14:section name="More practice" id="{AD0694F1-1007-4F7F-9AEF-14F6D2C941B6}">
          <p14:sldIdLst>
            <p14:sldId id="491"/>
            <p14:sldId id="423"/>
            <p14:sldId id="425"/>
            <p14:sldId id="456"/>
            <p14:sldId id="492"/>
            <p14:sldId id="427"/>
            <p14:sldId id="471"/>
            <p14:sldId id="4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6ED94-FF08-4311-A90D-5831E9560329}" v="97" dt="2023-03-15T08:54:36.6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21T11:07:25.418" v="4314" actId="20577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21T10:27:40.065" v="4312" actId="115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21T10:27:40.065" v="4312" actId="115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21T10:14:34.806" v="4304" actId="1076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  <pc:picChg chg="mod">
          <ac:chgData name="Matthieu De Mari" userId="dfb708c9-d8dc-439f-9a3b-c772bf4a311c" providerId="ADAL" clId="{9C56ED94-FF08-4311-A90D-5831E9560329}" dt="2023-03-21T10:14:34.806" v="4304" actId="1076"/>
          <ac:picMkLst>
            <pc:docMk/>
            <pc:sldMk cId="1275862355" sldId="479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21T10:14:42.026" v="4310" actId="1076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21T10:14:42.026" v="4310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  <pc:picChg chg="add mod">
          <ac:chgData name="Matthieu De Mari" userId="dfb708c9-d8dc-439f-9a3b-c772bf4a311c" providerId="ADAL" clId="{9C56ED94-FF08-4311-A90D-5831E9560329}" dt="2023-03-21T10:14:41.314" v="4309" actId="1076"/>
          <ac:picMkLst>
            <pc:docMk/>
            <pc:sldMk cId="2239257233" sldId="480"/>
            <ac:picMk id="6" creationId="{8B5D2C9A-223E-E820-EACD-F5A932485883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21T11:07:25.418" v="4314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21T11:07:25.418" v="4314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W9-S1 Some practice about</a:t>
            </a:r>
            <a:br>
              <a:rPr lang="en-US" dirty="0"/>
            </a:br>
            <a:r>
              <a:rPr lang="en-US" dirty="0"/>
              <a:t>coding FSMs in C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Then, we need to define:</a:t>
                </a:r>
              </a:p>
              <a:p>
                <a:r>
                  <a:rPr lang="en-GB" dirty="0"/>
                  <a:t>A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function </a:t>
                </a:r>
                <a14:m>
                  <m:oMath xmlns:m="http://schemas.openxmlformats.org/officeDocument/2006/math">
                    <m:r>
                      <a:rPr lang="en-GB" b="1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GB" dirty="0"/>
                  <a:t>, which describe the </a:t>
                </a:r>
                <a:r>
                  <a:rPr lang="en-GB" b="1" dirty="0"/>
                  <a:t>transition</a:t>
                </a:r>
                <a:r>
                  <a:rPr lang="en-GB" dirty="0"/>
                  <a:t> </a:t>
                </a:r>
                <a:r>
                  <a:rPr lang="en-GB" b="1" dirty="0">
                    <a:solidFill>
                      <a:srgbClr val="7030A0"/>
                    </a:solidFill>
                  </a:rPr>
                  <a:t>logic</a:t>
                </a:r>
                <a:r>
                  <a:rPr lang="en-GB" dirty="0"/>
                  <a:t> in the FSM.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Here, the transition logic is simple,</a:t>
                </a:r>
              </a:p>
              <a:p>
                <a:r>
                  <a:rPr lang="en-GB" dirty="0"/>
                  <a:t>Go to EVEN if you see action 0,</a:t>
                </a:r>
              </a:p>
              <a:p>
                <a:r>
                  <a:rPr lang="en-GB" dirty="0"/>
                  <a:t>Go to ODD if you see action 1,</a:t>
                </a:r>
              </a:p>
              <a:p>
                <a:r>
                  <a:rPr lang="en-GB" dirty="0"/>
                  <a:t>No matter what the current state is.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176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B56B098-C0CB-3198-C60D-52B41800B420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EEFB94A-0F79-79B7-B0C4-F3F648E413FA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DB61C2-D6A8-E548-6731-9E15456B3A2A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66B4BE-595A-C47D-D822-0BBDA88DBEF6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ODD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97CC0E-3346-3740-BBDC-1EBA70D75203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7C3A2F-720E-5AD8-BC09-84EFED3F19DF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44CE54-CC67-FF2B-53A8-07075517A61D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558A5B-AFA2-5E2E-8BF8-3D54117F2552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D5B251-27A3-C343-8928-14EC1E719EDB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971F65-9229-BBAA-1169-AA9A2F2F1E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6109F2-53CB-6F31-040A-119328F8EF5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6F5C9C-D46D-7B98-314C-32726D17A736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00DBE8-B59A-0892-F791-C3C0BAEE16D7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A44E945-E6A3-CECB-6490-59E980373FC8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DAD504-E882-0F48-F753-B3DC68A8C800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D6DC49-D3C4-C67D-C19C-D9C5C7B41343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2D7772-B24A-6BD4-CC10-34E043AEFE75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EVEN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6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95C1-2C98-9E57-553C-190B7D7AE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We implement this logic using a simple </a:t>
            </a:r>
            <a:r>
              <a:rPr lang="en-GB" i="1" dirty="0"/>
              <a:t>if/else </a:t>
            </a:r>
            <a:r>
              <a:rPr lang="en-GB" dirty="0"/>
              <a:t>structure in an update function.</a:t>
            </a:r>
          </a:p>
          <a:p>
            <a:r>
              <a:rPr lang="en-GB" dirty="0"/>
              <a:t>It takes our FSM,</a:t>
            </a:r>
          </a:p>
          <a:p>
            <a:r>
              <a:rPr lang="en-GB" dirty="0"/>
              <a:t>It also takes our input character or action,</a:t>
            </a:r>
          </a:p>
          <a:p>
            <a:r>
              <a:rPr lang="en-GB" dirty="0"/>
              <a:t>It then updates the current state attribute of our FSM struct, following the logic we have established.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8A95082-E03A-5C79-A50F-68FA00B8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734328"/>
            <a:ext cx="597300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7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95C1-2C98-9E57-553C-190B7D7A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can then define our input string </a:t>
            </a:r>
            <a:r>
              <a:rPr lang="en-GB" i="1" dirty="0"/>
              <a:t>s</a:t>
            </a:r>
            <a:r>
              <a:rPr lang="en-GB" dirty="0"/>
              <a:t> in our main function for testing.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(Or we could ask the user for an input string using a </a:t>
            </a:r>
            <a:r>
              <a:rPr lang="en-GB" i="1" dirty="0" err="1"/>
              <a:t>scanf</a:t>
            </a:r>
            <a:r>
              <a:rPr lang="en-GB" i="1" dirty="0"/>
              <a:t>()</a:t>
            </a:r>
            <a:r>
              <a:rPr lang="en-GB" dirty="0"/>
              <a:t>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07DE8-A0B4-206A-6F3B-747B00D65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4470028"/>
            <a:ext cx="7611537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95C1-2C98-9E57-553C-190B7D7A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will then use a for loop for the appropriate amount of iterations </a:t>
            </a:r>
            <a:r>
              <a:rPr lang="en-GB" i="1" dirty="0"/>
              <a:t>n</a:t>
            </a:r>
            <a:r>
              <a:rPr lang="en-GB" dirty="0"/>
              <a:t> to browse through all the characters in the input string one at a time, updating the state of our FSM every time.</a:t>
            </a:r>
            <a:endParaRPr lang="en-GB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EC63B3-B2B5-3DF6-F8F0-4960DF13C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4820515"/>
            <a:ext cx="7983064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88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95C1-2C98-9E57-553C-190B7D7AE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Eventually, a final display showing a print corresponding to the final state (using a switch this time, because why not).</a:t>
            </a:r>
            <a:endParaRPr lang="en-GB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9BCE0-2916-9E87-9071-DF3489330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5" y="3749355"/>
            <a:ext cx="9888330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60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A0E3-2E76-D2E1-4075-69988FF8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transition table instead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2A3B5-5033-0B46-92F2-62F8D4BA8C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SG" dirty="0"/>
              <a:t>In the previous implementation, we have used a transition, which implements the transition logic using an </a:t>
            </a:r>
            <a:r>
              <a:rPr lang="en-SG" i="1" dirty="0"/>
              <a:t>if/else </a:t>
            </a:r>
            <a:r>
              <a:rPr lang="en-SG" dirty="0"/>
              <a:t>statement.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CEC11-EB7E-E6C2-8139-9B18CC50D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734328"/>
            <a:ext cx="597300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0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A0E3-2E76-D2E1-4075-69988FF8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transition table instead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2A3B5-5033-0B46-92F2-62F8D4BA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We could have, equivalently used a transition table as well.</a:t>
            </a:r>
          </a:p>
          <a:p>
            <a:pPr marL="0" indent="0">
              <a:buNone/>
            </a:pPr>
            <a:r>
              <a:rPr lang="en-SG" dirty="0"/>
              <a:t>Define it as a 3 by 2 table (with 3 possible states, 2 possible actions).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C2524-5B4C-C140-EE02-C867609A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994" y="4435188"/>
            <a:ext cx="7964011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59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A0E3-2E76-D2E1-4075-69988FF8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transition table instead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2A3B5-5033-0B46-92F2-62F8D4BA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We could have, equivalently used a transition table as well.</a:t>
            </a:r>
          </a:p>
          <a:p>
            <a:pPr marL="0" indent="0">
              <a:buNone/>
            </a:pPr>
            <a:r>
              <a:rPr lang="en-SG" dirty="0"/>
              <a:t>Define it as a 3 by 2 table (with 3 possible states, 2 possible actions).</a:t>
            </a:r>
          </a:p>
          <a:p>
            <a:pPr marL="0" indent="0">
              <a:buNone/>
            </a:pPr>
            <a:r>
              <a:rPr lang="en-SG" dirty="0"/>
              <a:t>Use the transition table to find the next state directly.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86F904-25FA-E54B-CBB3-38566F200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572" y="4171575"/>
            <a:ext cx="9716856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19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B816-6A4B-B2B4-31B9-34D7F2F57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acceptable states/inputs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CFAA-0060-7341-527B-15660CEE0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dirty="0"/>
              <a:t>Would probably simply require</a:t>
            </a:r>
          </a:p>
          <a:p>
            <a:r>
              <a:rPr lang="en-SG" dirty="0"/>
              <a:t>To define a list of acceptable states,</a:t>
            </a:r>
          </a:p>
          <a:p>
            <a:r>
              <a:rPr lang="en-SG" dirty="0"/>
              <a:t>To amend the check of the final state and check if the final state falls in the list of acceptable states.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A2822-9A3C-0E65-39CC-E16A6CF84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5" y="4028680"/>
            <a:ext cx="9888330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95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</a:t>
            </a:r>
            <a:br>
              <a:rPr lang="en-GB" dirty="0"/>
            </a:br>
            <a:r>
              <a:rPr lang="en-GB" dirty="0"/>
              <a:t>(another blast from the past)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This used to be practice 7 in the previous lecture.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 is an FSM with a single stopping state, that considers as acceptable inputs </a:t>
            </a:r>
            <a:r>
              <a:rPr lang="en-GB" b="1" dirty="0"/>
              <a:t>any string </a:t>
            </a:r>
            <a:r>
              <a:rPr lang="en-GB" b="1" i="1" dirty="0"/>
              <a:t>x</a:t>
            </a:r>
            <a:r>
              <a:rPr lang="en-GB" b="1" dirty="0"/>
              <a:t> of 0 and 1, that have </a:t>
            </a:r>
            <a:r>
              <a:rPr lang="en-GB" b="1" u="sng" dirty="0"/>
              <a:t>an even number of zeroes</a:t>
            </a:r>
            <a:r>
              <a:rPr lang="en-GB" b="1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7762301" y="331135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ODD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EVEN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44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AE9F-976B-A999-4197-C30FD4D7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Finite State Machine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C30E4-6087-7B8E-0CCA-EAB45814F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Finite State Machine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Finite State Machine </a:t>
            </a:r>
            <a:r>
              <a:rPr lang="en-GB" b="1" dirty="0"/>
              <a:t>(</a:t>
            </a:r>
            <a:r>
              <a:rPr lang="en-GB" b="1" dirty="0">
                <a:solidFill>
                  <a:srgbClr val="00B050"/>
                </a:solidFill>
              </a:rPr>
              <a:t>FSM</a:t>
            </a:r>
            <a:r>
              <a:rPr lang="en-GB" b="1" dirty="0"/>
              <a:t>)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or </a:t>
            </a:r>
            <a:r>
              <a:rPr lang="en-GB" b="1" dirty="0"/>
              <a:t>finite</a:t>
            </a:r>
            <a:r>
              <a:rPr lang="en-GB" dirty="0"/>
              <a:t> </a:t>
            </a:r>
            <a:r>
              <a:rPr lang="en-GB" b="1" dirty="0"/>
              <a:t>automaton</a:t>
            </a:r>
            <a:r>
              <a:rPr lang="en-GB" dirty="0"/>
              <a:t>, is a mathematical model used to represent systems</a:t>
            </a:r>
          </a:p>
          <a:p>
            <a:r>
              <a:rPr lang="en-GB" dirty="0"/>
              <a:t>that have a </a:t>
            </a:r>
            <a:r>
              <a:rPr lang="en-GB" b="1" dirty="0"/>
              <a:t>finite number of possible states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can transition between these states based on given inputs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An FSM can be represented using a </a:t>
            </a:r>
            <a:r>
              <a:rPr lang="en-GB" b="1" dirty="0">
                <a:solidFill>
                  <a:srgbClr val="7030A0"/>
                </a:solidFill>
              </a:rPr>
              <a:t>graph</a:t>
            </a:r>
            <a:r>
              <a:rPr lang="en-GB" dirty="0"/>
              <a:t> representation, known as a </a:t>
            </a:r>
            <a:r>
              <a:rPr lang="en-GB" b="1" dirty="0"/>
              <a:t>state diagram</a:t>
            </a:r>
            <a:r>
              <a:rPr lang="en-GB" dirty="0"/>
              <a:t>, which shows the possible states of the system and the transitions between them.</a:t>
            </a:r>
          </a:p>
          <a:p>
            <a:pPr marL="0" indent="0">
              <a:buNone/>
            </a:pPr>
            <a:r>
              <a:rPr lang="en-GB" dirty="0"/>
              <a:t>FSMs are used in a wide variety of applications (control systems, communication protocols, digital circuits, etc.). </a:t>
            </a:r>
            <a:r>
              <a:rPr lang="en-GB" b="1" dirty="0"/>
              <a:t>In our case, FSMs are at the </a:t>
            </a:r>
            <a:r>
              <a:rPr lang="en-GB" b="1" dirty="0" err="1"/>
              <a:t>center</a:t>
            </a:r>
            <a:r>
              <a:rPr lang="en-GB" b="1" dirty="0"/>
              <a:t> of the compiling process.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161233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</a:t>
            </a:r>
            <a:br>
              <a:rPr lang="en-GB" dirty="0"/>
            </a:br>
            <a:r>
              <a:rPr lang="en-GB" dirty="0"/>
              <a:t>(another blast from the past)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Check the </a:t>
            </a:r>
            <a:r>
              <a:rPr lang="en-GB" b="1" i="1" dirty="0" err="1"/>
              <a:t>main.c</a:t>
            </a:r>
            <a:r>
              <a:rPr lang="en-GB" dirty="0"/>
              <a:t> file in the </a:t>
            </a:r>
            <a:r>
              <a:rPr lang="en-GB" i="1" dirty="0"/>
              <a:t>“3. Practice 1 template” </a:t>
            </a:r>
            <a:r>
              <a:rPr lang="en-GB" dirty="0"/>
              <a:t>folder.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Modify the code to implement this FSM 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(Solution is in folder 4., but no cheating…!)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7762301" y="331135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ODD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EVEN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288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general, outputs with stopping or accepting states are useful, but limited in terms of applications.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stronger version of the FSM consists of the FSM with </a:t>
            </a:r>
            <a:r>
              <a:rPr lang="en-GB" b="1" dirty="0">
                <a:solidFill>
                  <a:srgbClr val="002060"/>
                </a:solidFill>
              </a:rPr>
              <a:t>outputs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It simply replaces the stopping states with outputs being produced every time an action is taken.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745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order to define a FSM with outputs, we keep the previous FSM elements: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states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inputs</a:t>
                </a:r>
                <a:r>
                  <a:rPr lang="en-GB" b="1" dirty="0"/>
                  <a:t> or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actions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00B050"/>
                    </a:solidFill>
                  </a:rPr>
                  <a:t>starting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function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GB" dirty="0"/>
                  <a:t>, or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table</a:t>
                </a:r>
                <a:r>
                  <a:rPr lang="en-GB" dirty="0"/>
                  <a:t>, which describe the </a:t>
                </a:r>
                <a:r>
                  <a:rPr lang="en-GB" b="1" dirty="0"/>
                  <a:t>transition</a:t>
                </a:r>
                <a:r>
                  <a:rPr lang="en-GB" dirty="0"/>
                  <a:t> </a:t>
                </a:r>
                <a:r>
                  <a:rPr lang="en-GB" b="1" dirty="0">
                    <a:solidFill>
                      <a:srgbClr val="7030A0"/>
                    </a:solidFill>
                  </a:rPr>
                  <a:t>logic</a:t>
                </a:r>
                <a:r>
                  <a:rPr lang="en-GB" dirty="0"/>
                  <a:t> in the FSM.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4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47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5"/>
                </a:pPr>
                <a:endParaRPr lang="en-GB" dirty="0"/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GB" dirty="0"/>
                  <a:t>And we add </a:t>
                </a:r>
                <a:r>
                  <a:rPr lang="en-GB" b="1" dirty="0">
                    <a:solidFill>
                      <a:srgbClr val="002060"/>
                    </a:solidFill>
                  </a:rPr>
                  <a:t>a finite set of possible outputs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GB" dirty="0"/>
                  <a:t>,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GB" dirty="0"/>
                  <a:t>And an </a:t>
                </a:r>
                <a:r>
                  <a:rPr lang="en-GB" b="1" dirty="0">
                    <a:solidFill>
                      <a:srgbClr val="002060"/>
                    </a:solidFill>
                  </a:rPr>
                  <a:t>output function g</a:t>
                </a:r>
                <a:r>
                  <a:rPr lang="en-GB" dirty="0"/>
                  <a:t>, which decides on an output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GB" dirty="0"/>
                  <a:t> to produce given any action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taken in any given state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 startAt="5"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514350" indent="-514350">
                  <a:buFont typeface="+mj-lt"/>
                  <a:buAutoNum type="arabicPeriod" startAt="5"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67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Outputs are then added using the “a/y” notation on each of the links of the FSM.</a:t>
                </a:r>
              </a:p>
              <a:p>
                <a:pPr marL="0" indent="0">
                  <a:buNone/>
                </a:pPr>
                <a:r>
                  <a:rPr lang="en-GB" dirty="0"/>
                  <a:t>In the FSM on the right, the output set Y is defined as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={0, 1, 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𝑂𝐾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When on start node, using action 0 produces an </a:t>
                </a:r>
                <a:r>
                  <a:rPr lang="en-GB" dirty="0">
                    <a:solidFill>
                      <a:srgbClr val="002060"/>
                    </a:solidFill>
                  </a:rPr>
                  <a:t>output 0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r="-3294" b="-18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059443" y="3290277"/>
            <a:ext cx="55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63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5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0" y="3915156"/>
            <a:ext cx="90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”OK”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6FA00D-6239-A08C-5E98-D3A61B38A213}"/>
              </a:ext>
            </a:extLst>
          </p:cNvPr>
          <p:cNvSpPr/>
          <p:nvPr/>
        </p:nvSpPr>
        <p:spPr>
          <a:xfrm>
            <a:off x="4650154" y="3172003"/>
            <a:ext cx="3337169" cy="3432211"/>
          </a:xfrm>
          <a:custGeom>
            <a:avLst/>
            <a:gdLst>
              <a:gd name="connsiteX0" fmla="*/ 0 w 3337169"/>
              <a:gd name="connsiteY0" fmla="*/ 3353843 h 3432211"/>
              <a:gd name="connsiteX1" fmla="*/ 1344246 w 3337169"/>
              <a:gd name="connsiteY1" fmla="*/ 3338212 h 3432211"/>
              <a:gd name="connsiteX2" fmla="*/ 1516184 w 3337169"/>
              <a:gd name="connsiteY2" fmla="*/ 2415997 h 3432211"/>
              <a:gd name="connsiteX3" fmla="*/ 937846 w 3337169"/>
              <a:gd name="connsiteY3" fmla="*/ 1048305 h 3432211"/>
              <a:gd name="connsiteX4" fmla="*/ 1500554 w 3337169"/>
              <a:gd name="connsiteY4" fmla="*/ 47935 h 3432211"/>
              <a:gd name="connsiteX5" fmla="*/ 3337169 w 3337169"/>
              <a:gd name="connsiteY5" fmla="*/ 251135 h 3432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7169" h="3432211">
                <a:moveTo>
                  <a:pt x="0" y="3353843"/>
                </a:moveTo>
                <a:cubicBezTo>
                  <a:pt x="545774" y="3424181"/>
                  <a:pt x="1091549" y="3494520"/>
                  <a:pt x="1344246" y="3338212"/>
                </a:cubicBezTo>
                <a:cubicBezTo>
                  <a:pt x="1596943" y="3181904"/>
                  <a:pt x="1583917" y="2797648"/>
                  <a:pt x="1516184" y="2415997"/>
                </a:cubicBezTo>
                <a:cubicBezTo>
                  <a:pt x="1448451" y="2034346"/>
                  <a:pt x="940451" y="1442982"/>
                  <a:pt x="937846" y="1048305"/>
                </a:cubicBezTo>
                <a:cubicBezTo>
                  <a:pt x="935241" y="653628"/>
                  <a:pt x="1100667" y="180797"/>
                  <a:pt x="1500554" y="47935"/>
                </a:cubicBezTo>
                <a:cubicBezTo>
                  <a:pt x="1900441" y="-84927"/>
                  <a:pt x="2618805" y="83104"/>
                  <a:pt x="3337169" y="251135"/>
                </a:cubicBezTo>
              </a:path>
            </a:pathLst>
          </a:custGeom>
          <a:noFill/>
          <a:ln w="571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9704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outputs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Could also define outputs in the form of a </a:t>
            </a:r>
            <a:r>
              <a:rPr lang="en-GB" b="1" dirty="0"/>
              <a:t>table of values </a:t>
            </a:r>
            <a:r>
              <a:rPr lang="en-GB" dirty="0"/>
              <a:t>to be produced if a given action </a:t>
            </a:r>
            <a:r>
              <a:rPr lang="en-GB" i="1" dirty="0"/>
              <a:t>a</a:t>
            </a:r>
            <a:r>
              <a:rPr lang="en-GB" dirty="0"/>
              <a:t>, is taken in a state </a:t>
            </a:r>
            <a:r>
              <a:rPr lang="en-GB" i="1" dirty="0"/>
              <a:t>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Similar to the </a:t>
            </a:r>
            <a:r>
              <a:rPr lang="en-GB" b="1" dirty="0"/>
              <a:t>transition table </a:t>
            </a:r>
            <a:r>
              <a:rPr lang="en-GB" dirty="0"/>
              <a:t>from earlier, which gave us the new state </a:t>
            </a:r>
            <a:r>
              <a:rPr lang="en-GB" i="1" dirty="0"/>
              <a:t>s’</a:t>
            </a:r>
            <a:r>
              <a:rPr lang="en-GB" dirty="0"/>
              <a:t> if a given action </a:t>
            </a:r>
            <a:r>
              <a:rPr lang="en-GB" i="1" dirty="0"/>
              <a:t>a</a:t>
            </a:r>
            <a:r>
              <a:rPr lang="en-GB" dirty="0"/>
              <a:t>, is taken in a state </a:t>
            </a:r>
            <a:r>
              <a:rPr lang="en-GB" i="1" dirty="0"/>
              <a:t>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059443" y="3290277"/>
            <a:ext cx="55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637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0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53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51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</a:t>
            </a:r>
            <a:r>
              <a:rPr lang="en-GB" b="1" dirty="0">
                <a:solidFill>
                  <a:srgbClr val="002060"/>
                </a:solidFill>
              </a:rPr>
              <a:t>1</a:t>
            </a:r>
            <a:endParaRPr lang="en-SG" b="1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0" y="3915156"/>
            <a:ext cx="907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</a:t>
            </a:r>
            <a:r>
              <a:rPr lang="en-GB" b="1" dirty="0">
                <a:solidFill>
                  <a:srgbClr val="002060"/>
                </a:solidFill>
              </a:rPr>
              <a:t>”OK”</a:t>
            </a:r>
            <a:endParaRPr lang="en-SG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185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CF01-C7B3-3C7C-9B8B-C86F0FD5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</a:t>
            </a:r>
            <a:br>
              <a:rPr lang="en-GB" dirty="0"/>
            </a:br>
            <a:r>
              <a:rPr lang="en-GB" dirty="0"/>
              <a:t>(another blast from the past)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A8DC-ED14-169D-3B87-60FC269746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SG" dirty="0"/>
              <a:t>We want to design an FSM which checks if two successive zeroes appear in the binary input string </a:t>
            </a:r>
            <a:r>
              <a:rPr lang="en-SG" i="1" dirty="0"/>
              <a:t>s</a:t>
            </a:r>
            <a:r>
              <a:rPr lang="en-SG" dirty="0"/>
              <a:t>.</a:t>
            </a:r>
          </a:p>
          <a:p>
            <a:r>
              <a:rPr lang="en-SG" dirty="0"/>
              <a:t>It can be implemented as a simple FSM with an acceptable state being TWO_ZEROES.</a:t>
            </a:r>
          </a:p>
          <a:p>
            <a:r>
              <a:rPr lang="en-SG" dirty="0"/>
              <a:t>The code for this FSM is shown in Folder 5.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546A8E-C886-452A-947E-9FE754A64B3B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8810BF3-BD4B-FED7-1B7F-A87F825E52EC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NO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ZERO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E073F1-D1C3-FDDC-2ADC-1EAAAB3F371E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B6909D-8D04-DF58-BAAD-F6609A3523C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ONE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ZERO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C6C8E6-281C-10D6-4907-3FA5645F73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89D5A4-7B4F-246C-F82B-D4527BED1947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A9710E-213F-6820-4459-4D813E8F7781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7E9CA6-377A-0A0A-1143-184CC76B3761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29CE5A0-9699-EEBE-D814-FD4CAF90B127}"/>
              </a:ext>
            </a:extLst>
          </p:cNvPr>
          <p:cNvSpPr/>
          <p:nvPr/>
        </p:nvSpPr>
        <p:spPr>
          <a:xfrm>
            <a:off x="6771537" y="4276673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C1F522-B675-F886-3AE1-1BC7F25AC52C}"/>
              </a:ext>
            </a:extLst>
          </p:cNvPr>
          <p:cNvSpPr txBox="1"/>
          <p:nvPr/>
        </p:nvSpPr>
        <p:spPr>
          <a:xfrm>
            <a:off x="9578855" y="3470834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B48D21-EBF5-7B5A-C955-18070A6E16BB}"/>
              </a:ext>
            </a:extLst>
          </p:cNvPr>
          <p:cNvSpPr txBox="1"/>
          <p:nvPr/>
        </p:nvSpPr>
        <p:spPr>
          <a:xfrm>
            <a:off x="6172202" y="4263495"/>
            <a:ext cx="100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 or 1</a:t>
            </a:r>
            <a:endParaRPr lang="en-SG" b="1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0E553BC-7641-D639-57BF-AF918983AC98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TWO ZERO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B8267B-F3CE-CF0B-4405-5B44EB594AE2}"/>
              </a:ext>
            </a:extLst>
          </p:cNvPr>
          <p:cNvCxnSpPr>
            <a:cxnSpLocks/>
          </p:cNvCxnSpPr>
          <p:nvPr/>
        </p:nvCxnSpPr>
        <p:spPr>
          <a:xfrm flipH="1" flipV="1">
            <a:off x="9619258" y="2891824"/>
            <a:ext cx="990142" cy="20635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37D8277-188D-AC00-3B15-2FEC008C3D0A}"/>
              </a:ext>
            </a:extLst>
          </p:cNvPr>
          <p:cNvSpPr/>
          <p:nvPr/>
        </p:nvSpPr>
        <p:spPr>
          <a:xfrm>
            <a:off x="8333915" y="1481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A150B9-9A3C-984F-44B8-110A80322D55}"/>
              </a:ext>
            </a:extLst>
          </p:cNvPr>
          <p:cNvSpPr txBox="1"/>
          <p:nvPr/>
        </p:nvSpPr>
        <p:spPr>
          <a:xfrm>
            <a:off x="7937619" y="2040155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543628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CF01-C7B3-3C7C-9B8B-C86F0FD5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</a:t>
            </a:r>
            <a:br>
              <a:rPr lang="en-GB" dirty="0"/>
            </a:br>
            <a:r>
              <a:rPr lang="en-GB" dirty="0"/>
              <a:t>(another blast from the past)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A8DC-ED14-169D-3B87-60FC26974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SG" dirty="0"/>
              <a:t>Your objective is to rewrite this FSM so that it produces outputs.</a:t>
            </a:r>
          </a:p>
          <a:p>
            <a:pPr marL="0" indent="0">
              <a:buNone/>
            </a:pPr>
            <a:r>
              <a:rPr lang="en-SG" dirty="0"/>
              <a:t>More specifically,</a:t>
            </a:r>
          </a:p>
          <a:p>
            <a:r>
              <a:rPr lang="en-SG" dirty="0"/>
              <a:t>It will produce 0 (resp. 1) as output if the input is 0 (resp. 1),</a:t>
            </a:r>
          </a:p>
          <a:p>
            <a:r>
              <a:rPr lang="en-SG" dirty="0"/>
              <a:t>With the exception of the state ONE ZERO and input 0, which produces an output “OK”.</a:t>
            </a:r>
          </a:p>
          <a:p>
            <a:r>
              <a:rPr lang="en-SG" dirty="0"/>
              <a:t>It also produces “OK” when state is already TWO ZERO.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546A8E-C886-452A-947E-9FE754A64B3B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8810BF3-BD4B-FED7-1B7F-A87F825E52EC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NO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ZERO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E073F1-D1C3-FDDC-2ADC-1EAAAB3F371E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TWO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ZERO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B6909D-8D04-DF58-BAAD-F6609A3523C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ONE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ZERO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C6C8E6-281C-10D6-4907-3FA5645F73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89D5A4-7B4F-246C-F82B-D4527BED1947}"/>
              </a:ext>
            </a:extLst>
          </p:cNvPr>
          <p:cNvSpPr txBox="1"/>
          <p:nvPr/>
        </p:nvSpPr>
        <p:spPr>
          <a:xfrm>
            <a:off x="10285047" y="3290277"/>
            <a:ext cx="53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0/0</a:t>
            </a:r>
            <a:endParaRPr lang="en-SG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A9710E-213F-6820-4459-4D813E8F7781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7E9CA6-377A-0A0A-1143-184CC76B3761}"/>
              </a:ext>
            </a:extLst>
          </p:cNvPr>
          <p:cNvSpPr txBox="1"/>
          <p:nvPr/>
        </p:nvSpPr>
        <p:spPr>
          <a:xfrm>
            <a:off x="9288099" y="5752189"/>
            <a:ext cx="92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0/”OK”</a:t>
            </a:r>
            <a:endParaRPr lang="en-SG" b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29CE5A0-9699-EEBE-D814-FD4CAF90B127}"/>
              </a:ext>
            </a:extLst>
          </p:cNvPr>
          <p:cNvSpPr/>
          <p:nvPr/>
        </p:nvSpPr>
        <p:spPr>
          <a:xfrm>
            <a:off x="6771537" y="4276673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C1F522-B675-F886-3AE1-1BC7F25AC52C}"/>
              </a:ext>
            </a:extLst>
          </p:cNvPr>
          <p:cNvSpPr txBox="1"/>
          <p:nvPr/>
        </p:nvSpPr>
        <p:spPr>
          <a:xfrm>
            <a:off x="9363209" y="3470834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1/1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B48D21-EBF5-7B5A-C955-18070A6E16BB}"/>
              </a:ext>
            </a:extLst>
          </p:cNvPr>
          <p:cNvSpPr txBox="1"/>
          <p:nvPr/>
        </p:nvSpPr>
        <p:spPr>
          <a:xfrm>
            <a:off x="6635728" y="3868971"/>
            <a:ext cx="142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 or 1/”OK”</a:t>
            </a:r>
            <a:endParaRPr lang="en-SG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B8267B-F3CE-CF0B-4405-5B44EB594AE2}"/>
              </a:ext>
            </a:extLst>
          </p:cNvPr>
          <p:cNvCxnSpPr>
            <a:cxnSpLocks/>
          </p:cNvCxnSpPr>
          <p:nvPr/>
        </p:nvCxnSpPr>
        <p:spPr>
          <a:xfrm flipH="1" flipV="1">
            <a:off x="9619258" y="2891824"/>
            <a:ext cx="990142" cy="20635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37D8277-188D-AC00-3B15-2FEC008C3D0A}"/>
              </a:ext>
            </a:extLst>
          </p:cNvPr>
          <p:cNvSpPr/>
          <p:nvPr/>
        </p:nvSpPr>
        <p:spPr>
          <a:xfrm>
            <a:off x="8333915" y="1481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A150B9-9A3C-984F-44B8-110A80322D55}"/>
              </a:ext>
            </a:extLst>
          </p:cNvPr>
          <p:cNvSpPr txBox="1"/>
          <p:nvPr/>
        </p:nvSpPr>
        <p:spPr>
          <a:xfrm>
            <a:off x="7698154" y="2040155"/>
            <a:ext cx="56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1/1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277571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CF01-C7B3-3C7C-9B8B-C86F0FD5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</a:t>
            </a:r>
            <a:br>
              <a:rPr lang="en-GB" dirty="0"/>
            </a:br>
            <a:r>
              <a:rPr lang="en-GB" dirty="0"/>
              <a:t>(another blast from the past)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A8DC-ED14-169D-3B87-60FC269746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SG" dirty="0"/>
              <a:t>You are free to implement these outputs as an extra function or a table of some sort.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Extra kudos if your FSM stops early (i.e. it stops checking characters in the input string </a:t>
            </a:r>
            <a:r>
              <a:rPr lang="en-SG" i="1" dirty="0"/>
              <a:t>s</a:t>
            </a:r>
            <a:r>
              <a:rPr lang="en-SG" dirty="0"/>
              <a:t>, whenever we have seen two zeroes in succession).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546A8E-C886-452A-947E-9FE754A64B3B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8810BF3-BD4B-FED7-1B7F-A87F825E52EC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NO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ZERO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E073F1-D1C3-FDDC-2ADC-1EAAAB3F371E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TWO</a:t>
            </a:r>
            <a:br>
              <a:rPr lang="en-GB" b="1" dirty="0">
                <a:solidFill>
                  <a:schemeClr val="bg1"/>
                </a:solidFill>
              </a:rPr>
            </a:br>
            <a:r>
              <a:rPr lang="en-GB" b="1" dirty="0">
                <a:solidFill>
                  <a:schemeClr val="bg1"/>
                </a:solidFill>
              </a:rPr>
              <a:t>ZERO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B6909D-8D04-DF58-BAAD-F6609A3523C3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ONE</a:t>
            </a:r>
          </a:p>
          <a:p>
            <a:pPr algn="ctr"/>
            <a:r>
              <a:rPr lang="en-GB" b="1" dirty="0">
                <a:solidFill>
                  <a:schemeClr val="bg1"/>
                </a:solidFill>
              </a:rPr>
              <a:t>ZERO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C6C8E6-281C-10D6-4907-3FA5645F737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89D5A4-7B4F-246C-F82B-D4527BED1947}"/>
              </a:ext>
            </a:extLst>
          </p:cNvPr>
          <p:cNvSpPr txBox="1"/>
          <p:nvPr/>
        </p:nvSpPr>
        <p:spPr>
          <a:xfrm>
            <a:off x="10285047" y="3290277"/>
            <a:ext cx="537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0/0</a:t>
            </a:r>
            <a:endParaRPr lang="en-SG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A9710E-213F-6820-4459-4D813E8F7781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7E9CA6-377A-0A0A-1143-184CC76B3761}"/>
              </a:ext>
            </a:extLst>
          </p:cNvPr>
          <p:cNvSpPr txBox="1"/>
          <p:nvPr/>
        </p:nvSpPr>
        <p:spPr>
          <a:xfrm>
            <a:off x="9288099" y="5752189"/>
            <a:ext cx="92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0/”OK”</a:t>
            </a:r>
            <a:endParaRPr lang="en-SG" b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29CE5A0-9699-EEBE-D814-FD4CAF90B127}"/>
              </a:ext>
            </a:extLst>
          </p:cNvPr>
          <p:cNvSpPr/>
          <p:nvPr/>
        </p:nvSpPr>
        <p:spPr>
          <a:xfrm>
            <a:off x="6771537" y="4276673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C1F522-B675-F886-3AE1-1BC7F25AC52C}"/>
              </a:ext>
            </a:extLst>
          </p:cNvPr>
          <p:cNvSpPr txBox="1"/>
          <p:nvPr/>
        </p:nvSpPr>
        <p:spPr>
          <a:xfrm>
            <a:off x="9363209" y="3470834"/>
            <a:ext cx="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1/1</a:t>
            </a:r>
            <a:endParaRPr lang="en-SG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B48D21-EBF5-7B5A-C955-18070A6E16BB}"/>
              </a:ext>
            </a:extLst>
          </p:cNvPr>
          <p:cNvSpPr txBox="1"/>
          <p:nvPr/>
        </p:nvSpPr>
        <p:spPr>
          <a:xfrm>
            <a:off x="6635728" y="3868971"/>
            <a:ext cx="1424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 or 1/”OK”</a:t>
            </a:r>
            <a:endParaRPr lang="en-SG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B8267B-F3CE-CF0B-4405-5B44EB594AE2}"/>
              </a:ext>
            </a:extLst>
          </p:cNvPr>
          <p:cNvCxnSpPr>
            <a:cxnSpLocks/>
          </p:cNvCxnSpPr>
          <p:nvPr/>
        </p:nvCxnSpPr>
        <p:spPr>
          <a:xfrm flipH="1" flipV="1">
            <a:off x="9619258" y="2891824"/>
            <a:ext cx="990142" cy="20635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37D8277-188D-AC00-3B15-2FEC008C3D0A}"/>
              </a:ext>
            </a:extLst>
          </p:cNvPr>
          <p:cNvSpPr/>
          <p:nvPr/>
        </p:nvSpPr>
        <p:spPr>
          <a:xfrm>
            <a:off x="8333915" y="1481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A150B9-9A3C-984F-44B8-110A80322D55}"/>
              </a:ext>
            </a:extLst>
          </p:cNvPr>
          <p:cNvSpPr txBox="1"/>
          <p:nvPr/>
        </p:nvSpPr>
        <p:spPr>
          <a:xfrm>
            <a:off x="7698154" y="2040155"/>
            <a:ext cx="563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1/1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4253433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7B6FF8-B3C4-9644-97C6-910A96FC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Technically, all the other activities can be used as practice!</a:t>
            </a:r>
            <a:endParaRPr lang="en-S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923D63-BD9C-3213-657A-B0C0D9C50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those of you who are faster than the rest of the pack.</a:t>
            </a:r>
            <a:br>
              <a:rPr lang="en-GB" dirty="0"/>
            </a:br>
            <a:r>
              <a:rPr lang="en-GB" dirty="0"/>
              <a:t>(Might release the answers </a:t>
            </a:r>
            <a:r>
              <a:rPr lang="en-GB"/>
              <a:t>to those one day…)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3047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stopping states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order to define a FSM with stopping state, we keep the previous FSM elements: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states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/>
                  <a:t>finite set of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inputs</a:t>
                </a:r>
                <a:r>
                  <a:rPr lang="en-GB" b="1" dirty="0"/>
                  <a:t> or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actions</a:t>
                </a:r>
                <a:r>
                  <a:rPr lang="en-GB" b="1" dirty="0"/>
                  <a:t> </a:t>
                </a:r>
                <a:r>
                  <a:rPr lang="en-GB" b="1" i="1" dirty="0">
                    <a:solidFill>
                      <a:schemeClr val="accent2">
                        <a:lumMod val="50000"/>
                      </a:schemeClr>
                    </a:solidFill>
                  </a:rPr>
                  <a:t>A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00B050"/>
                    </a:solidFill>
                  </a:rPr>
                  <a:t>starting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GB" dirty="0"/>
                  <a:t>A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function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GB" dirty="0"/>
                  <a:t>, or </a:t>
                </a:r>
                <a:r>
                  <a:rPr lang="en-GB" b="1" dirty="0">
                    <a:solidFill>
                      <a:srgbClr val="7030A0"/>
                    </a:solidFill>
                  </a:rPr>
                  <a:t>transition table</a:t>
                </a:r>
                <a:r>
                  <a:rPr lang="en-GB" dirty="0"/>
                  <a:t>, which describe the </a:t>
                </a:r>
                <a:r>
                  <a:rPr lang="en-GB" b="1" dirty="0"/>
                  <a:t>transition</a:t>
                </a:r>
                <a:r>
                  <a:rPr lang="en-GB" dirty="0"/>
                  <a:t> </a:t>
                </a:r>
                <a:r>
                  <a:rPr lang="en-GB" b="1" dirty="0">
                    <a:solidFill>
                      <a:srgbClr val="7030A0"/>
                    </a:solidFill>
                  </a:rPr>
                  <a:t>logic</a:t>
                </a:r>
                <a:r>
                  <a:rPr lang="en-GB" dirty="0"/>
                  <a:t> in the FSM.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4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159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E3CC-C2F1-D5F9-388A-E8378975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2: a simple FSM for word recognition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ADC3A-36BE-B86B-FA40-9DF3C5E68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 would like to write an FSM with stopping states that will take strings </a:t>
            </a:r>
            <a:r>
              <a:rPr lang="en-GB" i="1" dirty="0"/>
              <a:t>x</a:t>
            </a:r>
            <a:r>
              <a:rPr lang="en-GB" dirty="0"/>
              <a:t> consisting of combinations of four characters: S, U, T and D.</a:t>
            </a:r>
          </a:p>
          <a:p>
            <a:pPr marL="0" indent="0">
              <a:buNone/>
            </a:pPr>
            <a:r>
              <a:rPr lang="en-SG" dirty="0"/>
              <a:t>Possible combinations for the string </a:t>
            </a:r>
            <a:r>
              <a:rPr lang="en-SG" i="1" dirty="0"/>
              <a:t>x</a:t>
            </a:r>
            <a:r>
              <a:rPr lang="en-SG" dirty="0"/>
              <a:t> include, among many others, “USD”, “SUUUUTD”, and the only acceptable input “SUTD”.</a:t>
            </a:r>
          </a:p>
          <a:p>
            <a:pPr marL="0" indent="0">
              <a:buNone/>
            </a:pPr>
            <a:r>
              <a:rPr lang="en-SG" dirty="0"/>
              <a:t>Draw a FSM state diagram, which:</a:t>
            </a:r>
          </a:p>
          <a:p>
            <a:pPr>
              <a:buFontTx/>
              <a:buChar char="-"/>
            </a:pPr>
            <a:r>
              <a:rPr lang="en-SG" dirty="0"/>
              <a:t>Has 7 possible States (Start, S, U, T, D, Valid, Invalid),</a:t>
            </a:r>
          </a:p>
          <a:p>
            <a:pPr>
              <a:buFontTx/>
              <a:buChar char="-"/>
            </a:pPr>
            <a:r>
              <a:rPr lang="en-SG" dirty="0"/>
              <a:t>Has 4 possible Actions (S, U, T, D),</a:t>
            </a:r>
          </a:p>
          <a:p>
            <a:pPr>
              <a:buFontTx/>
              <a:buChar char="-"/>
            </a:pPr>
            <a:r>
              <a:rPr lang="en-SG" dirty="0"/>
              <a:t>Has the Start state defined as the starting state,</a:t>
            </a:r>
          </a:p>
          <a:p>
            <a:pPr>
              <a:buFontTx/>
              <a:buChar char="-"/>
            </a:pPr>
            <a:r>
              <a:rPr lang="en-SG" dirty="0"/>
              <a:t>Has the Valid state defined as the only stopping state,</a:t>
            </a:r>
          </a:p>
          <a:p>
            <a:pPr>
              <a:buFontTx/>
              <a:buChar char="-"/>
            </a:pPr>
            <a:r>
              <a:rPr lang="en-SG" dirty="0"/>
              <a:t>Has the FSM stop in this state, </a:t>
            </a:r>
            <a:r>
              <a:rPr lang="en-SG" u="sng" dirty="0"/>
              <a:t>if and only </a:t>
            </a:r>
            <a:r>
              <a:rPr lang="en-SG" i="1" u="sng" dirty="0"/>
              <a:t>x</a:t>
            </a:r>
            <a:r>
              <a:rPr lang="en-SG" u="sng" dirty="0"/>
              <a:t> is SUTD</a:t>
            </a:r>
            <a:r>
              <a:rPr lang="en-SG" dirty="0"/>
              <a:t>; otherwise, it stops in another state (Invalid or something else).</a:t>
            </a:r>
          </a:p>
        </p:txBody>
      </p:sp>
    </p:spTree>
    <p:extLst>
      <p:ext uri="{BB962C8B-B14F-4D97-AF65-F5344CB8AC3E}">
        <p14:creationId xmlns:p14="http://schemas.microsoft.com/office/powerpoint/2010/main" val="4226169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8A17-E60D-362A-62E7-52411B12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5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4F5BD-E60C-C34E-E6DB-FED2D849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We would like to write an FSM with stopping states and no outputs that will take strings </a:t>
            </a:r>
            <a:r>
              <a:rPr lang="en-GB" i="1" dirty="0"/>
              <a:t>x</a:t>
            </a:r>
            <a:r>
              <a:rPr lang="en-GB" dirty="0"/>
              <a:t> consisting of combinations of four characters: Z, A, and M.</a:t>
            </a:r>
          </a:p>
          <a:p>
            <a:pPr marL="0" indent="0">
              <a:buNone/>
            </a:pPr>
            <a:r>
              <a:rPr lang="en-SG" dirty="0"/>
              <a:t>Possible combinations include “MAZ”, “AMAZ” and the only acceptable input “ZAMZAM”.</a:t>
            </a:r>
          </a:p>
          <a:p>
            <a:pPr marL="0" indent="0">
              <a:buNone/>
            </a:pPr>
            <a:r>
              <a:rPr lang="en-SG" dirty="0"/>
              <a:t>Draw a FSM state diagram, which:</a:t>
            </a:r>
          </a:p>
          <a:p>
            <a:pPr>
              <a:buFontTx/>
              <a:buChar char="-"/>
            </a:pPr>
            <a:r>
              <a:rPr lang="en-SG" dirty="0"/>
              <a:t>Has possible States, which you are free to decide,</a:t>
            </a:r>
          </a:p>
          <a:p>
            <a:pPr>
              <a:buFontTx/>
              <a:buChar char="-"/>
            </a:pPr>
            <a:r>
              <a:rPr lang="en-SG" dirty="0"/>
              <a:t>Has 3 possible Actions (Z, A, M),</a:t>
            </a:r>
          </a:p>
          <a:p>
            <a:pPr>
              <a:buFontTx/>
              <a:buChar char="-"/>
            </a:pPr>
            <a:r>
              <a:rPr lang="en-SG" dirty="0"/>
              <a:t>Has the Start state defined as the starting state,</a:t>
            </a:r>
          </a:p>
          <a:p>
            <a:pPr>
              <a:buFontTx/>
              <a:buChar char="-"/>
            </a:pPr>
            <a:r>
              <a:rPr lang="en-SG" dirty="0"/>
              <a:t>Has one stopping state,</a:t>
            </a:r>
          </a:p>
          <a:p>
            <a:pPr>
              <a:buFontTx/>
              <a:buChar char="-"/>
            </a:pPr>
            <a:r>
              <a:rPr lang="en-SG" dirty="0"/>
              <a:t>Has the FSM stop in this state, </a:t>
            </a:r>
            <a:r>
              <a:rPr lang="en-SG" u="sng" dirty="0"/>
              <a:t>if and only </a:t>
            </a:r>
            <a:r>
              <a:rPr lang="en-SG" i="1" u="sng" dirty="0"/>
              <a:t>x</a:t>
            </a:r>
            <a:r>
              <a:rPr lang="en-SG" u="sng" dirty="0"/>
              <a:t> is “ZAMZAM”</a:t>
            </a:r>
            <a:r>
              <a:rPr lang="en-SG" dirty="0"/>
              <a:t>; otherwise, it stops in another state.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44529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8A17-E60D-362A-62E7-52411B12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6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4F5BD-E60C-C34E-E6DB-FED2D849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We would like to write an FSM with stopping states and no outputs that will take strings </a:t>
            </a:r>
            <a:r>
              <a:rPr lang="en-GB" i="1" dirty="0"/>
              <a:t>x</a:t>
            </a:r>
            <a:r>
              <a:rPr lang="en-GB" dirty="0"/>
              <a:t> consisting of combinations of four characters: Z, A, and M.</a:t>
            </a:r>
          </a:p>
          <a:p>
            <a:pPr marL="0" indent="0">
              <a:buNone/>
            </a:pPr>
            <a:r>
              <a:rPr lang="en-SG" dirty="0"/>
              <a:t>Possible combinations include “MAZ”, “AMAZ” and the only acceptable input “ZAMZAM”.</a:t>
            </a:r>
          </a:p>
          <a:p>
            <a:pPr marL="0" indent="0">
              <a:buNone/>
            </a:pPr>
            <a:r>
              <a:rPr lang="en-SG" dirty="0"/>
              <a:t>Draw a FSM state diagram, which:</a:t>
            </a:r>
          </a:p>
          <a:p>
            <a:pPr>
              <a:buFontTx/>
              <a:buChar char="-"/>
            </a:pPr>
            <a:r>
              <a:rPr lang="en-SG" dirty="0"/>
              <a:t>Has possible States, which you are free to decide,</a:t>
            </a:r>
          </a:p>
          <a:p>
            <a:pPr>
              <a:buFontTx/>
              <a:buChar char="-"/>
            </a:pPr>
            <a:r>
              <a:rPr lang="en-SG" dirty="0"/>
              <a:t>Has 3 possible Actions (Z, A, M),</a:t>
            </a:r>
          </a:p>
          <a:p>
            <a:pPr>
              <a:buFontTx/>
              <a:buChar char="-"/>
            </a:pPr>
            <a:r>
              <a:rPr lang="en-SG" dirty="0"/>
              <a:t>Has the Start state defined as the starting state,</a:t>
            </a:r>
          </a:p>
          <a:p>
            <a:pPr>
              <a:buFontTx/>
              <a:buChar char="-"/>
            </a:pPr>
            <a:r>
              <a:rPr lang="en-SG" dirty="0"/>
              <a:t>Has one stopping state,</a:t>
            </a:r>
          </a:p>
          <a:p>
            <a:pPr>
              <a:buFontTx/>
              <a:buChar char="-"/>
            </a:pPr>
            <a:r>
              <a:rPr lang="en-SG" dirty="0"/>
              <a:t>Has the FSM stop in this state, </a:t>
            </a:r>
            <a:r>
              <a:rPr lang="en-SG" u="sng" dirty="0"/>
              <a:t>if and only </a:t>
            </a:r>
            <a:r>
              <a:rPr lang="en-SG" i="1" u="sng" dirty="0"/>
              <a:t>x</a:t>
            </a:r>
            <a:r>
              <a:rPr lang="en-SG" u="sng" dirty="0"/>
              <a:t> </a:t>
            </a:r>
            <a:r>
              <a:rPr lang="en-SG" b="1" u="sng" dirty="0"/>
              <a:t>contains</a:t>
            </a:r>
            <a:r>
              <a:rPr lang="en-SG" u="sng" dirty="0"/>
              <a:t> the string “ZAM”</a:t>
            </a:r>
            <a:r>
              <a:rPr lang="en-SG" dirty="0"/>
              <a:t>; otherwise, it stops in another state.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74802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EEB4-0350-8BF6-2588-5A070D89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8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30554-1CE4-F556-52DE-9DD7CF541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Design an FSM that detects whether a binary input string </a:t>
            </a:r>
            <a:r>
              <a:rPr lang="en-GB" i="1" dirty="0"/>
              <a:t>x</a:t>
            </a:r>
            <a:r>
              <a:rPr lang="en-GB" dirty="0"/>
              <a:t> has an alternating bit pattern (e.g., "01010101" or "10101010").</a:t>
            </a:r>
          </a:p>
          <a:p>
            <a:pPr marL="0" indent="0">
              <a:buNone/>
            </a:pPr>
            <a:r>
              <a:rPr lang="en-GB" dirty="0"/>
              <a:t>The FSM should end in an accepting state if and only if the input string follows an alternating pattern.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53310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648A-AE56-92BD-5D3B-752FC65D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4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31A-DF2E-8A8B-EC2F-9959422B11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Consider a vending machine and describe it as a FSM with outputs.</a:t>
            </a:r>
          </a:p>
          <a:p>
            <a:pPr marL="0" indent="0">
              <a:buNone/>
            </a:pPr>
            <a:r>
              <a:rPr lang="en-GB" dirty="0"/>
              <a:t>It takes three possible actions.</a:t>
            </a:r>
          </a:p>
          <a:p>
            <a:r>
              <a:rPr lang="en-GB" dirty="0"/>
              <a:t>“0.5”: insert a 50 cents coin,</a:t>
            </a:r>
          </a:p>
          <a:p>
            <a:r>
              <a:rPr lang="en-GB" dirty="0"/>
              <a:t>“1”: insert a 1 dollar coin,</a:t>
            </a:r>
          </a:p>
          <a:p>
            <a:r>
              <a:rPr lang="en-GB" dirty="0"/>
              <a:t>“B”: press the machine button.</a:t>
            </a:r>
          </a:p>
          <a:p>
            <a:pPr marL="0" indent="0">
              <a:buNone/>
            </a:pPr>
            <a:endParaRPr lang="en-GB" dirty="0"/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EB8E3-EE89-9C30-2760-98585B9477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 also has four possible outputs:</a:t>
            </a:r>
          </a:p>
          <a:p>
            <a:r>
              <a:rPr lang="en-SG" dirty="0"/>
              <a:t>“0.5”: give back a 50 cent coin to the user,</a:t>
            </a:r>
          </a:p>
          <a:p>
            <a:r>
              <a:rPr lang="en-SG" dirty="0"/>
              <a:t>“1”: give back a 1 dollar coin to the user,</a:t>
            </a:r>
          </a:p>
          <a:p>
            <a:r>
              <a:rPr lang="en-SG" dirty="0"/>
              <a:t>“B”: give a chocolate bar to the user,</a:t>
            </a:r>
          </a:p>
          <a:p>
            <a:r>
              <a:rPr lang="en-SG" dirty="0"/>
              <a:t>“N”: do nothing.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6635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648A-AE56-92BD-5D3B-752FC65D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4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1531A-DF2E-8A8B-EC2F-9959422B1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would like to define a vending machine that has the following logic.</a:t>
            </a:r>
          </a:p>
          <a:p>
            <a:r>
              <a:rPr lang="en-GB" dirty="0"/>
              <a:t>Whenever a coin is inserted by the user, the total balance is updated.</a:t>
            </a:r>
          </a:p>
          <a:p>
            <a:r>
              <a:rPr lang="en-GB" dirty="0"/>
              <a:t>If the user has insert 1.5 dollars in total and presses the button, a bar will be given and the balance will return to 0.</a:t>
            </a:r>
          </a:p>
          <a:p>
            <a:r>
              <a:rPr lang="en-GB" dirty="0"/>
              <a:t>If the user presses the button but the balance is not yet 1.5 dollars, nothing happens.</a:t>
            </a:r>
          </a:p>
          <a:p>
            <a:r>
              <a:rPr lang="en-GB" dirty="0"/>
              <a:t>If the user inserts a coin and the new balance exceeds the maximal allowed balance of 1.5 dollars, then the machine will return the last coin the user has inserted.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What could the possible states for this FSM be? Draw a state diagram for this FSM.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1576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5874-6AF0-A1DE-B131-051209B5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10 (Final boss)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A81D-24FD-9D36-F8CA-31BBA54D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Create an FSM that accepts a string input </a:t>
            </a:r>
            <a:r>
              <a:rPr lang="en-GB" i="1" dirty="0"/>
              <a:t>x</a:t>
            </a:r>
            <a:r>
              <a:rPr lang="en-GB" dirty="0"/>
              <a:t> and checks if it meets specific password criteria, define below. </a:t>
            </a:r>
          </a:p>
          <a:p>
            <a:r>
              <a:rPr lang="en-GB" dirty="0"/>
              <a:t>It should have at least a minimum length of 8,</a:t>
            </a:r>
          </a:p>
          <a:p>
            <a:r>
              <a:rPr lang="en-GB" dirty="0"/>
              <a:t>At least one uppercase letter,</a:t>
            </a:r>
          </a:p>
          <a:p>
            <a:r>
              <a:rPr lang="en-GB" dirty="0"/>
              <a:t>At least one lowercase letter,</a:t>
            </a:r>
          </a:p>
          <a:p>
            <a:r>
              <a:rPr lang="en-GB" dirty="0"/>
              <a:t>And at least one digit.</a:t>
            </a:r>
          </a:p>
          <a:p>
            <a:pPr marL="0" indent="0">
              <a:buNone/>
            </a:pPr>
            <a:r>
              <a:rPr lang="en-GB" dirty="0"/>
              <a:t>The FSM should have an "accepted" state if the input string meets all the criteria.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764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an FSM</a:t>
            </a:r>
            <a:br>
              <a:rPr lang="en-GB" dirty="0"/>
            </a:br>
            <a:r>
              <a:rPr lang="en-GB" dirty="0"/>
              <a:t>with stopping states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order to define a FSM with stopping state, we keep the previous FSM elements.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514350" indent="-514350">
                  <a:buFont typeface="+mj-lt"/>
                  <a:buAutoNum type="arabicPeriod" startAt="5"/>
                </a:pPr>
                <a:r>
                  <a:rPr lang="en-GB" dirty="0"/>
                  <a:t>And we add </a:t>
                </a:r>
                <a:r>
                  <a:rPr lang="en-GB" b="1" dirty="0">
                    <a:solidFill>
                      <a:srgbClr val="002060"/>
                    </a:solidFill>
                  </a:rPr>
                  <a:t>a finite set of stopping states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GB" dirty="0"/>
                  <a:t>, defined as a subset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all possible states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dirty="0"/>
                  <a:t>, i.e.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In our example, we simply have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={0}</m:t>
                      </m:r>
                    </m:oMath>
                  </m:oMathPara>
                </a14:m>
                <a:endParaRPr lang="en-GB" dirty="0">
                  <a:solidFill>
                    <a:srgbClr val="002060"/>
                  </a:solidFill>
                </a:endParaRPr>
              </a:p>
              <a:p>
                <a:pPr marL="514350" indent="-514350">
                  <a:buFont typeface="+mj-lt"/>
                  <a:buAutoNum type="arabicPeriod" startAt="5"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EA05B0-4FFE-B6B2-11E3-F6DFC537CA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30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1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0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76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FSM</a:t>
            </a:r>
            <a:br>
              <a:rPr lang="en-GB" dirty="0"/>
            </a:br>
            <a:r>
              <a:rPr lang="en-GB" dirty="0"/>
              <a:t>(a blast from the past!)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Let us consider this FSM, defined on the right.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We have seen that it considers as acceptable inputs the binary strings </a:t>
            </a:r>
            <a:r>
              <a:rPr lang="en-GB" i="1" dirty="0"/>
              <a:t>s</a:t>
            </a:r>
            <a:r>
              <a:rPr lang="en-GB" dirty="0"/>
              <a:t> whose bit of least importance is 0.</a:t>
            </a:r>
          </a:p>
          <a:p>
            <a:pPr marL="0" indent="0">
              <a:buNone/>
            </a:pPr>
            <a:r>
              <a:rPr lang="en-GB" dirty="0"/>
              <a:t>This means that the integer number input represented by the string </a:t>
            </a:r>
            <a:r>
              <a:rPr lang="en-GB" i="1" dirty="0"/>
              <a:t>s</a:t>
            </a:r>
            <a:r>
              <a:rPr lang="en-GB" dirty="0"/>
              <a:t> needs to be even to be acceptable.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ODD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EVEN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42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BBD4-DD1B-5251-E3E3-787BE668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FSM</a:t>
            </a:r>
            <a:br>
              <a:rPr lang="en-GB" dirty="0"/>
            </a:br>
            <a:r>
              <a:rPr lang="en-GB" dirty="0"/>
              <a:t>(a blast from the past!)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A05B0-4FFE-B6B2-11E3-F6DFC537C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 us try to implement this FSM in C now!</a:t>
            </a:r>
          </a:p>
          <a:p>
            <a:pPr marL="0" indent="0">
              <a:buNone/>
            </a:pPr>
            <a:r>
              <a:rPr lang="en-GB" dirty="0"/>
              <a:t>(A guided implementation, first.)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9A53E-8FBF-D357-DFA6-93CC525B18D5}"/>
              </a:ext>
            </a:extLst>
          </p:cNvPr>
          <p:cNvCxnSpPr>
            <a:cxnSpLocks/>
          </p:cNvCxnSpPr>
          <p:nvPr/>
        </p:nvCxnSpPr>
        <p:spPr>
          <a:xfrm flipH="1">
            <a:off x="9450277" y="515815"/>
            <a:ext cx="6338" cy="12960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EA9245-4BAF-733F-0655-67AB3E1C13A8}"/>
              </a:ext>
            </a:extLst>
          </p:cNvPr>
          <p:cNvSpPr/>
          <p:nvPr/>
        </p:nvSpPr>
        <p:spPr>
          <a:xfrm>
            <a:off x="8910277" y="1811824"/>
            <a:ext cx="1080000" cy="108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Start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76E3B2E-6AC9-D50E-A27E-1E1B7499BD23}"/>
              </a:ext>
            </a:extLst>
          </p:cNvPr>
          <p:cNvSpPr/>
          <p:nvPr/>
        </p:nvSpPr>
        <p:spPr>
          <a:xfrm>
            <a:off x="7211154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7A7345-E449-9B52-AB6E-B22A25A83D7F}"/>
              </a:ext>
            </a:extLst>
          </p:cNvPr>
          <p:cNvSpPr/>
          <p:nvPr/>
        </p:nvSpPr>
        <p:spPr>
          <a:xfrm>
            <a:off x="10609400" y="4633179"/>
            <a:ext cx="1080000" cy="1080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ODD</a:t>
            </a:r>
            <a:endParaRPr lang="en-SG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10E34-B615-8286-22CF-810DA0A39A3A}"/>
              </a:ext>
            </a:extLst>
          </p:cNvPr>
          <p:cNvCxnSpPr>
            <a:cxnSpLocks/>
            <a:stCxn id="11" idx="5"/>
            <a:endCxn id="15" idx="1"/>
          </p:cNvCxnSpPr>
          <p:nvPr/>
        </p:nvCxnSpPr>
        <p:spPr>
          <a:xfrm>
            <a:off x="9832115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C04609-42E6-F14B-8282-098658B148A3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8132992" y="2733662"/>
            <a:ext cx="935447" cy="205767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C07D3-DD84-9CAD-389C-0697B272CC5E}"/>
              </a:ext>
            </a:extLst>
          </p:cNvPr>
          <p:cNvSpPr txBox="1"/>
          <p:nvPr/>
        </p:nvSpPr>
        <p:spPr>
          <a:xfrm>
            <a:off x="10285047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619E34-8B41-4425-4FD5-566688B406C8}"/>
              </a:ext>
            </a:extLst>
          </p:cNvPr>
          <p:cNvSpPr txBox="1"/>
          <p:nvPr/>
        </p:nvSpPr>
        <p:spPr>
          <a:xfrm>
            <a:off x="8291154" y="3290277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689019-E2EF-D000-42A8-FA9415BBB214}"/>
              </a:ext>
            </a:extLst>
          </p:cNvPr>
          <p:cNvCxnSpPr>
            <a:cxnSpLocks/>
            <a:stCxn id="15" idx="3"/>
            <a:endCxn id="12" idx="5"/>
          </p:cNvCxnSpPr>
          <p:nvPr/>
        </p:nvCxnSpPr>
        <p:spPr>
          <a:xfrm flipH="1">
            <a:off x="8132992" y="5555017"/>
            <a:ext cx="263457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9C0A37-FE42-D1D0-7C2E-A8A586FE772A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8291154" y="5173179"/>
            <a:ext cx="231824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D8662-2156-DE73-63FD-661EEF315528}"/>
              </a:ext>
            </a:extLst>
          </p:cNvPr>
          <p:cNvSpPr txBox="1"/>
          <p:nvPr/>
        </p:nvSpPr>
        <p:spPr>
          <a:xfrm>
            <a:off x="9288100" y="5752189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DF95B0-9637-90DA-C6B2-6C6157785EF3}"/>
              </a:ext>
            </a:extLst>
          </p:cNvPr>
          <p:cNvSpPr txBox="1"/>
          <p:nvPr/>
        </p:nvSpPr>
        <p:spPr>
          <a:xfrm>
            <a:off x="9281296" y="4639790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0193EC-1CAD-06AE-49FB-97E8E1B835C0}"/>
              </a:ext>
            </a:extLst>
          </p:cNvPr>
          <p:cNvSpPr/>
          <p:nvPr/>
        </p:nvSpPr>
        <p:spPr>
          <a:xfrm>
            <a:off x="6771537" y="4284488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1207DA-99E1-CC3C-93CD-53C83BDE20CF}"/>
              </a:ext>
            </a:extLst>
          </p:cNvPr>
          <p:cNvSpPr/>
          <p:nvPr/>
        </p:nvSpPr>
        <p:spPr>
          <a:xfrm rot="10800000">
            <a:off x="11148706" y="4192995"/>
            <a:ext cx="926617" cy="1866588"/>
          </a:xfrm>
          <a:custGeom>
            <a:avLst/>
            <a:gdLst>
              <a:gd name="connsiteX0" fmla="*/ 895355 w 926617"/>
              <a:gd name="connsiteY0" fmla="*/ 318774 h 1866588"/>
              <a:gd name="connsiteX1" fmla="*/ 488955 w 926617"/>
              <a:gd name="connsiteY1" fmla="*/ 6158 h 1866588"/>
              <a:gd name="connsiteX2" fmla="*/ 43478 w 926617"/>
              <a:gd name="connsiteY2" fmla="*/ 568866 h 1866588"/>
              <a:gd name="connsiteX3" fmla="*/ 90371 w 926617"/>
              <a:gd name="connsiteY3" fmla="*/ 1389481 h 1866588"/>
              <a:gd name="connsiteX4" fmla="*/ 692155 w 926617"/>
              <a:gd name="connsiteY4" fmla="*/ 1866220 h 1866588"/>
              <a:gd name="connsiteX5" fmla="*/ 926617 w 926617"/>
              <a:gd name="connsiteY5" fmla="*/ 1452004 h 186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6617" h="1866588">
                <a:moveTo>
                  <a:pt x="895355" y="318774"/>
                </a:moveTo>
                <a:cubicBezTo>
                  <a:pt x="763144" y="141625"/>
                  <a:pt x="630934" y="-35524"/>
                  <a:pt x="488955" y="6158"/>
                </a:cubicBezTo>
                <a:cubicBezTo>
                  <a:pt x="346975" y="47840"/>
                  <a:pt x="109909" y="338312"/>
                  <a:pt x="43478" y="568866"/>
                </a:cubicBezTo>
                <a:cubicBezTo>
                  <a:pt x="-22953" y="799420"/>
                  <a:pt x="-17742" y="1173255"/>
                  <a:pt x="90371" y="1389481"/>
                </a:cubicBezTo>
                <a:cubicBezTo>
                  <a:pt x="198484" y="1605707"/>
                  <a:pt x="552781" y="1855799"/>
                  <a:pt x="692155" y="1866220"/>
                </a:cubicBezTo>
                <a:cubicBezTo>
                  <a:pt x="831529" y="1876641"/>
                  <a:pt x="879073" y="1664322"/>
                  <a:pt x="926617" y="1452004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1B86D9-ADF5-092E-4BE3-51DA9C615AA9}"/>
              </a:ext>
            </a:extLst>
          </p:cNvPr>
          <p:cNvSpPr txBox="1"/>
          <p:nvPr/>
        </p:nvSpPr>
        <p:spPr>
          <a:xfrm>
            <a:off x="11677420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endParaRPr lang="en-SG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A7C77-9F19-3960-F5A3-DA56BFE914B0}"/>
              </a:ext>
            </a:extLst>
          </p:cNvPr>
          <p:cNvSpPr txBox="1"/>
          <p:nvPr/>
        </p:nvSpPr>
        <p:spPr>
          <a:xfrm>
            <a:off x="6648431" y="3915156"/>
            <a:ext cx="32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0</a:t>
            </a:r>
            <a:endParaRPr lang="en-SG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AA84D6C-FEB5-AD5A-43D5-62D965E7C5C1}"/>
              </a:ext>
            </a:extLst>
          </p:cNvPr>
          <p:cNvSpPr/>
          <p:nvPr/>
        </p:nvSpPr>
        <p:spPr>
          <a:xfrm>
            <a:off x="7258508" y="4684809"/>
            <a:ext cx="990000" cy="9900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EVEN</a:t>
            </a:r>
            <a:endParaRPr lang="en-S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0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795C1-2C98-9E57-553C-190B7D7AED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First of all, we need to define:</a:t>
            </a:r>
          </a:p>
          <a:p>
            <a:r>
              <a:rPr lang="en-GB" dirty="0"/>
              <a:t>A </a:t>
            </a:r>
            <a:r>
              <a:rPr lang="en-GB" b="1" dirty="0"/>
              <a:t>finite set of </a:t>
            </a:r>
            <a:r>
              <a:rPr lang="en-GB" b="1" dirty="0">
                <a:solidFill>
                  <a:schemeClr val="accent2"/>
                </a:solidFill>
              </a:rPr>
              <a:t>states</a:t>
            </a:r>
            <a:r>
              <a:rPr lang="en-GB" b="1" dirty="0"/>
              <a:t> </a:t>
            </a:r>
            <a:r>
              <a:rPr lang="en-GB" b="1" i="1" dirty="0">
                <a:solidFill>
                  <a:schemeClr val="accent2"/>
                </a:solidFill>
              </a:rPr>
              <a:t>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Here, we have decided to assemble all three possible states (START, EVEN, ODD) for our FSM into an </a:t>
            </a:r>
            <a:r>
              <a:rPr lang="en-GB" b="1" dirty="0" err="1">
                <a:solidFill>
                  <a:schemeClr val="accent2"/>
                </a:solidFill>
              </a:rPr>
              <a:t>enum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2FA86E-E2EB-114C-B1F1-D4FC16BE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624" y="2647428"/>
            <a:ext cx="556337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5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Then, we need to define:</a:t>
                </a:r>
              </a:p>
              <a:p>
                <a:r>
                  <a:rPr lang="en-GB" dirty="0"/>
                  <a:t>An FSM, which keeps track of the different states it is in, and has a </a:t>
                </a:r>
                <a:r>
                  <a:rPr lang="en-GB" b="1" dirty="0">
                    <a:solidFill>
                      <a:srgbClr val="00B050"/>
                    </a:solidFill>
                  </a:rPr>
                  <a:t>starting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Here, we have decided to define our FSM object as a </a:t>
                </a:r>
                <a:r>
                  <a:rPr lang="en-GB" b="1" dirty="0">
                    <a:solidFill>
                      <a:srgbClr val="00B050"/>
                    </a:solidFill>
                  </a:rPr>
                  <a:t>struct</a:t>
                </a:r>
                <a:r>
                  <a:rPr lang="en-GB" dirty="0"/>
                  <a:t>, with only one attribute, being the current state of the FSM.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2FA86E-E2EB-114C-B1F1-D4FC16BEB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624" y="2647428"/>
            <a:ext cx="556337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6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6AE76-D173-3013-454F-68EE30C5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Coding a basic FSM step-by-step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Then, we need to define:</a:t>
                </a:r>
              </a:p>
              <a:p>
                <a:r>
                  <a:rPr lang="en-GB" dirty="0"/>
                  <a:t>An FSM, which keeps track of the different states it is in, and has a </a:t>
                </a:r>
                <a:r>
                  <a:rPr lang="en-GB" b="1" dirty="0">
                    <a:solidFill>
                      <a:srgbClr val="00B050"/>
                    </a:solidFill>
                  </a:rPr>
                  <a:t>starting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GB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smtClean="0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GB" b="1" i="1" dirty="0">
                    <a:solidFill>
                      <a:schemeClr val="accent2"/>
                    </a:solidFill>
                  </a:rPr>
                  <a:t>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Later on, we will initialize our FSM, using START as the starting state.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B795C1-2C98-9E57-553C-190B7D7AED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7A555D3-F241-8490-CB11-9FA50F9F9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129" y="3926950"/>
            <a:ext cx="3629532" cy="1095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5D2C9A-223E-E820-EACD-F5A932485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616" y="2096260"/>
            <a:ext cx="5356559" cy="114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5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2426</Words>
  <Application>Microsoft Office PowerPoint</Application>
  <PresentationFormat>Widescreen</PresentationFormat>
  <Paragraphs>344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50.051 Programming Language Concepts  W9-S1 Some practice about coding FSMs in C</vt:lpstr>
      <vt:lpstr>Finite State Machine</vt:lpstr>
      <vt:lpstr>Elements of an FSM with stopping states</vt:lpstr>
      <vt:lpstr>Elements of an FSM with stopping states</vt:lpstr>
      <vt:lpstr>Practice FSM (a blast from the past!)</vt:lpstr>
      <vt:lpstr>Practice FSM (a blast from the past!)</vt:lpstr>
      <vt:lpstr>Coding a basic FSM step-by-step</vt:lpstr>
      <vt:lpstr>Coding a basic FSM step-by-step</vt:lpstr>
      <vt:lpstr>Coding a basic FSM step-by-step</vt:lpstr>
      <vt:lpstr>Coding a basic FSM step-by-step</vt:lpstr>
      <vt:lpstr>Coding a basic FSM step-by-step</vt:lpstr>
      <vt:lpstr>Coding a basic FSM step-by-step</vt:lpstr>
      <vt:lpstr>Coding a basic FSM step-by-step</vt:lpstr>
      <vt:lpstr>Coding a basic FSM step-by-step</vt:lpstr>
      <vt:lpstr>Using a transition table instead</vt:lpstr>
      <vt:lpstr>Using a transition table instead</vt:lpstr>
      <vt:lpstr>Using a transition table instead</vt:lpstr>
      <vt:lpstr>Implementing acceptable states/inputs</vt:lpstr>
      <vt:lpstr>Practice 1 (another blast from the past)</vt:lpstr>
      <vt:lpstr>Practice 1 (another blast from the past)</vt:lpstr>
      <vt:lpstr>Elements of an FSM with outputs</vt:lpstr>
      <vt:lpstr>Elements of an FSM with outputs</vt:lpstr>
      <vt:lpstr>Elements of an FSM with outputs</vt:lpstr>
      <vt:lpstr>Elements of an FSM with outputs</vt:lpstr>
      <vt:lpstr>Elements of an FSM with outputs</vt:lpstr>
      <vt:lpstr>Practice 2 (another blast from the past)</vt:lpstr>
      <vt:lpstr>Practice 2 (another blast from the past)</vt:lpstr>
      <vt:lpstr>Practice 2 (another blast from the past)</vt:lpstr>
      <vt:lpstr>Technically, all the other activities can be used as practice!</vt:lpstr>
      <vt:lpstr>Practice 2: a simple FSM for word recognition</vt:lpstr>
      <vt:lpstr>Practice 5</vt:lpstr>
      <vt:lpstr>Practice 6</vt:lpstr>
      <vt:lpstr>Practice 8</vt:lpstr>
      <vt:lpstr>Practice 4</vt:lpstr>
      <vt:lpstr>Practice 4</vt:lpstr>
      <vt:lpstr>Practice 10 (Final boss)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2023-03-21T11:07:34Z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