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7" r:id="rId2"/>
    <p:sldId id="422" r:id="rId3"/>
    <p:sldId id="382" r:id="rId4"/>
    <p:sldId id="258" r:id="rId5"/>
    <p:sldId id="259" r:id="rId6"/>
    <p:sldId id="379" r:id="rId7"/>
    <p:sldId id="268" r:id="rId8"/>
    <p:sldId id="265" r:id="rId9"/>
    <p:sldId id="270" r:id="rId10"/>
    <p:sldId id="271" r:id="rId11"/>
    <p:sldId id="455" r:id="rId12"/>
    <p:sldId id="429" r:id="rId13"/>
    <p:sldId id="430" r:id="rId14"/>
    <p:sldId id="431" r:id="rId15"/>
    <p:sldId id="432" r:id="rId16"/>
    <p:sldId id="433" r:id="rId17"/>
    <p:sldId id="434" r:id="rId18"/>
    <p:sldId id="437" r:id="rId19"/>
    <p:sldId id="438" r:id="rId20"/>
    <p:sldId id="439" r:id="rId21"/>
    <p:sldId id="440" r:id="rId22"/>
    <p:sldId id="441" r:id="rId23"/>
    <p:sldId id="444" r:id="rId24"/>
    <p:sldId id="424" r:id="rId25"/>
    <p:sldId id="445" r:id="rId26"/>
    <p:sldId id="448" r:id="rId27"/>
    <p:sldId id="449" r:id="rId28"/>
    <p:sldId id="450" r:id="rId29"/>
    <p:sldId id="451" r:id="rId30"/>
    <p:sldId id="453" r:id="rId31"/>
    <p:sldId id="454" r:id="rId32"/>
    <p:sldId id="423" r:id="rId33"/>
    <p:sldId id="457" r:id="rId34"/>
    <p:sldId id="459" r:id="rId35"/>
    <p:sldId id="460" r:id="rId36"/>
    <p:sldId id="462" r:id="rId37"/>
    <p:sldId id="473" r:id="rId38"/>
    <p:sldId id="463" r:id="rId39"/>
    <p:sldId id="464" r:id="rId40"/>
    <p:sldId id="427" r:id="rId41"/>
    <p:sldId id="471" r:id="rId42"/>
    <p:sldId id="465" r:id="rId43"/>
    <p:sldId id="468" r:id="rId44"/>
    <p:sldId id="466" r:id="rId45"/>
    <p:sldId id="469" r:id="rId46"/>
    <p:sldId id="467" r:id="rId47"/>
    <p:sldId id="470" r:id="rId48"/>
    <p:sldId id="425" r:id="rId49"/>
    <p:sldId id="456" r:id="rId50"/>
    <p:sldId id="461" r:id="rId51"/>
    <p:sldId id="475" r:id="rId52"/>
    <p:sldId id="472" r:id="rId53"/>
    <p:sldId id="4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 definition for FSMs" id="{8BFCDDE2-C94A-4F8B-BDA0-7A7C421F3E3C}">
          <p14:sldIdLst>
            <p14:sldId id="422"/>
          </p14:sldIdLst>
        </p14:section>
        <p14:section name="Graph reminders" id="{1895CBF4-A825-4033-A691-FA78903CA663}">
          <p14:sldIdLst>
            <p14:sldId id="382"/>
            <p14:sldId id="258"/>
            <p14:sldId id="259"/>
            <p14:sldId id="379"/>
            <p14:sldId id="268"/>
            <p14:sldId id="265"/>
            <p14:sldId id="270"/>
            <p14:sldId id="271"/>
          </p14:sldIdLst>
        </p14:section>
        <p14:section name="An example of an FSM" id="{9E793879-675D-41A9-B3B0-92D75AE9E907}">
          <p14:sldIdLst>
            <p14:sldId id="455"/>
            <p14:sldId id="429"/>
            <p14:sldId id="430"/>
            <p14:sldId id="431"/>
            <p14:sldId id="432"/>
            <p14:sldId id="433"/>
            <p14:sldId id="434"/>
          </p14:sldIdLst>
        </p14:section>
        <p14:section name="Elements of an FSM" id="{1E12774B-23F5-4E0B-A983-8CA2B75A8F47}">
          <p14:sldIdLst>
            <p14:sldId id="437"/>
            <p14:sldId id="438"/>
            <p14:sldId id="439"/>
            <p14:sldId id="440"/>
            <p14:sldId id="441"/>
            <p14:sldId id="444"/>
          </p14:sldIdLst>
        </p14:section>
        <p14:section name="Adding a stopping state" id="{FC01E8D9-E8D6-4410-A4DB-35B2256BD9FD}">
          <p14:sldIdLst>
            <p14:sldId id="424"/>
            <p14:sldId id="445"/>
            <p14:sldId id="448"/>
          </p14:sldIdLst>
        </p14:section>
        <p14:section name="Elements of an FSM with stopping state" id="{44E37EBB-F30C-42EC-97FB-85FF3726A1E3}">
          <p14:sldIdLst>
            <p14:sldId id="449"/>
            <p14:sldId id="450"/>
          </p14:sldIdLst>
        </p14:section>
        <p14:section name="Practice 1: analysing our FSM example" id="{6641E7CE-B5C2-49AC-8ECD-98CE5A023806}">
          <p14:sldIdLst>
            <p14:sldId id="451"/>
          </p14:sldIdLst>
        </p14:section>
        <p14:section name="Answers" id="{11BB861A-1FCA-453B-9FC5-B9CEAE9865A2}">
          <p14:sldIdLst>
            <p14:sldId id="453"/>
            <p14:sldId id="454"/>
          </p14:sldIdLst>
        </p14:section>
        <p14:section name="Practice 2: an FSM example with stoping" id="{A52C0E8B-D1DC-4D07-8DF3-05C9935278E1}">
          <p14:sldIdLst>
            <p14:sldId id="423"/>
          </p14:sldIdLst>
        </p14:section>
        <p14:section name="FSM with output" id="{4E83D35C-AA52-43B6-AC16-13B355DF01FD}">
          <p14:sldIdLst>
            <p14:sldId id="457"/>
            <p14:sldId id="459"/>
            <p14:sldId id="460"/>
            <p14:sldId id="462"/>
            <p14:sldId id="473"/>
          </p14:sldIdLst>
        </p14:section>
        <p14:section name="Practice 3: Analysing our FSM" id="{711F7156-90E5-4AD5-8B5D-63CF2A3013CE}">
          <p14:sldIdLst>
            <p14:sldId id="463"/>
            <p14:sldId id="464"/>
          </p14:sldIdLst>
        </p14:section>
        <p14:section name="Practice 4: Vending machine example" id="{A00B28BB-9D6B-4044-B5C4-BE1B9BF298FD}">
          <p14:sldIdLst>
            <p14:sldId id="427"/>
            <p14:sldId id="471"/>
          </p14:sldIdLst>
        </p14:section>
        <p14:section name="More advanced FSMs?" id="{74470293-3CFA-4AA7-B147-C80F933CC87D}">
          <p14:sldIdLst>
            <p14:sldId id="465"/>
            <p14:sldId id="468"/>
            <p14:sldId id="466"/>
            <p14:sldId id="469"/>
            <p14:sldId id="467"/>
            <p14:sldId id="470"/>
          </p14:sldIdLst>
        </p14:section>
        <p14:section name="More Practice" id="{8ADCCD79-B1DF-4986-A43C-0FDA33139AE1}">
          <p14:sldIdLst>
            <p14:sldId id="425"/>
            <p14:sldId id="456"/>
            <p14:sldId id="461"/>
            <p14:sldId id="475"/>
            <p14:sldId id="472"/>
            <p14:sldId id="47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10BC687-4E20-4D11-9F60-7BC7405FA16E}"/>
    <pc:docChg chg="custSel modSld">
      <pc:chgData name="Matthieu De Mari" userId="dfb708c9-d8dc-439f-9a3b-c772bf4a311c" providerId="ADAL" clId="{D10BC687-4E20-4D11-9F60-7BC7405FA16E}" dt="2023-05-15T04:12:07.158" v="44" actId="20577"/>
      <pc:docMkLst>
        <pc:docMk/>
      </pc:docMkLst>
      <pc:sldChg chg="modSp mod">
        <pc:chgData name="Matthieu De Mari" userId="dfb708c9-d8dc-439f-9a3b-c772bf4a311c" providerId="ADAL" clId="{D10BC687-4E20-4D11-9F60-7BC7405FA16E}" dt="2023-05-15T04:09:26.532" v="18" actId="313"/>
        <pc:sldMkLst>
          <pc:docMk/>
          <pc:sldMk cId="4226169062" sldId="423"/>
        </pc:sldMkLst>
        <pc:spChg chg="mod">
          <ac:chgData name="Matthieu De Mari" userId="dfb708c9-d8dc-439f-9a3b-c772bf4a311c" providerId="ADAL" clId="{D10BC687-4E20-4D11-9F60-7BC7405FA16E}" dt="2023-05-15T04:09:26.532" v="18" actId="313"/>
          <ac:spMkLst>
            <pc:docMk/>
            <pc:sldMk cId="4226169062" sldId="423"/>
            <ac:spMk id="3" creationId="{C51ADC3A-36BE-B86B-FA40-9DF3C5E68D0A}"/>
          </ac:spMkLst>
        </pc:spChg>
      </pc:sldChg>
      <pc:sldChg chg="modSp mod">
        <pc:chgData name="Matthieu De Mari" userId="dfb708c9-d8dc-439f-9a3b-c772bf4a311c" providerId="ADAL" clId="{D10BC687-4E20-4D11-9F60-7BC7405FA16E}" dt="2023-05-15T04:11:09.013" v="26" actId="20577"/>
        <pc:sldMkLst>
          <pc:docMk/>
          <pc:sldMk cId="2244529904" sldId="425"/>
        </pc:sldMkLst>
        <pc:spChg chg="mod">
          <ac:chgData name="Matthieu De Mari" userId="dfb708c9-d8dc-439f-9a3b-c772bf4a311c" providerId="ADAL" clId="{D10BC687-4E20-4D11-9F60-7BC7405FA16E}" dt="2023-05-15T04:11:09.013" v="26" actId="20577"/>
          <ac:spMkLst>
            <pc:docMk/>
            <pc:sldMk cId="2244529904" sldId="425"/>
            <ac:spMk id="3" creationId="{BC04F5BD-E60C-C34E-E6DB-FED2D849BCC1}"/>
          </ac:spMkLst>
        </pc:spChg>
      </pc:sldChg>
      <pc:sldChg chg="modSp mod">
        <pc:chgData name="Matthieu De Mari" userId="dfb708c9-d8dc-439f-9a3b-c772bf4a311c" providerId="ADAL" clId="{D10BC687-4E20-4D11-9F60-7BC7405FA16E}" dt="2023-05-15T04:12:07.158" v="44" actId="20577"/>
        <pc:sldMkLst>
          <pc:docMk/>
          <pc:sldMk cId="197640958" sldId="474"/>
        </pc:sldMkLst>
        <pc:spChg chg="mod">
          <ac:chgData name="Matthieu De Mari" userId="dfb708c9-d8dc-439f-9a3b-c772bf4a311c" providerId="ADAL" clId="{D10BC687-4E20-4D11-9F60-7BC7405FA16E}" dt="2023-05-15T04:12:07.158" v="44" actId="20577"/>
          <ac:spMkLst>
            <pc:docMk/>
            <pc:sldMk cId="197640958" sldId="474"/>
            <ac:spMk id="3" creationId="{F7ACA81D-24FD-9D36-F8CA-31BBA54DC7A6}"/>
          </ac:spMkLst>
        </pc:spChg>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15T07:15:42.443" v="11209"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14T09:22:02.294" v="10731" actId="20577"/>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14T09:22:02.294" v="10731" actId="20577"/>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14T09:20:40.084" v="10707" actId="20577"/>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14T09:20:40.084" v="10707" actId="20577"/>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14T09:23:41.572" v="10776"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14T09:23:41.572" v="10776" actId="20577"/>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15T06:23:26.870" v="10782" actId="20577"/>
        <pc:sldMkLst>
          <pc:docMk/>
          <pc:sldMk cId="2266139316" sldId="434"/>
        </pc:sldMkLst>
        <pc:spChg chg="mod">
          <ac:chgData name="Matthieu De Mari" userId="dfb708c9-d8dc-439f-9a3b-c772bf4a311c" providerId="ADAL" clId="{CF6A5140-9227-409F-9187-B98CCD837415}" dt="2023-03-15T06:23:26.870" v="1078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14T09:20:30.564" v="10706" actId="207"/>
        <pc:sldMkLst>
          <pc:docMk/>
          <pc:sldMk cId="2191919470" sldId="440"/>
        </pc:sldMkLst>
        <pc:spChg chg="mod">
          <ac:chgData name="Matthieu De Mari" userId="dfb708c9-d8dc-439f-9a3b-c772bf4a311c" providerId="ADAL" clId="{CF6A5140-9227-409F-9187-B98CCD837415}" dt="2023-03-14T09:20:30.564" v="10706" actId="20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14T09:20:26.333" v="10705" actId="207"/>
        <pc:sldMkLst>
          <pc:docMk/>
          <pc:sldMk cId="2257941384" sldId="441"/>
        </pc:sldMkLst>
        <pc:spChg chg="mod">
          <ac:chgData name="Matthieu De Mari" userId="dfb708c9-d8dc-439f-9a3b-c772bf4a311c" providerId="ADAL" clId="{CF6A5140-9227-409F-9187-B98CCD837415}" dt="2023-03-14T09:20:26.333" v="10705" actId="20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14T09:21:15.261" v="10710" actId="114"/>
        <pc:sldMkLst>
          <pc:docMk/>
          <pc:sldMk cId="1738845767" sldId="448"/>
        </pc:sldMkLst>
        <pc:spChg chg="mod">
          <ac:chgData name="Matthieu De Mari" userId="dfb708c9-d8dc-439f-9a3b-c772bf4a311c" providerId="ADAL" clId="{CF6A5140-9227-409F-9187-B98CCD837415}" dt="2023-03-14T09:21:15.261" v="10710" actId="114"/>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14T09:24:44.028" v="10778" actId="113"/>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14T09:24:44.028" v="10778" actId="113"/>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15T07:03:13.871" v="10808" actId="20577"/>
        <pc:sldMkLst>
          <pc:docMk/>
          <pc:sldMk cId="727967492" sldId="460"/>
        </pc:sldMkLst>
        <pc:spChg chg="mod">
          <ac:chgData name="Matthieu De Mari" userId="dfb708c9-d8dc-439f-9a3b-c772bf4a311c" providerId="ADAL" clId="{CF6A5140-9227-409F-9187-B98CCD837415}" dt="2023-03-15T07:03:13.871" v="10808" actId="20577"/>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15T07:03:11.751" v="10807" actId="20577"/>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15T07:03:11.751" v="10807" actId="2057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14T09:22:55.372" v="10733" actId="20577"/>
          <ac:spMkLst>
            <pc:docMk/>
            <pc:sldMk cId="2989704858" sldId="462"/>
            <ac:spMk id="12" creationId="{D76E3B2E-6AC9-D50E-A27E-1E1B7499BD2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pChg chg="del">
          <ac:chgData name="Matthieu De Mari" userId="dfb708c9-d8dc-439f-9a3b-c772bf4a311c" providerId="ADAL" clId="{CF6A5140-9227-409F-9187-B98CCD837415}" dt="2023-03-14T09:22:50.265" v="10732" actId="478"/>
          <ac:spMkLst>
            <pc:docMk/>
            <pc:sldMk cId="2989704858" sldId="462"/>
            <ac:spMk id="36" creationId="{8AA84D6C-FEB5-AD5A-43D5-62D965E7C5C1}"/>
          </ac:spMkLst>
        </pc:spChg>
      </pc:sldChg>
      <pc:sldChg chg="delSp modSp add mod">
        <pc:chgData name="Matthieu De Mari" userId="dfb708c9-d8dc-439f-9a3b-c772bf4a311c" providerId="ADAL" clId="{CF6A5140-9227-409F-9187-B98CCD837415}" dt="2023-03-14T09:23:10.137" v="10735"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pChg chg="mod">
          <ac:chgData name="Matthieu De Mari" userId="dfb708c9-d8dc-439f-9a3b-c772bf4a311c" providerId="ADAL" clId="{CF6A5140-9227-409F-9187-B98CCD837415}" dt="2023-03-14T09:23:10.137" v="10735" actId="20577"/>
          <ac:spMkLst>
            <pc:docMk/>
            <pc:sldMk cId="3007767847" sldId="463"/>
            <ac:spMk id="12" creationId="{D76E3B2E-6AC9-D50E-A27E-1E1B7499BD23}"/>
          </ac:spMkLst>
        </pc:spChg>
        <pc:spChg chg="del">
          <ac:chgData name="Matthieu De Mari" userId="dfb708c9-d8dc-439f-9a3b-c772bf4a311c" providerId="ADAL" clId="{CF6A5140-9227-409F-9187-B98CCD837415}" dt="2023-03-14T09:23:06.286" v="10734" actId="478"/>
          <ac:spMkLst>
            <pc:docMk/>
            <pc:sldMk cId="3007767847" sldId="463"/>
            <ac:spMk id="36" creationId="{8AA84D6C-FEB5-AD5A-43D5-62D965E7C5C1}"/>
          </ac:spMkLst>
        </pc:spChg>
      </pc:sldChg>
      <pc:sldChg chg="addSp delSp modSp add mod">
        <pc:chgData name="Matthieu De Mari" userId="dfb708c9-d8dc-439f-9a3b-c772bf4a311c" providerId="ADAL" clId="{CF6A5140-9227-409F-9187-B98CCD837415}" dt="2023-03-15T07:05:02.674" v="11042" actId="20577"/>
        <pc:sldMkLst>
          <pc:docMk/>
          <pc:sldMk cId="47889816" sldId="464"/>
        </pc:sldMkLst>
        <pc:spChg chg="add mod">
          <ac:chgData name="Matthieu De Mari" userId="dfb708c9-d8dc-439f-9a3b-c772bf4a311c" providerId="ADAL" clId="{CF6A5140-9227-409F-9187-B98CCD837415}" dt="2023-03-14T09:23:23.729" v="10738"/>
          <ac:spMkLst>
            <pc:docMk/>
            <pc:sldMk cId="47889816" sldId="464"/>
            <ac:spMk id="3" creationId="{DE32AD8F-E3D0-5CBF-E413-7B8E0BF8F4E5}"/>
          </ac:spMkLst>
        </pc:spChg>
        <pc:spChg chg="mod">
          <ac:chgData name="Matthieu De Mari" userId="dfb708c9-d8dc-439f-9a3b-c772bf4a311c" providerId="ADAL" clId="{CF6A5140-9227-409F-9187-B98CCD837415}" dt="2023-03-15T07:05:02.674" v="11042" actId="20577"/>
          <ac:spMkLst>
            <pc:docMk/>
            <pc:sldMk cId="47889816" sldId="464"/>
            <ac:spMk id="4" creationId="{B7EA05B0-4FFE-B6B2-11E3-F6DFC537CAF2}"/>
          </ac:spMkLst>
        </pc:spChg>
        <pc:spChg chg="del">
          <ac:chgData name="Matthieu De Mari" userId="dfb708c9-d8dc-439f-9a3b-c772bf4a311c" providerId="ADAL" clId="{CF6A5140-9227-409F-9187-B98CCD837415}" dt="2023-03-14T09:23:13.508" v="10736" actId="478"/>
          <ac:spMkLst>
            <pc:docMk/>
            <pc:sldMk cId="47889816" sldId="464"/>
            <ac:spMk id="12" creationId="{D76E3B2E-6AC9-D50E-A27E-1E1B7499BD23}"/>
          </ac:spMkLst>
        </pc:spChg>
        <pc:spChg chg="del">
          <ac:chgData name="Matthieu De Mari" userId="dfb708c9-d8dc-439f-9a3b-c772bf4a311c" providerId="ADAL" clId="{CF6A5140-9227-409F-9187-B98CCD837415}" dt="2023-03-14T09:23:23.295" v="10737" actId="478"/>
          <ac:spMkLst>
            <pc:docMk/>
            <pc:sldMk cId="47889816" sldId="464"/>
            <ac:spMk id="36" creationId="{8AA84D6C-FEB5-AD5A-43D5-62D965E7C5C1}"/>
          </ac:spMkLst>
        </pc:spChg>
        <pc:cxnChg chg="mod">
          <ac:chgData name="Matthieu De Mari" userId="dfb708c9-d8dc-439f-9a3b-c772bf4a311c" providerId="ADAL" clId="{CF6A5140-9227-409F-9187-B98CCD837415}" dt="2023-03-14T09:23:13.508" v="10736" actId="478"/>
          <ac:cxnSpMkLst>
            <pc:docMk/>
            <pc:sldMk cId="47889816" sldId="464"/>
            <ac:cxnSpMk id="25" creationId="{E0C04609-42E6-F14B-8282-098658B148A3}"/>
          </ac:cxnSpMkLst>
        </pc:cxnChg>
        <pc:cxnChg chg="mod">
          <ac:chgData name="Matthieu De Mari" userId="dfb708c9-d8dc-439f-9a3b-c772bf4a311c" providerId="ADAL" clId="{CF6A5140-9227-409F-9187-B98CCD837415}" dt="2023-03-14T09:23:13.508" v="10736" actId="478"/>
          <ac:cxnSpMkLst>
            <pc:docMk/>
            <pc:sldMk cId="47889816" sldId="464"/>
            <ac:cxnSpMk id="28" creationId="{71689019-E2EF-D000-42A8-FA9415BBB214}"/>
          </ac:cxnSpMkLst>
        </pc:cxnChg>
        <pc:cxnChg chg="mod">
          <ac:chgData name="Matthieu De Mari" userId="dfb708c9-d8dc-439f-9a3b-c772bf4a311c" providerId="ADAL" clId="{CF6A5140-9227-409F-9187-B98CCD837415}" dt="2023-03-14T09:23:13.508" v="10736" actId="478"/>
          <ac:cxnSpMkLst>
            <pc:docMk/>
            <pc:sldMk cId="47889816" sldId="464"/>
            <ac:cxnSpMk id="29" creationId="{619C0A37-FE42-D1D0-7C2E-A8A586FE772A}"/>
          </ac:cxnSpMkLst>
        </pc:cxn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14T09:24:16.962" v="10777" actId="20577"/>
        <pc:sldMkLst>
          <pc:docMk/>
          <pc:sldMk cId="1003937956" sldId="469"/>
        </pc:sldMkLst>
        <pc:spChg chg="mod">
          <ac:chgData name="Matthieu De Mari" userId="dfb708c9-d8dc-439f-9a3b-c772bf4a311c" providerId="ADAL" clId="{CF6A5140-9227-409F-9187-B98CCD837415}" dt="2023-03-14T09:24:16.962" v="10777"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15T07:15:42.443" v="11209" actId="20577"/>
        <pc:sldMkLst>
          <pc:docMk/>
          <pc:sldMk cId="2469439250" sldId="472"/>
        </pc:sldMkLst>
        <pc:spChg chg="mod">
          <ac:chgData name="Matthieu De Mari" userId="dfb708c9-d8dc-439f-9a3b-c772bf4a311c" providerId="ADAL" clId="{CF6A5140-9227-409F-9187-B98CCD837415}" dt="2023-03-15T07:15:42.443" v="11209"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sldChg chg="delSp modSp add mod">
        <pc:chgData name="Matthieu De Mari" userId="dfb708c9-d8dc-439f-9a3b-c772bf4a311c" providerId="ADAL" clId="{CF6A5140-9227-409F-9187-B98CCD837415}" dt="2023-03-15T07:04:13.450" v="11006" actId="113"/>
        <pc:sldMkLst>
          <pc:docMk/>
          <pc:sldMk cId="2053185467" sldId="473"/>
        </pc:sldMkLst>
        <pc:spChg chg="mod">
          <ac:chgData name="Matthieu De Mari" userId="dfb708c9-d8dc-439f-9a3b-c772bf4a311c" providerId="ADAL" clId="{CF6A5140-9227-409F-9187-B98CCD837415}" dt="2023-03-15T07:04:13.450" v="11006" actId="113"/>
          <ac:spMkLst>
            <pc:docMk/>
            <pc:sldMk cId="2053185467" sldId="473"/>
            <ac:spMk id="4" creationId="{B7EA05B0-4FFE-B6B2-11E3-F6DFC537CAF2}"/>
          </ac:spMkLst>
        </pc:spChg>
        <pc:spChg chg="del">
          <ac:chgData name="Matthieu De Mari" userId="dfb708c9-d8dc-439f-9a3b-c772bf4a311c" providerId="ADAL" clId="{CF6A5140-9227-409F-9187-B98CCD837415}" dt="2023-03-15T07:03:03.457" v="10786" actId="478"/>
          <ac:spMkLst>
            <pc:docMk/>
            <pc:sldMk cId="2053185467" sldId="473"/>
            <ac:spMk id="5" creationId="{756FA00D-6239-A08C-5E98-D3A61B38A213}"/>
          </ac:spMkLst>
        </pc:spChg>
      </pc:sldChg>
      <pc:sldChg chg="modSp new mod">
        <pc:chgData name="Matthieu De Mari" userId="dfb708c9-d8dc-439f-9a3b-c772bf4a311c" providerId="ADAL" clId="{CF6A5140-9227-409F-9187-B98CCD837415}" dt="2023-03-15T07:14:37.756" v="11159" actId="20577"/>
        <pc:sldMkLst>
          <pc:docMk/>
          <pc:sldMk cId="197640958" sldId="474"/>
        </pc:sldMkLst>
        <pc:spChg chg="mod">
          <ac:chgData name="Matthieu De Mari" userId="dfb708c9-d8dc-439f-9a3b-c772bf4a311c" providerId="ADAL" clId="{CF6A5140-9227-409F-9187-B98CCD837415}" dt="2023-03-15T07:14:37.756" v="11159" actId="20577"/>
          <ac:spMkLst>
            <pc:docMk/>
            <pc:sldMk cId="197640958" sldId="474"/>
            <ac:spMk id="2" creationId="{71125874-6AF0-A1DE-B131-051209B5D6AE}"/>
          </ac:spMkLst>
        </pc:spChg>
        <pc:spChg chg="mod">
          <ac:chgData name="Matthieu De Mari" userId="dfb708c9-d8dc-439f-9a3b-c772bf4a311c" providerId="ADAL" clId="{CF6A5140-9227-409F-9187-B98CCD837415}" dt="2023-03-15T07:13:47.039" v="11132" actId="20577"/>
          <ac:spMkLst>
            <pc:docMk/>
            <pc:sldMk cId="197640958" sldId="474"/>
            <ac:spMk id="3" creationId="{F7ACA81D-24FD-9D36-F8CA-31BBA54DC7A6}"/>
          </ac:spMkLst>
        </pc:spChg>
      </pc:sldChg>
      <pc:sldChg chg="modSp new mod ord">
        <pc:chgData name="Matthieu De Mari" userId="dfb708c9-d8dc-439f-9a3b-c772bf4a311c" providerId="ADAL" clId="{CF6A5140-9227-409F-9187-B98CCD837415}" dt="2023-03-15T07:15:39.990" v="11207" actId="20577"/>
        <pc:sldMkLst>
          <pc:docMk/>
          <pc:sldMk cId="453310084" sldId="475"/>
        </pc:sldMkLst>
        <pc:spChg chg="mod">
          <ac:chgData name="Matthieu De Mari" userId="dfb708c9-d8dc-439f-9a3b-c772bf4a311c" providerId="ADAL" clId="{CF6A5140-9227-409F-9187-B98CCD837415}" dt="2023-03-15T07:15:39.990" v="11207" actId="20577"/>
          <ac:spMkLst>
            <pc:docMk/>
            <pc:sldMk cId="453310084" sldId="475"/>
            <ac:spMk id="2" creationId="{7FE5EEB4-0350-8BF6-2588-5A070D893179}"/>
          </ac:spMkLst>
        </pc:spChg>
        <pc:spChg chg="mod">
          <ac:chgData name="Matthieu De Mari" userId="dfb708c9-d8dc-439f-9a3b-c772bf4a311c" providerId="ADAL" clId="{CF6A5140-9227-409F-9187-B98CCD837415}" dt="2023-03-15T07:15:14.115" v="11203" actId="20577"/>
          <ac:spMkLst>
            <pc:docMk/>
            <pc:sldMk cId="453310084" sldId="475"/>
            <ac:spMk id="3" creationId="{C2D30554-1CE4-F556-52DE-9DD7CF541817}"/>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15/5/2023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15/5/2023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15/5/2023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15.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W8-S3 </a:t>
            </a:r>
            <a:r>
              <a:rPr lang="en-US" dirty="0"/>
              <a:t>Reminders on Finite</a:t>
            </a:r>
            <a:br>
              <a:rPr lang="en-US" dirty="0"/>
            </a:br>
            <a:r>
              <a:rPr lang="en-US" dirty="0"/>
              <a:t>State Machines (FSMs)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 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 directed graph is… </a:t>
                </a:r>
                <a:r>
                  <a:rPr lang="en-US" b="1" dirty="0"/>
                  <a:t>Twitter/Instagram!</a:t>
                </a:r>
              </a:p>
              <a:p>
                <a:r>
                  <a:rPr lang="en-US" dirty="0"/>
                  <a:t>As before, 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consists of a Twitter user, and its features are user data.</a:t>
                </a:r>
              </a:p>
              <a:p>
                <a:endParaRPr lang="en-US" dirty="0"/>
              </a:p>
              <a:p>
                <a:r>
                  <a:rPr lang="en-US" dirty="0"/>
                  <a:t>On Twitter, the </a:t>
                </a:r>
                <a:r>
                  <a:rPr lang="en-US" b="1" dirty="0"/>
                  <a:t>undirected</a:t>
                </a:r>
                <a:r>
                  <a:rPr lang="en-US" dirty="0"/>
                  <a:t> </a:t>
                </a:r>
                <a:r>
                  <a:rPr lang="en-US" b="1" dirty="0"/>
                  <a:t>property</a:t>
                </a:r>
                <a:r>
                  <a:rPr lang="en-US" dirty="0"/>
                  <a:t> does not hold: you can follow people, but they do not have to follow you back.</a:t>
                </a:r>
              </a:p>
              <a:p>
                <a:endParaRPr lang="en-US" dirty="0"/>
              </a:p>
              <a:p>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3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A09E71E-E22F-446D-9572-4B6991ED025D}"/>
                  </a:ext>
                </a:extLst>
              </p:cNvPr>
              <p:cNvSpPr/>
              <p:nvPr/>
            </p:nvSpPr>
            <p:spPr>
              <a:xfrm>
                <a:off x="7829632" y="2042445"/>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4" name="Rectangle: Rounded Corners 3">
                <a:extLst>
                  <a:ext uri="{FF2B5EF4-FFF2-40B4-BE49-F238E27FC236}">
                    <a16:creationId xmlns:a16="http://schemas.microsoft.com/office/drawing/2014/main" id="{FA09E71E-E22F-446D-9572-4B6991ED025D}"/>
                  </a:ext>
                </a:extLst>
              </p:cNvPr>
              <p:cNvSpPr>
                <a:spLocks noRot="1" noChangeAspect="1" noMove="1" noResize="1" noEditPoints="1" noAdjustHandles="1" noChangeArrowheads="1" noChangeShapeType="1" noTextEdit="1"/>
              </p:cNvSpPr>
              <p:nvPr/>
            </p:nvSpPr>
            <p:spPr>
              <a:xfrm>
                <a:off x="7829632" y="2042445"/>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2052" name="Picture 4" descr="Résultat de recherche d'images pour &quot;twitter logo&quot;">
            <a:extLst>
              <a:ext uri="{FF2B5EF4-FFF2-40B4-BE49-F238E27FC236}">
                <a16:creationId xmlns:a16="http://schemas.microsoft.com/office/drawing/2014/main" id="{9CE0B386-8D59-44A9-953C-E1154C4E36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148" y="220760"/>
            <a:ext cx="1722356" cy="14008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F8F073B-CEFB-4B90-90F8-7194C28C9D65}"/>
              </a:ext>
            </a:extLst>
          </p:cNvPr>
          <p:cNvCxnSpPr>
            <a:cxnSpLocks/>
            <a:stCxn id="9" idx="6"/>
            <a:endCxn id="10" idx="2"/>
          </p:cNvCxnSpPr>
          <p:nvPr/>
        </p:nvCxnSpPr>
        <p:spPr>
          <a:xfrm flipV="1">
            <a:off x="9142545" y="4440081"/>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8311FC-C2FE-4ACF-A8F4-4E7A28B64BE6}"/>
              </a:ext>
            </a:extLst>
          </p:cNvPr>
          <p:cNvCxnSpPr>
            <a:cxnSpLocks/>
            <a:stCxn id="11" idx="7"/>
            <a:endCxn id="10" idx="4"/>
          </p:cNvCxnSpPr>
          <p:nvPr/>
        </p:nvCxnSpPr>
        <p:spPr>
          <a:xfrm flipV="1">
            <a:off x="10684152" y="4760121"/>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5809171-1D1C-4FFC-B1C3-82F28D0560D8}"/>
                  </a:ext>
                </a:extLst>
              </p:cNvPr>
              <p:cNvSpPr/>
              <p:nvPr/>
            </p:nvSpPr>
            <p:spPr>
              <a:xfrm>
                <a:off x="8502465" y="4365747"/>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75809171-1D1C-4FFC-B1C3-82F28D0560D8}"/>
                  </a:ext>
                </a:extLst>
              </p:cNvPr>
              <p:cNvSpPr>
                <a:spLocks noRot="1" noChangeAspect="1" noMove="1" noResize="1" noEditPoints="1" noAdjustHandles="1" noChangeArrowheads="1" noChangeShapeType="1" noTextEdit="1"/>
              </p:cNvSpPr>
              <p:nvPr/>
            </p:nvSpPr>
            <p:spPr>
              <a:xfrm>
                <a:off x="8502465" y="4365747"/>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C4DE83C7-5067-4F00-8D67-BFDE29796DE0}"/>
                  </a:ext>
                </a:extLst>
              </p:cNvPr>
              <p:cNvSpPr/>
              <p:nvPr/>
            </p:nvSpPr>
            <p:spPr>
              <a:xfrm>
                <a:off x="11072607" y="412004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C4DE83C7-5067-4F00-8D67-BFDE29796DE0}"/>
                  </a:ext>
                </a:extLst>
              </p:cNvPr>
              <p:cNvSpPr>
                <a:spLocks noRot="1" noChangeAspect="1" noMove="1" noResize="1" noEditPoints="1" noAdjustHandles="1" noChangeArrowheads="1" noChangeShapeType="1" noTextEdit="1"/>
              </p:cNvSpPr>
              <p:nvPr/>
            </p:nvSpPr>
            <p:spPr>
              <a:xfrm>
                <a:off x="11072607" y="412004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CD473AFF-1502-4AF7-A4FC-82DC4236DC75}"/>
                  </a:ext>
                </a:extLst>
              </p:cNvPr>
              <p:cNvSpPr/>
              <p:nvPr/>
            </p:nvSpPr>
            <p:spPr>
              <a:xfrm>
                <a:off x="10137810" y="580438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CD473AFF-1502-4AF7-A4FC-82DC4236DC75}"/>
                  </a:ext>
                </a:extLst>
              </p:cNvPr>
              <p:cNvSpPr>
                <a:spLocks noRot="1" noChangeAspect="1" noMove="1" noResize="1" noEditPoints="1" noAdjustHandles="1" noChangeArrowheads="1" noChangeShapeType="1" noTextEdit="1"/>
              </p:cNvSpPr>
              <p:nvPr/>
            </p:nvSpPr>
            <p:spPr>
              <a:xfrm>
                <a:off x="10137810" y="5804384"/>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7E55B99-8E25-4505-A9DA-3F8BA8CD83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0862" y="112618"/>
            <a:ext cx="1617134" cy="1617134"/>
          </a:xfrm>
          <a:prstGeom prst="rect">
            <a:avLst/>
          </a:prstGeom>
        </p:spPr>
      </p:pic>
    </p:spTree>
    <p:extLst>
      <p:ext uri="{BB962C8B-B14F-4D97-AF65-F5344CB8AC3E}">
        <p14:creationId xmlns:p14="http://schemas.microsoft.com/office/powerpoint/2010/main" val="48380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Back to our 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62828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Given a </a:t>
                </a:r>
                <a:r>
                  <a:rPr lang="en-GB" b="1" dirty="0"/>
                  <a:t>string</a:t>
                </a:r>
                <a:r>
                  <a:rPr lang="en-GB" dirty="0"/>
                  <a:t>, e.g. </a:t>
                </a:r>
                <a:r>
                  <a:rPr lang="en-GB" i="1" dirty="0"/>
                  <a:t>x = “00110”</a:t>
                </a:r>
                <a:r>
                  <a:rPr lang="en-GB" dirty="0"/>
                  <a:t>,</a:t>
                </a:r>
              </a:p>
              <a:p>
                <a:r>
                  <a:rPr lang="en-GB" dirty="0"/>
                  <a:t>We will check all elements in the string, one at a time, from left to right, i.e.:</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These five consecutive values will serve as </a:t>
                </a:r>
                <a:r>
                  <a:rPr lang="en-GB" b="1" dirty="0">
                    <a:solidFill>
                      <a:schemeClr val="accent2"/>
                    </a:solidFill>
                  </a:rPr>
                  <a:t>states</a:t>
                </a:r>
                <a:r>
                  <a:rPr lang="en-GB" dirty="0"/>
                  <a:t> and </a:t>
                </a:r>
                <a:r>
                  <a:rPr lang="en-GB" b="1" dirty="0">
                    <a:solidFill>
                      <a:schemeClr val="accent2">
                        <a:lumMod val="50000"/>
                      </a:schemeClr>
                    </a:solidFill>
                  </a:rPr>
                  <a:t>inputs</a:t>
                </a:r>
                <a:r>
                  <a:rPr lang="en-GB" dirty="0"/>
                  <a:t>.</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sp>
        <p:nvSpPr>
          <p:cNvPr id="6" name="Oval 5">
            <a:extLst>
              <a:ext uri="{FF2B5EF4-FFF2-40B4-BE49-F238E27FC236}">
                <a16:creationId xmlns:a16="http://schemas.microsoft.com/office/drawing/2014/main" id="{3A2D2D47-FA0D-12F6-B2A9-2537D3AB5ADF}"/>
              </a:ext>
            </a:extLst>
          </p:cNvPr>
          <p:cNvSpPr/>
          <p:nvPr/>
        </p:nvSpPr>
        <p:spPr>
          <a:xfrm>
            <a:off x="8910277" y="1811824"/>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D3F585E-0D7E-1F4D-B1A5-DAF3F18E6F5F}"/>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8" name="Oval 7">
            <a:extLst>
              <a:ext uri="{FF2B5EF4-FFF2-40B4-BE49-F238E27FC236}">
                <a16:creationId xmlns:a16="http://schemas.microsoft.com/office/drawing/2014/main" id="{B7CF4F9A-F0C5-14D0-2EA2-8D49AD65E2D6}"/>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7606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Begin at </a:t>
            </a:r>
            <a:r>
              <a:rPr lang="en-GB" b="1" dirty="0">
                <a:solidFill>
                  <a:srgbClr val="00B050"/>
                </a:solidFill>
              </a:rPr>
              <a:t>start node</a:t>
            </a:r>
            <a:r>
              <a:rPr lang="en-GB" dirty="0"/>
              <a:t>, which is defined as a node, receiving an incoming arrow with no source.</a:t>
            </a:r>
          </a:p>
          <a:p>
            <a:endParaRPr lang="en-GB" dirty="0"/>
          </a:p>
        </p:txBody>
      </p:sp>
      <p:sp>
        <p:nvSpPr>
          <p:cNvPr id="3" name="Oval 2">
            <a:extLst>
              <a:ext uri="{FF2B5EF4-FFF2-40B4-BE49-F238E27FC236}">
                <a16:creationId xmlns:a16="http://schemas.microsoft.com/office/drawing/2014/main" id="{AF8FDD37-048C-1C0E-1820-92FBB7E185F8}"/>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5" name="Oval 4">
            <a:extLst>
              <a:ext uri="{FF2B5EF4-FFF2-40B4-BE49-F238E27FC236}">
                <a16:creationId xmlns:a16="http://schemas.microsoft.com/office/drawing/2014/main" id="{F1789015-E1CF-A9B8-9C4F-B8B8BAF639DE}"/>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6" name="Oval 5">
            <a:extLst>
              <a:ext uri="{FF2B5EF4-FFF2-40B4-BE49-F238E27FC236}">
                <a16:creationId xmlns:a16="http://schemas.microsoft.com/office/drawing/2014/main" id="{CD55AABF-297B-3C29-1B23-88BDEE9063D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8" name="Straight Arrow Connector 7">
            <a:extLst>
              <a:ext uri="{FF2B5EF4-FFF2-40B4-BE49-F238E27FC236}">
                <a16:creationId xmlns:a16="http://schemas.microsoft.com/office/drawing/2014/main" id="{E72C8D45-7C0A-2C79-6480-8BB96108E73E}"/>
              </a:ext>
            </a:extLst>
          </p:cNvPr>
          <p:cNvCxnSpPr>
            <a:endCxn id="3" idx="0"/>
          </p:cNvCxnSpPr>
          <p:nvPr/>
        </p:nvCxnSpPr>
        <p:spPr>
          <a:xfrm flipH="1">
            <a:off x="9450277" y="515815"/>
            <a:ext cx="6338" cy="1296009"/>
          </a:xfrm>
          <a:prstGeom prst="straightConnector1">
            <a:avLst/>
          </a:prstGeom>
          <a:ln w="38100">
            <a:solidFill>
              <a:srgbClr val="00B05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061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a:t>
                </a:r>
                <a:r>
                  <a:rPr lang="en-GB" b="1" dirty="0"/>
                  <a:t>FSM</a:t>
                </a:r>
                <a:r>
                  <a:rPr lang="en-GB" dirty="0"/>
                  <a:t> and its </a:t>
                </a:r>
                <a:r>
                  <a:rPr lang="en-GB" b="1" dirty="0"/>
                  <a:t>state</a:t>
                </a:r>
                <a:r>
                  <a:rPr lang="en-GB" dirty="0"/>
                  <a:t> </a:t>
                </a:r>
                <a:r>
                  <a:rPr lang="en-GB" b="1" dirty="0"/>
                  <a:t>diagram</a:t>
                </a:r>
                <a:r>
                  <a:rPr lang="en-GB" dirty="0"/>
                  <a:t> on the right, represented as a </a:t>
                </a:r>
                <a:r>
                  <a:rPr lang="en-GB" b="1" dirty="0">
                    <a:solidFill>
                      <a:srgbClr val="7030A0"/>
                    </a:solidFill>
                  </a:rPr>
                  <a:t>directed graph</a:t>
                </a:r>
                <a:r>
                  <a:rPr lang="en-GB" dirty="0"/>
                  <a:t>.</a:t>
                </a:r>
              </a:p>
              <a:p>
                <a:r>
                  <a:rPr lang="en-GB" dirty="0"/>
                  <a:t>We will check all elements in the string </a:t>
                </a:r>
                <a:r>
                  <a:rPr lang="en-GB" i="1" dirty="0"/>
                  <a:t>x</a:t>
                </a:r>
                <a:r>
                  <a:rPr lang="en-GB" dirty="0"/>
                  <a:t>, one at a time, from left to right, i.e.:</a:t>
                </a:r>
              </a:p>
              <a:p>
                <a:pPr marL="0" indent="0" algn="ctr">
                  <a:buNone/>
                </a:pPr>
                <a:r>
                  <a:rPr lang="en-GB" dirty="0">
                    <a:solidFill>
                      <a:srgbClr val="00B050"/>
                    </a:solidFill>
                  </a:rPr>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We start with </a:t>
                </a:r>
                <a:r>
                  <a:rPr lang="en-GB" dirty="0">
                    <a:solidFill>
                      <a:srgbClr val="00B050"/>
                    </a:solidFill>
                  </a:rPr>
                  <a:t>“0”</a:t>
                </a:r>
                <a:r>
                  <a:rPr lang="en-GB" dirty="0"/>
                  <a:t>, and we are currently on the </a:t>
                </a:r>
                <a:r>
                  <a:rPr lang="en-GB" b="1" dirty="0">
                    <a:solidFill>
                      <a:srgbClr val="00B050"/>
                    </a:solidFill>
                  </a:rPr>
                  <a:t>start node</a:t>
                </a:r>
                <a:r>
                  <a:rPr lang="en-GB" dirty="0"/>
                  <a:t>.</a:t>
                </a:r>
              </a:p>
              <a:p>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82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spTree>
    <p:extLst>
      <p:ext uri="{BB962C8B-B14F-4D97-AF65-F5344CB8AC3E}">
        <p14:creationId xmlns:p14="http://schemas.microsoft.com/office/powerpoint/2010/main" val="295487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 then, move in the FSM state diagram, following a </a:t>
            </a:r>
            <a:r>
              <a:rPr lang="en-GB" b="1" dirty="0">
                <a:solidFill>
                  <a:srgbClr val="7030A0"/>
                </a:solidFill>
              </a:rPr>
              <a:t>logic</a:t>
            </a:r>
            <a:r>
              <a:rPr lang="en-GB" dirty="0"/>
              <a:t>.</a:t>
            </a:r>
          </a:p>
          <a:p>
            <a:r>
              <a:rPr lang="en-GB" dirty="0"/>
              <a:t>We first consider that this value “0” serves as </a:t>
            </a:r>
            <a:r>
              <a:rPr lang="en-GB" b="1" dirty="0">
                <a:solidFill>
                  <a:schemeClr val="accent2">
                    <a:lumMod val="50000"/>
                  </a:schemeClr>
                </a:solidFill>
              </a:rPr>
              <a:t>input</a:t>
            </a:r>
            <a:r>
              <a:rPr lang="en-GB" dirty="0"/>
              <a:t> (or </a:t>
            </a:r>
            <a:r>
              <a:rPr lang="en-GB" b="1" dirty="0">
                <a:solidFill>
                  <a:schemeClr val="accent2">
                    <a:lumMod val="50000"/>
                  </a:schemeClr>
                </a:solidFill>
              </a:rPr>
              <a:t>action</a:t>
            </a:r>
            <a:r>
              <a:rPr lang="en-GB" dirty="0"/>
              <a:t>) for this turn.</a:t>
            </a:r>
          </a:p>
          <a:p>
            <a:r>
              <a:rPr lang="en-GB" b="1" dirty="0">
                <a:solidFill>
                  <a:srgbClr val="7030A0"/>
                </a:solidFill>
              </a:rPr>
              <a:t>Logic</a:t>
            </a:r>
            <a:r>
              <a:rPr lang="en-GB" dirty="0"/>
              <a:t>,</a:t>
            </a:r>
            <a:r>
              <a:rPr lang="en-GB" b="1" dirty="0">
                <a:solidFill>
                  <a:srgbClr val="7030A0"/>
                </a:solidFill>
              </a:rPr>
              <a:t> </a:t>
            </a:r>
            <a:r>
              <a:rPr lang="en-GB" dirty="0"/>
              <a:t>defined by the </a:t>
            </a:r>
            <a:r>
              <a:rPr lang="en-GB" b="1" dirty="0">
                <a:solidFill>
                  <a:srgbClr val="7030A0"/>
                </a:solidFill>
              </a:rPr>
              <a:t>directed graph</a:t>
            </a:r>
            <a:r>
              <a:rPr lang="en-GB" dirty="0"/>
              <a:t>,</a:t>
            </a:r>
            <a:r>
              <a:rPr lang="en-GB" b="1" dirty="0"/>
              <a:t> for this FSM (could differ from one FSM to another):</a:t>
            </a:r>
          </a:p>
          <a:p>
            <a:pPr marL="0" indent="0" algn="ctr">
              <a:buNone/>
            </a:pPr>
            <a:r>
              <a:rPr lang="en-GB" i="1" dirty="0"/>
              <a:t>“the </a:t>
            </a:r>
            <a:r>
              <a:rPr lang="en-GB" b="1" i="1" dirty="0">
                <a:solidFill>
                  <a:schemeClr val="accent2">
                    <a:lumMod val="50000"/>
                  </a:schemeClr>
                </a:solidFill>
              </a:rPr>
              <a:t>input</a:t>
            </a:r>
            <a:r>
              <a:rPr lang="en-GB" i="1" dirty="0"/>
              <a:t> (or </a:t>
            </a:r>
            <a:r>
              <a:rPr lang="en-GB" b="1" i="1" dirty="0">
                <a:solidFill>
                  <a:schemeClr val="accent2">
                    <a:lumMod val="50000"/>
                  </a:schemeClr>
                </a:solidFill>
              </a:rPr>
              <a:t>action</a:t>
            </a:r>
            <a:r>
              <a:rPr lang="en-GB" i="1" dirty="0"/>
              <a:t>) defines the </a:t>
            </a:r>
            <a:r>
              <a:rPr lang="en-GB" b="1" i="1" dirty="0"/>
              <a:t>next</a:t>
            </a:r>
            <a:r>
              <a:rPr lang="en-GB" i="1" dirty="0"/>
              <a:t> </a:t>
            </a:r>
            <a:r>
              <a:rPr lang="en-GB" b="1" i="1" dirty="0">
                <a:solidFill>
                  <a:schemeClr val="accent2"/>
                </a:solidFill>
              </a:rPr>
              <a:t>state</a:t>
            </a:r>
            <a:r>
              <a:rPr lang="en-GB" i="1" dirty="0"/>
              <a:t> (or </a:t>
            </a:r>
            <a:r>
              <a:rPr lang="en-GB" b="1" i="1" dirty="0">
                <a:solidFill>
                  <a:schemeClr val="accent2"/>
                </a:solidFill>
              </a:rPr>
              <a:t>node</a:t>
            </a:r>
            <a:r>
              <a:rPr lang="en-GB" i="1" dirty="0"/>
              <a:t>) you will move to during this turn.”</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36676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a:t>
            </a:r>
          </a:p>
          <a:p>
            <a:r>
              <a:rPr lang="en-GB" dirty="0"/>
              <a:t>Following this logic, our first turn sees the </a:t>
            </a:r>
            <a:r>
              <a:rPr lang="en-GB" b="1" dirty="0"/>
              <a:t>input</a:t>
            </a:r>
            <a:r>
              <a:rPr lang="en-GB" dirty="0"/>
              <a:t> </a:t>
            </a:r>
            <a:r>
              <a:rPr lang="en-GB" b="1" dirty="0">
                <a:solidFill>
                  <a:schemeClr val="accent2">
                    <a:lumMod val="50000"/>
                  </a:schemeClr>
                </a:solidFill>
              </a:rPr>
              <a:t>value</a:t>
            </a:r>
            <a:r>
              <a:rPr lang="en-GB" dirty="0"/>
              <a:t> “0”.</a:t>
            </a:r>
          </a:p>
          <a:p>
            <a:r>
              <a:rPr lang="en-GB" dirty="0"/>
              <a:t>Moves from </a:t>
            </a:r>
            <a:r>
              <a:rPr lang="en-GB" b="1" dirty="0"/>
              <a:t>our </a:t>
            </a:r>
            <a:r>
              <a:rPr lang="en-GB" b="1" dirty="0">
                <a:solidFill>
                  <a:srgbClr val="00B050"/>
                </a:solidFill>
              </a:rPr>
              <a:t>current</a:t>
            </a:r>
            <a:r>
              <a:rPr lang="en-GB" b="1" dirty="0"/>
              <a:t> </a:t>
            </a:r>
            <a:r>
              <a:rPr lang="en-GB" b="1" dirty="0">
                <a:solidFill>
                  <a:srgbClr val="00B050"/>
                </a:solidFill>
              </a:rPr>
              <a:t>state</a:t>
            </a:r>
            <a:r>
              <a:rPr lang="en-GB" dirty="0"/>
              <a:t>, the </a:t>
            </a:r>
            <a:r>
              <a:rPr lang="en-GB" b="1" dirty="0">
                <a:solidFill>
                  <a:srgbClr val="00B050"/>
                </a:solidFill>
              </a:rPr>
              <a:t>start node</a:t>
            </a:r>
            <a:r>
              <a:rPr lang="en-GB" dirty="0"/>
              <a:t>,</a:t>
            </a:r>
          </a:p>
          <a:p>
            <a:r>
              <a:rPr lang="en-GB" dirty="0"/>
              <a:t>To the </a:t>
            </a:r>
            <a:r>
              <a:rPr lang="en-GB" b="1" dirty="0"/>
              <a:t>next </a:t>
            </a:r>
            <a:r>
              <a:rPr lang="en-GB" b="1" dirty="0">
                <a:solidFill>
                  <a:schemeClr val="accent2">
                    <a:lumMod val="50000"/>
                  </a:schemeClr>
                </a:solidFill>
              </a:rPr>
              <a:t>state</a:t>
            </a:r>
            <a:r>
              <a:rPr lang="en-GB" dirty="0"/>
              <a:t>, i.e. </a:t>
            </a:r>
            <a:r>
              <a:rPr lang="en-GB" b="1" dirty="0">
                <a:solidFill>
                  <a:schemeClr val="accent2">
                    <a:lumMod val="50000"/>
                  </a:schemeClr>
                </a:solidFill>
              </a:rPr>
              <a:t>node</a:t>
            </a:r>
            <a:r>
              <a:rPr lang="en-GB" b="1" dirty="0"/>
              <a:t> “0”,</a:t>
            </a:r>
          </a:p>
          <a:p>
            <a:r>
              <a:rPr lang="en-GB" dirty="0"/>
              <a:t>Following the </a:t>
            </a:r>
            <a:r>
              <a:rPr lang="en-GB" b="1" dirty="0">
                <a:solidFill>
                  <a:schemeClr val="accent2"/>
                </a:solidFill>
              </a:rPr>
              <a:t>directed edge</a:t>
            </a:r>
            <a:r>
              <a:rPr lang="en-GB" dirty="0"/>
              <a:t>, starting from the </a:t>
            </a:r>
            <a:r>
              <a:rPr lang="en-GB" b="1" dirty="0">
                <a:solidFill>
                  <a:srgbClr val="00B050"/>
                </a:solidFill>
              </a:rPr>
              <a:t>start node</a:t>
            </a:r>
            <a:r>
              <a:rPr lang="en-GB" dirty="0"/>
              <a:t> and labelled with “0”.</a:t>
            </a:r>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accent2">
                <a:lumMod val="50000"/>
              </a:schemeClr>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a:ln>
            <a:noFill/>
          </a:ln>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179183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An example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And then, we repeat this logic for each element in our string </a:t>
                </a:r>
                <a:r>
                  <a:rPr lang="en-GB" i="1" dirty="0"/>
                  <a:t>x</a:t>
                </a:r>
                <a:r>
                  <a:rPr lang="en-GB" dirty="0"/>
                  <a:t>,</a:t>
                </a:r>
              </a:p>
              <a:p>
                <a:pPr marL="0" indent="0" algn="ctr">
                  <a:buNone/>
                </a:pPr>
                <a:r>
                  <a:rPr lang="en-GB" dirty="0"/>
                  <a:t>“0” </a:t>
                </a:r>
                <a14:m>
                  <m:oMath xmlns:m="http://schemas.openxmlformats.org/officeDocument/2006/math">
                    <m:r>
                      <a:rPr lang="en-GB" i="1" dirty="0" smtClean="0">
                        <a:latin typeface="Cambria Math" panose="02040503050406030204" pitchFamily="18" charset="0"/>
                      </a:rPr>
                      <m:t>→</m:t>
                    </m:r>
                  </m:oMath>
                </a14:m>
                <a:r>
                  <a:rPr lang="en-GB" dirty="0"/>
                  <a:t> “0”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“1” </a:t>
                </a:r>
                <a14:m>
                  <m:oMath xmlns:m="http://schemas.openxmlformats.org/officeDocument/2006/math">
                    <m:r>
                      <a:rPr lang="en-GB" i="1" dirty="0">
                        <a:latin typeface="Cambria Math" panose="02040503050406030204" pitchFamily="18" charset="0"/>
                      </a:rPr>
                      <m:t>→</m:t>
                    </m:r>
                  </m:oMath>
                </a14:m>
                <a:r>
                  <a:rPr lang="en-GB" dirty="0"/>
                  <a:t> “0”.</a:t>
                </a:r>
              </a:p>
              <a:p>
                <a:r>
                  <a:rPr lang="en-GB" dirty="0"/>
                  <a:t>To do so, we will need to draw </a:t>
                </a:r>
                <a:r>
                  <a:rPr lang="en-GB" b="1" dirty="0">
                    <a:solidFill>
                      <a:schemeClr val="accent2"/>
                    </a:solidFill>
                  </a:rPr>
                  <a:t>additional links</a:t>
                </a:r>
                <a:r>
                  <a:rPr lang="en-GB" dirty="0"/>
                  <a:t>.</a:t>
                </a:r>
              </a:p>
              <a:p>
                <a:r>
                  <a:rPr lang="en-GB" dirty="0"/>
                  <a:t>In general, we want to have exactly two links departing from each state node, one for each possible action.</a:t>
                </a:r>
              </a:p>
              <a:p>
                <a:r>
                  <a:rPr lang="en-GB" dirty="0"/>
                  <a:t>Some of these links </a:t>
                </a:r>
                <a:r>
                  <a:rPr lang="en-GB" b="1" dirty="0">
                    <a:solidFill>
                      <a:schemeClr val="accent2">
                        <a:lumMod val="50000"/>
                      </a:schemeClr>
                    </a:solidFill>
                  </a:rPr>
                  <a:t>might point to themselves</a:t>
                </a:r>
                <a:r>
                  <a:rPr lang="en-GB" dirty="0"/>
                  <a:t>!</a:t>
                </a:r>
              </a:p>
              <a:p>
                <a:pPr marL="0" indent="0">
                  <a:buNone/>
                </a:pPr>
                <a:endParaRPr lang="en-GB" i="1"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accent2"/>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solidFill>
                  <a:schemeClr val="accent2"/>
                </a:solidFill>
              </a:rPr>
              <a:t>0</a:t>
            </a:r>
            <a:endParaRPr lang="en-SG" b="1" dirty="0">
              <a:solidFill>
                <a:schemeClr val="accent2"/>
              </a:solidFill>
            </a:endParaRPr>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solidFill>
                  <a:schemeClr val="accent2"/>
                </a:solidFill>
              </a:rPr>
              <a:t>1</a:t>
            </a:r>
            <a:endParaRPr lang="en-SG" b="1" dirty="0">
              <a:solidFill>
                <a:schemeClr val="accent2"/>
              </a:solidFill>
            </a:endParaRPr>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accent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solidFill>
                  <a:schemeClr val="accent2">
                    <a:lumMod val="50000"/>
                  </a:schemeClr>
                </a:solidFill>
              </a:rPr>
              <a:t>1</a:t>
            </a:r>
            <a:endParaRPr lang="en-SG" b="1" dirty="0">
              <a:solidFill>
                <a:schemeClr val="accent2">
                  <a:lumMod val="50000"/>
                </a:schemeClr>
              </a:solidFill>
            </a:endParaRPr>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solidFill>
                  <a:schemeClr val="accent2">
                    <a:lumMod val="50000"/>
                  </a:schemeClr>
                </a:solidFill>
              </a:rPr>
              <a:t>0</a:t>
            </a:r>
            <a:endParaRPr lang="en-SG" b="1" dirty="0">
              <a:solidFill>
                <a:schemeClr val="accent2">
                  <a:lumMod val="50000"/>
                </a:schemeClr>
              </a:solidFill>
            </a:endParaRPr>
          </a:p>
        </p:txBody>
      </p:sp>
    </p:spTree>
    <p:extLst>
      <p:ext uri="{BB962C8B-B14F-4D97-AF65-F5344CB8AC3E}">
        <p14:creationId xmlns:p14="http://schemas.microsoft.com/office/powerpoint/2010/main" val="226613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solidFill>
                          <a:latin typeface="Cambria Math" panose="02040503050406030204" pitchFamily="18" charset="0"/>
                        </a:rPr>
                        <m:t>𝑆</m:t>
                      </m:r>
                      <m:r>
                        <a:rPr lang="en-GB" b="0" i="1" dirty="0" smtClean="0">
                          <a:solidFill>
                            <a:schemeClr val="accent2"/>
                          </a:solidFill>
                          <a:latin typeface="Cambria Math" panose="02040503050406030204" pitchFamily="18" charset="0"/>
                        </a:rPr>
                        <m:t>={</m:t>
                      </m:r>
                      <m:r>
                        <a:rPr lang="en-GB" b="0" i="1" dirty="0" smtClean="0">
                          <a:solidFill>
                            <a:schemeClr val="accent2"/>
                          </a:solidFill>
                          <a:latin typeface="Cambria Math" panose="02040503050406030204" pitchFamily="18" charset="0"/>
                        </a:rPr>
                        <m:t>𝑠𝑡𝑎𝑟𝑡</m:t>
                      </m:r>
                      <m:r>
                        <a:rPr lang="en-GB" b="0" i="1" dirty="0" smtClean="0">
                          <a:solidFill>
                            <a:schemeClr val="accent2"/>
                          </a:solidFill>
                          <a:latin typeface="Cambria Math" panose="02040503050406030204" pitchFamily="18" charset="0"/>
                        </a:rPr>
                        <m:t>, 0, 1}</m:t>
                      </m:r>
                    </m:oMath>
                  </m:oMathPara>
                </a14:m>
                <a:endParaRPr lang="en-GB" dirty="0">
                  <a:solidFill>
                    <a:schemeClr val="accent2"/>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8286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2"/>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 Note that it does not have to be the same as </a:t>
                </a:r>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solidFill>
                            <a:schemeClr val="accent2">
                              <a:lumMod val="50000"/>
                            </a:schemeClr>
                          </a:solidFill>
                          <a:latin typeface="Cambria Math" panose="02040503050406030204" pitchFamily="18" charset="0"/>
                        </a:rPr>
                        <m:t>𝐴</m:t>
                      </m:r>
                      <m:r>
                        <a:rPr lang="en-GB" b="0" i="1" dirty="0" smtClean="0">
                          <a:solidFill>
                            <a:schemeClr val="accent2">
                              <a:lumMod val="50000"/>
                            </a:schemeClr>
                          </a:solidFill>
                          <a:latin typeface="Cambria Math" panose="02040503050406030204" pitchFamily="18" charset="0"/>
                        </a:rPr>
                        <m:t>={0, 1}</m:t>
                      </m:r>
                    </m:oMath>
                  </m:oMathPara>
                </a14:m>
                <a:endParaRPr lang="en-GB" dirty="0">
                  <a:solidFill>
                    <a:schemeClr val="accent2">
                      <a:lumMod val="50000"/>
                    </a:schemeClr>
                  </a:solidFill>
                </a:endParaRP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16485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AE9F-976B-A999-4197-C30FD4D750CB}"/>
              </a:ext>
            </a:extLst>
          </p:cNvPr>
          <p:cNvSpPr>
            <a:spLocks noGrp="1"/>
          </p:cNvSpPr>
          <p:nvPr>
            <p:ph type="title"/>
          </p:nvPr>
        </p:nvSpPr>
        <p:spPr/>
        <p:txBody>
          <a:bodyPr/>
          <a:lstStyle/>
          <a:p>
            <a:r>
              <a:rPr lang="en-GB" dirty="0"/>
              <a:t>Finite State Machine</a:t>
            </a:r>
            <a:endParaRPr lang="en-SG" dirty="0"/>
          </a:p>
        </p:txBody>
      </p:sp>
      <p:sp>
        <p:nvSpPr>
          <p:cNvPr id="3" name="Content Placeholder 2">
            <a:extLst>
              <a:ext uri="{FF2B5EF4-FFF2-40B4-BE49-F238E27FC236}">
                <a16:creationId xmlns:a16="http://schemas.microsoft.com/office/drawing/2014/main" id="{0A3C30E4-6087-7B8E-0CCA-EAB45814F3E3}"/>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Finite State Machine</a:t>
            </a:r>
            <a:r>
              <a:rPr lang="en-GB" b="1" dirty="0"/>
              <a:t>):</a:t>
            </a:r>
          </a:p>
          <a:p>
            <a:pPr marL="0" indent="0">
              <a:buNone/>
            </a:pPr>
            <a:r>
              <a:rPr lang="en-GB" dirty="0"/>
              <a:t>A </a:t>
            </a:r>
            <a:r>
              <a:rPr lang="en-GB" b="1" dirty="0">
                <a:solidFill>
                  <a:srgbClr val="00B050"/>
                </a:solidFill>
              </a:rPr>
              <a:t>Finite State Machine </a:t>
            </a:r>
            <a:r>
              <a:rPr lang="en-GB" b="1" dirty="0"/>
              <a:t>(</a:t>
            </a:r>
            <a:r>
              <a:rPr lang="en-GB" b="1" dirty="0">
                <a:solidFill>
                  <a:srgbClr val="00B050"/>
                </a:solidFill>
              </a:rPr>
              <a:t>FSM</a:t>
            </a:r>
            <a:r>
              <a:rPr lang="en-GB" b="1" dirty="0"/>
              <a:t>)</a:t>
            </a:r>
            <a:r>
              <a:rPr lang="en-GB" dirty="0"/>
              <a:t>,</a:t>
            </a:r>
            <a:r>
              <a:rPr lang="en-GB" b="1" dirty="0"/>
              <a:t> </a:t>
            </a:r>
            <a:r>
              <a:rPr lang="en-GB" dirty="0"/>
              <a:t>or </a:t>
            </a:r>
            <a:r>
              <a:rPr lang="en-GB" b="1" dirty="0"/>
              <a:t>finite</a:t>
            </a:r>
            <a:r>
              <a:rPr lang="en-GB" dirty="0"/>
              <a:t> </a:t>
            </a:r>
            <a:r>
              <a:rPr lang="en-GB" b="1" dirty="0"/>
              <a:t>automaton</a:t>
            </a:r>
            <a:r>
              <a:rPr lang="en-GB" dirty="0"/>
              <a:t>, is a mathematical model used to represent systems</a:t>
            </a:r>
          </a:p>
          <a:p>
            <a:r>
              <a:rPr lang="en-GB" dirty="0"/>
              <a:t>that have a </a:t>
            </a:r>
            <a:r>
              <a:rPr lang="en-GB" b="1" dirty="0"/>
              <a:t>finite number of possible states</a:t>
            </a:r>
            <a:r>
              <a:rPr lang="en-GB" dirty="0"/>
              <a:t>,</a:t>
            </a:r>
          </a:p>
          <a:p>
            <a:r>
              <a:rPr lang="en-GB" dirty="0"/>
              <a:t>and </a:t>
            </a:r>
            <a:r>
              <a:rPr lang="en-GB" b="1" dirty="0"/>
              <a:t>can transition between these states based on given inputs</a:t>
            </a:r>
            <a:r>
              <a:rPr lang="en-GB" dirty="0"/>
              <a:t>.</a:t>
            </a:r>
          </a:p>
          <a:p>
            <a:pPr marL="0" indent="0">
              <a:buNone/>
            </a:pPr>
            <a:r>
              <a:rPr lang="en-GB" dirty="0"/>
              <a:t>An FSM can be represented using a </a:t>
            </a:r>
            <a:r>
              <a:rPr lang="en-GB" b="1" dirty="0">
                <a:solidFill>
                  <a:srgbClr val="7030A0"/>
                </a:solidFill>
              </a:rPr>
              <a:t>graph</a:t>
            </a:r>
            <a:r>
              <a:rPr lang="en-GB" dirty="0"/>
              <a:t> representation, known as a </a:t>
            </a:r>
            <a:r>
              <a:rPr lang="en-GB" b="1" dirty="0"/>
              <a:t>state diagram</a:t>
            </a:r>
            <a:r>
              <a:rPr lang="en-GB" dirty="0"/>
              <a:t>, which shows the possible states of the system and the transitions between them.</a:t>
            </a:r>
          </a:p>
          <a:p>
            <a:pPr marL="0" indent="0">
              <a:buNone/>
            </a:pPr>
            <a:r>
              <a:rPr lang="en-GB" dirty="0"/>
              <a:t>FSMs are used in a wide variety of applications (control systems, communication protocols, digital circuits, etc.). </a:t>
            </a:r>
            <a:r>
              <a:rPr lang="en-GB" b="1" dirty="0"/>
              <a:t>In our case, FSMs are at the </a:t>
            </a:r>
            <a:r>
              <a:rPr lang="en-GB" b="1" dirty="0" err="1"/>
              <a:t>center</a:t>
            </a:r>
            <a:r>
              <a:rPr lang="en-GB" b="1" dirty="0"/>
              <a:t> of the compiling process.</a:t>
            </a:r>
            <a:endParaRPr lang="en-SG" b="1" dirty="0"/>
          </a:p>
        </p:txBody>
      </p:sp>
    </p:spTree>
    <p:extLst>
      <p:ext uri="{BB962C8B-B14F-4D97-AF65-F5344CB8AC3E}">
        <p14:creationId xmlns:p14="http://schemas.microsoft.com/office/powerpoint/2010/main" val="1161233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3"/>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0" indent="0">
                  <a:buNone/>
                </a:pPr>
                <a:r>
                  <a:rPr lang="en-GB" dirty="0"/>
                  <a:t>In our example, we have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solidFill>
                                <a:srgbClr val="00B050"/>
                              </a:solidFill>
                              <a:latin typeface="Cambria Math" panose="02040503050406030204" pitchFamily="18" charset="0"/>
                            </a:rPr>
                          </m:ctrlPr>
                        </m:sSubPr>
                        <m:e>
                          <m:r>
                            <a:rPr lang="en-GB" b="0" i="1" dirty="0" smtClean="0">
                              <a:solidFill>
                                <a:srgbClr val="00B050"/>
                              </a:solidFill>
                              <a:latin typeface="Cambria Math" panose="02040503050406030204" pitchFamily="18" charset="0"/>
                            </a:rPr>
                            <m:t>𝑠</m:t>
                          </m:r>
                        </m:e>
                        <m:sub>
                          <m:r>
                            <a:rPr lang="en-GB" b="0" i="1" dirty="0" smtClean="0">
                              <a:solidFill>
                                <a:srgbClr val="00B050"/>
                              </a:solidFill>
                              <a:latin typeface="Cambria Math" panose="02040503050406030204" pitchFamily="18" charset="0"/>
                            </a:rPr>
                            <m:t>0</m:t>
                          </m:r>
                        </m:sub>
                      </m:sSub>
                      <m:r>
                        <a:rPr lang="en-GB" b="0" i="1" dirty="0" smtClean="0">
                          <a:solidFill>
                            <a:srgbClr val="00B050"/>
                          </a:solidFill>
                          <a:latin typeface="Cambria Math" panose="02040503050406030204" pitchFamily="18" charset="0"/>
                        </a:rPr>
                        <m:t>="</m:t>
                      </m:r>
                      <m:r>
                        <a:rPr lang="en-GB" b="0" i="1" dirty="0" smtClean="0">
                          <a:solidFill>
                            <a:srgbClr val="00B050"/>
                          </a:solidFill>
                          <a:latin typeface="Cambria Math" panose="02040503050406030204" pitchFamily="18" charset="0"/>
                        </a:rPr>
                        <m:t>𝑠𝑡𝑎𝑟𝑡</m:t>
                      </m:r>
                      <m:r>
                        <a:rPr lang="en-GB" b="0" i="1" dirty="0" smtClean="0">
                          <a:solidFill>
                            <a:srgbClr val="00B050"/>
                          </a:solidFill>
                          <a:latin typeface="Cambria Math" panose="02040503050406030204" pitchFamily="18" charset="0"/>
                        </a:rPr>
                        <m:t>"</m:t>
                      </m:r>
                    </m:oMath>
                  </m:oMathPara>
                </a14:m>
                <a:endParaRPr lang="en-GB" dirty="0">
                  <a:solidFill>
                    <a:srgbClr val="00B05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294"/>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57727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This function takes a </a:t>
                </a:r>
                <a:r>
                  <a:rPr lang="en-GB" b="1" dirty="0">
                    <a:solidFill>
                      <a:schemeClr val="accent2"/>
                    </a:solidFill>
                  </a:rPr>
                  <a:t>current state </a:t>
                </a:r>
                <a14:m>
                  <m:oMath xmlns:m="http://schemas.openxmlformats.org/officeDocument/2006/math">
                    <m:r>
                      <a:rPr lang="en-GB" b="1" i="1" dirty="0" smtClean="0">
                        <a:solidFill>
                          <a:schemeClr val="accent2"/>
                        </a:solidFill>
                        <a:latin typeface="Cambria Math" panose="02040503050406030204" pitchFamily="18" charset="0"/>
                      </a:rPr>
                      <m:t>𝒔</m:t>
                    </m:r>
                    <m:r>
                      <a:rPr lang="en-GB" b="1" i="1" dirty="0" smtClean="0">
                        <a:solidFill>
                          <a:schemeClr val="accent2"/>
                        </a:solidFill>
                        <a:latin typeface="Cambria Math" panose="02040503050406030204" pitchFamily="18" charset="0"/>
                      </a:rPr>
                      <m:t>∈</m:t>
                    </m:r>
                    <m:r>
                      <a:rPr lang="en-GB" b="1" i="1" dirty="0" err="1" smtClean="0">
                        <a:solidFill>
                          <a:schemeClr val="accent2"/>
                        </a:solidFill>
                        <a:latin typeface="Cambria Math" panose="02040503050406030204" pitchFamily="18" charset="0"/>
                      </a:rPr>
                      <m:t>𝑺</m:t>
                    </m:r>
                  </m:oMath>
                </a14:m>
                <a:r>
                  <a:rPr lang="en-GB" dirty="0"/>
                  <a:t>, and a </a:t>
                </a:r>
                <a:r>
                  <a:rPr lang="en-GB" b="1" dirty="0">
                    <a:solidFill>
                      <a:schemeClr val="accent2">
                        <a:lumMod val="50000"/>
                      </a:schemeClr>
                    </a:solidFill>
                  </a:rPr>
                  <a:t>current action </a:t>
                </a:r>
                <a14:m>
                  <m:oMath xmlns:m="http://schemas.openxmlformats.org/officeDocument/2006/math">
                    <m:r>
                      <a:rPr lang="en-GB" b="1" i="1" dirty="0" smtClean="0">
                        <a:solidFill>
                          <a:schemeClr val="accent2">
                            <a:lumMod val="50000"/>
                          </a:schemeClr>
                        </a:solidFill>
                        <a:latin typeface="Cambria Math" panose="02040503050406030204" pitchFamily="18" charset="0"/>
                      </a:rPr>
                      <m:t>𝒂</m:t>
                    </m:r>
                    <m:r>
                      <a:rPr lang="en-GB" b="1" i="1" dirty="0" smtClean="0">
                        <a:solidFill>
                          <a:schemeClr val="accent2">
                            <a:lumMod val="50000"/>
                          </a:schemeClr>
                        </a:solidFill>
                        <a:latin typeface="Cambria Math" panose="02040503050406030204" pitchFamily="18" charset="0"/>
                      </a:rPr>
                      <m:t>∈</m:t>
                    </m:r>
                    <m:r>
                      <a:rPr lang="en-GB" b="1" i="1" dirty="0" smtClean="0">
                        <a:solidFill>
                          <a:schemeClr val="accent2">
                            <a:lumMod val="50000"/>
                          </a:schemeClr>
                        </a:solidFill>
                        <a:latin typeface="Cambria Math" panose="02040503050406030204" pitchFamily="18" charset="0"/>
                      </a:rPr>
                      <m:t>𝑨</m:t>
                    </m:r>
                  </m:oMath>
                </a14:m>
                <a:r>
                  <a:rPr lang="en-GB" dirty="0"/>
                  <a:t> as parameters. It returns a </a:t>
                </a:r>
                <a:r>
                  <a:rPr lang="en-GB" b="1" dirty="0">
                    <a:solidFill>
                      <a:srgbClr val="00B050"/>
                    </a:solidFill>
                  </a:rPr>
                  <a:t>new state </a:t>
                </a:r>
                <a14:m>
                  <m:oMath xmlns:m="http://schemas.openxmlformats.org/officeDocument/2006/math">
                    <m:r>
                      <a:rPr lang="en-GB" b="1" i="1" dirty="0">
                        <a:solidFill>
                          <a:srgbClr val="00B050"/>
                        </a:solidFill>
                        <a:latin typeface="Cambria Math" panose="02040503050406030204" pitchFamily="18" charset="0"/>
                      </a:rPr>
                      <m:t>𝒔</m:t>
                    </m:r>
                    <m:r>
                      <a:rPr lang="en-GB" b="1" i="1" dirty="0" smtClean="0">
                        <a:solidFill>
                          <a:srgbClr val="00B050"/>
                        </a:solidFill>
                        <a:latin typeface="Cambria Math" panose="02040503050406030204" pitchFamily="18" charset="0"/>
                      </a:rPr>
                      <m:t>′</m:t>
                    </m:r>
                    <m:r>
                      <a:rPr lang="en-GB" b="1" i="1" dirty="0">
                        <a:solidFill>
                          <a:srgbClr val="00B050"/>
                        </a:solidFill>
                        <a:latin typeface="Cambria Math" panose="02040503050406030204" pitchFamily="18" charset="0"/>
                      </a:rPr>
                      <m:t>∈</m:t>
                    </m:r>
                    <m:r>
                      <a:rPr lang="en-GB" b="1" i="1" dirty="0" err="1">
                        <a:solidFill>
                          <a:srgbClr val="00B050"/>
                        </a:solidFill>
                        <a:latin typeface="Cambria Math" panose="02040503050406030204" pitchFamily="18" charset="0"/>
                      </a:rPr>
                      <m:t>𝑺</m:t>
                    </m:r>
                  </m:oMath>
                </a14:m>
                <a:r>
                  <a:rPr lang="en-GB" b="1" i="1" dirty="0">
                    <a:solidFill>
                      <a:srgbClr val="00B050"/>
                    </a:solidFill>
                  </a:rPr>
                  <a:t> </a:t>
                </a:r>
                <a:r>
                  <a:rPr lang="en-GB" dirty="0"/>
                  <a:t>as output.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 </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oMath>
                  </m:oMathPara>
                </a14:m>
                <a:endParaRPr lang="en-GB" dirty="0">
                  <a:solidFill>
                    <a:srgbClr val="7030A0"/>
                  </a:solidFill>
                </a:endParaRP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b="-363"/>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19191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Based on the FSM definition from earlier, we understand that several elements must be defined.</a:t>
                </a:r>
              </a:p>
              <a:p>
                <a:pPr marL="514350" indent="-514350">
                  <a:buFont typeface="+mj-lt"/>
                  <a:buAutoNum type="arabicPeriod" startAt="4"/>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which describe the </a:t>
                </a:r>
                <a:r>
                  <a:rPr lang="en-GB" b="1" dirty="0"/>
                  <a:t>transition</a:t>
                </a:r>
                <a:r>
                  <a:rPr lang="en-GB" dirty="0"/>
                  <a:t> </a:t>
                </a:r>
                <a:r>
                  <a:rPr lang="en-GB" b="1" dirty="0">
                    <a:solidFill>
                      <a:srgbClr val="7030A0"/>
                    </a:solidFill>
                  </a:rPr>
                  <a:t>logic</a:t>
                </a:r>
                <a:r>
                  <a:rPr lang="en-GB" dirty="0"/>
                  <a:t> in the FSM.</a:t>
                </a:r>
              </a:p>
              <a:p>
                <a:pPr marL="0" indent="0">
                  <a:buNone/>
                </a:pPr>
                <a:r>
                  <a:rPr lang="en-GB" dirty="0"/>
                  <a:t>In our case, the function is simply:</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𝐴</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𝑆</m:t>
                      </m:r>
                    </m:oMath>
                  </m:oMathPara>
                </a14:m>
                <a:endParaRPr lang="en-GB"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𝑓</m:t>
                      </m:r>
                      <m:d>
                        <m:dPr>
                          <m:ctrlPr>
                            <a:rPr lang="en-GB" b="0" i="1" smtClean="0">
                              <a:solidFill>
                                <a:srgbClr val="7030A0"/>
                              </a:solidFill>
                              <a:latin typeface="Cambria Math" panose="02040503050406030204" pitchFamily="18" charset="0"/>
                            </a:rPr>
                          </m:ctrlPr>
                        </m:dPr>
                        <m:e>
                          <m:r>
                            <a:rPr lang="en-GB" b="0" i="1" smtClean="0">
                              <a:solidFill>
                                <a:srgbClr val="7030A0"/>
                              </a:solidFill>
                              <a:latin typeface="Cambria Math" panose="02040503050406030204" pitchFamily="18" charset="0"/>
                            </a:rPr>
                            <m:t>𝑠</m:t>
                          </m:r>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e>
                      </m:d>
                      <m:r>
                        <a:rPr lang="en-GB" b="0" i="1" smtClean="0">
                          <a:solidFill>
                            <a:srgbClr val="7030A0"/>
                          </a:solidFill>
                          <a:latin typeface="Cambria Math" panose="02040503050406030204" pitchFamily="18" charset="0"/>
                        </a:rPr>
                        <m:t>=</m:t>
                      </m:r>
                      <m:r>
                        <a:rPr lang="en-GB" b="0" i="1" smtClean="0">
                          <a:solidFill>
                            <a:srgbClr val="7030A0"/>
                          </a:solidFill>
                          <a:latin typeface="Cambria Math" panose="02040503050406030204" pitchFamily="18" charset="0"/>
                        </a:rPr>
                        <m:t>𝑎</m:t>
                      </m:r>
                    </m:oMath>
                  </m:oMathPara>
                </a14:m>
                <a:endParaRPr lang="en-GB" dirty="0">
                  <a:solidFill>
                    <a:srgbClr val="7030A0"/>
                  </a:solidFill>
                </a:endParaRPr>
              </a:p>
              <a:p>
                <a:pPr marL="0" indent="0">
                  <a:buNone/>
                </a:pPr>
                <a:r>
                  <a:rPr lang="en-GB" dirty="0"/>
                  <a:t>(Other logics can be implemented)</a:t>
                </a:r>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Tree>
    <p:extLst>
      <p:ext uri="{BB962C8B-B14F-4D97-AF65-F5344CB8AC3E}">
        <p14:creationId xmlns:p14="http://schemas.microsoft.com/office/powerpoint/2010/main" val="225794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b="1" dirty="0"/>
              <a:t>Note: </a:t>
            </a:r>
            <a:r>
              <a:rPr lang="en-GB" dirty="0"/>
              <a:t>the </a:t>
            </a:r>
            <a:r>
              <a:rPr lang="en-GB" b="1" dirty="0">
                <a:solidFill>
                  <a:srgbClr val="7030A0"/>
                </a:solidFill>
              </a:rPr>
              <a:t>transition function </a:t>
            </a:r>
            <a:r>
              <a:rPr lang="en-GB" dirty="0"/>
              <a:t>can also be expressed in the form of a </a:t>
            </a:r>
            <a:r>
              <a:rPr lang="en-GB" b="1" dirty="0">
                <a:solidFill>
                  <a:srgbClr val="7030A0"/>
                </a:solidFill>
              </a:rPr>
              <a:t>transition table</a:t>
            </a:r>
            <a:r>
              <a:rPr lang="en-GB" dirty="0"/>
              <a:t>, as shown below.</a:t>
            </a:r>
          </a:p>
          <a:p>
            <a:pPr marL="0" indent="0">
              <a:buNone/>
            </a:pPr>
            <a:endParaRPr lang="en-GB" dirty="0"/>
          </a:p>
        </p:txBody>
      </p:sp>
      <p:cxnSp>
        <p:nvCxnSpPr>
          <p:cNvPr id="8" name="Straight Arrow Connector 7">
            <a:extLst>
              <a:ext uri="{FF2B5EF4-FFF2-40B4-BE49-F238E27FC236}">
                <a16:creationId xmlns:a16="http://schemas.microsoft.com/office/drawing/2014/main" id="{E72C8D45-7C0A-2C79-6480-8BB96108E73E}"/>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867DE5DD-8D44-2738-62B6-B7DE6AF30AD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9" name="Oval 8">
            <a:extLst>
              <a:ext uri="{FF2B5EF4-FFF2-40B4-BE49-F238E27FC236}">
                <a16:creationId xmlns:a16="http://schemas.microsoft.com/office/drawing/2014/main" id="{E62DEC9A-2921-C3B4-A01A-ACCAAD337958}"/>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0" name="Oval 9">
            <a:extLst>
              <a:ext uri="{FF2B5EF4-FFF2-40B4-BE49-F238E27FC236}">
                <a16:creationId xmlns:a16="http://schemas.microsoft.com/office/drawing/2014/main" id="{EE2F515A-CE61-9DD3-62ED-39E96041AB53}"/>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3" name="Straight Arrow Connector 2">
            <a:extLst>
              <a:ext uri="{FF2B5EF4-FFF2-40B4-BE49-F238E27FC236}">
                <a16:creationId xmlns:a16="http://schemas.microsoft.com/office/drawing/2014/main" id="{9F1462F5-96E6-3CD7-00CD-D94666103B94}"/>
              </a:ext>
            </a:extLst>
          </p:cNvPr>
          <p:cNvCxnSpPr>
            <a:cxnSpLocks/>
            <a:stCxn id="7" idx="5"/>
            <a:endCxn id="10"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926DA04-2F16-702A-EE05-011B083FFA84}"/>
              </a:ext>
            </a:extLst>
          </p:cNvPr>
          <p:cNvCxnSpPr>
            <a:cxnSpLocks/>
            <a:stCxn id="7" idx="3"/>
            <a:endCxn id="9"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58575E12-E487-85EE-B999-9DC17B2286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7" name="TextBox 16">
            <a:extLst>
              <a:ext uri="{FF2B5EF4-FFF2-40B4-BE49-F238E27FC236}">
                <a16:creationId xmlns:a16="http://schemas.microsoft.com/office/drawing/2014/main" id="{50552F66-BA9B-850C-0341-C8A755804821}"/>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5" name="Straight Arrow Connector 4">
            <a:extLst>
              <a:ext uri="{FF2B5EF4-FFF2-40B4-BE49-F238E27FC236}">
                <a16:creationId xmlns:a16="http://schemas.microsoft.com/office/drawing/2014/main" id="{50007AFC-E526-9A29-2717-08EDA21D3D7E}"/>
              </a:ext>
            </a:extLst>
          </p:cNvPr>
          <p:cNvCxnSpPr>
            <a:cxnSpLocks/>
            <a:stCxn id="10" idx="3"/>
            <a:endCxn id="9"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3F906B-98B7-2193-0D98-EFD1C88D7C76}"/>
              </a:ext>
            </a:extLst>
          </p:cNvPr>
          <p:cNvCxnSpPr>
            <a:cxnSpLocks/>
            <a:stCxn id="9" idx="6"/>
            <a:endCxn id="10"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FB37620-430A-8847-2A25-9745F2A7C687}"/>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20" name="TextBox 19">
            <a:extLst>
              <a:ext uri="{FF2B5EF4-FFF2-40B4-BE49-F238E27FC236}">
                <a16:creationId xmlns:a16="http://schemas.microsoft.com/office/drawing/2014/main" id="{5E8F4F11-8463-5A7C-2837-1BC1AEA0C392}"/>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21" name="Freeform: Shape 20">
            <a:extLst>
              <a:ext uri="{FF2B5EF4-FFF2-40B4-BE49-F238E27FC236}">
                <a16:creationId xmlns:a16="http://schemas.microsoft.com/office/drawing/2014/main" id="{EE6710A4-C2BF-F29B-8212-B3BCCDF433D2}"/>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reeform: Shape 21">
            <a:extLst>
              <a:ext uri="{FF2B5EF4-FFF2-40B4-BE49-F238E27FC236}">
                <a16:creationId xmlns:a16="http://schemas.microsoft.com/office/drawing/2014/main" id="{E82C3255-202B-7646-7C6B-C432BBC95CAA}"/>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0A24CD73-EB3D-66A0-20A3-C3909BB342E8}"/>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4" name="TextBox 23">
            <a:extLst>
              <a:ext uri="{FF2B5EF4-FFF2-40B4-BE49-F238E27FC236}">
                <a16:creationId xmlns:a16="http://schemas.microsoft.com/office/drawing/2014/main" id="{687ED7DD-EC51-64B0-5C48-4CE9EC57A912}"/>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graphicFrame>
        <p:nvGraphicFramePr>
          <p:cNvPr id="6" name="Table 10">
            <a:extLst>
              <a:ext uri="{FF2B5EF4-FFF2-40B4-BE49-F238E27FC236}">
                <a16:creationId xmlns:a16="http://schemas.microsoft.com/office/drawing/2014/main" id="{14426129-CB2E-A528-4C81-C2FD68B1F1F8}"/>
              </a:ext>
            </a:extLst>
          </p:cNvPr>
          <p:cNvGraphicFramePr>
            <a:graphicFrameLocks noGrp="1"/>
          </p:cNvGraphicFramePr>
          <p:nvPr>
            <p:extLst>
              <p:ext uri="{D42A27DB-BD31-4B8C-83A1-F6EECF244321}">
                <p14:modId xmlns:p14="http://schemas.microsoft.com/office/powerpoint/2010/main" val="3012047857"/>
              </p:ext>
            </p:extLst>
          </p:nvPr>
        </p:nvGraphicFramePr>
        <p:xfrm>
          <a:off x="328408" y="3389122"/>
          <a:ext cx="5400000" cy="3239999"/>
        </p:xfrm>
        <a:graphic>
          <a:graphicData uri="http://schemas.openxmlformats.org/drawingml/2006/table">
            <a:tbl>
              <a:tblPr firstRow="1" bandRow="1">
                <a:tableStyleId>{073A0DAA-6AF3-43AB-8588-CEC1D06C72B9}</a:tableStyleId>
              </a:tblPr>
              <a:tblGrid>
                <a:gridCol w="1800000">
                  <a:extLst>
                    <a:ext uri="{9D8B030D-6E8A-4147-A177-3AD203B41FA5}">
                      <a16:colId xmlns:a16="http://schemas.microsoft.com/office/drawing/2014/main" val="1668766125"/>
                    </a:ext>
                  </a:extLst>
                </a:gridCol>
                <a:gridCol w="1800000">
                  <a:extLst>
                    <a:ext uri="{9D8B030D-6E8A-4147-A177-3AD203B41FA5}">
                      <a16:colId xmlns:a16="http://schemas.microsoft.com/office/drawing/2014/main" val="3091330777"/>
                    </a:ext>
                  </a:extLst>
                </a:gridCol>
                <a:gridCol w="1800000">
                  <a:extLst>
                    <a:ext uri="{9D8B030D-6E8A-4147-A177-3AD203B41FA5}">
                      <a16:colId xmlns:a16="http://schemas.microsoft.com/office/drawing/2014/main" val="3900151869"/>
                    </a:ext>
                  </a:extLst>
                </a:gridCol>
              </a:tblGrid>
              <a:tr h="462857">
                <a:tc>
                  <a:txBody>
                    <a:bodyPr/>
                    <a:lstStyle/>
                    <a:p>
                      <a:r>
                        <a:rPr lang="en-GB" dirty="0"/>
                        <a:t>Current state</a:t>
                      </a:r>
                      <a:endParaRPr lang="en-SG" dirty="0"/>
                    </a:p>
                  </a:txBody>
                  <a:tcPr/>
                </a:tc>
                <a:tc>
                  <a:txBody>
                    <a:bodyPr/>
                    <a:lstStyle/>
                    <a:p>
                      <a:r>
                        <a:rPr lang="en-GB" dirty="0"/>
                        <a:t>Input</a:t>
                      </a:r>
                      <a:endParaRPr lang="en-SG" dirty="0"/>
                    </a:p>
                  </a:txBody>
                  <a:tcPr/>
                </a:tc>
                <a:tc>
                  <a:txBody>
                    <a:bodyPr/>
                    <a:lstStyle/>
                    <a:p>
                      <a:r>
                        <a:rPr lang="en-GB" dirty="0"/>
                        <a:t>Next state</a:t>
                      </a:r>
                      <a:endParaRPr lang="en-SG" dirty="0"/>
                    </a:p>
                  </a:txBody>
                  <a:tcPr/>
                </a:tc>
                <a:extLst>
                  <a:ext uri="{0D108BD9-81ED-4DB2-BD59-A6C34878D82A}">
                    <a16:rowId xmlns:a16="http://schemas.microsoft.com/office/drawing/2014/main" val="695556179"/>
                  </a:ext>
                </a:extLst>
              </a:tr>
              <a:tr h="462857">
                <a:tc>
                  <a:txBody>
                    <a:bodyPr/>
                    <a:lstStyle/>
                    <a:p>
                      <a:r>
                        <a:rPr lang="en-GB" dirty="0"/>
                        <a:t>Start</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3190396240"/>
                  </a:ext>
                </a:extLst>
              </a:tr>
              <a:tr h="462857">
                <a:tc>
                  <a:txBody>
                    <a:bodyPr/>
                    <a:lstStyle/>
                    <a:p>
                      <a:r>
                        <a:rPr lang="en-GB" dirty="0"/>
                        <a:t>Start</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2395794189"/>
                  </a:ext>
                </a:extLst>
              </a:tr>
              <a:tr h="462857">
                <a:tc>
                  <a:txBody>
                    <a:bodyPr/>
                    <a:lstStyle/>
                    <a:p>
                      <a:r>
                        <a:rPr lang="en-GB" dirty="0"/>
                        <a:t>0</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1074604377"/>
                  </a:ext>
                </a:extLst>
              </a:tr>
              <a:tr h="462857">
                <a:tc>
                  <a:txBody>
                    <a:bodyPr/>
                    <a:lstStyle/>
                    <a:p>
                      <a:r>
                        <a:rPr lang="en-GB" dirty="0"/>
                        <a:t>0</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671365720"/>
                  </a:ext>
                </a:extLst>
              </a:tr>
              <a:tr h="462857">
                <a:tc>
                  <a:txBody>
                    <a:bodyPr/>
                    <a:lstStyle/>
                    <a:p>
                      <a:r>
                        <a:rPr lang="en-GB" dirty="0"/>
                        <a:t>1</a:t>
                      </a:r>
                      <a:endParaRPr lang="en-SG" dirty="0"/>
                    </a:p>
                  </a:txBody>
                  <a:tcPr/>
                </a:tc>
                <a:tc>
                  <a:txBody>
                    <a:bodyPr/>
                    <a:lstStyle/>
                    <a:p>
                      <a:r>
                        <a:rPr lang="en-GB" dirty="0"/>
                        <a:t>0</a:t>
                      </a:r>
                      <a:endParaRPr lang="en-SG" dirty="0"/>
                    </a:p>
                  </a:txBody>
                  <a:tcPr/>
                </a:tc>
                <a:tc>
                  <a:txBody>
                    <a:bodyPr/>
                    <a:lstStyle/>
                    <a:p>
                      <a:r>
                        <a:rPr lang="en-GB" dirty="0"/>
                        <a:t>0</a:t>
                      </a:r>
                      <a:endParaRPr lang="en-SG" dirty="0"/>
                    </a:p>
                  </a:txBody>
                  <a:tcPr/>
                </a:tc>
                <a:extLst>
                  <a:ext uri="{0D108BD9-81ED-4DB2-BD59-A6C34878D82A}">
                    <a16:rowId xmlns:a16="http://schemas.microsoft.com/office/drawing/2014/main" val="2397295472"/>
                  </a:ext>
                </a:extLst>
              </a:tr>
              <a:tr h="462857">
                <a:tc>
                  <a:txBody>
                    <a:bodyPr/>
                    <a:lstStyle/>
                    <a:p>
                      <a:r>
                        <a:rPr lang="en-GB" dirty="0"/>
                        <a:t>1</a:t>
                      </a:r>
                      <a:endParaRPr lang="en-SG" dirty="0"/>
                    </a:p>
                  </a:txBody>
                  <a:tcPr/>
                </a:tc>
                <a:tc>
                  <a:txBody>
                    <a:bodyPr/>
                    <a:lstStyle/>
                    <a:p>
                      <a:r>
                        <a:rPr lang="en-GB" dirty="0"/>
                        <a:t>1</a:t>
                      </a:r>
                      <a:endParaRPr lang="en-SG" dirty="0"/>
                    </a:p>
                  </a:txBody>
                  <a:tcPr/>
                </a:tc>
                <a:tc>
                  <a:txBody>
                    <a:bodyPr/>
                    <a:lstStyle/>
                    <a:p>
                      <a:r>
                        <a:rPr lang="en-GB" dirty="0"/>
                        <a:t>1</a:t>
                      </a:r>
                      <a:endParaRPr lang="en-SG" dirty="0"/>
                    </a:p>
                  </a:txBody>
                  <a:tcPr/>
                </a:tc>
                <a:extLst>
                  <a:ext uri="{0D108BD9-81ED-4DB2-BD59-A6C34878D82A}">
                    <a16:rowId xmlns:a16="http://schemas.microsoft.com/office/drawing/2014/main" val="1600169085"/>
                  </a:ext>
                </a:extLst>
              </a:tr>
            </a:tbl>
          </a:graphicData>
        </a:graphic>
      </p:graphicFrame>
    </p:spTree>
    <p:extLst>
      <p:ext uri="{BB962C8B-B14F-4D97-AF65-F5344CB8AC3E}">
        <p14:creationId xmlns:p14="http://schemas.microsoft.com/office/powerpoint/2010/main" val="370529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stopping states </a:t>
            </a:r>
            <a:r>
              <a:rPr lang="en-GB" b="1" dirty="0"/>
              <a:t>or </a:t>
            </a:r>
            <a:r>
              <a:rPr lang="en-GB" b="1" dirty="0">
                <a:solidFill>
                  <a:srgbClr val="00B050"/>
                </a:solidFill>
              </a:rPr>
              <a:t>accepting states</a:t>
            </a:r>
            <a:r>
              <a:rPr lang="en-GB" b="1" dirty="0"/>
              <a:t>):</a:t>
            </a:r>
          </a:p>
          <a:p>
            <a:pPr marL="0" indent="0">
              <a:buNone/>
            </a:pPr>
            <a:r>
              <a:rPr lang="en-GB" dirty="0"/>
              <a:t>In a finite state machine (FSM), a </a:t>
            </a:r>
            <a:r>
              <a:rPr lang="en-GB" b="1" dirty="0">
                <a:solidFill>
                  <a:srgbClr val="00B050"/>
                </a:solidFill>
              </a:rPr>
              <a:t>stopping state </a:t>
            </a:r>
            <a:r>
              <a:rPr lang="en-GB" dirty="0"/>
              <a:t>or </a:t>
            </a:r>
            <a:r>
              <a:rPr lang="en-GB" b="1" dirty="0">
                <a:solidFill>
                  <a:srgbClr val="00B050"/>
                </a:solidFill>
              </a:rPr>
              <a:t>accepting state</a:t>
            </a:r>
            <a:r>
              <a:rPr lang="en-GB" dirty="0">
                <a:solidFill>
                  <a:srgbClr val="00B050"/>
                </a:solidFill>
              </a:rPr>
              <a:t> </a:t>
            </a:r>
            <a:r>
              <a:rPr lang="en-GB" dirty="0"/>
              <a:t>is a </a:t>
            </a:r>
            <a:r>
              <a:rPr lang="en-GB" b="1" dirty="0"/>
              <a:t>special type of state node </a:t>
            </a:r>
            <a:r>
              <a:rPr lang="en-GB" dirty="0"/>
              <a:t>in which the FSM can terminate.</a:t>
            </a:r>
          </a:p>
          <a:p>
            <a:pPr marL="0" indent="0">
              <a:buNone/>
            </a:pPr>
            <a:r>
              <a:rPr lang="en-GB" dirty="0"/>
              <a:t>Stopping states can be represented in the state transition diagram by drawing a double circle around the state.</a:t>
            </a:r>
          </a:p>
          <a:p>
            <a:pPr marL="0" indent="0">
              <a:buNone/>
            </a:pPr>
            <a:endParaRPr lang="en-GB" dirty="0"/>
          </a:p>
          <a:p>
            <a:pPr marL="0" indent="0">
              <a:buNone/>
            </a:pPr>
            <a:r>
              <a:rPr lang="en-GB" b="1" dirty="0"/>
              <a:t>Definition (</a:t>
            </a:r>
            <a:r>
              <a:rPr lang="en-GB" b="1" dirty="0">
                <a:solidFill>
                  <a:srgbClr val="00B050"/>
                </a:solidFill>
              </a:rPr>
              <a:t>acceptable input</a:t>
            </a:r>
            <a:r>
              <a:rPr lang="en-GB" b="1" dirty="0"/>
              <a:t>):</a:t>
            </a:r>
          </a:p>
          <a:p>
            <a:pPr marL="0" indent="0">
              <a:buNone/>
            </a:pPr>
            <a:r>
              <a:rPr lang="en-SG" dirty="0"/>
              <a:t>In general, we will consider that the inputs string </a:t>
            </a:r>
            <a:r>
              <a:rPr lang="en-SG" i="1" dirty="0"/>
              <a:t>x</a:t>
            </a:r>
            <a:r>
              <a:rPr lang="en-SG" dirty="0"/>
              <a:t> (e.g. our “00110” from earlier) is an </a:t>
            </a:r>
            <a:r>
              <a:rPr lang="en-SG" b="1" dirty="0">
                <a:solidFill>
                  <a:srgbClr val="00B050"/>
                </a:solidFill>
              </a:rPr>
              <a:t>acceptable input</a:t>
            </a:r>
            <a:r>
              <a:rPr lang="en-SG" dirty="0"/>
              <a:t>, if and only if the </a:t>
            </a:r>
            <a:r>
              <a:rPr lang="en-SG" b="1" dirty="0"/>
              <a:t>final state </a:t>
            </a:r>
            <a:r>
              <a:rPr lang="en-SG" dirty="0"/>
              <a:t>after processing the string </a:t>
            </a:r>
            <a:r>
              <a:rPr lang="en-SG" i="1" dirty="0"/>
              <a:t>s</a:t>
            </a:r>
            <a:r>
              <a:rPr lang="en-SG" dirty="0"/>
              <a:t> with the FSM happens to be a </a:t>
            </a:r>
            <a:r>
              <a:rPr lang="en-SG" b="1" dirty="0"/>
              <a:t>stopping state </a:t>
            </a:r>
            <a:r>
              <a:rPr lang="en-SG" dirty="0"/>
              <a:t>or </a:t>
            </a:r>
            <a:r>
              <a:rPr lang="en-SG" b="1" dirty="0"/>
              <a:t>accepting state</a:t>
            </a:r>
            <a:r>
              <a:rPr lang="en-SG" dirty="0"/>
              <a:t>.</a:t>
            </a:r>
          </a:p>
          <a:p>
            <a:pPr marL="0" indent="0">
              <a:buNone/>
            </a:pPr>
            <a:endParaRPr lang="en-GB" dirty="0"/>
          </a:p>
        </p:txBody>
      </p:sp>
    </p:spTree>
    <p:extLst>
      <p:ext uri="{BB962C8B-B14F-4D97-AF65-F5344CB8AC3E}">
        <p14:creationId xmlns:p14="http://schemas.microsoft.com/office/powerpoint/2010/main" val="4050696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b="1" dirty="0"/>
              <a:t>Stopping states </a:t>
            </a:r>
            <a:r>
              <a:rPr lang="en-GB" dirty="0"/>
              <a:t>can be represented in the state transition diagram by </a:t>
            </a:r>
            <a:r>
              <a:rPr lang="en-GB" b="1" u="sng" dirty="0"/>
              <a:t>drawing a double circle </a:t>
            </a:r>
            <a:r>
              <a:rPr lang="en-GB" dirty="0"/>
              <a:t>around the state, or by adding a label to the state to indicate that it is a stopping state.</a:t>
            </a:r>
            <a:endParaRPr lang="en-SG" dirty="0"/>
          </a:p>
          <a:p>
            <a:pPr marL="0" indent="0">
              <a:buNone/>
            </a:pPr>
            <a:endParaRPr lang="en-SG" dirty="0"/>
          </a:p>
          <a:p>
            <a:pPr marL="0" indent="0">
              <a:buNone/>
            </a:pPr>
            <a:r>
              <a:rPr lang="en-SG" dirty="0"/>
              <a:t>In our example, </a:t>
            </a:r>
            <a:r>
              <a:rPr lang="en-SG" b="1" dirty="0"/>
              <a:t>the state 0 is now a stopping state</a:t>
            </a:r>
            <a:r>
              <a:rPr lang="en-SG" dirty="0"/>
              <a:t>, but 1 and Start are not.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58573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AEFE-BD9F-755D-79CE-1340FB0C96D5}"/>
              </a:ext>
            </a:extLst>
          </p:cNvPr>
          <p:cNvSpPr>
            <a:spLocks noGrp="1"/>
          </p:cNvSpPr>
          <p:nvPr>
            <p:ph type="title"/>
          </p:nvPr>
        </p:nvSpPr>
        <p:spPr/>
        <p:txBody>
          <a:bodyPr/>
          <a:lstStyle/>
          <a:p>
            <a:r>
              <a:rPr lang="en-GB" dirty="0"/>
              <a:t>Adding a stopping state</a:t>
            </a:r>
            <a:endParaRPr lang="en-SG" dirty="0"/>
          </a:p>
        </p:txBody>
      </p:sp>
      <p:sp>
        <p:nvSpPr>
          <p:cNvPr id="3" name="Content Placeholder 2">
            <a:extLst>
              <a:ext uri="{FF2B5EF4-FFF2-40B4-BE49-F238E27FC236}">
                <a16:creationId xmlns:a16="http://schemas.microsoft.com/office/drawing/2014/main" id="{1872506E-6900-0897-633E-5A78FAF87F9D}"/>
              </a:ext>
            </a:extLst>
          </p:cNvPr>
          <p:cNvSpPr>
            <a:spLocks noGrp="1"/>
          </p:cNvSpPr>
          <p:nvPr>
            <p:ph sz="half" idx="1"/>
          </p:nvPr>
        </p:nvSpPr>
        <p:spPr>
          <a:xfrm>
            <a:off x="838200" y="1825624"/>
            <a:ext cx="5181600" cy="5032375"/>
          </a:xfrm>
        </p:spPr>
        <p:txBody>
          <a:bodyPr>
            <a:normAutofit/>
          </a:bodyPr>
          <a:lstStyle/>
          <a:p>
            <a:pPr marL="0" indent="0">
              <a:buNone/>
            </a:pPr>
            <a:r>
              <a:rPr lang="en-GB" dirty="0"/>
              <a:t>As we will see later through practice, the FSM with stopping states can be used to perform specific tasks, such as recognizing patterns or processing data.   </a:t>
            </a:r>
          </a:p>
          <a:p>
            <a:pPr marL="0" indent="0">
              <a:buNone/>
            </a:pPr>
            <a:endParaRPr lang="en-GB" dirty="0"/>
          </a:p>
          <a:p>
            <a:pPr marL="0" indent="0">
              <a:buNone/>
            </a:pPr>
            <a:r>
              <a:rPr lang="en-GB" dirty="0"/>
              <a:t>In a language recognizer FSM, the stopping state might be reached when the FSM has recognized a certain substring in the input string </a:t>
            </a:r>
            <a:r>
              <a:rPr lang="en-GB" i="1" dirty="0"/>
              <a:t>x</a:t>
            </a:r>
            <a:r>
              <a:rPr lang="en-GB" dirty="0"/>
              <a:t>.</a:t>
            </a:r>
          </a:p>
        </p:txBody>
      </p:sp>
      <p:cxnSp>
        <p:nvCxnSpPr>
          <p:cNvPr id="5" name="Straight Arrow Connector 4">
            <a:extLst>
              <a:ext uri="{FF2B5EF4-FFF2-40B4-BE49-F238E27FC236}">
                <a16:creationId xmlns:a16="http://schemas.microsoft.com/office/drawing/2014/main" id="{1968CF51-A6B8-FF66-ED2B-EDB64FCDFE16}"/>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Oval 5">
            <a:extLst>
              <a:ext uri="{FF2B5EF4-FFF2-40B4-BE49-F238E27FC236}">
                <a16:creationId xmlns:a16="http://schemas.microsoft.com/office/drawing/2014/main" id="{31C9AED6-7576-E168-792D-1D32AC34F440}"/>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7" name="Oval 6">
            <a:extLst>
              <a:ext uri="{FF2B5EF4-FFF2-40B4-BE49-F238E27FC236}">
                <a16:creationId xmlns:a16="http://schemas.microsoft.com/office/drawing/2014/main" id="{C96D65D5-418F-E387-787D-4436ACB00F17}"/>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8" name="Oval 7">
            <a:extLst>
              <a:ext uri="{FF2B5EF4-FFF2-40B4-BE49-F238E27FC236}">
                <a16:creationId xmlns:a16="http://schemas.microsoft.com/office/drawing/2014/main" id="{7939AF18-2316-E359-F400-73A7185B2CA7}"/>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9" name="Straight Arrow Connector 8">
            <a:extLst>
              <a:ext uri="{FF2B5EF4-FFF2-40B4-BE49-F238E27FC236}">
                <a16:creationId xmlns:a16="http://schemas.microsoft.com/office/drawing/2014/main" id="{2170058D-7210-7227-8CCE-FC247C111DDD}"/>
              </a:ext>
            </a:extLst>
          </p:cNvPr>
          <p:cNvCxnSpPr>
            <a:cxnSpLocks/>
            <a:stCxn id="6" idx="5"/>
            <a:endCxn id="8"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CC4FADB-EF6E-C662-6368-4565F38882D5}"/>
              </a:ext>
            </a:extLst>
          </p:cNvPr>
          <p:cNvCxnSpPr>
            <a:cxnSpLocks/>
            <a:stCxn id="6" idx="3"/>
            <a:endCxn id="7"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77BB9A8-795E-CF88-7CAF-BCCAB1A0B7E4}"/>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12" name="TextBox 11">
            <a:extLst>
              <a:ext uri="{FF2B5EF4-FFF2-40B4-BE49-F238E27FC236}">
                <a16:creationId xmlns:a16="http://schemas.microsoft.com/office/drawing/2014/main" id="{14F93E37-7262-768D-F00E-598CE7D3DC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13" name="Straight Arrow Connector 12">
            <a:extLst>
              <a:ext uri="{FF2B5EF4-FFF2-40B4-BE49-F238E27FC236}">
                <a16:creationId xmlns:a16="http://schemas.microsoft.com/office/drawing/2014/main" id="{9E3F474A-75A0-AAFF-C1BF-EADB745C7CCC}"/>
              </a:ext>
            </a:extLst>
          </p:cNvPr>
          <p:cNvCxnSpPr>
            <a:cxnSpLocks/>
            <a:stCxn id="8" idx="3"/>
            <a:endCxn id="7"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AFB75DE-B891-07CA-B882-FF5162C61479}"/>
              </a:ext>
            </a:extLst>
          </p:cNvPr>
          <p:cNvCxnSpPr>
            <a:cxnSpLocks/>
            <a:stCxn id="7" idx="6"/>
            <a:endCxn id="8"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7E3F6CB7-70F4-09A9-F3C3-6BDB30512D31}"/>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16" name="TextBox 15">
            <a:extLst>
              <a:ext uri="{FF2B5EF4-FFF2-40B4-BE49-F238E27FC236}">
                <a16:creationId xmlns:a16="http://schemas.microsoft.com/office/drawing/2014/main" id="{5330BCF6-1FA4-A935-D333-55D8DB1585C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17" name="Freeform: Shape 16">
            <a:extLst>
              <a:ext uri="{FF2B5EF4-FFF2-40B4-BE49-F238E27FC236}">
                <a16:creationId xmlns:a16="http://schemas.microsoft.com/office/drawing/2014/main" id="{653CD5A3-A1A9-62DB-CF1E-6F650CD459C6}"/>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Shape 17">
            <a:extLst>
              <a:ext uri="{FF2B5EF4-FFF2-40B4-BE49-F238E27FC236}">
                <a16:creationId xmlns:a16="http://schemas.microsoft.com/office/drawing/2014/main" id="{683DDF51-16FC-7D7B-5199-4F682CD7A669}"/>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F70BC65-F455-D9AC-439C-D977767040AB}"/>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20" name="TextBox 19">
            <a:extLst>
              <a:ext uri="{FF2B5EF4-FFF2-40B4-BE49-F238E27FC236}">
                <a16:creationId xmlns:a16="http://schemas.microsoft.com/office/drawing/2014/main" id="{470DFA58-4D9C-C561-4D29-30397203452D}"/>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21" name="Oval 20">
            <a:extLst>
              <a:ext uri="{FF2B5EF4-FFF2-40B4-BE49-F238E27FC236}">
                <a16:creationId xmlns:a16="http://schemas.microsoft.com/office/drawing/2014/main" id="{3A7274D1-5BD0-102C-7B80-6CF9CF1DCE29}"/>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738845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4915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stopping states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stopping state, we keep the previous FSM elements.</a:t>
                </a:r>
              </a:p>
              <a:p>
                <a:pPr marL="0" indent="0">
                  <a:buNone/>
                </a:pPr>
                <a:endParaRPr lang="en-GB" dirty="0"/>
              </a:p>
              <a:p>
                <a:pPr marL="514350" indent="-514350">
                  <a:buFont typeface="+mj-lt"/>
                  <a:buAutoNum type="arabicPeriod" startAt="5"/>
                </a:pPr>
                <a:r>
                  <a:rPr lang="en-GB" dirty="0"/>
                  <a:t>And we add </a:t>
                </a:r>
                <a:r>
                  <a:rPr lang="en-GB" b="1" dirty="0">
                    <a:solidFill>
                      <a:srgbClr val="002060"/>
                    </a:solidFill>
                  </a:rPr>
                  <a:t>a finite set of stopping states </a:t>
                </a:r>
                <a14:m>
                  <m:oMath xmlns:m="http://schemas.openxmlformats.org/officeDocument/2006/math">
                    <m:r>
                      <a:rPr lang="en-GB" b="1" i="1" smtClean="0">
                        <a:solidFill>
                          <a:srgbClr val="002060"/>
                        </a:solidFill>
                        <a:latin typeface="Cambria Math" panose="02040503050406030204" pitchFamily="18" charset="0"/>
                      </a:rPr>
                      <m:t>𝑭</m:t>
                    </m:r>
                  </m:oMath>
                </a14:m>
                <a:r>
                  <a:rPr lang="en-GB" dirty="0"/>
                  <a:t>, defined as a subset of </a:t>
                </a:r>
                <a:r>
                  <a:rPr lang="en-GB" b="1" dirty="0">
                    <a:solidFill>
                      <a:schemeClr val="accent2"/>
                    </a:solidFill>
                  </a:rPr>
                  <a:t>all possible states </a:t>
                </a:r>
                <a14:m>
                  <m:oMath xmlns:m="http://schemas.openxmlformats.org/officeDocument/2006/math">
                    <m:r>
                      <a:rPr lang="en-GB" b="1" i="1" dirty="0" smtClean="0">
                        <a:solidFill>
                          <a:schemeClr val="accent2"/>
                        </a:solidFill>
                        <a:latin typeface="Cambria Math" panose="02040503050406030204" pitchFamily="18" charset="0"/>
                      </a:rPr>
                      <m:t>𝑺</m:t>
                    </m:r>
                  </m:oMath>
                </a14:m>
                <a:r>
                  <a:rPr lang="en-GB" dirty="0"/>
                  <a:t>, i.e. </a:t>
                </a:r>
                <a14:m>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oMath>
                </a14:m>
                <a:r>
                  <a:rPr lang="en-GB" dirty="0"/>
                  <a:t>.</a:t>
                </a:r>
              </a:p>
              <a:p>
                <a:pPr marL="0" indent="0">
                  <a:buNone/>
                </a:pPr>
                <a:r>
                  <a:rPr lang="en-GB" dirty="0"/>
                  <a:t>In our example, we simply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𝐹</m:t>
                      </m:r>
                      <m:r>
                        <a:rPr lang="en-GB" b="0" i="1" smtClean="0">
                          <a:solidFill>
                            <a:srgbClr val="002060"/>
                          </a:solidFill>
                          <a:latin typeface="Cambria Math" panose="02040503050406030204" pitchFamily="18" charset="0"/>
                        </a:rPr>
                        <m:t>={0}</m:t>
                      </m:r>
                    </m:oMath>
                  </m:oMathPara>
                </a14:m>
                <a:endParaRPr lang="en-GB" dirty="0">
                  <a:solidFill>
                    <a:srgbClr val="002060"/>
                  </a:solidFill>
                </a:endParaRPr>
              </a:p>
              <a:p>
                <a:pPr marL="514350" indent="-514350">
                  <a:buFont typeface="+mj-lt"/>
                  <a:buAutoNum type="arabicPeriod" startAt="5"/>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202076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124226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 theory</a:t>
            </a:r>
          </a:p>
        </p:txBody>
      </p:sp>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5032375"/>
          </a:xfrm>
        </p:spPr>
        <p:txBody>
          <a:bodyPr>
            <a:normAutofit/>
          </a:bodyPr>
          <a:lstStyle/>
          <a:p>
            <a:r>
              <a:rPr lang="en-US" b="1" dirty="0"/>
              <a:t>Definition (graph theory):</a:t>
            </a:r>
          </a:p>
          <a:p>
            <a:pPr marL="0" indent="0">
              <a:buNone/>
            </a:pPr>
            <a:r>
              <a:rPr lang="en-US" dirty="0"/>
              <a:t>In mathematics, </a:t>
            </a:r>
            <a:r>
              <a:rPr lang="en-US" b="1" dirty="0"/>
              <a:t>graph</a:t>
            </a:r>
            <a:r>
              <a:rPr lang="en-US" dirty="0"/>
              <a:t> </a:t>
            </a:r>
            <a:r>
              <a:rPr lang="en-US" b="1" dirty="0"/>
              <a:t>theory</a:t>
            </a:r>
            <a:r>
              <a:rPr lang="en-US" dirty="0"/>
              <a:t> is the study of graphs objects, which are mathematical structures used to model pairwise relations between objects. </a:t>
            </a:r>
          </a:p>
          <a:p>
            <a:pPr marL="0" indent="0">
              <a:buNone/>
            </a:pPr>
            <a:r>
              <a:rPr lang="en-US" dirty="0"/>
              <a:t>Graphs are one of the principal objects of study in </a:t>
            </a:r>
            <a:r>
              <a:rPr lang="en-US" b="1" dirty="0"/>
              <a:t>discrete</a:t>
            </a:r>
            <a:r>
              <a:rPr lang="en-US" dirty="0"/>
              <a:t> </a:t>
            </a:r>
            <a:r>
              <a:rPr lang="en-US" b="1" dirty="0"/>
              <a:t>mathematics</a:t>
            </a:r>
            <a:r>
              <a:rPr lang="en-US" dirty="0"/>
              <a:t>. </a:t>
            </a:r>
          </a:p>
          <a:p>
            <a:pPr marL="0" indent="0">
              <a:buNone/>
            </a:pPr>
            <a:r>
              <a:rPr lang="en-US" i="1" dirty="0"/>
              <a:t>(Need a refresher? Check additional materials!)</a:t>
            </a:r>
          </a:p>
        </p:txBody>
      </p:sp>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213996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1: </a:t>
            </a:r>
            <a:r>
              <a:rPr lang="en-GB" dirty="0"/>
              <a:t>Looking at the FSM state diagram on the right, what are the </a:t>
            </a:r>
            <a:r>
              <a:rPr lang="en-GB" b="1" dirty="0"/>
              <a:t>acceptable inputs </a:t>
            </a:r>
            <a:r>
              <a:rPr lang="en-GB" b="1" i="1" dirty="0"/>
              <a:t>x</a:t>
            </a:r>
            <a:r>
              <a:rPr lang="en-GB" b="1" dirty="0"/>
              <a:t> </a:t>
            </a:r>
            <a:r>
              <a:rPr lang="en-GB" dirty="0"/>
              <a:t>that our FSM is checking?</a:t>
            </a:r>
          </a:p>
          <a:p>
            <a:pPr marL="0" indent="0">
              <a:buNone/>
            </a:pPr>
            <a:endParaRPr lang="en-GB" dirty="0"/>
          </a:p>
          <a:p>
            <a:pPr marL="0" indent="0">
              <a:buNone/>
            </a:pPr>
            <a:r>
              <a:rPr lang="en-GB" b="1" dirty="0"/>
              <a:t>Answer: </a:t>
            </a:r>
            <a:r>
              <a:rPr lang="en-GB" dirty="0"/>
              <a:t>We need to end on a final state being 0. In our case, this means that an acceptable string s simply consists of any binary string that ends with 0.</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102642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1: Analysing our</a:t>
            </a:r>
            <a:br>
              <a:rPr lang="en-GB" dirty="0"/>
            </a:br>
            <a:r>
              <a:rPr lang="en-GB" dirty="0"/>
              <a:t>example FSM</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b="1" dirty="0"/>
              <a:t>Question 2: </a:t>
            </a:r>
            <a:r>
              <a:rPr lang="en-GB" dirty="0"/>
              <a:t>If these binary strings now encode an int number, what </a:t>
            </a:r>
            <a:r>
              <a:rPr lang="en-GB" b="1" dirty="0"/>
              <a:t>numbers</a:t>
            </a:r>
            <a:r>
              <a:rPr lang="en-GB" dirty="0"/>
              <a:t> does this FSM consider as </a:t>
            </a:r>
            <a:r>
              <a:rPr lang="en-GB" b="1" dirty="0"/>
              <a:t>acceptable inputs</a:t>
            </a:r>
            <a:r>
              <a:rPr lang="en-GB" dirty="0"/>
              <a:t>?</a:t>
            </a:r>
          </a:p>
          <a:p>
            <a:pPr marL="0" indent="0">
              <a:buNone/>
            </a:pPr>
            <a:endParaRPr lang="en-GB" dirty="0"/>
          </a:p>
          <a:p>
            <a:pPr marL="0" indent="0">
              <a:buNone/>
            </a:pPr>
            <a:r>
              <a:rPr lang="en-GB" b="1" dirty="0"/>
              <a:t>Answer: </a:t>
            </a:r>
            <a:r>
              <a:rPr lang="en-GB" dirty="0"/>
              <a:t>We need the bit of least importance to be 0. This means that the integer number input represented by the string </a:t>
            </a:r>
            <a:r>
              <a:rPr lang="en-GB" i="1" dirty="0"/>
              <a:t>s</a:t>
            </a:r>
            <a:r>
              <a:rPr lang="en-GB" dirty="0"/>
              <a:t> needs to be even to be acceptable.</a:t>
            </a:r>
          </a:p>
          <a:p>
            <a:pPr marL="0" indent="0">
              <a:buNone/>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072425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Practice 2: a simple FSM for word recognition</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write an FSM with stopping states that will take strings </a:t>
            </a:r>
            <a:r>
              <a:rPr lang="en-GB" i="1" dirty="0"/>
              <a:t>x</a:t>
            </a:r>
            <a:r>
              <a:rPr lang="en-GB" dirty="0"/>
              <a:t> consisting of combinations of four characters: S, U, T and D.</a:t>
            </a:r>
          </a:p>
          <a:p>
            <a:pPr marL="0" indent="0">
              <a:buNone/>
            </a:pPr>
            <a:r>
              <a:rPr lang="en-SG" dirty="0"/>
              <a:t>Possible combinations for the string </a:t>
            </a:r>
            <a:r>
              <a:rPr lang="en-SG" i="1" dirty="0"/>
              <a:t>x</a:t>
            </a:r>
            <a:r>
              <a:rPr lang="en-SG" dirty="0"/>
              <a:t> include, among many others, “USD”, “SUUUUTD”, and the only acceptable input “SUTD”.</a:t>
            </a:r>
          </a:p>
          <a:p>
            <a:pPr marL="0" indent="0">
              <a:buNone/>
            </a:pPr>
            <a:r>
              <a:rPr lang="en-SG" dirty="0"/>
              <a:t>Draw a FSM state diagram, which:</a:t>
            </a:r>
          </a:p>
          <a:p>
            <a:pPr>
              <a:buFontTx/>
              <a:buChar char="-"/>
            </a:pPr>
            <a:r>
              <a:rPr lang="en-SG" dirty="0"/>
              <a:t>Has 6 possible States (Start, S, U, T, D, Invalid),</a:t>
            </a:r>
          </a:p>
          <a:p>
            <a:pPr>
              <a:buFontTx/>
              <a:buChar char="-"/>
            </a:pPr>
            <a:r>
              <a:rPr lang="en-SG" dirty="0"/>
              <a:t>Has 4 possible Actions (S, U, T, D),</a:t>
            </a:r>
          </a:p>
          <a:p>
            <a:pPr>
              <a:buFontTx/>
              <a:buChar char="-"/>
            </a:pPr>
            <a:r>
              <a:rPr lang="en-SG" dirty="0"/>
              <a:t>Has the Start state defined as the starting state,</a:t>
            </a:r>
          </a:p>
          <a:p>
            <a:pPr>
              <a:buFontTx/>
              <a:buChar char="-"/>
            </a:pPr>
            <a:r>
              <a:rPr lang="en-SG" dirty="0"/>
              <a:t>Has the D state defined as the only stopping state,</a:t>
            </a:r>
          </a:p>
          <a:p>
            <a:pPr>
              <a:buFontTx/>
              <a:buChar char="-"/>
            </a:pPr>
            <a:r>
              <a:rPr lang="en-SG" dirty="0"/>
              <a:t>Has the FSM stop in this state D, </a:t>
            </a:r>
            <a:r>
              <a:rPr lang="en-SG" u="sng" dirty="0"/>
              <a:t>if and only </a:t>
            </a:r>
            <a:r>
              <a:rPr lang="en-SG" i="1" u="sng" dirty="0"/>
              <a:t>x</a:t>
            </a:r>
            <a:r>
              <a:rPr lang="en-SG" u="sng" dirty="0"/>
              <a:t> is exactly “SUTD”</a:t>
            </a:r>
            <a:r>
              <a:rPr lang="en-SG" dirty="0"/>
              <a:t>; otherwise, it stops in another state (Invalid or something else).</a:t>
            </a:r>
          </a:p>
        </p:txBody>
      </p:sp>
    </p:spTree>
    <p:extLst>
      <p:ext uri="{BB962C8B-B14F-4D97-AF65-F5344CB8AC3E}">
        <p14:creationId xmlns:p14="http://schemas.microsoft.com/office/powerpoint/2010/main" val="4226169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general, outputs with stopping or accepting states are useful, but limited in terms of applications.</a:t>
            </a:r>
          </a:p>
          <a:p>
            <a:pPr marL="0" indent="0">
              <a:buNone/>
            </a:pPr>
            <a:endParaRPr lang="en-GB" dirty="0"/>
          </a:p>
          <a:p>
            <a:pPr marL="0" indent="0">
              <a:buNone/>
            </a:pPr>
            <a:r>
              <a:rPr lang="en-GB" dirty="0"/>
              <a:t>A stronger version of the FSM consists of the FSM with </a:t>
            </a:r>
            <a:r>
              <a:rPr lang="en-GB" b="1" dirty="0">
                <a:solidFill>
                  <a:srgbClr val="002060"/>
                </a:solidFill>
              </a:rPr>
              <a:t>outputs</a:t>
            </a:r>
            <a:r>
              <a:rPr lang="en-GB" dirty="0"/>
              <a:t>.</a:t>
            </a:r>
          </a:p>
          <a:p>
            <a:pPr marL="0" indent="0">
              <a:buNone/>
            </a:pPr>
            <a:endParaRPr lang="en-GB" dirty="0"/>
          </a:p>
          <a:p>
            <a:pPr marL="0" indent="0">
              <a:buNone/>
            </a:pPr>
            <a:r>
              <a:rPr lang="en-GB" b="1" dirty="0"/>
              <a:t>It simply replaces the stopping states with outputs being produced every time an action is taken.</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85874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order to define a FSM with outputs, we keep the previous FSM elements:</a:t>
                </a:r>
              </a:p>
              <a:p>
                <a:pPr marL="514350" indent="-514350">
                  <a:buFont typeface="+mj-lt"/>
                  <a:buAutoNum type="arabicPeriod"/>
                </a:pPr>
                <a:r>
                  <a:rPr lang="en-GB" dirty="0"/>
                  <a:t>A </a:t>
                </a:r>
                <a:r>
                  <a:rPr lang="en-GB" b="1" dirty="0"/>
                  <a:t>finite set of </a:t>
                </a:r>
                <a:r>
                  <a:rPr lang="en-GB" b="1" dirty="0">
                    <a:solidFill>
                      <a:schemeClr val="accent2"/>
                    </a:solidFill>
                  </a:rPr>
                  <a:t>states</a:t>
                </a:r>
                <a:r>
                  <a:rPr lang="en-GB" b="1" dirty="0"/>
                  <a:t> </a:t>
                </a:r>
                <a:r>
                  <a:rPr lang="en-GB" b="1" i="1" dirty="0">
                    <a:solidFill>
                      <a:schemeClr val="accent2"/>
                    </a:solidFill>
                  </a:rPr>
                  <a:t>S</a:t>
                </a:r>
                <a:r>
                  <a:rPr lang="en-GB" dirty="0"/>
                  <a:t>.</a:t>
                </a:r>
              </a:p>
              <a:p>
                <a:pPr marL="514350" indent="-514350">
                  <a:buFont typeface="+mj-lt"/>
                  <a:buAutoNum type="arabicPeriod"/>
                </a:pPr>
                <a:r>
                  <a:rPr lang="en-GB" dirty="0"/>
                  <a:t>A </a:t>
                </a:r>
                <a:r>
                  <a:rPr lang="en-GB" b="1" dirty="0"/>
                  <a:t>finite set of </a:t>
                </a:r>
                <a:r>
                  <a:rPr lang="en-GB" b="1" dirty="0">
                    <a:solidFill>
                      <a:schemeClr val="accent2">
                        <a:lumMod val="50000"/>
                      </a:schemeClr>
                    </a:solidFill>
                  </a:rPr>
                  <a:t>inputs</a:t>
                </a:r>
                <a:r>
                  <a:rPr lang="en-GB" b="1" dirty="0"/>
                  <a:t> or </a:t>
                </a:r>
                <a:r>
                  <a:rPr lang="en-GB" b="1" dirty="0">
                    <a:solidFill>
                      <a:schemeClr val="accent2">
                        <a:lumMod val="50000"/>
                      </a:schemeClr>
                    </a:solidFill>
                  </a:rPr>
                  <a:t>actions</a:t>
                </a:r>
                <a:r>
                  <a:rPr lang="en-GB" b="1" dirty="0"/>
                  <a:t> </a:t>
                </a:r>
                <a:r>
                  <a:rPr lang="en-GB" b="1" i="1" dirty="0">
                    <a:solidFill>
                      <a:schemeClr val="accent2">
                        <a:lumMod val="50000"/>
                      </a:schemeClr>
                    </a:solidFill>
                  </a:rPr>
                  <a:t>A</a:t>
                </a:r>
                <a:r>
                  <a:rPr lang="en-GB" dirty="0"/>
                  <a:t>.</a:t>
                </a:r>
              </a:p>
              <a:p>
                <a:pPr marL="514350" indent="-514350">
                  <a:buFont typeface="+mj-lt"/>
                  <a:buAutoNum type="arabicPeriod"/>
                </a:pPr>
                <a:r>
                  <a:rPr lang="en-GB" dirty="0"/>
                  <a:t>A </a:t>
                </a:r>
                <a:r>
                  <a:rPr lang="en-GB" b="1" dirty="0">
                    <a:solidFill>
                      <a:srgbClr val="00B050"/>
                    </a:solidFill>
                  </a:rPr>
                  <a:t>starting state </a:t>
                </a:r>
                <a14:m>
                  <m:oMath xmlns:m="http://schemas.openxmlformats.org/officeDocument/2006/math">
                    <m:sSub>
                      <m:sSubPr>
                        <m:ctrlPr>
                          <a:rPr lang="en-GB" b="1" i="1" smtClean="0">
                            <a:solidFill>
                              <a:srgbClr val="00B050"/>
                            </a:solidFill>
                            <a:latin typeface="Cambria Math" panose="02040503050406030204" pitchFamily="18" charset="0"/>
                          </a:rPr>
                        </m:ctrlPr>
                      </m:sSubPr>
                      <m:e>
                        <m:r>
                          <a:rPr lang="en-GB" b="1" i="1" smtClean="0">
                            <a:solidFill>
                              <a:srgbClr val="00B050"/>
                            </a:solidFill>
                            <a:latin typeface="Cambria Math" panose="02040503050406030204" pitchFamily="18" charset="0"/>
                          </a:rPr>
                          <m:t>𝒔</m:t>
                        </m:r>
                      </m:e>
                      <m:sub>
                        <m:r>
                          <a:rPr lang="en-GB" b="1" i="1" smtClean="0">
                            <a:solidFill>
                              <a:srgbClr val="00B050"/>
                            </a:solidFill>
                            <a:latin typeface="Cambria Math" panose="02040503050406030204" pitchFamily="18" charset="0"/>
                          </a:rPr>
                          <m:t>𝟎</m:t>
                        </m:r>
                      </m:sub>
                    </m:sSub>
                    <m:r>
                      <a:rPr lang="en-GB" b="1" i="1" smtClean="0">
                        <a:latin typeface="Cambria Math" panose="02040503050406030204" pitchFamily="18" charset="0"/>
                      </a:rPr>
                      <m:t>∈ </m:t>
                    </m:r>
                  </m:oMath>
                </a14:m>
                <a:r>
                  <a:rPr lang="en-GB" b="1" i="1" dirty="0">
                    <a:solidFill>
                      <a:schemeClr val="accent2"/>
                    </a:solidFill>
                  </a:rPr>
                  <a:t>S</a:t>
                </a:r>
                <a:r>
                  <a:rPr lang="en-GB" dirty="0"/>
                  <a:t>.</a:t>
                </a:r>
              </a:p>
              <a:p>
                <a:pPr marL="514350" indent="-514350">
                  <a:buFont typeface="+mj-lt"/>
                  <a:buAutoNum type="arabicPeriod"/>
                </a:pPr>
                <a:r>
                  <a:rPr lang="en-GB" dirty="0"/>
                  <a:t>A </a:t>
                </a:r>
                <a:r>
                  <a:rPr lang="en-GB" b="1" dirty="0">
                    <a:solidFill>
                      <a:srgbClr val="7030A0"/>
                    </a:solidFill>
                  </a:rPr>
                  <a:t>transition function </a:t>
                </a:r>
                <a14:m>
                  <m:oMath xmlns:m="http://schemas.openxmlformats.org/officeDocument/2006/math">
                    <m:r>
                      <a:rPr lang="en-GB" b="1" i="1" dirty="0" smtClean="0">
                        <a:solidFill>
                          <a:srgbClr val="7030A0"/>
                        </a:solidFill>
                        <a:latin typeface="Cambria Math" panose="02040503050406030204" pitchFamily="18" charset="0"/>
                      </a:rPr>
                      <m:t>𝒇</m:t>
                    </m:r>
                  </m:oMath>
                </a14:m>
                <a:r>
                  <a:rPr lang="en-GB" dirty="0"/>
                  <a:t>, or </a:t>
                </a:r>
                <a:r>
                  <a:rPr lang="en-GB" b="1" dirty="0">
                    <a:solidFill>
                      <a:srgbClr val="7030A0"/>
                    </a:solidFill>
                  </a:rPr>
                  <a:t>transition table</a:t>
                </a:r>
                <a:r>
                  <a:rPr lang="en-GB" dirty="0"/>
                  <a:t>, which describe the </a:t>
                </a:r>
                <a:r>
                  <a:rPr lang="en-GB" b="1" dirty="0"/>
                  <a:t>transition</a:t>
                </a:r>
                <a:r>
                  <a:rPr lang="en-GB" dirty="0"/>
                  <a:t> </a:t>
                </a:r>
                <a:r>
                  <a:rPr lang="en-GB" b="1" dirty="0">
                    <a:solidFill>
                      <a:srgbClr val="7030A0"/>
                    </a:solidFill>
                  </a:rPr>
                  <a:t>logic</a:t>
                </a:r>
                <a:r>
                  <a:rPr lang="en-GB" dirty="0"/>
                  <a:t> in the FSM.</a:t>
                </a:r>
              </a:p>
              <a:p>
                <a:pPr marL="514350" indent="-514350">
                  <a:buFont typeface="+mj-lt"/>
                  <a:buAutoNum type="arabicPeriod"/>
                </a:pPr>
                <a:endParaRPr lang="en-GB" dirty="0"/>
              </a:p>
              <a:p>
                <a:pPr marL="514350" indent="-514350">
                  <a:buFont typeface="+mj-lt"/>
                  <a:buAutoNum type="arabicPeriod"/>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362454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5"/>
                </a:pPr>
                <a:endParaRPr lang="en-GB" dirty="0"/>
              </a:p>
              <a:p>
                <a:pPr marL="514350" indent="-514350">
                  <a:buFont typeface="+mj-lt"/>
                  <a:buAutoNum type="arabicPeriod" startAt="5"/>
                </a:pPr>
                <a:r>
                  <a:rPr lang="en-GB" dirty="0"/>
                  <a:t>And we add </a:t>
                </a:r>
                <a:r>
                  <a:rPr lang="en-GB" b="1" dirty="0">
                    <a:solidFill>
                      <a:srgbClr val="002060"/>
                    </a:solidFill>
                  </a:rPr>
                  <a:t>a finite set of possible outputs </a:t>
                </a:r>
                <a14:m>
                  <m:oMath xmlns:m="http://schemas.openxmlformats.org/officeDocument/2006/math">
                    <m:r>
                      <a:rPr lang="en-GB" b="1" i="1" smtClean="0">
                        <a:solidFill>
                          <a:srgbClr val="002060"/>
                        </a:solidFill>
                        <a:latin typeface="Cambria Math" panose="02040503050406030204" pitchFamily="18" charset="0"/>
                      </a:rPr>
                      <m:t>𝒀</m:t>
                    </m:r>
                  </m:oMath>
                </a14:m>
                <a:r>
                  <a:rPr lang="en-GB" dirty="0"/>
                  <a:t>,</a:t>
                </a:r>
              </a:p>
              <a:p>
                <a:pPr marL="514350" indent="-514350">
                  <a:buFont typeface="+mj-lt"/>
                  <a:buAutoNum type="arabicPeriod" startAt="5"/>
                </a:pPr>
                <a:r>
                  <a:rPr lang="en-GB" dirty="0"/>
                  <a:t>And an </a:t>
                </a:r>
                <a:r>
                  <a:rPr lang="en-GB" b="1" dirty="0">
                    <a:solidFill>
                      <a:srgbClr val="002060"/>
                    </a:solidFill>
                  </a:rPr>
                  <a:t>output function g</a:t>
                </a:r>
                <a:r>
                  <a:rPr lang="en-GB" dirty="0"/>
                  <a:t>, which decides on an output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𝑌</m:t>
                    </m:r>
                  </m:oMath>
                </a14:m>
                <a:r>
                  <a:rPr lang="en-GB" dirty="0"/>
                  <a:t> to produce given any action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𝐴</m:t>
                    </m:r>
                  </m:oMath>
                </a14:m>
                <a:r>
                  <a:rPr lang="en-GB" dirty="0"/>
                  <a:t> taken in any given state </a:t>
                </a:r>
                <a14:m>
                  <m:oMath xmlns:m="http://schemas.openxmlformats.org/officeDocument/2006/math">
                    <m:r>
                      <a:rPr lang="en-GB" i="1" dirty="0" smtClean="0">
                        <a:latin typeface="Cambria Math" panose="02040503050406030204" pitchFamily="18" charset="0"/>
                      </a:rPr>
                      <m:t>𝑠</m:t>
                    </m:r>
                    <m:r>
                      <a:rPr lang="en-GB" b="0" i="1" dirty="0" smtClean="0">
                        <a:latin typeface="Cambria Math" panose="02040503050406030204" pitchFamily="18" charset="0"/>
                      </a:rPr>
                      <m:t>∈</m:t>
                    </m:r>
                    <m:r>
                      <a:rPr lang="en-GB" b="0" i="1" dirty="0" smtClean="0">
                        <a:latin typeface="Cambria Math" panose="02040503050406030204" pitchFamily="18" charset="0"/>
                      </a:rPr>
                      <m:t>𝑆</m:t>
                    </m:r>
                  </m:oMath>
                </a14:m>
                <a:r>
                  <a:rPr lang="en-GB" dirty="0"/>
                  <a:t>.</a:t>
                </a:r>
              </a:p>
              <a:p>
                <a:pPr marL="514350" indent="-514350">
                  <a:buFont typeface="+mj-lt"/>
                  <a:buAutoNum type="arabicPeriod" startAt="5"/>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𝑆</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𝐴</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𝑌</m:t>
                      </m:r>
                    </m:oMath>
                  </m:oMathPara>
                </a14:m>
                <a:endParaRPr lang="en-GB"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𝑔</m:t>
                      </m:r>
                      <m:d>
                        <m:dPr>
                          <m:ctrlPr>
                            <a:rPr lang="en-GB" b="0" i="1" smtClean="0">
                              <a:solidFill>
                                <a:srgbClr val="002060"/>
                              </a:solidFill>
                              <a:latin typeface="Cambria Math" panose="02040503050406030204" pitchFamily="18" charset="0"/>
                            </a:rPr>
                          </m:ctrlPr>
                        </m:dPr>
                        <m:e>
                          <m:r>
                            <a:rPr lang="en-GB" b="0" i="1" smtClean="0">
                              <a:solidFill>
                                <a:srgbClr val="002060"/>
                              </a:solidFill>
                              <a:latin typeface="Cambria Math" panose="02040503050406030204" pitchFamily="18" charset="0"/>
                            </a:rPr>
                            <m:t>𝑠</m:t>
                          </m:r>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𝑎</m:t>
                          </m:r>
                        </m:e>
                      </m:d>
                      <m:r>
                        <a:rPr lang="en-GB" b="0" i="1" smtClean="0">
                          <a:solidFill>
                            <a:srgbClr val="002060"/>
                          </a:solidFill>
                          <a:latin typeface="Cambria Math" panose="02040503050406030204" pitchFamily="18" charset="0"/>
                        </a:rPr>
                        <m:t>=</m:t>
                      </m:r>
                      <m:r>
                        <a:rPr lang="en-GB" b="0" i="1" smtClean="0">
                          <a:solidFill>
                            <a:srgbClr val="002060"/>
                          </a:solidFill>
                          <a:latin typeface="Cambria Math" panose="02040503050406030204" pitchFamily="18" charset="0"/>
                        </a:rPr>
                        <m:t>𝑦</m:t>
                      </m:r>
                    </m:oMath>
                  </m:oMathPara>
                </a14:m>
                <a:endParaRPr lang="en-GB" dirty="0">
                  <a:solidFill>
                    <a:srgbClr val="002060"/>
                  </a:solidFill>
                </a:endParaRPr>
              </a:p>
              <a:p>
                <a:pPr marL="0" indent="0">
                  <a:buNone/>
                </a:pPr>
                <a:endParaRPr lang="en-GB" dirty="0"/>
              </a:p>
              <a:p>
                <a:pPr marL="514350" indent="-514350">
                  <a:buFont typeface="+mj-lt"/>
                  <a:buAutoNum type="arabicPeriod" startAt="5"/>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727967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Outputs are then added using the “a/y” notation on each of the links of the FSM.</a:t>
                </a:r>
              </a:p>
              <a:p>
                <a:pPr marL="0" indent="0">
                  <a:buNone/>
                </a:pPr>
                <a:r>
                  <a:rPr lang="en-GB" dirty="0"/>
                  <a:t>In the FSM on the right, the output set Y is defined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002060"/>
                          </a:solidFill>
                          <a:latin typeface="Cambria Math" panose="02040503050406030204" pitchFamily="18" charset="0"/>
                        </a:rPr>
                        <m:t>𝑌</m:t>
                      </m:r>
                      <m:r>
                        <a:rPr lang="en-GB" b="0" i="1" smtClean="0">
                          <a:solidFill>
                            <a:srgbClr val="002060"/>
                          </a:solidFill>
                          <a:latin typeface="Cambria Math" panose="02040503050406030204" pitchFamily="18" charset="0"/>
                        </a:rPr>
                        <m:t>={0, 1, </m:t>
                      </m:r>
                      <m:r>
                        <a:rPr lang="en-GB" b="0" i="1" smtClean="0">
                          <a:solidFill>
                            <a:srgbClr val="002060"/>
                          </a:solidFill>
                          <a:latin typeface="Cambria Math" panose="02040503050406030204" pitchFamily="18" charset="0"/>
                        </a:rPr>
                        <m:t>𝑂𝐾</m:t>
                      </m:r>
                      <m:r>
                        <a:rPr lang="en-GB" b="0" i="1" smtClean="0">
                          <a:solidFill>
                            <a:srgbClr val="002060"/>
                          </a:solidFill>
                          <a:latin typeface="Cambria Math" panose="02040503050406030204" pitchFamily="18" charset="0"/>
                        </a:rPr>
                        <m:t>}</m:t>
                      </m:r>
                    </m:oMath>
                  </m:oMathPara>
                </a14:m>
                <a:endParaRPr lang="en-GB" dirty="0">
                  <a:solidFill>
                    <a:srgbClr val="002060"/>
                  </a:solidFill>
                </a:endParaRPr>
              </a:p>
              <a:p>
                <a:pPr marL="0" indent="0">
                  <a:buNone/>
                </a:pPr>
                <a:endParaRPr lang="en-GB" dirty="0"/>
              </a:p>
              <a:p>
                <a:pPr marL="0" indent="0">
                  <a:buNone/>
                </a:pPr>
                <a:r>
                  <a:rPr lang="en-GB" dirty="0"/>
                  <a:t>When on start node, using action 0 produces an </a:t>
                </a:r>
                <a:r>
                  <a:rPr lang="en-GB" dirty="0">
                    <a:solidFill>
                      <a:srgbClr val="002060"/>
                    </a:solidFill>
                  </a:rPr>
                  <a:t>output 0</a:t>
                </a:r>
                <a:r>
                  <a:rPr lang="en-GB" dirty="0"/>
                  <a:t>.</a:t>
                </a:r>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5" name="Freeform: Shape 4">
            <a:extLst>
              <a:ext uri="{FF2B5EF4-FFF2-40B4-BE49-F238E27FC236}">
                <a16:creationId xmlns:a16="http://schemas.microsoft.com/office/drawing/2014/main" id="{756FA00D-6239-A08C-5E98-D3A61B38A213}"/>
              </a:ext>
            </a:extLst>
          </p:cNvPr>
          <p:cNvSpPr/>
          <p:nvPr/>
        </p:nvSpPr>
        <p:spPr>
          <a:xfrm>
            <a:off x="4650154" y="3172003"/>
            <a:ext cx="3337169" cy="3432211"/>
          </a:xfrm>
          <a:custGeom>
            <a:avLst/>
            <a:gdLst>
              <a:gd name="connsiteX0" fmla="*/ 0 w 3337169"/>
              <a:gd name="connsiteY0" fmla="*/ 3353843 h 3432211"/>
              <a:gd name="connsiteX1" fmla="*/ 1344246 w 3337169"/>
              <a:gd name="connsiteY1" fmla="*/ 3338212 h 3432211"/>
              <a:gd name="connsiteX2" fmla="*/ 1516184 w 3337169"/>
              <a:gd name="connsiteY2" fmla="*/ 2415997 h 3432211"/>
              <a:gd name="connsiteX3" fmla="*/ 937846 w 3337169"/>
              <a:gd name="connsiteY3" fmla="*/ 1048305 h 3432211"/>
              <a:gd name="connsiteX4" fmla="*/ 1500554 w 3337169"/>
              <a:gd name="connsiteY4" fmla="*/ 47935 h 3432211"/>
              <a:gd name="connsiteX5" fmla="*/ 3337169 w 3337169"/>
              <a:gd name="connsiteY5" fmla="*/ 251135 h 343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7169" h="3432211">
                <a:moveTo>
                  <a:pt x="0" y="3353843"/>
                </a:moveTo>
                <a:cubicBezTo>
                  <a:pt x="545774" y="3424181"/>
                  <a:pt x="1091549" y="3494520"/>
                  <a:pt x="1344246" y="3338212"/>
                </a:cubicBezTo>
                <a:cubicBezTo>
                  <a:pt x="1596943" y="3181904"/>
                  <a:pt x="1583917" y="2797648"/>
                  <a:pt x="1516184" y="2415997"/>
                </a:cubicBezTo>
                <a:cubicBezTo>
                  <a:pt x="1448451" y="2034346"/>
                  <a:pt x="940451" y="1442982"/>
                  <a:pt x="937846" y="1048305"/>
                </a:cubicBezTo>
                <a:cubicBezTo>
                  <a:pt x="935241" y="653628"/>
                  <a:pt x="1100667" y="180797"/>
                  <a:pt x="1500554" y="47935"/>
                </a:cubicBezTo>
                <a:cubicBezTo>
                  <a:pt x="1900441" y="-84927"/>
                  <a:pt x="2618805" y="83104"/>
                  <a:pt x="3337169" y="251135"/>
                </a:cubicBezTo>
              </a:path>
            </a:pathLst>
          </a:custGeom>
          <a:noFill/>
          <a:ln w="571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970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Elements of an FSM</a:t>
            </a:r>
            <a:br>
              <a:rPr lang="en-GB" dirty="0"/>
            </a:br>
            <a:r>
              <a:rPr lang="en-GB" dirty="0"/>
              <a:t>with outputs</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Could also define outputs in the form of a </a:t>
            </a:r>
            <a:r>
              <a:rPr lang="en-GB" b="1" dirty="0"/>
              <a:t>table of values </a:t>
            </a:r>
            <a:r>
              <a:rPr lang="en-GB" dirty="0"/>
              <a:t>to be produced if a given action </a:t>
            </a:r>
            <a:r>
              <a:rPr lang="en-GB" i="1" dirty="0"/>
              <a:t>a</a:t>
            </a:r>
            <a:r>
              <a:rPr lang="en-GB" dirty="0"/>
              <a:t>, is taken in a state </a:t>
            </a:r>
            <a:r>
              <a:rPr lang="en-GB" i="1" dirty="0"/>
              <a:t>s</a:t>
            </a:r>
            <a:r>
              <a:rPr lang="en-GB" dirty="0"/>
              <a:t>.</a:t>
            </a:r>
          </a:p>
          <a:p>
            <a:pPr marL="0" indent="0">
              <a:buNone/>
            </a:pPr>
            <a:endParaRPr lang="en-GB" dirty="0"/>
          </a:p>
          <a:p>
            <a:pPr marL="0" indent="0">
              <a:buNone/>
            </a:pPr>
            <a:r>
              <a:rPr lang="en-GB" dirty="0"/>
              <a:t>Similar to the </a:t>
            </a:r>
            <a:r>
              <a:rPr lang="en-GB" b="1" dirty="0"/>
              <a:t>transition table </a:t>
            </a:r>
            <a:r>
              <a:rPr lang="en-GB" dirty="0"/>
              <a:t>from earlier, which gave us the new state </a:t>
            </a:r>
            <a:r>
              <a:rPr lang="en-GB" i="1" dirty="0"/>
              <a:t>s’</a:t>
            </a:r>
            <a:r>
              <a:rPr lang="en-GB" dirty="0"/>
              <a:t> if a given action </a:t>
            </a:r>
            <a:r>
              <a:rPr lang="en-GB" i="1" dirty="0"/>
              <a:t>a</a:t>
            </a:r>
            <a:r>
              <a:rPr lang="en-GB" dirty="0"/>
              <a:t>, is taken in a state </a:t>
            </a:r>
            <a:r>
              <a:rPr lang="en-GB" i="1" dirty="0"/>
              <a:t>s</a:t>
            </a:r>
            <a:r>
              <a:rPr lang="en-GB" dirty="0"/>
              <a:t>.</a:t>
            </a:r>
          </a:p>
          <a:p>
            <a:pPr marL="0" indent="0">
              <a:buNone/>
            </a:pPr>
            <a:r>
              <a:rPr lang="en-GB" dirty="0"/>
              <a:t> </a:t>
            </a:r>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2053185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Question: </a:t>
                </a:r>
                <a:r>
                  <a:rPr lang="en-GB" dirty="0"/>
                  <a:t>Let us assume that the FSM stops when an output “OK” is seen or the string </a:t>
                </a:r>
                <a:r>
                  <a:rPr lang="en-GB" i="1" dirty="0"/>
                  <a:t>x</a:t>
                </a:r>
                <a:r>
                  <a:rPr lang="en-GB" dirty="0"/>
                  <a:t> runs out of characters.</a:t>
                </a:r>
              </a:p>
              <a:p>
                <a:pPr marL="0" indent="0">
                  <a:buNone/>
                </a:pPr>
                <a:r>
                  <a:rPr lang="en-GB" dirty="0"/>
                  <a:t>The FSM considers acceptable inputs </a:t>
                </a:r>
                <a:r>
                  <a:rPr lang="en-GB" i="1" dirty="0"/>
                  <a:t>x</a:t>
                </a:r>
                <a:r>
                  <a:rPr lang="en-GB" dirty="0"/>
                  <a:t> any input that produces “OK” as an output at some point.</a:t>
                </a:r>
              </a:p>
              <a:p>
                <a:pPr marL="0" indent="0">
                  <a:buNone/>
                </a:pPr>
                <a:r>
                  <a:rPr lang="en-GB" dirty="0"/>
                  <a:t>Which input strings x are then considered acceptable?</a:t>
                </a:r>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3176" b="-1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Tree>
    <p:extLst>
      <p:ext uri="{BB962C8B-B14F-4D97-AF65-F5344CB8AC3E}">
        <p14:creationId xmlns:p14="http://schemas.microsoft.com/office/powerpoint/2010/main" val="300776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3</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r>
                  <a:rPr lang="en-GB" dirty="0"/>
                  <a:t>In the FSM on the right, the output set Y is defined as </a:t>
                </a:r>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={0, 1, </m:t>
                    </m:r>
                    <m:r>
                      <a:rPr lang="en-GB" b="0" i="1" smtClean="0">
                        <a:latin typeface="Cambria Math" panose="02040503050406030204" pitchFamily="18" charset="0"/>
                      </a:rPr>
                      <m:t>𝑂𝐾</m:t>
                    </m:r>
                    <m:r>
                      <a:rPr lang="en-GB" b="0" i="1" smtClean="0">
                        <a:latin typeface="Cambria Math" panose="02040503050406030204" pitchFamily="18" charset="0"/>
                      </a:rPr>
                      <m:t>}</m:t>
                    </m:r>
                  </m:oMath>
                </a14:m>
                <a:r>
                  <a:rPr lang="en-GB" dirty="0"/>
                  <a:t>, and we use the “a/y” notation.</a:t>
                </a:r>
              </a:p>
              <a:p>
                <a:pPr marL="0" indent="0">
                  <a:buNone/>
                </a:pPr>
                <a:r>
                  <a:rPr lang="en-GB" b="1" dirty="0"/>
                  <a:t>Answer: </a:t>
                </a:r>
                <a:r>
                  <a:rPr lang="en-GB" dirty="0"/>
                  <a:t>The “OK” output is produced if and only if there is an action </a:t>
                </a: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 0</m:t>
                    </m:r>
                  </m:oMath>
                </a14:m>
                <a:r>
                  <a:rPr lang="en-GB" dirty="0"/>
                  <a:t> being taken while in state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 0</m:t>
                    </m:r>
                  </m:oMath>
                </a14:m>
                <a:r>
                  <a:rPr lang="en-GB" dirty="0"/>
                  <a:t>.</a:t>
                </a:r>
              </a:p>
              <a:p>
                <a:pPr marL="0" indent="0">
                  <a:buNone/>
                </a:pPr>
                <a:r>
                  <a:rPr lang="en-GB" dirty="0"/>
                  <a:t>This is equivalent to having two 0s in succession somewhere in the string </a:t>
                </a:r>
                <a:r>
                  <a:rPr lang="en-GB" i="1" dirty="0"/>
                  <a:t>x</a:t>
                </a:r>
                <a:r>
                  <a:rPr lang="en-GB" dirty="0"/>
                  <a:t>. For instance 100, 10100, 1001, 10011111110101, etc...</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4" name="Content Placeholder 3">
                <a:extLst>
                  <a:ext uri="{FF2B5EF4-FFF2-40B4-BE49-F238E27FC236}">
                    <a16:creationId xmlns:a16="http://schemas.microsoft.com/office/drawing/2014/main" id="{B7EA05B0-4FFE-B6B2-11E3-F6DFC537CAF2}"/>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294" b="-1816"/>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27" name="TextBox 26">
            <a:extLst>
              <a:ext uri="{FF2B5EF4-FFF2-40B4-BE49-F238E27FC236}">
                <a16:creationId xmlns:a16="http://schemas.microsoft.com/office/drawing/2014/main" id="{D1619E34-8B41-4425-4FD5-566688B406C8}"/>
              </a:ext>
            </a:extLst>
          </p:cNvPr>
          <p:cNvSpPr txBox="1"/>
          <p:nvPr/>
        </p:nvSpPr>
        <p:spPr>
          <a:xfrm>
            <a:off x="8059443" y="3290277"/>
            <a:ext cx="556065"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637438" cy="369332"/>
          </a:xfrm>
          <a:prstGeom prst="rect">
            <a:avLst/>
          </a:prstGeom>
          <a:noFill/>
        </p:spPr>
        <p:txBody>
          <a:bodyPr wrap="square" rtlCol="0">
            <a:spAutoFit/>
          </a:bodyPr>
          <a:lstStyle/>
          <a:p>
            <a:r>
              <a:rPr lang="en-GB" b="1" dirty="0"/>
              <a:t>0/</a:t>
            </a:r>
            <a:r>
              <a:rPr lang="en-GB" b="1" dirty="0">
                <a:solidFill>
                  <a:srgbClr val="002060"/>
                </a:solidFill>
              </a:rPr>
              <a:t>0</a:t>
            </a:r>
            <a:endParaRPr lang="en-SG" b="1" dirty="0">
              <a:solidFill>
                <a:srgbClr val="002060"/>
              </a:solidFill>
            </a:endParaRPr>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53005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514580" cy="369332"/>
          </a:xfrm>
          <a:prstGeom prst="rect">
            <a:avLst/>
          </a:prstGeom>
          <a:noFill/>
        </p:spPr>
        <p:txBody>
          <a:bodyPr wrap="square" rtlCol="0">
            <a:spAutoFit/>
          </a:bodyPr>
          <a:lstStyle/>
          <a:p>
            <a:r>
              <a:rPr lang="en-GB" b="1" dirty="0"/>
              <a:t>1/</a:t>
            </a:r>
            <a:r>
              <a:rPr lang="en-GB" b="1" dirty="0">
                <a:solidFill>
                  <a:srgbClr val="002060"/>
                </a:solidFill>
              </a:rPr>
              <a:t>1</a:t>
            </a:r>
            <a:endParaRPr lang="en-SG" b="1" dirty="0">
              <a:solidFill>
                <a:srgbClr val="002060"/>
              </a:solidFill>
            </a:endParaRPr>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0" y="3915156"/>
            <a:ext cx="907622" cy="369332"/>
          </a:xfrm>
          <a:prstGeom prst="rect">
            <a:avLst/>
          </a:prstGeom>
          <a:noFill/>
        </p:spPr>
        <p:txBody>
          <a:bodyPr wrap="square" rtlCol="0">
            <a:spAutoFit/>
          </a:bodyPr>
          <a:lstStyle/>
          <a:p>
            <a:r>
              <a:rPr lang="en-GB" b="1" dirty="0"/>
              <a:t>0/</a:t>
            </a:r>
            <a:r>
              <a:rPr lang="en-GB" b="1" dirty="0">
                <a:solidFill>
                  <a:srgbClr val="002060"/>
                </a:solidFill>
              </a:rPr>
              <a:t>”OK”</a:t>
            </a:r>
            <a:endParaRPr lang="en-SG" b="1" dirty="0">
              <a:solidFill>
                <a:srgbClr val="002060"/>
              </a:solidFill>
            </a:endParaRPr>
          </a:p>
        </p:txBody>
      </p:sp>
      <p:sp>
        <p:nvSpPr>
          <p:cNvPr id="3" name="Oval 2">
            <a:extLst>
              <a:ext uri="{FF2B5EF4-FFF2-40B4-BE49-F238E27FC236}">
                <a16:creationId xmlns:a16="http://schemas.microsoft.com/office/drawing/2014/main" id="{DE32AD8F-E3D0-5CBF-E413-7B8E0BF8F4E5}"/>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4788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Graphs: a general and minimal definition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p:txBody>
              <a:bodyPr/>
              <a:lstStyle/>
              <a:p>
                <a:r>
                  <a:rPr lang="en-US" b="1" dirty="0"/>
                  <a:t>Definition (graph):</a:t>
                </a:r>
                <a:r>
                  <a:rPr lang="en-US" dirty="0"/>
                  <a:t> A </a:t>
                </a:r>
                <a:r>
                  <a:rPr lang="en-US" b="1" dirty="0"/>
                  <a:t>graph</a:t>
                </a:r>
                <a:r>
                  <a:rPr lang="en-US" dirty="0"/>
                  <a:t> is a mathematical object, defined by an ordered pair </a:t>
                </a:r>
                <a14:m>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r>
                      <a:rPr lang="en-US" b="1" i="1" smtClean="0">
                        <a:solidFill>
                          <a:srgbClr val="0070C0"/>
                        </a:solidFill>
                        <a:latin typeface="Cambria Math" panose="02040503050406030204" pitchFamily="18" charset="0"/>
                      </a:rPr>
                      <m:t>𝑽</m:t>
                    </m:r>
                    <m:r>
                      <a:rPr lang="en-US" b="1" i="1" smtClean="0">
                        <a:latin typeface="Cambria Math" panose="02040503050406030204" pitchFamily="18" charset="0"/>
                      </a:rPr>
                      <m:t>, </m:t>
                    </m:r>
                    <m:r>
                      <a:rPr lang="en-US" b="1" i="1" smtClean="0">
                        <a:solidFill>
                          <a:srgbClr val="00B050"/>
                        </a:solidFill>
                        <a:latin typeface="Cambria Math" panose="02040503050406030204" pitchFamily="18" charset="0"/>
                      </a:rPr>
                      <m:t>𝑬</m:t>
                    </m:r>
                    <m:r>
                      <a:rPr lang="en-US" b="1" i="1" smtClean="0">
                        <a:latin typeface="Cambria Math" panose="02040503050406030204" pitchFamily="18" charset="0"/>
                      </a:rPr>
                      <m:t>)</m:t>
                    </m:r>
                  </m:oMath>
                </a14:m>
                <a:r>
                  <a:rPr lang="en-US" dirty="0"/>
                  <a:t>, with</a:t>
                </a:r>
              </a:p>
              <a:p>
                <a14:m>
                  <m:oMath xmlns:m="http://schemas.openxmlformats.org/officeDocument/2006/math">
                    <m:r>
                      <a:rPr lang="en-US" b="1" i="1" dirty="0" smtClean="0">
                        <a:solidFill>
                          <a:srgbClr val="0070C0"/>
                        </a:solidFill>
                        <a:latin typeface="Cambria Math" panose="02040503050406030204" pitchFamily="18" charset="0"/>
                      </a:rPr>
                      <m:t>𝑽</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r>
                      <a:rPr lang="en-US" b="1" i="1" dirty="0">
                        <a:solidFill>
                          <a:srgbClr val="0070C0"/>
                        </a:solidFill>
                        <a:latin typeface="Cambria Math" panose="02040503050406030204" pitchFamily="18" charset="0"/>
                      </a:rPr>
                      <m:t> </m:t>
                    </m:r>
                    <m:r>
                      <a:rPr lang="en-US" b="1" i="1" dirty="0" smtClean="0">
                        <a:solidFill>
                          <a:srgbClr val="0070C0"/>
                        </a:solidFill>
                        <a:latin typeface="Cambria Math" panose="02040503050406030204" pitchFamily="18" charset="0"/>
                      </a:rPr>
                      <m:t>{</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𝟏</m:t>
                        </m:r>
                      </m:sub>
                    </m:sSub>
                    <m:r>
                      <a:rPr lang="en-US" b="1" i="1" dirty="0" smtClean="0">
                        <a:solidFill>
                          <a:srgbClr val="0070C0"/>
                        </a:solidFill>
                        <a:latin typeface="Cambria Math" panose="02040503050406030204" pitchFamily="18" charset="0"/>
                      </a:rPr>
                      <m:t>,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𝟐</m:t>
                        </m:r>
                      </m:sub>
                    </m:sSub>
                    <m:r>
                      <a:rPr lang="en-US" b="1" i="1" dirty="0" smtClean="0">
                        <a:solidFill>
                          <a:srgbClr val="0070C0"/>
                        </a:solidFill>
                        <a:latin typeface="Cambria Math" panose="02040503050406030204" pitchFamily="18" charset="0"/>
                      </a:rPr>
                      <m:t>, …, </m:t>
                    </m:r>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𝑵</m:t>
                        </m:r>
                      </m:sub>
                    </m:sSub>
                    <m:r>
                      <a:rPr lang="en-US" b="1" i="1" dirty="0" smtClean="0">
                        <a:solidFill>
                          <a:srgbClr val="0070C0"/>
                        </a:solidFill>
                        <a:latin typeface="Cambria Math" panose="02040503050406030204" pitchFamily="18" charset="0"/>
                      </a:rPr>
                      <m:t>}</m:t>
                    </m:r>
                  </m:oMath>
                </a14:m>
                <a:r>
                  <a:rPr lang="en-US" b="1" dirty="0"/>
                  <a:t> </a:t>
                </a:r>
                <a:r>
                  <a:rPr lang="en-US" dirty="0"/>
                  <a:t>a set of </a:t>
                </a:r>
                <a14:m>
                  <m:oMath xmlns:m="http://schemas.openxmlformats.org/officeDocument/2006/math">
                    <m:r>
                      <a:rPr lang="en-US" b="0" i="1" smtClean="0">
                        <a:latin typeface="Cambria Math" panose="02040503050406030204" pitchFamily="18" charset="0"/>
                      </a:rPr>
                      <m:t>𝑁</m:t>
                    </m:r>
                  </m:oMath>
                </a14:m>
                <a:r>
                  <a:rPr lang="en-US" dirty="0"/>
                  <a:t> </a:t>
                </a:r>
                <a:r>
                  <a:rPr lang="en-US" b="1" dirty="0">
                    <a:solidFill>
                      <a:srgbClr val="0070C0"/>
                    </a:solidFill>
                  </a:rPr>
                  <a:t>vertices </a:t>
                </a:r>
                <a:r>
                  <a:rPr lang="en-US" dirty="0"/>
                  <a:t>(also called </a:t>
                </a:r>
                <a:r>
                  <a:rPr lang="en-US" b="1" dirty="0"/>
                  <a:t>nodes</a:t>
                </a:r>
                <a:r>
                  <a:rPr lang="en-US" dirty="0"/>
                  <a:t> or </a:t>
                </a:r>
                <a:r>
                  <a:rPr lang="en-US" b="1" dirty="0"/>
                  <a:t>points</a:t>
                </a:r>
                <a:r>
                  <a:rPr lang="en-US" dirty="0"/>
                  <a:t>),</a:t>
                </a:r>
              </a:p>
              <a:p>
                <a:r>
                  <a:rPr lang="en-US" dirty="0"/>
                  <a:t>And </a:t>
                </a:r>
                <a14:m>
                  <m:oMath xmlns:m="http://schemas.openxmlformats.org/officeDocument/2006/math">
                    <m:r>
                      <a:rPr lang="en-US" b="1" i="1" dirty="0" smtClean="0">
                        <a:solidFill>
                          <a:srgbClr val="00B050"/>
                        </a:solidFill>
                        <a:latin typeface="Cambria Math" panose="02040503050406030204" pitchFamily="18" charset="0"/>
                      </a:rPr>
                      <m:t>𝑬</m:t>
                    </m:r>
                  </m:oMath>
                </a14:m>
                <a:r>
                  <a:rPr lang="en-US" dirty="0"/>
                  <a:t> a set of </a:t>
                </a:r>
                <a:r>
                  <a:rPr lang="en-US" b="1" dirty="0">
                    <a:solidFill>
                      <a:srgbClr val="00B050"/>
                    </a:solidFill>
                  </a:rPr>
                  <a:t>edges </a:t>
                </a:r>
                <a:r>
                  <a:rPr lang="en-US" dirty="0"/>
                  <a:t>(also called </a:t>
                </a:r>
                <a:r>
                  <a:rPr lang="en-US" b="1" dirty="0"/>
                  <a:t>links</a:t>
                </a:r>
                <a:r>
                  <a:rPr lang="en-US" dirty="0"/>
                  <a:t> or </a:t>
                </a:r>
                <a:r>
                  <a:rPr lang="en-US" b="1" dirty="0"/>
                  <a:t>lines</a:t>
                </a:r>
                <a:r>
                  <a:rPr lang="en-US" dirty="0"/>
                  <a:t>), defined as a subset of </a:t>
                </a:r>
                <a14:m>
                  <m:oMath xmlns:m="http://schemas.openxmlformats.org/officeDocument/2006/math">
                    <m:r>
                      <a:rPr lang="en-US" b="1" i="1" dirty="0">
                        <a:latin typeface="Cambria Math" panose="02040503050406030204" pitchFamily="18" charset="0"/>
                      </a:rPr>
                      <m:t> </m:t>
                    </m:r>
                    <m:d>
                      <m:dPr>
                        <m:begChr m:val="{"/>
                        <m:endChr m:val="|"/>
                        <m:ctrlPr>
                          <a:rPr lang="en-US" b="1"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err="1">
                                <a:latin typeface="Cambria Math" panose="02040503050406030204" pitchFamily="18" charset="0"/>
                              </a:rPr>
                              <m:t>𝒊</m:t>
                            </m:r>
                            <m:r>
                              <a:rPr lang="en-US" b="1" i="1" dirty="0" err="1" smtClean="0">
                                <a:latin typeface="Cambria Math" panose="02040503050406030204" pitchFamily="18" charset="0"/>
                              </a:rPr>
                              <m:t>,</m:t>
                            </m:r>
                            <m:r>
                              <a:rPr lang="en-US" b="1" i="1" dirty="0" err="1" smtClean="0">
                                <a:latin typeface="Cambria Math" panose="02040503050406030204" pitchFamily="18" charset="0"/>
                              </a:rPr>
                              <m:t>𝒋</m:t>
                            </m:r>
                          </m:e>
                        </m:d>
                        <m:r>
                          <a:rPr lang="en-US" b="1" i="1" dirty="0" smtClean="0">
                            <a:latin typeface="Cambria Math" panose="02040503050406030204" pitchFamily="18" charset="0"/>
                          </a:rPr>
                          <m:t> </m:t>
                        </m:r>
                      </m:e>
                    </m:d>
                    <m:r>
                      <a:rPr lang="en-US" b="1" i="1" dirty="0" smtClean="0">
                        <a:latin typeface="Cambria Math" panose="02040503050406030204" pitchFamily="18" charset="0"/>
                      </a:rPr>
                      <m:t> ∀</m:t>
                    </m:r>
                    <m:r>
                      <a:rPr lang="en-US" b="1" i="1" dirty="0" smtClean="0">
                        <a:latin typeface="Cambria Math" panose="02040503050406030204" pitchFamily="18" charset="0"/>
                      </a:rPr>
                      <m:t>𝒊</m:t>
                    </m:r>
                    <m:r>
                      <a:rPr lang="en-US" b="1" i="1" dirty="0" smtClean="0">
                        <a:latin typeface="Cambria Math" panose="02040503050406030204" pitchFamily="18" charset="0"/>
                      </a:rPr>
                      <m:t>∈</m:t>
                    </m:r>
                    <m:d>
                      <m:dPr>
                        <m:begChr m:val="["/>
                        <m:endChr m:val="]"/>
                        <m:ctrlPr>
                          <a:rPr lang="en-US" b="1" i="1" dirty="0" smtClean="0">
                            <a:latin typeface="Cambria Math" panose="02040503050406030204" pitchFamily="18" charset="0"/>
                          </a:rPr>
                        </m:ctrlPr>
                      </m:dPr>
                      <m:e>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𝑵</m:t>
                        </m:r>
                      </m:e>
                    </m:d>
                    <m:r>
                      <a:rPr lang="en-US" b="1" i="1" dirty="0" smtClean="0">
                        <a:latin typeface="Cambria Math" panose="02040503050406030204" pitchFamily="18" charset="0"/>
                      </a:rPr>
                      <m:t>,  ∀</m:t>
                    </m:r>
                    <m:r>
                      <a:rPr lang="en-US" b="1" i="1" dirty="0" smtClean="0">
                        <a:latin typeface="Cambria Math" panose="02040503050406030204" pitchFamily="18" charset="0"/>
                      </a:rPr>
                      <m:t>𝒋</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 </m:t>
                    </m:r>
                    <m:r>
                      <a:rPr lang="en-US" b="1" i="1" dirty="0" smtClean="0">
                        <a:latin typeface="Cambria Math" panose="02040503050406030204" pitchFamily="18" charset="0"/>
                      </a:rPr>
                      <m:t>𝑵</m:t>
                    </m:r>
                    <m:r>
                      <a:rPr lang="en-US" b="1" i="1" dirty="0" smtClean="0">
                        <a:latin typeface="Cambria Math" panose="02040503050406030204" pitchFamily="18" charset="0"/>
                      </a:rPr>
                      <m:t>]}</m:t>
                    </m:r>
                  </m:oMath>
                </a14:m>
                <a:r>
                  <a:rPr lang="en-US" b="1" dirty="0"/>
                  <a:t>.</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blipFill>
                <a:blip r:embed="rId2"/>
                <a:stretch>
                  <a:fillRect l="-2118" t="-2241" r="-2000" b="-14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693DA904-BD00-4838-9550-AF46A3B6037F}"/>
              </a:ext>
            </a:extLst>
          </p:cNvPr>
          <p:cNvCxnSpPr>
            <a:cxnSpLocks/>
            <a:stCxn id="33" idx="7"/>
            <a:endCxn id="32"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270C0-9CE5-4C21-8AD9-184E7E0F6A96}"/>
              </a:ext>
            </a:extLst>
          </p:cNvPr>
          <p:cNvCxnSpPr>
            <a:cxnSpLocks/>
            <a:stCxn id="19" idx="6"/>
            <a:endCxn id="30"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0BDF53-48C6-4FD1-B80A-66C845B6536C}"/>
              </a:ext>
            </a:extLst>
          </p:cNvPr>
          <p:cNvCxnSpPr>
            <a:cxnSpLocks/>
            <a:stCxn id="31" idx="7"/>
            <a:endCxn id="30"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309CC1-2E4F-4CD9-85D0-1C23038CC831}"/>
              </a:ext>
            </a:extLst>
          </p:cNvPr>
          <p:cNvCxnSpPr>
            <a:cxnSpLocks/>
            <a:stCxn id="30" idx="6"/>
            <a:endCxn id="32"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D11811C-3B90-45B1-9524-F0ADB94803E1}"/>
              </a:ext>
            </a:extLst>
          </p:cNvPr>
          <p:cNvCxnSpPr>
            <a:cxnSpLocks/>
            <a:stCxn id="31" idx="6"/>
            <a:endCxn id="32"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EB12A20B-C903-4156-A7E4-DCDD4C967F63}"/>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9" name="Oval 18">
                <a:extLst>
                  <a:ext uri="{FF2B5EF4-FFF2-40B4-BE49-F238E27FC236}">
                    <a16:creationId xmlns:a16="http://schemas.microsoft.com/office/drawing/2014/main" id="{EB12A20B-C903-4156-A7E4-DCDD4C967F63}"/>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B9C041B3-ECF7-480A-B05C-B8311E0CC552}"/>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0" name="Oval 29">
                <a:extLst>
                  <a:ext uri="{FF2B5EF4-FFF2-40B4-BE49-F238E27FC236}">
                    <a16:creationId xmlns:a16="http://schemas.microsoft.com/office/drawing/2014/main" id="{B9C041B3-ECF7-480A-B05C-B8311E0CC552}"/>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9A3B8BB2-3B18-4ADB-BD62-7BFBAD52D2F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1" name="Oval 30">
                <a:extLst>
                  <a:ext uri="{FF2B5EF4-FFF2-40B4-BE49-F238E27FC236}">
                    <a16:creationId xmlns:a16="http://schemas.microsoft.com/office/drawing/2014/main" id="{9A3B8BB2-3B18-4ADB-BD62-7BFBAD52D2F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24D15878-967B-40BC-99B2-BBE827F9809B}"/>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32" name="Oval 31">
                <a:extLst>
                  <a:ext uri="{FF2B5EF4-FFF2-40B4-BE49-F238E27FC236}">
                    <a16:creationId xmlns:a16="http://schemas.microsoft.com/office/drawing/2014/main" id="{24D15878-967B-40BC-99B2-BBE827F9809B}"/>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5220EB58-8E55-4F0A-BF9F-DE62366B7721}"/>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33" name="Oval 32">
                <a:extLst>
                  <a:ext uri="{FF2B5EF4-FFF2-40B4-BE49-F238E27FC236}">
                    <a16:creationId xmlns:a16="http://schemas.microsoft.com/office/drawing/2014/main" id="{5220EB58-8E55-4F0A-BF9F-DE62366B7721}"/>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739270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sz="half" idx="1"/>
          </p:nvPr>
        </p:nvSpPr>
        <p:spPr/>
        <p:txBody>
          <a:bodyPr/>
          <a:lstStyle/>
          <a:p>
            <a:pPr marL="0" indent="0">
              <a:buNone/>
            </a:pPr>
            <a:r>
              <a:rPr lang="en-GB" dirty="0"/>
              <a:t>Consider a vending machine and describe it as a FSM with outputs.</a:t>
            </a:r>
          </a:p>
          <a:p>
            <a:pPr marL="0" indent="0">
              <a:buNone/>
            </a:pPr>
            <a:r>
              <a:rPr lang="en-GB" dirty="0"/>
              <a:t>It takes three possible actions.</a:t>
            </a:r>
          </a:p>
          <a:p>
            <a:r>
              <a:rPr lang="en-GB" dirty="0"/>
              <a:t>“0.5”: insert a 50 cents coin,</a:t>
            </a:r>
          </a:p>
          <a:p>
            <a:r>
              <a:rPr lang="en-GB" dirty="0"/>
              <a:t>“1”: insert a 1 dollar coin,</a:t>
            </a:r>
          </a:p>
          <a:p>
            <a:r>
              <a:rPr lang="en-GB" dirty="0"/>
              <a:t>“B”: press the machine button.</a:t>
            </a:r>
          </a:p>
          <a:p>
            <a:pPr marL="0" indent="0">
              <a:buNone/>
            </a:pPr>
            <a:endParaRPr lang="en-GB" dirty="0"/>
          </a:p>
          <a:p>
            <a:endParaRPr lang="en-SG" dirty="0"/>
          </a:p>
        </p:txBody>
      </p:sp>
      <p:sp>
        <p:nvSpPr>
          <p:cNvPr id="4" name="Content Placeholder 3">
            <a:extLst>
              <a:ext uri="{FF2B5EF4-FFF2-40B4-BE49-F238E27FC236}">
                <a16:creationId xmlns:a16="http://schemas.microsoft.com/office/drawing/2014/main" id="{7ECEB8E3-EE89-9C30-2760-98585B94777D}"/>
              </a:ext>
            </a:extLst>
          </p:cNvPr>
          <p:cNvSpPr>
            <a:spLocks noGrp="1"/>
          </p:cNvSpPr>
          <p:nvPr>
            <p:ph sz="half" idx="2"/>
          </p:nvPr>
        </p:nvSpPr>
        <p:spPr/>
        <p:txBody>
          <a:bodyPr/>
          <a:lstStyle/>
          <a:p>
            <a:pPr marL="0" indent="0">
              <a:buNone/>
            </a:pPr>
            <a:r>
              <a:rPr lang="en-GB" dirty="0"/>
              <a:t>It also has four possible outputs:</a:t>
            </a:r>
          </a:p>
          <a:p>
            <a:r>
              <a:rPr lang="en-SG" dirty="0"/>
              <a:t>“0.5”: give back a 50 cent coin to the user,</a:t>
            </a:r>
          </a:p>
          <a:p>
            <a:r>
              <a:rPr lang="en-SG" dirty="0"/>
              <a:t>“1”: give back a 1 dollar coin to the user,</a:t>
            </a:r>
          </a:p>
          <a:p>
            <a:r>
              <a:rPr lang="en-SG" dirty="0"/>
              <a:t>“B”: give a chocolate bar to the user,</a:t>
            </a:r>
          </a:p>
          <a:p>
            <a:r>
              <a:rPr lang="en-SG" dirty="0"/>
              <a:t>“N”: do nothing.</a:t>
            </a:r>
          </a:p>
          <a:p>
            <a:endParaRPr lang="en-SG" dirty="0"/>
          </a:p>
        </p:txBody>
      </p:sp>
    </p:spTree>
    <p:extLst>
      <p:ext uri="{BB962C8B-B14F-4D97-AF65-F5344CB8AC3E}">
        <p14:creationId xmlns:p14="http://schemas.microsoft.com/office/powerpoint/2010/main" val="1586635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dirty="0"/>
              <a:t>Practice 4</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would like to define a vending machine that has the following logic.</a:t>
            </a:r>
          </a:p>
          <a:p>
            <a:r>
              <a:rPr lang="en-GB" dirty="0"/>
              <a:t>Whenever a coin is inserted by the user, the total balance is updated (can be represented as a state of some sort?).</a:t>
            </a:r>
          </a:p>
          <a:p>
            <a:r>
              <a:rPr lang="en-GB" dirty="0"/>
              <a:t>If the user has inserted 1.5 dollars in total and presses the button, a bar will be given and the balance will return to 0.</a:t>
            </a:r>
          </a:p>
          <a:p>
            <a:r>
              <a:rPr lang="en-GB" dirty="0"/>
              <a:t>If the user presses the button but the balance is not yet 1.5 dollars, nothing happens.</a:t>
            </a:r>
          </a:p>
          <a:p>
            <a:r>
              <a:rPr lang="en-GB" dirty="0"/>
              <a:t>If the user inserts a coin and the new balance exceeds the maximal allowed balance of 1.5 dollars, then the machine will return the last coin the user has inserted.</a:t>
            </a:r>
          </a:p>
          <a:p>
            <a:pPr marL="0" indent="0">
              <a:buNone/>
            </a:pPr>
            <a:r>
              <a:rPr lang="en-GB" b="1" dirty="0"/>
              <a:t>Question: </a:t>
            </a:r>
            <a:r>
              <a:rPr lang="en-GB" dirty="0"/>
              <a:t>What could the possible states for this FSM be? Draw a state diagram for this FSM.</a:t>
            </a:r>
          </a:p>
          <a:p>
            <a:endParaRPr lang="en-GB" dirty="0"/>
          </a:p>
        </p:txBody>
      </p:sp>
    </p:spTree>
    <p:extLst>
      <p:ext uri="{BB962C8B-B14F-4D97-AF65-F5344CB8AC3E}">
        <p14:creationId xmlns:p14="http://schemas.microsoft.com/office/powerpoint/2010/main" val="3221576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Deterministic Finite State Machines (DFSMs): </a:t>
            </a:r>
            <a:r>
              <a:rPr lang="en-GB" dirty="0"/>
              <a:t>A deterministic finite state machine is a mathematical model used to represent a system that has a finite number of states and can transition between those states based on input.</a:t>
            </a:r>
          </a:p>
          <a:p>
            <a:pPr marL="0" indent="0">
              <a:buNone/>
            </a:pPr>
            <a:r>
              <a:rPr lang="en-GB" dirty="0"/>
              <a:t>It is basically another name for the FSMs (with no outputs) we have been playing with.</a:t>
            </a:r>
          </a:p>
          <a:p>
            <a:endParaRPr lang="en-SG" dirty="0"/>
          </a:p>
        </p:txBody>
      </p:sp>
    </p:spTree>
    <p:extLst>
      <p:ext uri="{BB962C8B-B14F-4D97-AF65-F5344CB8AC3E}">
        <p14:creationId xmlns:p14="http://schemas.microsoft.com/office/powerpoint/2010/main" val="4050530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Mealy Machines: </a:t>
            </a:r>
            <a:r>
              <a:rPr lang="en-GB" dirty="0"/>
              <a:t>A Mealy machine is a finite state machine where the output is dependent on both the current state and the input. That is basically another name for our FSM with outputs!</a:t>
            </a:r>
          </a:p>
          <a:p>
            <a:r>
              <a:rPr lang="en-GB" b="1" dirty="0"/>
              <a:t>Moore Machines: </a:t>
            </a:r>
            <a:r>
              <a:rPr lang="en-GB" dirty="0"/>
              <a:t>A Moore machine is a finite state machine where the output is dependent only on the current state. A special case of the Mealy machine.</a:t>
            </a:r>
          </a:p>
          <a:p>
            <a:endParaRPr lang="en-SG" dirty="0"/>
          </a:p>
        </p:txBody>
      </p:sp>
    </p:spTree>
    <p:extLst>
      <p:ext uri="{BB962C8B-B14F-4D97-AF65-F5344CB8AC3E}">
        <p14:creationId xmlns:p14="http://schemas.microsoft.com/office/powerpoint/2010/main" val="13450062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Non-Deterministic Finite State Machines (NDFSMs): </a:t>
            </a:r>
            <a:r>
              <a:rPr lang="en-GB" dirty="0"/>
              <a:t>In a non-deterministic finite state machine, the machine can transition from one state to multiple states based on the input. This means that there can be multiple possible paths through the machine for a given input.</a:t>
            </a:r>
          </a:p>
          <a:p>
            <a:pPr marL="0" indent="0">
              <a:buNone/>
            </a:pPr>
            <a:r>
              <a:rPr lang="en-GB" dirty="0"/>
              <a:t>Clearer with an example.</a:t>
            </a:r>
          </a:p>
          <a:p>
            <a:endParaRPr lang="en-GB" dirty="0"/>
          </a:p>
          <a:p>
            <a:endParaRPr lang="en-SG" dirty="0"/>
          </a:p>
        </p:txBody>
      </p:sp>
    </p:spTree>
    <p:extLst>
      <p:ext uri="{BB962C8B-B14F-4D97-AF65-F5344CB8AC3E}">
        <p14:creationId xmlns:p14="http://schemas.microsoft.com/office/powerpoint/2010/main" val="4107990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a:bodyPr>
          <a:lstStyle/>
          <a:p>
            <a:pPr marL="0" indent="0">
              <a:buNone/>
            </a:pPr>
            <a:r>
              <a:rPr lang="en-GB" dirty="0"/>
              <a:t>As an example of a NDFSM, let us go back to our vending machine.</a:t>
            </a:r>
          </a:p>
          <a:p>
            <a:r>
              <a:rPr lang="en-GB" dirty="0"/>
              <a:t>The NDFSM for this vending machine could have multiple paths, depending on the coins the user inserts and the order in which they are inserted.</a:t>
            </a:r>
          </a:p>
        </p:txBody>
      </p:sp>
    </p:spTree>
    <p:extLst>
      <p:ext uri="{BB962C8B-B14F-4D97-AF65-F5344CB8AC3E}">
        <p14:creationId xmlns:p14="http://schemas.microsoft.com/office/powerpoint/2010/main" val="1003937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p:txBody>
          <a:bodyPr>
            <a:normAutofit/>
          </a:bodyPr>
          <a:lstStyle/>
          <a:p>
            <a:pPr marL="0" indent="0">
              <a:buNone/>
            </a:pPr>
            <a:r>
              <a:rPr lang="en-GB" dirty="0"/>
              <a:t>Many variations to the state machines we have describe exist.</a:t>
            </a:r>
          </a:p>
          <a:p>
            <a:pPr marL="0" indent="0">
              <a:buNone/>
            </a:pPr>
            <a:r>
              <a:rPr lang="en-GB" dirty="0"/>
              <a:t>For instance,</a:t>
            </a:r>
          </a:p>
          <a:p>
            <a:r>
              <a:rPr lang="en-GB" b="1" dirty="0"/>
              <a:t>Stochastic Finite State Machines (SFSMs): </a:t>
            </a:r>
            <a:r>
              <a:rPr lang="en-GB" dirty="0"/>
              <a:t>A stochastic finite state machine is a model used to represent a system that has a finite number of states, but where the transitions have randomness aspects included. This means that there will be probabilities of transitioning between states.</a:t>
            </a:r>
          </a:p>
          <a:p>
            <a:endParaRPr lang="en-SG" dirty="0"/>
          </a:p>
        </p:txBody>
      </p:sp>
    </p:spTree>
    <p:extLst>
      <p:ext uri="{BB962C8B-B14F-4D97-AF65-F5344CB8AC3E}">
        <p14:creationId xmlns:p14="http://schemas.microsoft.com/office/powerpoint/2010/main" val="4111616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54B35-5F1E-60EC-59A5-ABE2D65AB555}"/>
              </a:ext>
            </a:extLst>
          </p:cNvPr>
          <p:cNvSpPr>
            <a:spLocks noGrp="1"/>
          </p:cNvSpPr>
          <p:nvPr>
            <p:ph type="title"/>
          </p:nvPr>
        </p:nvSpPr>
        <p:spPr/>
        <p:txBody>
          <a:bodyPr/>
          <a:lstStyle/>
          <a:p>
            <a:r>
              <a:rPr lang="en-GB" dirty="0"/>
              <a:t>More advanced FSMs?</a:t>
            </a:r>
            <a:endParaRPr lang="en-SG" dirty="0"/>
          </a:p>
        </p:txBody>
      </p:sp>
      <p:sp>
        <p:nvSpPr>
          <p:cNvPr id="3" name="Content Placeholder 2">
            <a:extLst>
              <a:ext uri="{FF2B5EF4-FFF2-40B4-BE49-F238E27FC236}">
                <a16:creationId xmlns:a16="http://schemas.microsoft.com/office/drawing/2014/main" id="{402F3284-9E65-1D93-F6E4-949D1ACD6EDE}"/>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As an example of a SFSM...</a:t>
            </a:r>
          </a:p>
          <a:p>
            <a:r>
              <a:rPr lang="en-GB" dirty="0"/>
              <a:t>Suppose we have a game where two players take turns.</a:t>
            </a:r>
          </a:p>
          <a:p>
            <a:r>
              <a:rPr lang="en-GB" dirty="0"/>
              <a:t>On their turn, each player rolls a dice and moves their game piece forward a number of spaces equal to dice roll.</a:t>
            </a:r>
          </a:p>
          <a:p>
            <a:r>
              <a:rPr lang="en-GB" dirty="0"/>
              <a:t>The game board has 20 spaces numbered 1 through 20, and the player wins if they reach space 20.</a:t>
            </a:r>
          </a:p>
          <a:p>
            <a:r>
              <a:rPr lang="en-GB" dirty="0"/>
              <a:t>The transitions between the states are then determined by the probabilities of the dice rolls.</a:t>
            </a:r>
          </a:p>
          <a:p>
            <a:r>
              <a:rPr lang="en-GB" dirty="0"/>
              <a:t>From the Start state, the machine transitions to the next state with equal probability corresponding to rolling a value between 1 and 6.</a:t>
            </a:r>
          </a:p>
          <a:p>
            <a:r>
              <a:rPr lang="en-GB" dirty="0"/>
              <a:t>This SFSM can be used to simulate the game and determine the probabilities of the first player winning (this player starts and should probably have the advantage over the second player).</a:t>
            </a:r>
          </a:p>
        </p:txBody>
      </p:sp>
    </p:spTree>
    <p:extLst>
      <p:ext uri="{BB962C8B-B14F-4D97-AF65-F5344CB8AC3E}">
        <p14:creationId xmlns:p14="http://schemas.microsoft.com/office/powerpoint/2010/main" val="1494991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5</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 The string “ZAMZAMZAMZAM” is not valid.</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is exactly “ZAMZAM”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2244529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8A17-E60D-362A-62E7-52411B12BA29}"/>
              </a:ext>
            </a:extLst>
          </p:cNvPr>
          <p:cNvSpPr>
            <a:spLocks noGrp="1"/>
          </p:cNvSpPr>
          <p:nvPr>
            <p:ph type="title"/>
          </p:nvPr>
        </p:nvSpPr>
        <p:spPr/>
        <p:txBody>
          <a:bodyPr/>
          <a:lstStyle/>
          <a:p>
            <a:r>
              <a:rPr lang="en-GB" dirty="0"/>
              <a:t>Practice 6</a:t>
            </a:r>
            <a:endParaRPr lang="en-SG" dirty="0"/>
          </a:p>
        </p:txBody>
      </p:sp>
      <p:sp>
        <p:nvSpPr>
          <p:cNvPr id="3" name="Content Placeholder 2">
            <a:extLst>
              <a:ext uri="{FF2B5EF4-FFF2-40B4-BE49-F238E27FC236}">
                <a16:creationId xmlns:a16="http://schemas.microsoft.com/office/drawing/2014/main" id="{BC04F5BD-E60C-C34E-E6DB-FED2D849BCC1}"/>
              </a:ext>
            </a:extLst>
          </p:cNvPr>
          <p:cNvSpPr>
            <a:spLocks noGrp="1"/>
          </p:cNvSpPr>
          <p:nvPr>
            <p:ph idx="1"/>
          </p:nvPr>
        </p:nvSpPr>
        <p:spPr>
          <a:xfrm>
            <a:off x="838200" y="1825624"/>
            <a:ext cx="10515600" cy="5032375"/>
          </a:xfrm>
        </p:spPr>
        <p:txBody>
          <a:bodyPr>
            <a:normAutofit fontScale="92500"/>
          </a:bodyPr>
          <a:lstStyle/>
          <a:p>
            <a:pPr marL="0" indent="0">
              <a:buNone/>
            </a:pPr>
            <a:r>
              <a:rPr lang="en-GB" dirty="0"/>
              <a:t>We would like to write an FSM with stopping states and no outputs that will take strings </a:t>
            </a:r>
            <a:r>
              <a:rPr lang="en-GB" i="1" dirty="0"/>
              <a:t>x</a:t>
            </a:r>
            <a:r>
              <a:rPr lang="en-GB" dirty="0"/>
              <a:t> consisting of combinations of four characters: Z, A, and M.</a:t>
            </a:r>
          </a:p>
          <a:p>
            <a:pPr marL="0" indent="0">
              <a:buNone/>
            </a:pPr>
            <a:r>
              <a:rPr lang="en-SG" dirty="0"/>
              <a:t>Possible combinations include “MAZ”, “AMAZ” and the only acceptable input “ZAMZAM”.</a:t>
            </a:r>
          </a:p>
          <a:p>
            <a:pPr marL="0" indent="0">
              <a:buNone/>
            </a:pPr>
            <a:r>
              <a:rPr lang="en-SG" dirty="0"/>
              <a:t>Draw a FSM state diagram, which:</a:t>
            </a:r>
          </a:p>
          <a:p>
            <a:pPr>
              <a:buFontTx/>
              <a:buChar char="-"/>
            </a:pPr>
            <a:r>
              <a:rPr lang="en-SG" dirty="0"/>
              <a:t>Has possible States, which you are free to decide,</a:t>
            </a:r>
          </a:p>
          <a:p>
            <a:pPr>
              <a:buFontTx/>
              <a:buChar char="-"/>
            </a:pPr>
            <a:r>
              <a:rPr lang="en-SG" dirty="0"/>
              <a:t>Has 3 possible Actions (Z, A, M),</a:t>
            </a:r>
          </a:p>
          <a:p>
            <a:pPr>
              <a:buFontTx/>
              <a:buChar char="-"/>
            </a:pPr>
            <a:r>
              <a:rPr lang="en-SG" dirty="0"/>
              <a:t>Has the Start state defined as the starting state,</a:t>
            </a:r>
          </a:p>
          <a:p>
            <a:pPr>
              <a:buFontTx/>
              <a:buChar char="-"/>
            </a:pPr>
            <a:r>
              <a:rPr lang="en-SG" dirty="0"/>
              <a:t>Has one stopping state,</a:t>
            </a:r>
          </a:p>
          <a:p>
            <a:pPr>
              <a:buFontTx/>
              <a:buChar char="-"/>
            </a:pPr>
            <a:r>
              <a:rPr lang="en-SG" dirty="0"/>
              <a:t>Has the FSM stop in this state, </a:t>
            </a:r>
            <a:r>
              <a:rPr lang="en-SG" u="sng" dirty="0"/>
              <a:t>if and only </a:t>
            </a:r>
            <a:r>
              <a:rPr lang="en-SG" i="1" u="sng" dirty="0"/>
              <a:t>x</a:t>
            </a:r>
            <a:r>
              <a:rPr lang="en-SG" u="sng" dirty="0"/>
              <a:t> </a:t>
            </a:r>
            <a:r>
              <a:rPr lang="en-SG" b="1" u="sng" dirty="0"/>
              <a:t>contains</a:t>
            </a:r>
            <a:r>
              <a:rPr lang="en-SG" u="sng" dirty="0"/>
              <a:t> the string “ZAM”</a:t>
            </a:r>
            <a:r>
              <a:rPr lang="en-SG" dirty="0"/>
              <a:t>; otherwise, it stops in another state.</a:t>
            </a:r>
          </a:p>
          <a:p>
            <a:pPr marL="0" indent="0">
              <a:buNone/>
            </a:pPr>
            <a:endParaRPr lang="en-SG" dirty="0"/>
          </a:p>
        </p:txBody>
      </p:sp>
    </p:spTree>
    <p:extLst>
      <p:ext uri="{BB962C8B-B14F-4D97-AF65-F5344CB8AC3E}">
        <p14:creationId xmlns:p14="http://schemas.microsoft.com/office/powerpoint/2010/main" val="14748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78087A-8D87-4195-85AD-B38A12B123B7}"/>
              </a:ext>
            </a:extLst>
          </p:cNvPr>
          <p:cNvSpPr>
            <a:spLocks noGrp="1"/>
          </p:cNvSpPr>
          <p:nvPr>
            <p:ph type="title"/>
          </p:nvPr>
        </p:nvSpPr>
        <p:spPr/>
        <p:txBody>
          <a:bodyPr/>
          <a:lstStyle/>
          <a:p>
            <a:r>
              <a:rPr lang="en-US" dirty="0"/>
              <a:t>Nodes definition and attributes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CA4ADD2-9051-4BBC-B3E9-7EFFA05E98BB}"/>
                  </a:ext>
                </a:extLst>
              </p:cNvPr>
              <p:cNvSpPr>
                <a:spLocks noGrp="1"/>
              </p:cNvSpPr>
              <p:nvPr>
                <p:ph sz="half" idx="1"/>
              </p:nvPr>
            </p:nvSpPr>
            <p:spPr>
              <a:xfrm>
                <a:off x="838200" y="1825624"/>
                <a:ext cx="5181600" cy="4923967"/>
              </a:xfrm>
            </p:spPr>
            <p:txBody>
              <a:bodyPr>
                <a:normAutofit/>
              </a:bodyPr>
              <a:lstStyle/>
              <a:p>
                <a:r>
                  <a:rPr lang="en-US" b="1" dirty="0"/>
                  <a:t>Definition (nodes):</a:t>
                </a:r>
                <a:r>
                  <a:rPr lang="en-US" dirty="0"/>
                  <a:t> A </a:t>
                </a:r>
                <a:r>
                  <a:rPr lang="en-US" b="1" dirty="0">
                    <a:solidFill>
                      <a:srgbClr val="0070C0"/>
                    </a:solidFill>
                  </a:rPr>
                  <a:t>node</a:t>
                </a:r>
                <a:r>
                  <a:rPr lang="en-US" dirty="0"/>
                  <a:t>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is a point in the graph.</a:t>
                </a:r>
              </a:p>
              <a:p>
                <a:r>
                  <a:rPr lang="en-US" dirty="0"/>
                  <a:t>A </a:t>
                </a:r>
                <a:r>
                  <a:rPr lang="en-US" b="1" dirty="0"/>
                  <a:t>node</a:t>
                </a:r>
                <a:r>
                  <a:rPr lang="en-US" dirty="0"/>
                  <a:t> has a </a:t>
                </a:r>
                <a:r>
                  <a:rPr lang="en-US" b="1" dirty="0"/>
                  <a:t>name</a:t>
                </a:r>
                <a:r>
                  <a:rPr lang="en-US"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dirty="0"/>
                  <a:t>, which is used for indexing and differs from one node to another.</a:t>
                </a:r>
              </a:p>
              <a:p>
                <a:r>
                  <a:rPr lang="en-US" dirty="0"/>
                  <a:t>A node may also have </a:t>
                </a:r>
                <a:r>
                  <a:rPr lang="en-US" b="1" dirty="0"/>
                  <a:t>attributes</a:t>
                </a:r>
                <a:r>
                  <a:rPr lang="en-US" dirty="0"/>
                  <a:t>, or </a:t>
                </a:r>
                <a:r>
                  <a:rPr lang="en-US" b="1" dirty="0"/>
                  <a:t>node features</a:t>
                </a:r>
                <a:r>
                  <a:rPr lang="en-US" dirty="0"/>
                  <a:t>,</a:t>
                </a:r>
                <a:r>
                  <a:rPr lang="en-US" b="1" dirty="0"/>
                  <a:t> </a:t>
                </a:r>
                <a:r>
                  <a:rPr lang="en-US" dirty="0"/>
                  <a:t>defined, for instance, as a vector</a:t>
                </a:r>
                <a:r>
                  <a:rPr lang="en-US" b="1" dirty="0"/>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𝒉</m:t>
                        </m:r>
                      </m:e>
                      <m:sub>
                        <m:r>
                          <a:rPr lang="en-US" b="1" i="1" dirty="0" smtClean="0">
                            <a:latin typeface="Cambria Math" panose="02040503050406030204" pitchFamily="18" charset="0"/>
                          </a:rPr>
                          <m:t>𝒊</m:t>
                        </m:r>
                      </m:sub>
                    </m:sSub>
                    <m:r>
                      <a:rPr lang="en-US" b="1" i="1" dirty="0" smtClean="0">
                        <a:latin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ℝ</m:t>
                        </m:r>
                      </m:e>
                      <m:sup>
                        <m:r>
                          <a:rPr lang="en-US" b="1" i="1" dirty="0" smtClean="0">
                            <a:latin typeface="Cambria Math" panose="02040503050406030204" pitchFamily="18" charset="0"/>
                            <a:ea typeface="Cambria Math" panose="02040503050406030204" pitchFamily="18" charset="0"/>
                          </a:rPr>
                          <m:t>𝑭</m:t>
                        </m:r>
                      </m:sup>
                    </m:sSup>
                  </m:oMath>
                </a14:m>
                <a:r>
                  <a:rPr lang="en-US" dirty="0"/>
                  <a:t>, with </a:t>
                </a:r>
                <a14:m>
                  <m:oMath xmlns:m="http://schemas.openxmlformats.org/officeDocument/2006/math">
                    <m:r>
                      <a:rPr lang="en-US" i="1" dirty="0" smtClean="0">
                        <a:latin typeface="Cambria Math" panose="02040503050406030204" pitchFamily="18" charset="0"/>
                      </a:rPr>
                      <m:t>𝐹</m:t>
                    </m:r>
                  </m:oMath>
                </a14:m>
                <a:r>
                  <a:rPr lang="en-US" dirty="0"/>
                  <a:t> elements</a:t>
                </a:r>
              </a:p>
            </p:txBody>
          </p:sp>
        </mc:Choice>
        <mc:Fallback xmlns="">
          <p:sp>
            <p:nvSpPr>
              <p:cNvPr id="5" name="Content Placeholder 4">
                <a:extLst>
                  <a:ext uri="{FF2B5EF4-FFF2-40B4-BE49-F238E27FC236}">
                    <a16:creationId xmlns:a16="http://schemas.microsoft.com/office/drawing/2014/main" id="{ECA4ADD2-9051-4BBC-B3E9-7EFFA05E98BB}"/>
                  </a:ext>
                </a:extLst>
              </p:cNvPr>
              <p:cNvSpPr>
                <a:spLocks noGrp="1" noRot="1" noChangeAspect="1" noMove="1" noResize="1" noEditPoints="1" noAdjustHandles="1" noChangeArrowheads="1" noChangeShapeType="1" noTextEdit="1"/>
              </p:cNvSpPr>
              <p:nvPr>
                <p:ph sz="half" idx="1"/>
              </p:nvPr>
            </p:nvSpPr>
            <p:spPr>
              <a:xfrm>
                <a:off x="838200" y="1825624"/>
                <a:ext cx="5181600" cy="4923967"/>
              </a:xfrm>
              <a:blipFill>
                <a:blip r:embed="rId2"/>
                <a:stretch>
                  <a:fillRect l="-2118" t="-1980"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64CC3E3E-E573-477C-B93C-9C1ABD9F8E32}"/>
                  </a:ext>
                </a:extLst>
              </p:cNvPr>
              <p:cNvSpPr/>
              <p:nvPr/>
            </p:nvSpPr>
            <p:spPr>
              <a:xfrm>
                <a:off x="6651282" y="5778631"/>
                <a:ext cx="2511114" cy="958692"/>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endParaRPr lang="en-US" b="1" dirty="0">
                  <a:solidFill>
                    <a:schemeClr val="tx1"/>
                  </a:solidFill>
                </a:endParaRPr>
              </a:p>
            </p:txBody>
          </p:sp>
        </mc:Choice>
        <mc:Fallback xmlns="">
          <p:sp>
            <p:nvSpPr>
              <p:cNvPr id="23" name="Rectangle: Rounded Corners 22">
                <a:extLst>
                  <a:ext uri="{FF2B5EF4-FFF2-40B4-BE49-F238E27FC236}">
                    <a16:creationId xmlns:a16="http://schemas.microsoft.com/office/drawing/2014/main" id="{64CC3E3E-E573-477C-B93C-9C1ABD9F8E32}"/>
                  </a:ext>
                </a:extLst>
              </p:cNvPr>
              <p:cNvSpPr>
                <a:spLocks noRot="1" noChangeAspect="1" noMove="1" noResize="1" noEditPoints="1" noAdjustHandles="1" noChangeArrowheads="1" noChangeShapeType="1" noTextEdit="1"/>
              </p:cNvSpPr>
              <p:nvPr/>
            </p:nvSpPr>
            <p:spPr>
              <a:xfrm>
                <a:off x="6651282" y="5778631"/>
                <a:ext cx="2511114" cy="958692"/>
              </a:xfrm>
              <a:prstGeom prst="roundRect">
                <a:avLst/>
              </a:prstGeom>
              <a:blipFill>
                <a:blip r:embed="rId3"/>
                <a:stretch>
                  <a:fillRect/>
                </a:stretch>
              </a:blipFill>
              <a:ln w="76200">
                <a:solidFill>
                  <a:srgbClr val="0070C0"/>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A9D96468-3BE7-4EC3-883A-4646396CBE03}"/>
                  </a:ext>
                </a:extLst>
              </p:cNvPr>
              <p:cNvSpPr/>
              <p:nvPr/>
            </p:nvSpPr>
            <p:spPr>
              <a:xfrm>
                <a:off x="9959860" y="5903050"/>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𝑖</m:t>
                          </m:r>
                        </m:sub>
                      </m:sSub>
                    </m:oMath>
                  </m:oMathPara>
                </a14:m>
                <a:endParaRPr lang="fr-FR" dirty="0">
                  <a:solidFill>
                    <a:schemeClr val="tx1"/>
                  </a:solidFill>
                </a:endParaRPr>
              </a:p>
            </p:txBody>
          </p:sp>
        </mc:Choice>
        <mc:Fallback xmlns="">
          <p:sp>
            <p:nvSpPr>
              <p:cNvPr id="20" name="Oval 19">
                <a:extLst>
                  <a:ext uri="{FF2B5EF4-FFF2-40B4-BE49-F238E27FC236}">
                    <a16:creationId xmlns:a16="http://schemas.microsoft.com/office/drawing/2014/main" id="{A9D96468-3BE7-4EC3-883A-4646396CBE03}"/>
                  </a:ext>
                </a:extLst>
              </p:cNvPr>
              <p:cNvSpPr>
                <a:spLocks noRot="1" noChangeAspect="1" noMove="1" noResize="1" noEditPoints="1" noAdjustHandles="1" noChangeArrowheads="1" noChangeShapeType="1" noTextEdit="1"/>
              </p:cNvSpPr>
              <p:nvPr/>
            </p:nvSpPr>
            <p:spPr>
              <a:xfrm>
                <a:off x="9959860" y="5903050"/>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p:sp>
        <p:nvSpPr>
          <p:cNvPr id="2" name="Equals 1">
            <a:extLst>
              <a:ext uri="{FF2B5EF4-FFF2-40B4-BE49-F238E27FC236}">
                <a16:creationId xmlns:a16="http://schemas.microsoft.com/office/drawing/2014/main" id="{4DC591E4-312E-4AF2-913A-E75876E99AA7}"/>
              </a:ext>
            </a:extLst>
          </p:cNvPr>
          <p:cNvSpPr/>
          <p:nvPr/>
        </p:nvSpPr>
        <p:spPr>
          <a:xfrm>
            <a:off x="9241088" y="6035179"/>
            <a:ext cx="640080" cy="37582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a:extLst>
              <a:ext uri="{FF2B5EF4-FFF2-40B4-BE49-F238E27FC236}">
                <a16:creationId xmlns:a16="http://schemas.microsoft.com/office/drawing/2014/main" id="{AD7B3D2E-0B75-46AF-A9C2-0EA18E2282CD}"/>
              </a:ext>
            </a:extLst>
          </p:cNvPr>
          <p:cNvCxnSpPr>
            <a:cxnSpLocks/>
            <a:stCxn id="41" idx="7"/>
            <a:endCxn id="40" idx="4"/>
          </p:cNvCxnSpPr>
          <p:nvPr/>
        </p:nvCxnSpPr>
        <p:spPr>
          <a:xfrm flipV="1">
            <a:off x="10650917" y="3635391"/>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35EE88-4A12-468F-A16B-F096A688F2E3}"/>
              </a:ext>
            </a:extLst>
          </p:cNvPr>
          <p:cNvCxnSpPr>
            <a:cxnSpLocks/>
            <a:stCxn id="37" idx="6"/>
            <a:endCxn id="38" idx="2"/>
          </p:cNvCxnSpPr>
          <p:nvPr/>
        </p:nvCxnSpPr>
        <p:spPr>
          <a:xfrm flipV="1">
            <a:off x="7257183" y="190750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E18432-C5AD-4C4C-AE21-BC115B87A94C}"/>
              </a:ext>
            </a:extLst>
          </p:cNvPr>
          <p:cNvCxnSpPr>
            <a:cxnSpLocks/>
            <a:stCxn id="39" idx="7"/>
            <a:endCxn id="38" idx="4"/>
          </p:cNvCxnSpPr>
          <p:nvPr/>
        </p:nvCxnSpPr>
        <p:spPr>
          <a:xfrm flipV="1">
            <a:off x="8798790" y="222754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2DAEFC-8AE6-4A42-86CE-76A7836EE3CC}"/>
              </a:ext>
            </a:extLst>
          </p:cNvPr>
          <p:cNvCxnSpPr>
            <a:cxnSpLocks/>
            <a:stCxn id="38" idx="6"/>
            <a:endCxn id="40" idx="1"/>
          </p:cNvCxnSpPr>
          <p:nvPr/>
        </p:nvCxnSpPr>
        <p:spPr>
          <a:xfrm>
            <a:off x="9827325" y="1907505"/>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E25E770-CCFF-41F3-9358-EB97E051E947}"/>
              </a:ext>
            </a:extLst>
          </p:cNvPr>
          <p:cNvCxnSpPr>
            <a:cxnSpLocks/>
            <a:stCxn id="39" idx="6"/>
            <a:endCxn id="40" idx="2"/>
          </p:cNvCxnSpPr>
          <p:nvPr/>
        </p:nvCxnSpPr>
        <p:spPr>
          <a:xfrm flipV="1">
            <a:off x="8892528" y="3315351"/>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6791E87A-6CE9-4FF7-9040-A63BF11BB6EB}"/>
                  </a:ext>
                </a:extLst>
              </p:cNvPr>
              <p:cNvSpPr/>
              <p:nvPr/>
            </p:nvSpPr>
            <p:spPr>
              <a:xfrm>
                <a:off x="6617103" y="183317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37" name="Oval 36">
                <a:extLst>
                  <a:ext uri="{FF2B5EF4-FFF2-40B4-BE49-F238E27FC236}">
                    <a16:creationId xmlns:a16="http://schemas.microsoft.com/office/drawing/2014/main" id="{6791E87A-6CE9-4FF7-9040-A63BF11BB6EB}"/>
                  </a:ext>
                </a:extLst>
              </p:cNvPr>
              <p:cNvSpPr>
                <a:spLocks noRot="1" noChangeAspect="1" noMove="1" noResize="1" noEditPoints="1" noAdjustHandles="1" noChangeArrowheads="1" noChangeShapeType="1" noTextEdit="1"/>
              </p:cNvSpPr>
              <p:nvPr/>
            </p:nvSpPr>
            <p:spPr>
              <a:xfrm>
                <a:off x="6617103" y="183317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BEBAC073-7FF8-47F1-8948-F82361A4AF35}"/>
                  </a:ext>
                </a:extLst>
              </p:cNvPr>
              <p:cNvSpPr/>
              <p:nvPr/>
            </p:nvSpPr>
            <p:spPr>
              <a:xfrm>
                <a:off x="9187245" y="158746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38" name="Oval 37">
                <a:extLst>
                  <a:ext uri="{FF2B5EF4-FFF2-40B4-BE49-F238E27FC236}">
                    <a16:creationId xmlns:a16="http://schemas.microsoft.com/office/drawing/2014/main" id="{BEBAC073-7FF8-47F1-8948-F82361A4AF35}"/>
                  </a:ext>
                </a:extLst>
              </p:cNvPr>
              <p:cNvSpPr>
                <a:spLocks noRot="1" noChangeAspect="1" noMove="1" noResize="1" noEditPoints="1" noAdjustHandles="1" noChangeArrowheads="1" noChangeShapeType="1" noTextEdit="1"/>
              </p:cNvSpPr>
              <p:nvPr/>
            </p:nvSpPr>
            <p:spPr>
              <a:xfrm>
                <a:off x="9187245" y="158746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A3FBAC25-E0CC-4090-9359-2BA68CA94AE0}"/>
                  </a:ext>
                </a:extLst>
              </p:cNvPr>
              <p:cNvSpPr/>
              <p:nvPr/>
            </p:nvSpPr>
            <p:spPr>
              <a:xfrm>
                <a:off x="8252448" y="327180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39" name="Oval 38">
                <a:extLst>
                  <a:ext uri="{FF2B5EF4-FFF2-40B4-BE49-F238E27FC236}">
                    <a16:creationId xmlns:a16="http://schemas.microsoft.com/office/drawing/2014/main" id="{A3FBAC25-E0CC-4090-9359-2BA68CA94AE0}"/>
                  </a:ext>
                </a:extLst>
              </p:cNvPr>
              <p:cNvSpPr>
                <a:spLocks noRot="1" noChangeAspect="1" noMove="1" noResize="1" noEditPoints="1" noAdjustHandles="1" noChangeArrowheads="1" noChangeShapeType="1" noTextEdit="1"/>
              </p:cNvSpPr>
              <p:nvPr/>
            </p:nvSpPr>
            <p:spPr>
              <a:xfrm>
                <a:off x="8252448" y="327180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38188B92-5DEF-4BFC-AF85-C3F5D6AB475C}"/>
                  </a:ext>
                </a:extLst>
              </p:cNvPr>
              <p:cNvSpPr/>
              <p:nvPr/>
            </p:nvSpPr>
            <p:spPr>
              <a:xfrm>
                <a:off x="11316622" y="299531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40" name="Oval 39">
                <a:extLst>
                  <a:ext uri="{FF2B5EF4-FFF2-40B4-BE49-F238E27FC236}">
                    <a16:creationId xmlns:a16="http://schemas.microsoft.com/office/drawing/2014/main" id="{38188B92-5DEF-4BFC-AF85-C3F5D6AB475C}"/>
                  </a:ext>
                </a:extLst>
              </p:cNvPr>
              <p:cNvSpPr>
                <a:spLocks noRot="1" noChangeAspect="1" noMove="1" noResize="1" noEditPoints="1" noAdjustHandles="1" noChangeArrowheads="1" noChangeShapeType="1" noTextEdit="1"/>
              </p:cNvSpPr>
              <p:nvPr/>
            </p:nvSpPr>
            <p:spPr>
              <a:xfrm>
                <a:off x="11316622" y="2995311"/>
                <a:ext cx="640080" cy="640080"/>
              </a:xfrm>
              <a:prstGeom prst="ellipse">
                <a:avLst/>
              </a:prstGeom>
              <a:blipFill>
                <a:blip r:embed="rId8"/>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D30FCD69-4C86-42C5-985F-1247838E8DC2}"/>
                  </a:ext>
                </a:extLst>
              </p:cNvPr>
              <p:cNvSpPr/>
              <p:nvPr/>
            </p:nvSpPr>
            <p:spPr>
              <a:xfrm>
                <a:off x="10104575" y="4922072"/>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41" name="Oval 40">
                <a:extLst>
                  <a:ext uri="{FF2B5EF4-FFF2-40B4-BE49-F238E27FC236}">
                    <a16:creationId xmlns:a16="http://schemas.microsoft.com/office/drawing/2014/main" id="{D30FCD69-4C86-42C5-985F-1247838E8DC2}"/>
                  </a:ext>
                </a:extLst>
              </p:cNvPr>
              <p:cNvSpPr>
                <a:spLocks noRot="1" noChangeAspect="1" noMove="1" noResize="1" noEditPoints="1" noAdjustHandles="1" noChangeArrowheads="1" noChangeShapeType="1" noTextEdit="1"/>
              </p:cNvSpPr>
              <p:nvPr/>
            </p:nvSpPr>
            <p:spPr>
              <a:xfrm>
                <a:off x="10104575" y="4922072"/>
                <a:ext cx="640080" cy="640080"/>
              </a:xfrm>
              <a:prstGeom prst="ellipse">
                <a:avLst/>
              </a:prstGeom>
              <a:blipFill>
                <a:blip r:embed="rId9"/>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115582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BBD4-DD1B-5251-E3E3-787BE668D63E}"/>
              </a:ext>
            </a:extLst>
          </p:cNvPr>
          <p:cNvSpPr>
            <a:spLocks noGrp="1"/>
          </p:cNvSpPr>
          <p:nvPr>
            <p:ph type="title"/>
          </p:nvPr>
        </p:nvSpPr>
        <p:spPr/>
        <p:txBody>
          <a:bodyPr/>
          <a:lstStyle/>
          <a:p>
            <a:r>
              <a:rPr lang="en-GB" dirty="0"/>
              <a:t>Practice 7</a:t>
            </a:r>
            <a:endParaRPr lang="en-SG" dirty="0"/>
          </a:p>
        </p:txBody>
      </p:sp>
      <p:sp>
        <p:nvSpPr>
          <p:cNvPr id="4" name="Content Placeholder 3">
            <a:extLst>
              <a:ext uri="{FF2B5EF4-FFF2-40B4-BE49-F238E27FC236}">
                <a16:creationId xmlns:a16="http://schemas.microsoft.com/office/drawing/2014/main" id="{B7EA05B0-4FFE-B6B2-11E3-F6DFC537CAF2}"/>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How would you modify this FSM with stopping state, so that it considers as acceptable inputs any string </a:t>
            </a:r>
            <a:r>
              <a:rPr lang="en-GB" i="1" dirty="0"/>
              <a:t>x</a:t>
            </a:r>
            <a:r>
              <a:rPr lang="en-GB" dirty="0"/>
              <a:t> of 0 and 1, that have an even number of zeroes?</a:t>
            </a:r>
          </a:p>
          <a:p>
            <a:pPr marL="514350" indent="-514350">
              <a:buFont typeface="+mj-lt"/>
              <a:buAutoNum type="arabicPeriod"/>
            </a:pPr>
            <a:endParaRPr lang="en-GB" dirty="0"/>
          </a:p>
          <a:p>
            <a:pPr marL="0" indent="0">
              <a:buNone/>
            </a:pPr>
            <a:endParaRPr lang="en-GB" dirty="0"/>
          </a:p>
        </p:txBody>
      </p:sp>
      <p:cxnSp>
        <p:nvCxnSpPr>
          <p:cNvPr id="6" name="Straight Arrow Connector 5">
            <a:extLst>
              <a:ext uri="{FF2B5EF4-FFF2-40B4-BE49-F238E27FC236}">
                <a16:creationId xmlns:a16="http://schemas.microsoft.com/office/drawing/2014/main" id="{E709A53E-8FBF-D357-DFA6-93CC525B18D5}"/>
              </a:ext>
            </a:extLst>
          </p:cNvPr>
          <p:cNvCxnSpPr>
            <a:cxnSpLocks/>
          </p:cNvCxnSpPr>
          <p:nvPr/>
        </p:nvCxnSpPr>
        <p:spPr>
          <a:xfrm flipH="1">
            <a:off x="9450277" y="515815"/>
            <a:ext cx="6338" cy="129600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8CEA9245-4BAF-733F-0655-67AB3E1C13A8}"/>
              </a:ext>
            </a:extLst>
          </p:cNvPr>
          <p:cNvSpPr/>
          <p:nvPr/>
        </p:nvSpPr>
        <p:spPr>
          <a:xfrm>
            <a:off x="8910277" y="1811824"/>
            <a:ext cx="1080000" cy="1080000"/>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Start</a:t>
            </a:r>
            <a:endParaRPr lang="en-SG" b="1" dirty="0">
              <a:solidFill>
                <a:schemeClr val="bg1"/>
              </a:solidFill>
            </a:endParaRPr>
          </a:p>
        </p:txBody>
      </p:sp>
      <p:sp>
        <p:nvSpPr>
          <p:cNvPr id="12" name="Oval 11">
            <a:extLst>
              <a:ext uri="{FF2B5EF4-FFF2-40B4-BE49-F238E27FC236}">
                <a16:creationId xmlns:a16="http://schemas.microsoft.com/office/drawing/2014/main" id="{D76E3B2E-6AC9-D50E-A27E-1E1B7499BD23}"/>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b="1" dirty="0">
              <a:solidFill>
                <a:schemeClr val="bg1"/>
              </a:solidFill>
            </a:endParaRPr>
          </a:p>
        </p:txBody>
      </p:sp>
      <p:sp>
        <p:nvSpPr>
          <p:cNvPr id="15" name="Oval 14">
            <a:extLst>
              <a:ext uri="{FF2B5EF4-FFF2-40B4-BE49-F238E27FC236}">
                <a16:creationId xmlns:a16="http://schemas.microsoft.com/office/drawing/2014/main" id="{617A7345-E449-9B52-AB6E-B22A25A83D7F}"/>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1</a:t>
            </a:r>
            <a:endParaRPr lang="en-SG" b="1" dirty="0">
              <a:solidFill>
                <a:schemeClr val="bg1"/>
              </a:solidFill>
            </a:endParaRPr>
          </a:p>
        </p:txBody>
      </p:sp>
      <p:cxnSp>
        <p:nvCxnSpPr>
          <p:cNvPr id="18" name="Straight Arrow Connector 17">
            <a:extLst>
              <a:ext uri="{FF2B5EF4-FFF2-40B4-BE49-F238E27FC236}">
                <a16:creationId xmlns:a16="http://schemas.microsoft.com/office/drawing/2014/main" id="{40110E34-B615-8286-22CF-810DA0A39A3A}"/>
              </a:ext>
            </a:extLst>
          </p:cNvPr>
          <p:cNvCxnSpPr>
            <a:cxnSpLocks/>
            <a:stCxn id="11" idx="5"/>
            <a:endCxn id="15" idx="1"/>
          </p:cNvCxnSpPr>
          <p:nvPr/>
        </p:nvCxnSpPr>
        <p:spPr>
          <a:xfrm>
            <a:off x="9832115"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0C04609-42E6-F14B-8282-098658B148A3}"/>
              </a:ext>
            </a:extLst>
          </p:cNvPr>
          <p:cNvCxnSpPr>
            <a:cxnSpLocks/>
            <a:stCxn id="11" idx="3"/>
            <a:endCxn id="12" idx="7"/>
          </p:cNvCxnSpPr>
          <p:nvPr/>
        </p:nvCxnSpPr>
        <p:spPr>
          <a:xfrm flipH="1">
            <a:off x="8132992" y="2733662"/>
            <a:ext cx="935447" cy="2057679"/>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30C07D3-DD84-9CAD-389C-0697B272CC5E}"/>
              </a:ext>
            </a:extLst>
          </p:cNvPr>
          <p:cNvSpPr txBox="1"/>
          <p:nvPr/>
        </p:nvSpPr>
        <p:spPr>
          <a:xfrm>
            <a:off x="10285047" y="3290277"/>
            <a:ext cx="324354" cy="369332"/>
          </a:xfrm>
          <a:prstGeom prst="rect">
            <a:avLst/>
          </a:prstGeom>
          <a:noFill/>
        </p:spPr>
        <p:txBody>
          <a:bodyPr wrap="square" rtlCol="0">
            <a:spAutoFit/>
          </a:bodyPr>
          <a:lstStyle/>
          <a:p>
            <a:r>
              <a:rPr lang="en-GB" b="1" dirty="0"/>
              <a:t>1</a:t>
            </a:r>
            <a:endParaRPr lang="en-SG" b="1" dirty="0"/>
          </a:p>
        </p:txBody>
      </p:sp>
      <p:sp>
        <p:nvSpPr>
          <p:cNvPr id="27" name="TextBox 26">
            <a:extLst>
              <a:ext uri="{FF2B5EF4-FFF2-40B4-BE49-F238E27FC236}">
                <a16:creationId xmlns:a16="http://schemas.microsoft.com/office/drawing/2014/main" id="{D1619E34-8B41-4425-4FD5-566688B406C8}"/>
              </a:ext>
            </a:extLst>
          </p:cNvPr>
          <p:cNvSpPr txBox="1"/>
          <p:nvPr/>
        </p:nvSpPr>
        <p:spPr>
          <a:xfrm>
            <a:off x="8291154" y="3290277"/>
            <a:ext cx="324354" cy="369332"/>
          </a:xfrm>
          <a:prstGeom prst="rect">
            <a:avLst/>
          </a:prstGeom>
          <a:noFill/>
        </p:spPr>
        <p:txBody>
          <a:bodyPr wrap="square" rtlCol="0">
            <a:spAutoFit/>
          </a:bodyPr>
          <a:lstStyle/>
          <a:p>
            <a:r>
              <a:rPr lang="en-GB" b="1" dirty="0"/>
              <a:t>0</a:t>
            </a:r>
            <a:endParaRPr lang="en-SG" b="1" dirty="0"/>
          </a:p>
        </p:txBody>
      </p:sp>
      <p:cxnSp>
        <p:nvCxnSpPr>
          <p:cNvPr id="28" name="Straight Arrow Connector 27">
            <a:extLst>
              <a:ext uri="{FF2B5EF4-FFF2-40B4-BE49-F238E27FC236}">
                <a16:creationId xmlns:a16="http://schemas.microsoft.com/office/drawing/2014/main" id="{71689019-E2EF-D000-42A8-FA9415BBB214}"/>
              </a:ext>
            </a:extLst>
          </p:cNvPr>
          <p:cNvCxnSpPr>
            <a:cxnSpLocks/>
            <a:stCxn id="15" idx="3"/>
            <a:endCxn id="12"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19C0A37-FE42-D1D0-7C2E-A8A586FE772A}"/>
              </a:ext>
            </a:extLst>
          </p:cNvPr>
          <p:cNvCxnSpPr>
            <a:cxnSpLocks/>
            <a:stCxn id="12" idx="6"/>
            <a:endCxn id="15" idx="2"/>
          </p:cNvCxnSpPr>
          <p:nvPr/>
        </p:nvCxnSpPr>
        <p:spPr>
          <a:xfrm>
            <a:off x="8291154" y="5173179"/>
            <a:ext cx="231824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537D8662-2156-DE73-63FD-661EEF315528}"/>
              </a:ext>
            </a:extLst>
          </p:cNvPr>
          <p:cNvSpPr txBox="1"/>
          <p:nvPr/>
        </p:nvSpPr>
        <p:spPr>
          <a:xfrm>
            <a:off x="9288100" y="5752189"/>
            <a:ext cx="324354" cy="369332"/>
          </a:xfrm>
          <a:prstGeom prst="rect">
            <a:avLst/>
          </a:prstGeom>
          <a:noFill/>
        </p:spPr>
        <p:txBody>
          <a:bodyPr wrap="square" rtlCol="0">
            <a:spAutoFit/>
          </a:bodyPr>
          <a:lstStyle/>
          <a:p>
            <a:r>
              <a:rPr lang="en-GB" b="1" dirty="0"/>
              <a:t>0</a:t>
            </a:r>
            <a:endParaRPr lang="en-SG" b="1" dirty="0"/>
          </a:p>
        </p:txBody>
      </p:sp>
      <p:sp>
        <p:nvSpPr>
          <p:cNvPr id="31" name="TextBox 30">
            <a:extLst>
              <a:ext uri="{FF2B5EF4-FFF2-40B4-BE49-F238E27FC236}">
                <a16:creationId xmlns:a16="http://schemas.microsoft.com/office/drawing/2014/main" id="{29DF95B0-9637-90DA-C6B2-6C6157785EF3}"/>
              </a:ext>
            </a:extLst>
          </p:cNvPr>
          <p:cNvSpPr txBox="1"/>
          <p:nvPr/>
        </p:nvSpPr>
        <p:spPr>
          <a:xfrm>
            <a:off x="9281296" y="4639790"/>
            <a:ext cx="324354" cy="369332"/>
          </a:xfrm>
          <a:prstGeom prst="rect">
            <a:avLst/>
          </a:prstGeom>
          <a:noFill/>
        </p:spPr>
        <p:txBody>
          <a:bodyPr wrap="square" rtlCol="0">
            <a:spAutoFit/>
          </a:bodyPr>
          <a:lstStyle/>
          <a:p>
            <a:r>
              <a:rPr lang="en-GB" b="1" dirty="0"/>
              <a:t>1</a:t>
            </a:r>
            <a:endParaRPr lang="en-SG" b="1" dirty="0"/>
          </a:p>
        </p:txBody>
      </p:sp>
      <p:sp>
        <p:nvSpPr>
          <p:cNvPr id="32" name="Freeform: Shape 31">
            <a:extLst>
              <a:ext uri="{FF2B5EF4-FFF2-40B4-BE49-F238E27FC236}">
                <a16:creationId xmlns:a16="http://schemas.microsoft.com/office/drawing/2014/main" id="{000193EC-1CAD-06AE-49FB-97E8E1B835C0}"/>
              </a:ext>
            </a:extLst>
          </p:cNvPr>
          <p:cNvSpPr/>
          <p:nvPr/>
        </p:nvSpPr>
        <p:spPr>
          <a:xfrm>
            <a:off x="6771537" y="4284488"/>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Shape 32">
            <a:extLst>
              <a:ext uri="{FF2B5EF4-FFF2-40B4-BE49-F238E27FC236}">
                <a16:creationId xmlns:a16="http://schemas.microsoft.com/office/drawing/2014/main" id="{8A1207DA-99E1-CC3C-93CD-53C83BDE20CF}"/>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TextBox 33">
            <a:extLst>
              <a:ext uri="{FF2B5EF4-FFF2-40B4-BE49-F238E27FC236}">
                <a16:creationId xmlns:a16="http://schemas.microsoft.com/office/drawing/2014/main" id="{CA1B86D9-ADF5-092E-4BE3-51DA9C615AA9}"/>
              </a:ext>
            </a:extLst>
          </p:cNvPr>
          <p:cNvSpPr txBox="1"/>
          <p:nvPr/>
        </p:nvSpPr>
        <p:spPr>
          <a:xfrm>
            <a:off x="11677420" y="3915156"/>
            <a:ext cx="324354" cy="369332"/>
          </a:xfrm>
          <a:prstGeom prst="rect">
            <a:avLst/>
          </a:prstGeom>
          <a:noFill/>
        </p:spPr>
        <p:txBody>
          <a:bodyPr wrap="square" rtlCol="0">
            <a:spAutoFit/>
          </a:bodyPr>
          <a:lstStyle/>
          <a:p>
            <a:r>
              <a:rPr lang="en-GB" b="1" dirty="0"/>
              <a:t>1</a:t>
            </a:r>
            <a:endParaRPr lang="en-SG" b="1" dirty="0"/>
          </a:p>
        </p:txBody>
      </p:sp>
      <p:sp>
        <p:nvSpPr>
          <p:cNvPr id="35" name="TextBox 34">
            <a:extLst>
              <a:ext uri="{FF2B5EF4-FFF2-40B4-BE49-F238E27FC236}">
                <a16:creationId xmlns:a16="http://schemas.microsoft.com/office/drawing/2014/main" id="{3D8A7C77-9F19-3960-F5A3-DA56BFE914B0}"/>
              </a:ext>
            </a:extLst>
          </p:cNvPr>
          <p:cNvSpPr txBox="1"/>
          <p:nvPr/>
        </p:nvSpPr>
        <p:spPr>
          <a:xfrm>
            <a:off x="6648431" y="3915156"/>
            <a:ext cx="324354" cy="369332"/>
          </a:xfrm>
          <a:prstGeom prst="rect">
            <a:avLst/>
          </a:prstGeom>
          <a:noFill/>
        </p:spPr>
        <p:txBody>
          <a:bodyPr wrap="square" rtlCol="0">
            <a:spAutoFit/>
          </a:bodyPr>
          <a:lstStyle/>
          <a:p>
            <a:r>
              <a:rPr lang="en-GB" b="1" dirty="0"/>
              <a:t>0</a:t>
            </a:r>
            <a:endParaRPr lang="en-SG" b="1" dirty="0"/>
          </a:p>
        </p:txBody>
      </p:sp>
      <p:sp>
        <p:nvSpPr>
          <p:cNvPr id="36" name="Oval 35">
            <a:extLst>
              <a:ext uri="{FF2B5EF4-FFF2-40B4-BE49-F238E27FC236}">
                <a16:creationId xmlns:a16="http://schemas.microsoft.com/office/drawing/2014/main" id="{8AA84D6C-FEB5-AD5A-43D5-62D965E7C5C1}"/>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solidFill>
                  <a:schemeClr val="bg1"/>
                </a:solidFill>
              </a:rPr>
              <a:t>0</a:t>
            </a:r>
            <a:endParaRPr lang="en-SG" b="1" dirty="0">
              <a:solidFill>
                <a:schemeClr val="bg1"/>
              </a:solidFill>
            </a:endParaRPr>
          </a:p>
        </p:txBody>
      </p:sp>
    </p:spTree>
    <p:extLst>
      <p:ext uri="{BB962C8B-B14F-4D97-AF65-F5344CB8AC3E}">
        <p14:creationId xmlns:p14="http://schemas.microsoft.com/office/powerpoint/2010/main" val="813445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EEB4-0350-8BF6-2588-5A070D893179}"/>
              </a:ext>
            </a:extLst>
          </p:cNvPr>
          <p:cNvSpPr>
            <a:spLocks noGrp="1"/>
          </p:cNvSpPr>
          <p:nvPr>
            <p:ph type="title"/>
          </p:nvPr>
        </p:nvSpPr>
        <p:spPr/>
        <p:txBody>
          <a:bodyPr/>
          <a:lstStyle/>
          <a:p>
            <a:r>
              <a:rPr lang="en-GB" dirty="0"/>
              <a:t>Practice 8</a:t>
            </a:r>
            <a:endParaRPr lang="en-SG" dirty="0"/>
          </a:p>
        </p:txBody>
      </p:sp>
      <p:sp>
        <p:nvSpPr>
          <p:cNvPr id="3" name="Content Placeholder 2">
            <a:extLst>
              <a:ext uri="{FF2B5EF4-FFF2-40B4-BE49-F238E27FC236}">
                <a16:creationId xmlns:a16="http://schemas.microsoft.com/office/drawing/2014/main" id="{C2D30554-1CE4-F556-52DE-9DD7CF541817}"/>
              </a:ext>
            </a:extLst>
          </p:cNvPr>
          <p:cNvSpPr>
            <a:spLocks noGrp="1"/>
          </p:cNvSpPr>
          <p:nvPr>
            <p:ph idx="1"/>
          </p:nvPr>
        </p:nvSpPr>
        <p:spPr/>
        <p:txBody>
          <a:bodyPr/>
          <a:lstStyle/>
          <a:p>
            <a:pPr marL="0" indent="0">
              <a:buNone/>
            </a:pPr>
            <a:r>
              <a:rPr lang="en-GB" dirty="0"/>
              <a:t>Design an FSM that detects whether a binary input string </a:t>
            </a:r>
            <a:r>
              <a:rPr lang="en-GB" i="1" dirty="0"/>
              <a:t>x</a:t>
            </a:r>
            <a:r>
              <a:rPr lang="en-GB" dirty="0"/>
              <a:t> has an alternating bit pattern (e.g., "01010101" or "10101010").</a:t>
            </a:r>
          </a:p>
          <a:p>
            <a:pPr marL="0" indent="0">
              <a:buNone/>
            </a:pPr>
            <a:r>
              <a:rPr lang="en-GB" dirty="0"/>
              <a:t>The FSM should end in an accepting state if and only if the input string follows an alternating pattern.</a:t>
            </a:r>
            <a:endParaRPr lang="en-SG" dirty="0"/>
          </a:p>
        </p:txBody>
      </p:sp>
    </p:spTree>
    <p:extLst>
      <p:ext uri="{BB962C8B-B14F-4D97-AF65-F5344CB8AC3E}">
        <p14:creationId xmlns:p14="http://schemas.microsoft.com/office/powerpoint/2010/main" val="453310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648A-AE56-92BD-5D3B-752FC65D5D3A}"/>
              </a:ext>
            </a:extLst>
          </p:cNvPr>
          <p:cNvSpPr>
            <a:spLocks noGrp="1"/>
          </p:cNvSpPr>
          <p:nvPr>
            <p:ph type="title"/>
          </p:nvPr>
        </p:nvSpPr>
        <p:spPr/>
        <p:txBody>
          <a:bodyPr/>
          <a:lstStyle/>
          <a:p>
            <a:r>
              <a:rPr lang="en-GB"/>
              <a:t>Practice 9</a:t>
            </a:r>
            <a:endParaRPr lang="en-SG" dirty="0"/>
          </a:p>
        </p:txBody>
      </p:sp>
      <p:sp>
        <p:nvSpPr>
          <p:cNvPr id="3" name="Content Placeholder 2">
            <a:extLst>
              <a:ext uri="{FF2B5EF4-FFF2-40B4-BE49-F238E27FC236}">
                <a16:creationId xmlns:a16="http://schemas.microsoft.com/office/drawing/2014/main" id="{ACD1531A-DF2E-8A8B-EC2F-9959422B11B6}"/>
              </a:ext>
            </a:extLst>
          </p:cNvPr>
          <p:cNvSpPr>
            <a:spLocks noGrp="1"/>
          </p:cNvSpPr>
          <p:nvPr>
            <p:ph idx="1"/>
          </p:nvPr>
        </p:nvSpPr>
        <p:spPr>
          <a:xfrm>
            <a:off x="838200" y="1825624"/>
            <a:ext cx="10515600" cy="5032375"/>
          </a:xfrm>
        </p:spPr>
        <p:txBody>
          <a:bodyPr>
            <a:normAutofit/>
          </a:bodyPr>
          <a:lstStyle/>
          <a:p>
            <a:pPr marL="0" indent="0">
              <a:buNone/>
            </a:pPr>
            <a:r>
              <a:rPr lang="en-GB" dirty="0"/>
              <a:t>Let us go back to the Practice 4 – Vending Machine example.</a:t>
            </a:r>
          </a:p>
          <a:p>
            <a:pPr marL="0" indent="0">
              <a:buNone/>
            </a:pPr>
            <a:endParaRPr lang="en-GB" dirty="0"/>
          </a:p>
          <a:p>
            <a:pPr marL="0" indent="0">
              <a:buNone/>
            </a:pPr>
            <a:r>
              <a:rPr lang="en-GB" b="1" dirty="0"/>
              <a:t>Question: </a:t>
            </a:r>
            <a:r>
              <a:rPr lang="en-GB" dirty="0"/>
              <a:t>What if we wanted for the machine to keep track of any amount of money we would have inserted and return the change only after the button has been pressed?</a:t>
            </a:r>
          </a:p>
          <a:p>
            <a:pPr marL="0" indent="0">
              <a:buNone/>
            </a:pPr>
            <a:r>
              <a:rPr lang="en-GB" dirty="0"/>
              <a:t>Could this be represented with </a:t>
            </a:r>
            <a:r>
              <a:rPr lang="en-GB"/>
              <a:t>a simple FSM?</a:t>
            </a:r>
            <a:endParaRPr lang="en-GB" dirty="0"/>
          </a:p>
          <a:p>
            <a:endParaRPr lang="en-GB" dirty="0"/>
          </a:p>
        </p:txBody>
      </p:sp>
    </p:spTree>
    <p:extLst>
      <p:ext uri="{BB962C8B-B14F-4D97-AF65-F5344CB8AC3E}">
        <p14:creationId xmlns:p14="http://schemas.microsoft.com/office/powerpoint/2010/main" val="2469439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5874-6AF0-A1DE-B131-051209B5D6AE}"/>
              </a:ext>
            </a:extLst>
          </p:cNvPr>
          <p:cNvSpPr>
            <a:spLocks noGrp="1"/>
          </p:cNvSpPr>
          <p:nvPr>
            <p:ph type="title"/>
          </p:nvPr>
        </p:nvSpPr>
        <p:spPr/>
        <p:txBody>
          <a:bodyPr/>
          <a:lstStyle/>
          <a:p>
            <a:r>
              <a:rPr lang="en-GB" dirty="0"/>
              <a:t>Practice 10 (Final boss for today)</a:t>
            </a:r>
            <a:endParaRPr lang="en-SG" dirty="0"/>
          </a:p>
        </p:txBody>
      </p:sp>
      <p:sp>
        <p:nvSpPr>
          <p:cNvPr id="3" name="Content Placeholder 2">
            <a:extLst>
              <a:ext uri="{FF2B5EF4-FFF2-40B4-BE49-F238E27FC236}">
                <a16:creationId xmlns:a16="http://schemas.microsoft.com/office/drawing/2014/main" id="{F7ACA81D-24FD-9D36-F8CA-31BBA54DC7A6}"/>
              </a:ext>
            </a:extLst>
          </p:cNvPr>
          <p:cNvSpPr>
            <a:spLocks noGrp="1"/>
          </p:cNvSpPr>
          <p:nvPr>
            <p:ph idx="1"/>
          </p:nvPr>
        </p:nvSpPr>
        <p:spPr/>
        <p:txBody>
          <a:bodyPr/>
          <a:lstStyle/>
          <a:p>
            <a:pPr marL="0" indent="0">
              <a:buNone/>
            </a:pPr>
            <a:r>
              <a:rPr lang="en-GB" dirty="0"/>
              <a:t>Create an FSM that accepts a string input </a:t>
            </a:r>
            <a:r>
              <a:rPr lang="en-GB" i="1" dirty="0"/>
              <a:t>x</a:t>
            </a:r>
            <a:r>
              <a:rPr lang="en-GB" dirty="0"/>
              <a:t> and checks if it meets specific password criteria, define below. </a:t>
            </a:r>
          </a:p>
          <a:p>
            <a:r>
              <a:rPr lang="en-GB" dirty="0"/>
              <a:t>It should have at least a minimum length of 8,</a:t>
            </a:r>
          </a:p>
          <a:p>
            <a:r>
              <a:rPr lang="en-GB" dirty="0"/>
              <a:t>At least one uppercase letter,</a:t>
            </a:r>
          </a:p>
          <a:p>
            <a:r>
              <a:rPr lang="en-GB" dirty="0"/>
              <a:t>At least one lowercase letter,</a:t>
            </a:r>
          </a:p>
          <a:p>
            <a:r>
              <a:rPr lang="en-GB" dirty="0"/>
              <a:t>And at least one digit.</a:t>
            </a:r>
          </a:p>
          <a:p>
            <a:pPr marL="0" indent="0">
              <a:buNone/>
            </a:pPr>
            <a:r>
              <a:rPr lang="en-GB" dirty="0"/>
              <a:t>The FSM should end in an "accepted" state if and </a:t>
            </a:r>
            <a:r>
              <a:rPr lang="en-GB"/>
              <a:t>only if the </a:t>
            </a:r>
            <a:r>
              <a:rPr lang="en-GB" dirty="0"/>
              <a:t>input string meets all the criteria.</a:t>
            </a:r>
            <a:endParaRPr lang="en-SG" dirty="0"/>
          </a:p>
        </p:txBody>
      </p:sp>
    </p:spTree>
    <p:extLst>
      <p:ext uri="{BB962C8B-B14F-4D97-AF65-F5344CB8AC3E}">
        <p14:creationId xmlns:p14="http://schemas.microsoft.com/office/powerpoint/2010/main" val="197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Edges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351338"/>
              </a:xfrm>
            </p:spPr>
            <p:txBody>
              <a:bodyPr>
                <a:normAutofit/>
              </a:bodyPr>
              <a:lstStyle/>
              <a:p>
                <a:r>
                  <a:rPr lang="en-US" b="1" dirty="0"/>
                  <a:t>Definition (edges):</a:t>
                </a:r>
                <a:r>
                  <a:rPr lang="en-US" dirty="0"/>
                  <a:t> An</a:t>
                </a:r>
                <a:r>
                  <a:rPr lang="en-US" b="1" dirty="0">
                    <a:solidFill>
                      <a:srgbClr val="00B050"/>
                    </a:solidFill>
                  </a:rPr>
                  <a:t> edge </a:t>
                </a:r>
                <a14:m>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r>
                      <a:rPr lang="en-US" b="1" i="1" dirty="0" smtClean="0">
                        <a:solidFill>
                          <a:srgbClr val="00B050"/>
                        </a:solidFill>
                        <a:latin typeface="Cambria Math" panose="02040503050406030204" pitchFamily="18" charset="0"/>
                      </a:rPr>
                      <m:t>)</m:t>
                    </m:r>
                  </m:oMath>
                </a14:m>
                <a:r>
                  <a:rPr lang="en-US" dirty="0"/>
                  <a:t> defines a connection from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𝒊</m:t>
                        </m:r>
                      </m:sub>
                    </m:sSub>
                  </m:oMath>
                </a14:m>
                <a:r>
                  <a:rPr lang="en-US" dirty="0"/>
                  <a:t> to </a:t>
                </a:r>
                <a:r>
                  <a:rPr lang="en-US" b="1" dirty="0">
                    <a:solidFill>
                      <a:srgbClr val="0070C0"/>
                    </a:solidFill>
                  </a:rPr>
                  <a:t>node </a:t>
                </a:r>
                <a14:m>
                  <m:oMath xmlns:m="http://schemas.openxmlformats.org/officeDocument/2006/math">
                    <m:sSub>
                      <m:sSubPr>
                        <m:ctrlPr>
                          <a:rPr lang="en-US" b="1" i="1" dirty="0" smtClean="0">
                            <a:solidFill>
                              <a:srgbClr val="0070C0"/>
                            </a:solidFill>
                            <a:latin typeface="Cambria Math" panose="02040503050406030204" pitchFamily="18" charset="0"/>
                          </a:rPr>
                        </m:ctrlPr>
                      </m:sSubPr>
                      <m:e>
                        <m:r>
                          <a:rPr lang="en-US" b="1" i="1" dirty="0" smtClean="0">
                            <a:solidFill>
                              <a:srgbClr val="0070C0"/>
                            </a:solidFill>
                            <a:latin typeface="Cambria Math" panose="02040503050406030204" pitchFamily="18" charset="0"/>
                          </a:rPr>
                          <m:t>𝒙</m:t>
                        </m:r>
                      </m:e>
                      <m:sub>
                        <m:r>
                          <a:rPr lang="en-US" b="1" i="1" dirty="0" smtClean="0">
                            <a:solidFill>
                              <a:srgbClr val="0070C0"/>
                            </a:solidFill>
                            <a:latin typeface="Cambria Math" panose="02040503050406030204" pitchFamily="18" charset="0"/>
                          </a:rPr>
                          <m:t>𝒋</m:t>
                        </m:r>
                      </m:sub>
                    </m:sSub>
                  </m:oMath>
                </a14:m>
                <a:r>
                  <a:rPr lang="en-US" b="1" dirty="0"/>
                  <a:t>.</a:t>
                </a:r>
              </a:p>
              <a:p>
                <a:r>
                  <a:rPr lang="en-US" dirty="0"/>
                  <a:t>If</a:t>
                </a:r>
                <a:r>
                  <a:rPr lang="en-US" b="1" dirty="0"/>
                  <a:t> </a:t>
                </a:r>
                <a:r>
                  <a:rPr lang="en-US" b="1" dirty="0">
                    <a:solidFill>
                      <a:srgbClr val="00B050"/>
                    </a:solidFill>
                  </a:rPr>
                  <a:t>edge </a:t>
                </a:r>
                <a14:m>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𝒊</m:t>
                        </m:r>
                        <m:r>
                          <a:rPr lang="en-US" b="1" i="1" dirty="0" err="1" smtClean="0">
                            <a:solidFill>
                              <a:srgbClr val="00B050"/>
                            </a:solidFill>
                            <a:latin typeface="Cambria Math" panose="02040503050406030204" pitchFamily="18" charset="0"/>
                          </a:rPr>
                          <m:t>,</m:t>
                        </m:r>
                        <m:r>
                          <a:rPr lang="en-US" b="1" i="1" dirty="0" err="1" smtClean="0">
                            <a:solidFill>
                              <a:srgbClr val="00B050"/>
                            </a:solidFill>
                            <a:latin typeface="Cambria Math" panose="02040503050406030204" pitchFamily="18" charset="0"/>
                          </a:rPr>
                          <m:t>𝒋</m:t>
                        </m:r>
                      </m:e>
                    </m:d>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𝑬</m:t>
                    </m:r>
                  </m:oMath>
                </a14:m>
                <a:r>
                  <a:rPr lang="en-US" dirty="0"/>
                  <a:t>, then nodes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𝑗</m:t>
                        </m:r>
                      </m:sub>
                    </m:sSub>
                    <m:r>
                      <a:rPr lang="en-US" i="1" dirty="0" smtClean="0">
                        <a:latin typeface="Cambria Math" panose="02040503050406030204" pitchFamily="18" charset="0"/>
                      </a:rPr>
                      <m:t> </m:t>
                    </m:r>
                  </m:oMath>
                </a14:m>
                <a:r>
                  <a:rPr lang="en-US" dirty="0"/>
                  <a:t>are connected in the </a:t>
                </a:r>
                <a:r>
                  <a:rPr lang="en-US" b="1" dirty="0"/>
                  <a:t>graph</a:t>
                </a:r>
                <a:r>
                  <a:rPr lang="en-US" dirty="0"/>
                  <a:t> </a:t>
                </a:r>
                <a14:m>
                  <m:oMath xmlns:m="http://schemas.openxmlformats.org/officeDocument/2006/math">
                    <m:r>
                      <a:rPr lang="en-US" b="1" i="1" dirty="0" smtClean="0">
                        <a:latin typeface="Cambria Math" panose="02040503050406030204" pitchFamily="18" charset="0"/>
                      </a:rPr>
                      <m:t>𝑮</m:t>
                    </m:r>
                  </m:oMath>
                </a14:m>
                <a:r>
                  <a:rPr lang="en-US" dirty="0"/>
                  <a:t>. </a:t>
                </a:r>
              </a:p>
              <a:p>
                <a:endParaRPr lang="en-US" dirty="0"/>
              </a:p>
              <a:p>
                <a:r>
                  <a:rPr lang="en-US" dirty="0"/>
                  <a:t>In our example, we have</a:t>
                </a:r>
                <a:endParaRPr lang="en-US"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351338"/>
              </a:xfrm>
              <a:blipFill>
                <a:blip r:embed="rId2"/>
                <a:stretch>
                  <a:fillRect l="-1809" t="-2241" r="-212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1059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Undirected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fontScale="92500"/>
              </a:bodyPr>
              <a:lstStyle/>
              <a:p>
                <a:r>
                  <a:rPr lang="en-US" b="1" dirty="0"/>
                  <a:t>Definition (undirected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undirected</a:t>
                </a:r>
                <a:r>
                  <a:rPr lang="en-US" dirty="0"/>
                  <a:t>, if connections go both ways.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Our example is an undirected graph, and the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lgn="ctr">
                  <a:buNone/>
                </a:pPr>
                <a:r>
                  <a:rPr lang="en-US" dirty="0"/>
                  <a:t>Or, to avoid redundancy,</a:t>
                </a:r>
              </a:p>
              <a:p>
                <a:pPr marL="0" indent="0" algn="ctr">
                  <a:buNone/>
                </a:pPr>
                <a:r>
                  <a:rPr lang="en-US" dirty="0"/>
                  <a:t> </a:t>
                </a:r>
                <a14:m>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oMath>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 (</m:t>
                      </m:r>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a:p>
                <a:pPr marL="0" indent="0">
                  <a:buNone/>
                </a:pPr>
                <a:endParaRPr lang="en-US" b="1" dirty="0"/>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530" t="-1784" r="-2772"/>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8092F6-F1D0-4EE3-8284-015FAFF51D80}"/>
                  </a:ext>
                </a:extLst>
              </p:cNvPr>
              <p:cNvSpPr txBox="1"/>
              <p:nvPr/>
            </p:nvSpPr>
            <p:spPr>
              <a:xfrm>
                <a:off x="7663106" y="139548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5" name="TextBox 14">
                <a:extLst>
                  <a:ext uri="{FF2B5EF4-FFF2-40B4-BE49-F238E27FC236}">
                    <a16:creationId xmlns:a16="http://schemas.microsoft.com/office/drawing/2014/main" id="{E58092F6-F1D0-4EE3-8284-015FAFF51D80}"/>
                  </a:ext>
                </a:extLst>
              </p:cNvPr>
              <p:cNvSpPr txBox="1">
                <a:spLocks noRot="1" noChangeAspect="1" noMove="1" noResize="1" noEditPoints="1" noAdjustHandles="1" noChangeArrowheads="1" noChangeShapeType="1" noTextEdit="1"/>
              </p:cNvSpPr>
              <p:nvPr/>
            </p:nvSpPr>
            <p:spPr>
              <a:xfrm>
                <a:off x="7663106" y="1395484"/>
                <a:ext cx="878148"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8CCEBC1-DE4D-4A24-9B5C-88BCCB8BA0E0}"/>
                  </a:ext>
                </a:extLst>
              </p:cNvPr>
              <p:cNvSpPr txBox="1"/>
              <p:nvPr/>
            </p:nvSpPr>
            <p:spPr>
              <a:xfrm>
                <a:off x="8566577" y="2259724"/>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6" name="TextBox 15">
                <a:extLst>
                  <a:ext uri="{FF2B5EF4-FFF2-40B4-BE49-F238E27FC236}">
                    <a16:creationId xmlns:a16="http://schemas.microsoft.com/office/drawing/2014/main" id="{E8CCEBC1-DE4D-4A24-9B5C-88BCCB8BA0E0}"/>
                  </a:ext>
                </a:extLst>
              </p:cNvPr>
              <p:cNvSpPr txBox="1">
                <a:spLocks noRot="1" noChangeAspect="1" noMove="1" noResize="1" noEditPoints="1" noAdjustHandles="1" noChangeArrowheads="1" noChangeShapeType="1" noTextEdit="1"/>
              </p:cNvSpPr>
              <p:nvPr/>
            </p:nvSpPr>
            <p:spPr>
              <a:xfrm>
                <a:off x="8566577" y="2259724"/>
                <a:ext cx="878148"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6A5260B-DF1E-46D3-91CA-82FF1F782E3D}"/>
                  </a:ext>
                </a:extLst>
              </p:cNvPr>
              <p:cNvSpPr txBox="1"/>
              <p:nvPr/>
            </p:nvSpPr>
            <p:spPr>
              <a:xfrm>
                <a:off x="10479648" y="1886820"/>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oMath>
                  </m:oMathPara>
                </a14:m>
                <a:endParaRPr lang="en-US" dirty="0"/>
              </a:p>
            </p:txBody>
          </p:sp>
        </mc:Choice>
        <mc:Fallback xmlns="">
          <p:sp>
            <p:nvSpPr>
              <p:cNvPr id="17" name="TextBox 16">
                <a:extLst>
                  <a:ext uri="{FF2B5EF4-FFF2-40B4-BE49-F238E27FC236}">
                    <a16:creationId xmlns:a16="http://schemas.microsoft.com/office/drawing/2014/main" id="{26A5260B-DF1E-46D3-91CA-82FF1F782E3D}"/>
                  </a:ext>
                </a:extLst>
              </p:cNvPr>
              <p:cNvSpPr txBox="1">
                <a:spLocks noRot="1" noChangeAspect="1" noMove="1" noResize="1" noEditPoints="1" noAdjustHandles="1" noChangeArrowheads="1" noChangeShapeType="1" noTextEdit="1"/>
              </p:cNvSpPr>
              <p:nvPr/>
            </p:nvSpPr>
            <p:spPr>
              <a:xfrm>
                <a:off x="10479648" y="1886820"/>
                <a:ext cx="878148"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9F58E5B-5112-414E-A611-E5A200B05041}"/>
                  </a:ext>
                </a:extLst>
              </p:cNvPr>
              <p:cNvSpPr txBox="1"/>
              <p:nvPr/>
            </p:nvSpPr>
            <p:spPr>
              <a:xfrm>
                <a:off x="9806949" y="3247606"/>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(3,4)</m:t>
                      </m:r>
                    </m:oMath>
                  </m:oMathPara>
                </a14:m>
                <a:endParaRPr lang="en-US" dirty="0"/>
              </a:p>
            </p:txBody>
          </p:sp>
        </mc:Choice>
        <mc:Fallback xmlns="">
          <p:sp>
            <p:nvSpPr>
              <p:cNvPr id="18" name="TextBox 17">
                <a:extLst>
                  <a:ext uri="{FF2B5EF4-FFF2-40B4-BE49-F238E27FC236}">
                    <a16:creationId xmlns:a16="http://schemas.microsoft.com/office/drawing/2014/main" id="{A9F58E5B-5112-414E-A611-E5A200B05041}"/>
                  </a:ext>
                </a:extLst>
              </p:cNvPr>
              <p:cNvSpPr txBox="1">
                <a:spLocks noRot="1" noChangeAspect="1" noMove="1" noResize="1" noEditPoints="1" noAdjustHandles="1" noChangeArrowheads="1" noChangeShapeType="1" noTextEdit="1"/>
              </p:cNvSpPr>
              <p:nvPr/>
            </p:nvSpPr>
            <p:spPr>
              <a:xfrm>
                <a:off x="9806949" y="3247606"/>
                <a:ext cx="878148"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E7C4E2-B841-4B47-86EC-C01E0C5395C3}"/>
                  </a:ext>
                </a:extLst>
              </p:cNvPr>
              <p:cNvSpPr txBox="1"/>
              <p:nvPr/>
            </p:nvSpPr>
            <p:spPr>
              <a:xfrm>
                <a:off x="10990671" y="4197795"/>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oMath>
                  </m:oMathPara>
                </a14:m>
                <a:endParaRPr lang="en-US" dirty="0"/>
              </a:p>
            </p:txBody>
          </p:sp>
        </mc:Choice>
        <mc:Fallback xmlns="">
          <p:sp>
            <p:nvSpPr>
              <p:cNvPr id="19" name="TextBox 18">
                <a:extLst>
                  <a:ext uri="{FF2B5EF4-FFF2-40B4-BE49-F238E27FC236}">
                    <a16:creationId xmlns:a16="http://schemas.microsoft.com/office/drawing/2014/main" id="{26E7C4E2-B841-4B47-86EC-C01E0C5395C3}"/>
                  </a:ext>
                </a:extLst>
              </p:cNvPr>
              <p:cNvSpPr txBox="1">
                <a:spLocks noRot="1" noChangeAspect="1" noMove="1" noResize="1" noEditPoints="1" noAdjustHandles="1" noChangeArrowheads="1" noChangeShapeType="1" noTextEdit="1"/>
              </p:cNvSpPr>
              <p:nvPr/>
            </p:nvSpPr>
            <p:spPr>
              <a:xfrm>
                <a:off x="10990671" y="4197795"/>
                <a:ext cx="878148" cy="369332"/>
              </a:xfrm>
              <a:prstGeom prst="rect">
                <a:avLst/>
              </a:prstGeom>
              <a:blipFill>
                <a:blip r:embed="rId12"/>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94467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Examples of an undirected 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838199" y="1825625"/>
                <a:ext cx="5726339" cy="4914540"/>
              </a:xfrm>
            </p:spPr>
            <p:txBody>
              <a:bodyPr>
                <a:normAutofit/>
              </a:bodyPr>
              <a:lstStyle/>
              <a:p>
                <a:r>
                  <a:rPr lang="en-US" dirty="0"/>
                  <a:t>An examples of an undirected graph is… </a:t>
                </a:r>
                <a:r>
                  <a:rPr lang="en-US" b="1" dirty="0"/>
                  <a:t>Facebook!</a:t>
                </a:r>
              </a:p>
              <a:p>
                <a:r>
                  <a:rPr lang="en-US" dirty="0"/>
                  <a:t>A </a:t>
                </a:r>
                <a:r>
                  <a:rPr lang="en-US" b="1" dirty="0">
                    <a:solidFill>
                      <a:srgbClr val="0070C0"/>
                    </a:solidFill>
                  </a:rPr>
                  <a:t>node </a:t>
                </a:r>
                <a14:m>
                  <m:oMath xmlns:m="http://schemas.openxmlformats.org/officeDocument/2006/math">
                    <m:sSub>
                      <m:sSubPr>
                        <m:ctrlPr>
                          <a:rPr lang="en-US" b="1" i="1" dirty="0" err="1" smtClean="0">
                            <a:solidFill>
                              <a:srgbClr val="0070C0"/>
                            </a:solidFill>
                            <a:latin typeface="Cambria Math" panose="02040503050406030204" pitchFamily="18" charset="0"/>
                          </a:rPr>
                        </m:ctrlPr>
                      </m:sSubPr>
                      <m:e>
                        <m:r>
                          <a:rPr lang="en-US" b="1" i="1" dirty="0" err="1" smtClean="0">
                            <a:solidFill>
                              <a:srgbClr val="0070C0"/>
                            </a:solidFill>
                            <a:latin typeface="Cambria Math" panose="02040503050406030204" pitchFamily="18" charset="0"/>
                          </a:rPr>
                          <m:t>𝒙</m:t>
                        </m:r>
                      </m:e>
                      <m:sub>
                        <m:r>
                          <a:rPr lang="en-US" b="1" i="1" dirty="0" err="1" smtClean="0">
                            <a:solidFill>
                              <a:srgbClr val="0070C0"/>
                            </a:solidFill>
                            <a:latin typeface="Cambria Math" panose="02040503050406030204" pitchFamily="18" charset="0"/>
                          </a:rPr>
                          <m:t>𝒊</m:t>
                        </m:r>
                      </m:sub>
                    </m:sSub>
                  </m:oMath>
                </a14:m>
                <a:r>
                  <a:rPr lang="en-US" b="1" dirty="0">
                    <a:solidFill>
                      <a:srgbClr val="0070C0"/>
                    </a:solidFill>
                  </a:rPr>
                  <a:t> </a:t>
                </a:r>
                <a:r>
                  <a:rPr lang="en-US" dirty="0"/>
                  <a:t>simply consists of a Facebook user, and its features are user data.</a:t>
                </a:r>
              </a:p>
              <a:p>
                <a:r>
                  <a:rPr lang="en-US" dirty="0"/>
                  <a:t>If two users </a:t>
                </a:r>
                <a14:m>
                  <m:oMath xmlns:m="http://schemas.openxmlformats.org/officeDocument/2006/math">
                    <m:r>
                      <a:rPr lang="en-US" i="1">
                        <a:latin typeface="Cambria Math" panose="02040503050406030204" pitchFamily="18" charset="0"/>
                      </a:rPr>
                      <m:t>𝑖</m:t>
                    </m:r>
                  </m:oMath>
                </a14:m>
                <a:r>
                  <a:rPr lang="en-US" dirty="0"/>
                  <a:t> and </a:t>
                </a:r>
                <a14:m>
                  <m:oMath xmlns:m="http://schemas.openxmlformats.org/officeDocument/2006/math">
                    <m:r>
                      <a:rPr lang="en-US" i="1" dirty="0">
                        <a:latin typeface="Cambria Math" panose="02040503050406030204" pitchFamily="18" charset="0"/>
                      </a:rPr>
                      <m:t>𝑗</m:t>
                    </m:r>
                  </m:oMath>
                </a14:m>
                <a:r>
                  <a:rPr lang="en-US" dirty="0"/>
                  <a:t> are friends, then there exist an </a:t>
                </a:r>
                <a:r>
                  <a:rPr lang="en-US" b="1" dirty="0">
                    <a:solidFill>
                      <a:srgbClr val="00B050"/>
                    </a:solidFill>
                  </a:rPr>
                  <a:t>edge </a:t>
                </a:r>
                <a14:m>
                  <m:oMath xmlns:m="http://schemas.openxmlformats.org/officeDocument/2006/math">
                    <m:d>
                      <m:dPr>
                        <m:ctrlPr>
                          <a:rPr lang="en-US" b="1" i="1" dirty="0">
                            <a:solidFill>
                              <a:srgbClr val="00B050"/>
                            </a:solidFill>
                            <a:latin typeface="Cambria Math" panose="02040503050406030204" pitchFamily="18" charset="0"/>
                          </a:rPr>
                        </m:ctrlPr>
                      </m:dPr>
                      <m:e>
                        <m:r>
                          <a:rPr lang="en-US" b="1" i="1" dirty="0">
                            <a:solidFill>
                              <a:srgbClr val="00B050"/>
                            </a:solidFill>
                            <a:latin typeface="Cambria Math" panose="02040503050406030204" pitchFamily="18" charset="0"/>
                          </a:rPr>
                          <m:t>𝒊</m:t>
                        </m:r>
                        <m:r>
                          <a:rPr lang="en-US" b="1" i="1" dirty="0" err="1">
                            <a:solidFill>
                              <a:srgbClr val="00B050"/>
                            </a:solidFill>
                            <a:latin typeface="Cambria Math" panose="02040503050406030204" pitchFamily="18" charset="0"/>
                          </a:rPr>
                          <m:t>,</m:t>
                        </m:r>
                        <m:r>
                          <a:rPr lang="en-US" b="1" i="1" dirty="0" err="1">
                            <a:solidFill>
                              <a:srgbClr val="00B050"/>
                            </a:solidFill>
                            <a:latin typeface="Cambria Math" panose="02040503050406030204" pitchFamily="18" charset="0"/>
                          </a:rPr>
                          <m:t>𝒋</m:t>
                        </m:r>
                      </m:e>
                    </m:d>
                  </m:oMath>
                </a14:m>
                <a:r>
                  <a:rPr lang="en-US" b="1" dirty="0"/>
                  <a:t> </a:t>
                </a:r>
                <a:r>
                  <a:rPr lang="en-US" dirty="0"/>
                  <a:t>connecting both users.</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838199" y="1825625"/>
                <a:ext cx="5726339" cy="4914540"/>
              </a:xfrm>
              <a:blipFill>
                <a:blip r:embed="rId2"/>
                <a:stretch>
                  <a:fillRect l="-1809" t="-1983" r="-170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6BA3EB7D-B60F-49E1-BB0F-1D5F9601A691}"/>
                  </a:ext>
                </a:extLst>
              </p:cNvPr>
              <p:cNvSpPr/>
              <p:nvPr/>
            </p:nvSpPr>
            <p:spPr>
              <a:xfrm>
                <a:off x="7829632" y="1835053"/>
                <a:ext cx="3699349" cy="1593948"/>
              </a:xfrm>
              <a:prstGeom prst="roundRect">
                <a:avLst/>
              </a:prstGeom>
              <a:solidFill>
                <a:schemeClr val="accent5">
                  <a:lumMod val="20000"/>
                  <a:lumOff val="80000"/>
                </a:schemeClr>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name: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𝒙</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ID</a:t>
                </a:r>
              </a:p>
              <a:p>
                <a:pPr algn="ctr"/>
                <a:endParaRPr lang="en-US" b="1" dirty="0">
                  <a:solidFill>
                    <a:schemeClr val="tx1"/>
                  </a:solidFill>
                </a:endParaRPr>
              </a:p>
              <a:p>
                <a:pPr algn="ctr"/>
                <a:r>
                  <a:rPr lang="en-US" b="1" dirty="0">
                    <a:solidFill>
                      <a:schemeClr val="tx1"/>
                    </a:solidFill>
                  </a:rPr>
                  <a:t>Node features: </a:t>
                </a:r>
                <a14:m>
                  <m:oMath xmlns:m="http://schemas.openxmlformats.org/officeDocument/2006/math">
                    <m:sSub>
                      <m:sSubPr>
                        <m:ctrlPr>
                          <a:rPr lang="en-US" b="1" i="1" dirty="0" smtClean="0">
                            <a:solidFill>
                              <a:schemeClr val="tx1"/>
                            </a:solidFill>
                            <a:latin typeface="Cambria Math" panose="02040503050406030204" pitchFamily="18" charset="0"/>
                          </a:rPr>
                        </m:ctrlPr>
                      </m:sSubPr>
                      <m:e>
                        <m:r>
                          <a:rPr lang="en-US" b="1" i="1" dirty="0" smtClean="0">
                            <a:solidFill>
                              <a:schemeClr val="tx1"/>
                            </a:solidFill>
                            <a:latin typeface="Cambria Math" panose="02040503050406030204" pitchFamily="18" charset="0"/>
                          </a:rPr>
                          <m:t>𝒉</m:t>
                        </m:r>
                      </m:e>
                      <m:sub>
                        <m:r>
                          <a:rPr lang="en-US" b="1" i="1" dirty="0" smtClean="0">
                            <a:solidFill>
                              <a:schemeClr val="tx1"/>
                            </a:solidFill>
                            <a:latin typeface="Cambria Math" panose="02040503050406030204" pitchFamily="18" charset="0"/>
                          </a:rPr>
                          <m:t>𝒊</m:t>
                        </m:r>
                      </m:sub>
                    </m:sSub>
                  </m:oMath>
                </a14:m>
                <a:r>
                  <a:rPr lang="en-US" b="1" dirty="0">
                    <a:solidFill>
                      <a:schemeClr val="tx1"/>
                    </a:solidFill>
                  </a:rPr>
                  <a:t> = (user first name, user family name, date of birth, age, etc.)</a:t>
                </a:r>
              </a:p>
            </p:txBody>
          </p:sp>
        </mc:Choice>
        <mc:Fallback xmlns="">
          <p:sp>
            <p:nvSpPr>
              <p:cNvPr id="20" name="Rectangle: Rounded Corners 19">
                <a:extLst>
                  <a:ext uri="{FF2B5EF4-FFF2-40B4-BE49-F238E27FC236}">
                    <a16:creationId xmlns:a16="http://schemas.microsoft.com/office/drawing/2014/main" id="{6BA3EB7D-B60F-49E1-BB0F-1D5F9601A691}"/>
                  </a:ext>
                </a:extLst>
              </p:cNvPr>
              <p:cNvSpPr>
                <a:spLocks noRot="1" noChangeAspect="1" noMove="1" noResize="1" noEditPoints="1" noAdjustHandles="1" noChangeArrowheads="1" noChangeShapeType="1" noTextEdit="1"/>
              </p:cNvSpPr>
              <p:nvPr/>
            </p:nvSpPr>
            <p:spPr>
              <a:xfrm>
                <a:off x="7829632" y="1835053"/>
                <a:ext cx="3699349" cy="1593948"/>
              </a:xfrm>
              <a:prstGeom prst="roundRect">
                <a:avLst/>
              </a:prstGeom>
              <a:blipFill>
                <a:blip r:embed="rId3"/>
                <a:stretch>
                  <a:fillRect/>
                </a:stretch>
              </a:blipFill>
              <a:ln w="76200">
                <a:solidFill>
                  <a:srgbClr val="0070C0"/>
                </a:solidFill>
              </a:ln>
            </p:spPr>
            <p:txBody>
              <a:bodyPr/>
              <a:lstStyle/>
              <a:p>
                <a:r>
                  <a:rPr lang="en-US">
                    <a:noFill/>
                  </a:rPr>
                  <a:t> </a:t>
                </a:r>
              </a:p>
            </p:txBody>
          </p:sp>
        </mc:Fallback>
      </mc:AlternateContent>
      <p:pic>
        <p:nvPicPr>
          <p:cNvPr id="1026" name="Picture 2" descr="Résultat de recherche d'images pour &quot;facebook logo&quot;">
            <a:extLst>
              <a:ext uri="{FF2B5EF4-FFF2-40B4-BE49-F238E27FC236}">
                <a16:creationId xmlns:a16="http://schemas.microsoft.com/office/drawing/2014/main" id="{F969F740-BE57-403C-97B8-C40BB64C0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7294" y="230188"/>
            <a:ext cx="2484748" cy="125065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4385641-DADB-4E92-8625-4FE3F65CB3AA}"/>
              </a:ext>
            </a:extLst>
          </p:cNvPr>
          <p:cNvCxnSpPr>
            <a:cxnSpLocks/>
            <a:stCxn id="8" idx="6"/>
            <a:endCxn id="9" idx="2"/>
          </p:cNvCxnSpPr>
          <p:nvPr/>
        </p:nvCxnSpPr>
        <p:spPr>
          <a:xfrm flipV="1">
            <a:off x="8859741" y="4443315"/>
            <a:ext cx="1930062" cy="245706"/>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A000FB-4218-480A-A6B1-8126571620D5}"/>
              </a:ext>
            </a:extLst>
          </p:cNvPr>
          <p:cNvCxnSpPr>
            <a:cxnSpLocks/>
            <a:stCxn id="10" idx="7"/>
            <a:endCxn id="9" idx="4"/>
          </p:cNvCxnSpPr>
          <p:nvPr/>
        </p:nvCxnSpPr>
        <p:spPr>
          <a:xfrm flipV="1">
            <a:off x="10401348" y="4763355"/>
            <a:ext cx="708495" cy="1138001"/>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D8ABD37-8345-4766-A10F-EF9D3254DE16}"/>
                  </a:ext>
                </a:extLst>
              </p:cNvPr>
              <p:cNvSpPr/>
              <p:nvPr/>
            </p:nvSpPr>
            <p:spPr>
              <a:xfrm>
                <a:off x="8219661" y="436898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8" name="Oval 7">
                <a:extLst>
                  <a:ext uri="{FF2B5EF4-FFF2-40B4-BE49-F238E27FC236}">
                    <a16:creationId xmlns:a16="http://schemas.microsoft.com/office/drawing/2014/main" id="{8D8ABD37-8345-4766-A10F-EF9D3254DE16}"/>
                  </a:ext>
                </a:extLst>
              </p:cNvPr>
              <p:cNvSpPr>
                <a:spLocks noRot="1" noChangeAspect="1" noMove="1" noResize="1" noEditPoints="1" noAdjustHandles="1" noChangeArrowheads="1" noChangeShapeType="1" noTextEdit="1"/>
              </p:cNvSpPr>
              <p:nvPr/>
            </p:nvSpPr>
            <p:spPr>
              <a:xfrm>
                <a:off x="8219661" y="436898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D528057C-A1EC-415E-AA12-4CBF05A1C3BE}"/>
                  </a:ext>
                </a:extLst>
              </p:cNvPr>
              <p:cNvSpPr/>
              <p:nvPr/>
            </p:nvSpPr>
            <p:spPr>
              <a:xfrm>
                <a:off x="10789803" y="412327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9" name="Oval 8">
                <a:extLst>
                  <a:ext uri="{FF2B5EF4-FFF2-40B4-BE49-F238E27FC236}">
                    <a16:creationId xmlns:a16="http://schemas.microsoft.com/office/drawing/2014/main" id="{D528057C-A1EC-415E-AA12-4CBF05A1C3BE}"/>
                  </a:ext>
                </a:extLst>
              </p:cNvPr>
              <p:cNvSpPr>
                <a:spLocks noRot="1" noChangeAspect="1" noMove="1" noResize="1" noEditPoints="1" noAdjustHandles="1" noChangeArrowheads="1" noChangeShapeType="1" noTextEdit="1"/>
              </p:cNvSpPr>
              <p:nvPr/>
            </p:nvSpPr>
            <p:spPr>
              <a:xfrm>
                <a:off x="10789803" y="4123275"/>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5495814-9D70-4FDF-ADEC-68DC110DDE32}"/>
                  </a:ext>
                </a:extLst>
              </p:cNvPr>
              <p:cNvSpPr/>
              <p:nvPr/>
            </p:nvSpPr>
            <p:spPr>
              <a:xfrm>
                <a:off x="9855006" y="580761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15495814-9D70-4FDF-ADEC-68DC110DDE32}"/>
                  </a:ext>
                </a:extLst>
              </p:cNvPr>
              <p:cNvSpPr>
                <a:spLocks noRot="1" noChangeAspect="1" noMove="1" noResize="1" noEditPoints="1" noAdjustHandles="1" noChangeArrowheads="1" noChangeShapeType="1" noTextEdit="1"/>
              </p:cNvSpPr>
              <p:nvPr/>
            </p:nvSpPr>
            <p:spPr>
              <a:xfrm>
                <a:off x="9855006" y="5807618"/>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0DD614-774C-49E0-8F4A-F8F7BBBD35F7}"/>
                  </a:ext>
                </a:extLst>
              </p:cNvPr>
              <p:cNvSpPr txBox="1"/>
              <p:nvPr/>
            </p:nvSpPr>
            <p:spPr>
              <a:xfrm>
                <a:off x="9152541" y="414811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xmlns="">
          <p:sp>
            <p:nvSpPr>
              <p:cNvPr id="11" name="TextBox 10">
                <a:extLst>
                  <a:ext uri="{FF2B5EF4-FFF2-40B4-BE49-F238E27FC236}">
                    <a16:creationId xmlns:a16="http://schemas.microsoft.com/office/drawing/2014/main" id="{B20DD614-774C-49E0-8F4A-F8F7BBBD35F7}"/>
                  </a:ext>
                </a:extLst>
              </p:cNvPr>
              <p:cNvSpPr txBox="1">
                <a:spLocks noRot="1" noChangeAspect="1" noMove="1" noResize="1" noEditPoints="1" noAdjustHandles="1" noChangeArrowheads="1" noChangeShapeType="1" noTextEdit="1"/>
              </p:cNvSpPr>
              <p:nvPr/>
            </p:nvSpPr>
            <p:spPr>
              <a:xfrm>
                <a:off x="9152541" y="4148111"/>
                <a:ext cx="878148"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6C26919-F710-4CF1-BC0D-A5E47B6359C5}"/>
                  </a:ext>
                </a:extLst>
              </p:cNvPr>
              <p:cNvSpPr txBox="1"/>
              <p:nvPr/>
            </p:nvSpPr>
            <p:spPr>
              <a:xfrm>
                <a:off x="10056012" y="5012351"/>
                <a:ext cx="8781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m:t>
                      </m:r>
                    </m:oMath>
                  </m:oMathPara>
                </a14:m>
                <a:endParaRPr lang="en-US" dirty="0"/>
              </a:p>
            </p:txBody>
          </p:sp>
        </mc:Choice>
        <mc:Fallback xmlns="">
          <p:sp>
            <p:nvSpPr>
              <p:cNvPr id="12" name="TextBox 11">
                <a:extLst>
                  <a:ext uri="{FF2B5EF4-FFF2-40B4-BE49-F238E27FC236}">
                    <a16:creationId xmlns:a16="http://schemas.microsoft.com/office/drawing/2014/main" id="{36C26919-F710-4CF1-BC0D-A5E47B6359C5}"/>
                  </a:ext>
                </a:extLst>
              </p:cNvPr>
              <p:cNvSpPr txBox="1">
                <a:spLocks noRot="1" noChangeAspect="1" noMove="1" noResize="1" noEditPoints="1" noAdjustHandles="1" noChangeArrowheads="1" noChangeShapeType="1" noTextEdit="1"/>
              </p:cNvSpPr>
              <p:nvPr/>
            </p:nvSpPr>
            <p:spPr>
              <a:xfrm>
                <a:off x="10056012" y="5012351"/>
                <a:ext cx="878148" cy="369332"/>
              </a:xfrm>
              <a:prstGeom prst="rect">
                <a:avLst/>
              </a:prstGeom>
              <a:blipFill>
                <a:blip r:embed="rId9"/>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236600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2C2E-A52F-4122-A64D-AFF338D24444}"/>
              </a:ext>
            </a:extLst>
          </p:cNvPr>
          <p:cNvSpPr>
            <a:spLocks noGrp="1"/>
          </p:cNvSpPr>
          <p:nvPr>
            <p:ph type="title"/>
          </p:nvPr>
        </p:nvSpPr>
        <p:spPr/>
        <p:txBody>
          <a:bodyPr/>
          <a:lstStyle/>
          <a:p>
            <a:r>
              <a:rPr lang="en-US" dirty="0"/>
              <a:t>Directed graph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EAC3D-5865-4915-8970-3C67675A084E}"/>
                  </a:ext>
                </a:extLst>
              </p:cNvPr>
              <p:cNvSpPr>
                <a:spLocks noGrp="1"/>
              </p:cNvSpPr>
              <p:nvPr>
                <p:ph sz="half" idx="1"/>
              </p:nvPr>
            </p:nvSpPr>
            <p:spPr>
              <a:xfrm>
                <a:off x="188537" y="1616354"/>
                <a:ext cx="6376002" cy="5123811"/>
              </a:xfrm>
            </p:spPr>
            <p:txBody>
              <a:bodyPr>
                <a:normAutofit/>
              </a:bodyPr>
              <a:lstStyle/>
              <a:p>
                <a:r>
                  <a:rPr lang="en-US" b="1" dirty="0"/>
                  <a:t>Definition (directed graph): </a:t>
                </a:r>
                <a:r>
                  <a:rPr lang="en-US" dirty="0"/>
                  <a:t>A graph </a:t>
                </a:r>
                <a14:m>
                  <m:oMath xmlns:m="http://schemas.openxmlformats.org/officeDocument/2006/math">
                    <m:r>
                      <a:rPr lang="en-US" i="1" dirty="0" smtClean="0">
                        <a:latin typeface="Cambria Math" panose="02040503050406030204" pitchFamily="18" charset="0"/>
                      </a:rPr>
                      <m:t>𝐺</m:t>
                    </m:r>
                  </m:oMath>
                </a14:m>
                <a:r>
                  <a:rPr lang="en-US" dirty="0"/>
                  <a:t> is </a:t>
                </a:r>
                <a:r>
                  <a:rPr lang="en-US" b="1" dirty="0"/>
                  <a:t>directed</a:t>
                </a:r>
                <a:r>
                  <a:rPr lang="en-US" dirty="0"/>
                  <a:t>, if the undirected property does not hold.</a:t>
                </a:r>
              </a:p>
              <a:p>
                <a:r>
                  <a:rPr lang="en-US" b="1" dirty="0"/>
                  <a:t>Undirected property:</a:t>
                </a:r>
                <a:r>
                  <a:rPr lang="en-US" dirty="0"/>
                  <a:t> “if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 is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oMath>
                </a14:m>
                <a:r>
                  <a:rPr lang="en-US" dirty="0"/>
                  <a:t>, then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𝑗</m:t>
                        </m:r>
                      </m:sub>
                    </m:sSub>
                    <m:r>
                      <a:rPr lang="en-US" i="1" dirty="0">
                        <a:latin typeface="Cambria Math" panose="02040503050406030204" pitchFamily="18" charset="0"/>
                      </a:rPr>
                      <m:t> </m:t>
                    </m:r>
                  </m:oMath>
                </a14:m>
                <a:r>
                  <a:rPr lang="en-US" dirty="0"/>
                  <a:t>is also connected to node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oMath>
                </a14:m>
                <a:r>
                  <a:rPr lang="en-US" dirty="0"/>
                  <a:t>”.</a:t>
                </a:r>
              </a:p>
              <a:p>
                <a:r>
                  <a:rPr lang="en-US" dirty="0"/>
                  <a:t>In that case, draw arrows for edges.</a:t>
                </a:r>
              </a:p>
              <a:p>
                <a:r>
                  <a:rPr lang="en-US" dirty="0"/>
                  <a:t>Our example is a directed graph, and our edges set writes as</a:t>
                </a:r>
              </a:p>
              <a:p>
                <a:pPr marL="0" indent="0">
                  <a:buNone/>
                </a:pPr>
                <a14:m>
                  <m:oMathPara xmlns:m="http://schemas.openxmlformats.org/officeDocument/2006/math">
                    <m:oMathParaPr>
                      <m:jc m:val="centerGroup"/>
                    </m:oMathParaPr>
                    <m:oMath xmlns:m="http://schemas.openxmlformats.org/officeDocument/2006/math">
                      <m:r>
                        <a:rPr lang="en-US" b="1" i="1" dirty="0" smtClean="0">
                          <a:solidFill>
                            <a:srgbClr val="00B050"/>
                          </a:solidFill>
                          <a:latin typeface="Cambria Math" panose="02040503050406030204" pitchFamily="18" charset="0"/>
                        </a:rPr>
                        <m:t>𝑬</m:t>
                      </m:r>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𝟏</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𝟐</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𝟏</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oMath>
                  </m:oMathPara>
                </a14:m>
                <a:endParaRPr lang="en-US" b="1" i="1" dirty="0">
                  <a:solidFill>
                    <a:srgbClr val="00B05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𝟐</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𝟑</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𝟒</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𝟑</m:t>
                          </m:r>
                        </m:e>
                      </m:d>
                      <m:r>
                        <a:rPr lang="en-US" b="1" i="1" dirty="0" smtClean="0">
                          <a:solidFill>
                            <a:srgbClr val="00B050"/>
                          </a:solidFill>
                          <a:latin typeface="Cambria Math" panose="02040503050406030204" pitchFamily="18" charset="0"/>
                        </a:rPr>
                        <m:t>, </m:t>
                      </m:r>
                      <m:d>
                        <m:dPr>
                          <m:ctrlPr>
                            <a:rPr lang="en-US" b="1" i="1" dirty="0" smtClean="0">
                              <a:solidFill>
                                <a:srgbClr val="00B050"/>
                              </a:solidFill>
                              <a:latin typeface="Cambria Math" panose="02040503050406030204" pitchFamily="18" charset="0"/>
                            </a:rPr>
                          </m:ctrlPr>
                        </m:dPr>
                        <m:e>
                          <m:r>
                            <a:rPr lang="en-US" b="1" i="1" dirty="0" smtClean="0">
                              <a:solidFill>
                                <a:srgbClr val="00B050"/>
                              </a:solidFill>
                              <a:latin typeface="Cambria Math" panose="02040503050406030204" pitchFamily="18" charset="0"/>
                            </a:rPr>
                            <m:t>𝟒</m:t>
                          </m:r>
                          <m:r>
                            <a:rPr lang="en-US" b="1" i="1" dirty="0" smtClean="0">
                              <a:solidFill>
                                <a:srgbClr val="00B050"/>
                              </a:solidFill>
                              <a:latin typeface="Cambria Math" panose="02040503050406030204" pitchFamily="18" charset="0"/>
                            </a:rPr>
                            <m:t>,</m:t>
                          </m:r>
                          <m:r>
                            <a:rPr lang="en-US" b="1" i="1" dirty="0" smtClean="0">
                              <a:solidFill>
                                <a:srgbClr val="00B050"/>
                              </a:solidFill>
                              <a:latin typeface="Cambria Math" panose="02040503050406030204" pitchFamily="18" charset="0"/>
                            </a:rPr>
                            <m:t>𝟓</m:t>
                          </m:r>
                        </m:e>
                      </m:d>
                      <m:r>
                        <a:rPr lang="en-US" b="1" i="1" dirty="0" smtClean="0">
                          <a:solidFill>
                            <a:srgbClr val="00B050"/>
                          </a:solidFill>
                          <a:latin typeface="Cambria Math" panose="02040503050406030204" pitchFamily="18" charset="0"/>
                        </a:rPr>
                        <m:t>}</m:t>
                      </m:r>
                    </m:oMath>
                  </m:oMathPara>
                </a14:m>
                <a:endParaRPr lang="en-US" b="1" dirty="0">
                  <a:solidFill>
                    <a:srgbClr val="00B050"/>
                  </a:solidFill>
                </a:endParaRPr>
              </a:p>
            </p:txBody>
          </p:sp>
        </mc:Choice>
        <mc:Fallback xmlns="">
          <p:sp>
            <p:nvSpPr>
              <p:cNvPr id="3" name="Content Placeholder 2">
                <a:extLst>
                  <a:ext uri="{FF2B5EF4-FFF2-40B4-BE49-F238E27FC236}">
                    <a16:creationId xmlns:a16="http://schemas.microsoft.com/office/drawing/2014/main" id="{611EAC3D-5865-4915-8970-3C67675A084E}"/>
                  </a:ext>
                </a:extLst>
              </p:cNvPr>
              <p:cNvSpPr>
                <a:spLocks noGrp="1" noRot="1" noChangeAspect="1" noMove="1" noResize="1" noEditPoints="1" noAdjustHandles="1" noChangeArrowheads="1" noChangeShapeType="1" noTextEdit="1"/>
              </p:cNvSpPr>
              <p:nvPr>
                <p:ph sz="half" idx="1"/>
              </p:nvPr>
            </p:nvSpPr>
            <p:spPr>
              <a:xfrm>
                <a:off x="188537" y="1616354"/>
                <a:ext cx="6376002" cy="5123811"/>
              </a:xfrm>
              <a:blipFill>
                <a:blip r:embed="rId2"/>
                <a:stretch>
                  <a:fillRect l="-1721" t="-1902" r="-2199"/>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8997739B-34BC-4BBC-997E-CAB7C56967F5}"/>
              </a:ext>
            </a:extLst>
          </p:cNvPr>
          <p:cNvCxnSpPr>
            <a:cxnSpLocks/>
            <a:stCxn id="14" idx="7"/>
            <a:endCxn id="13" idx="4"/>
          </p:cNvCxnSpPr>
          <p:nvPr/>
        </p:nvCxnSpPr>
        <p:spPr>
          <a:xfrm flipV="1">
            <a:off x="10764040" y="3418574"/>
            <a:ext cx="985745" cy="1380419"/>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3DAD81-847E-474E-A4CC-B3CCE0D45BD4}"/>
              </a:ext>
            </a:extLst>
          </p:cNvPr>
          <p:cNvCxnSpPr>
            <a:cxnSpLocks/>
            <a:stCxn id="10" idx="6"/>
            <a:endCxn id="11" idx="2"/>
          </p:cNvCxnSpPr>
          <p:nvPr/>
        </p:nvCxnSpPr>
        <p:spPr>
          <a:xfrm flipV="1">
            <a:off x="7370306" y="1690688"/>
            <a:ext cx="1930062" cy="245706"/>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80DE51-7513-475A-BE88-9979D91890E5}"/>
              </a:ext>
            </a:extLst>
          </p:cNvPr>
          <p:cNvCxnSpPr>
            <a:cxnSpLocks/>
            <a:stCxn id="12" idx="7"/>
            <a:endCxn id="11" idx="4"/>
          </p:cNvCxnSpPr>
          <p:nvPr/>
        </p:nvCxnSpPr>
        <p:spPr>
          <a:xfrm flipV="1">
            <a:off x="8911913" y="2010728"/>
            <a:ext cx="708495" cy="113800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CF0670-E314-4FC9-A964-8298A0A122F0}"/>
              </a:ext>
            </a:extLst>
          </p:cNvPr>
          <p:cNvCxnSpPr>
            <a:cxnSpLocks/>
            <a:stCxn id="11" idx="6"/>
            <a:endCxn id="13" idx="1"/>
          </p:cNvCxnSpPr>
          <p:nvPr/>
        </p:nvCxnSpPr>
        <p:spPr>
          <a:xfrm>
            <a:off x="9940448" y="1690688"/>
            <a:ext cx="1583035" cy="1181544"/>
          </a:xfrm>
          <a:prstGeom prst="straightConnector1">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6DF8052-1F20-4301-BE7B-ED65991AC631}"/>
              </a:ext>
            </a:extLst>
          </p:cNvPr>
          <p:cNvCxnSpPr>
            <a:cxnSpLocks/>
            <a:stCxn id="12" idx="6"/>
            <a:endCxn id="13" idx="2"/>
          </p:cNvCxnSpPr>
          <p:nvPr/>
        </p:nvCxnSpPr>
        <p:spPr>
          <a:xfrm flipV="1">
            <a:off x="9005651" y="3098534"/>
            <a:ext cx="2424094" cy="276497"/>
          </a:xfrm>
          <a:prstGeom prst="straightConnector1">
            <a:avLst/>
          </a:prstGeom>
          <a:ln w="762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5A4CE2D-E6F5-4B52-B0E0-C1C3CCE6CD69}"/>
                  </a:ext>
                </a:extLst>
              </p:cNvPr>
              <p:cNvSpPr/>
              <p:nvPr/>
            </p:nvSpPr>
            <p:spPr>
              <a:xfrm>
                <a:off x="6730226" y="161635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xmlns="">
          <p:sp>
            <p:nvSpPr>
              <p:cNvPr id="10" name="Oval 9">
                <a:extLst>
                  <a:ext uri="{FF2B5EF4-FFF2-40B4-BE49-F238E27FC236}">
                    <a16:creationId xmlns:a16="http://schemas.microsoft.com/office/drawing/2014/main" id="{05A4CE2D-E6F5-4B52-B0E0-C1C3CCE6CD69}"/>
                  </a:ext>
                </a:extLst>
              </p:cNvPr>
              <p:cNvSpPr>
                <a:spLocks noRot="1" noChangeAspect="1" noMove="1" noResize="1" noEditPoints="1" noAdjustHandles="1" noChangeArrowheads="1" noChangeShapeType="1" noTextEdit="1"/>
              </p:cNvSpPr>
              <p:nvPr/>
            </p:nvSpPr>
            <p:spPr>
              <a:xfrm>
                <a:off x="6730226" y="1616354"/>
                <a:ext cx="640080" cy="640080"/>
              </a:xfrm>
              <a:prstGeom prst="ellipse">
                <a:avLst/>
              </a:prstGeom>
              <a:blipFill>
                <a:blip r:embed="rId3"/>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9C99871-DAF6-4050-B3B5-C46E219EAD55}"/>
                  </a:ext>
                </a:extLst>
              </p:cNvPr>
              <p:cNvSpPr/>
              <p:nvPr/>
            </p:nvSpPr>
            <p:spPr>
              <a:xfrm>
                <a:off x="9300368" y="1370648"/>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xmlns="">
          <p:sp>
            <p:nvSpPr>
              <p:cNvPr id="11" name="Oval 10">
                <a:extLst>
                  <a:ext uri="{FF2B5EF4-FFF2-40B4-BE49-F238E27FC236}">
                    <a16:creationId xmlns:a16="http://schemas.microsoft.com/office/drawing/2014/main" id="{59C99871-DAF6-4050-B3B5-C46E219EAD55}"/>
                  </a:ext>
                </a:extLst>
              </p:cNvPr>
              <p:cNvSpPr>
                <a:spLocks noRot="1" noChangeAspect="1" noMove="1" noResize="1" noEditPoints="1" noAdjustHandles="1" noChangeArrowheads="1" noChangeShapeType="1" noTextEdit="1"/>
              </p:cNvSpPr>
              <p:nvPr/>
            </p:nvSpPr>
            <p:spPr>
              <a:xfrm>
                <a:off x="9300368" y="1370648"/>
                <a:ext cx="640080" cy="640080"/>
              </a:xfrm>
              <a:prstGeom prst="ellipse">
                <a:avLst/>
              </a:prstGeom>
              <a:blipFill>
                <a:blip r:embed="rId4"/>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AD24AD1F-909A-4F4A-9DA5-0874A93342B8}"/>
                  </a:ext>
                </a:extLst>
              </p:cNvPr>
              <p:cNvSpPr/>
              <p:nvPr/>
            </p:nvSpPr>
            <p:spPr>
              <a:xfrm>
                <a:off x="8365571" y="3054991"/>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3</m:t>
                          </m:r>
                        </m:sub>
                      </m:sSub>
                    </m:oMath>
                  </m:oMathPara>
                </a14:m>
                <a:endParaRPr lang="fr-FR" dirty="0">
                  <a:solidFill>
                    <a:schemeClr val="tx1"/>
                  </a:solidFill>
                </a:endParaRPr>
              </a:p>
            </p:txBody>
          </p:sp>
        </mc:Choice>
        <mc:Fallback xmlns="">
          <p:sp>
            <p:nvSpPr>
              <p:cNvPr id="12" name="Oval 11">
                <a:extLst>
                  <a:ext uri="{FF2B5EF4-FFF2-40B4-BE49-F238E27FC236}">
                    <a16:creationId xmlns:a16="http://schemas.microsoft.com/office/drawing/2014/main" id="{AD24AD1F-909A-4F4A-9DA5-0874A93342B8}"/>
                  </a:ext>
                </a:extLst>
              </p:cNvPr>
              <p:cNvSpPr>
                <a:spLocks noRot="1" noChangeAspect="1" noMove="1" noResize="1" noEditPoints="1" noAdjustHandles="1" noChangeArrowheads="1" noChangeShapeType="1" noTextEdit="1"/>
              </p:cNvSpPr>
              <p:nvPr/>
            </p:nvSpPr>
            <p:spPr>
              <a:xfrm>
                <a:off x="8365571" y="3054991"/>
                <a:ext cx="640080" cy="640080"/>
              </a:xfrm>
              <a:prstGeom prst="ellipse">
                <a:avLst/>
              </a:prstGeom>
              <a:blipFill>
                <a:blip r:embed="rId5"/>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52D31D0-2FCD-403B-A260-F2989EC8D77A}"/>
                  </a:ext>
                </a:extLst>
              </p:cNvPr>
              <p:cNvSpPr/>
              <p:nvPr/>
            </p:nvSpPr>
            <p:spPr>
              <a:xfrm>
                <a:off x="11429745" y="2778494"/>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fr-FR" i="1" dirty="0" smtClean="0">
                              <a:solidFill>
                                <a:schemeClr val="tx1"/>
                              </a:solidFill>
                              <a:latin typeface="Cambria Math" panose="02040503050406030204" pitchFamily="18" charset="0"/>
                            </a:rPr>
                            <m:t>4</m:t>
                          </m:r>
                        </m:sub>
                      </m:sSub>
                    </m:oMath>
                  </m:oMathPara>
                </a14:m>
                <a:endParaRPr lang="fr-FR" dirty="0">
                  <a:solidFill>
                    <a:schemeClr val="tx1"/>
                  </a:solidFill>
                </a:endParaRPr>
              </a:p>
            </p:txBody>
          </p:sp>
        </mc:Choice>
        <mc:Fallback xmlns="">
          <p:sp>
            <p:nvSpPr>
              <p:cNvPr id="13" name="Oval 12">
                <a:extLst>
                  <a:ext uri="{FF2B5EF4-FFF2-40B4-BE49-F238E27FC236}">
                    <a16:creationId xmlns:a16="http://schemas.microsoft.com/office/drawing/2014/main" id="{252D31D0-2FCD-403B-A260-F2989EC8D77A}"/>
                  </a:ext>
                </a:extLst>
              </p:cNvPr>
              <p:cNvSpPr>
                <a:spLocks noRot="1" noChangeAspect="1" noMove="1" noResize="1" noEditPoints="1" noAdjustHandles="1" noChangeArrowheads="1" noChangeShapeType="1" noTextEdit="1"/>
              </p:cNvSpPr>
              <p:nvPr/>
            </p:nvSpPr>
            <p:spPr>
              <a:xfrm>
                <a:off x="11429745" y="2778494"/>
                <a:ext cx="640080" cy="640080"/>
              </a:xfrm>
              <a:prstGeom prst="ellipse">
                <a:avLst/>
              </a:prstGeom>
              <a:blipFill>
                <a:blip r:embed="rId6"/>
                <a:stretch>
                  <a:fillRect/>
                </a:stretch>
              </a:blipFill>
              <a:ln w="76200">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BD58B7E6-8A2E-4E8F-896D-742D6A1ECEA4}"/>
                  </a:ext>
                </a:extLst>
              </p:cNvPr>
              <p:cNvSpPr/>
              <p:nvPr/>
            </p:nvSpPr>
            <p:spPr>
              <a:xfrm>
                <a:off x="10217698" y="4705255"/>
                <a:ext cx="640080" cy="640080"/>
              </a:xfrm>
              <a:prstGeom prst="ellipse">
                <a:avLst/>
              </a:prstGeom>
              <a:solidFill>
                <a:schemeClr val="accent5">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oMath>
                  </m:oMathPara>
                </a14:m>
                <a:endParaRPr lang="fr-FR" dirty="0">
                  <a:solidFill>
                    <a:schemeClr val="tx1"/>
                  </a:solidFill>
                </a:endParaRPr>
              </a:p>
            </p:txBody>
          </p:sp>
        </mc:Choice>
        <mc:Fallback xmlns="">
          <p:sp>
            <p:nvSpPr>
              <p:cNvPr id="14" name="Oval 13">
                <a:extLst>
                  <a:ext uri="{FF2B5EF4-FFF2-40B4-BE49-F238E27FC236}">
                    <a16:creationId xmlns:a16="http://schemas.microsoft.com/office/drawing/2014/main" id="{BD58B7E6-8A2E-4E8F-896D-742D6A1ECEA4}"/>
                  </a:ext>
                </a:extLst>
              </p:cNvPr>
              <p:cNvSpPr>
                <a:spLocks noRot="1" noChangeAspect="1" noMove="1" noResize="1" noEditPoints="1" noAdjustHandles="1" noChangeArrowheads="1" noChangeShapeType="1" noTextEdit="1"/>
              </p:cNvSpPr>
              <p:nvPr/>
            </p:nvSpPr>
            <p:spPr>
              <a:xfrm>
                <a:off x="10217698" y="4705255"/>
                <a:ext cx="640080" cy="640080"/>
              </a:xfrm>
              <a:prstGeom prst="ellipse">
                <a:avLst/>
              </a:prstGeom>
              <a:blipFill>
                <a:blip r:embed="rId7"/>
                <a:stretch>
                  <a:fillRect/>
                </a:stretch>
              </a:blipFill>
              <a:ln w="762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638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4373</Words>
  <Application>Microsoft Office PowerPoint</Application>
  <PresentationFormat>Widescreen</PresentationFormat>
  <Paragraphs>603</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50.051 Programming Language Concepts  W8-S3 Reminders on Finite State Machines (FSMs)</vt:lpstr>
      <vt:lpstr>Finite State Machine</vt:lpstr>
      <vt:lpstr>Graph theory</vt:lpstr>
      <vt:lpstr>Graphs: a general and minimal definition</vt:lpstr>
      <vt:lpstr>Nodes definition and attributes</vt:lpstr>
      <vt:lpstr>Edges definition</vt:lpstr>
      <vt:lpstr>Undirected graph definition</vt:lpstr>
      <vt:lpstr>Examples of an undirected graph</vt:lpstr>
      <vt:lpstr>Directed graph definition</vt:lpstr>
      <vt:lpstr>Examples of a directed graph</vt:lpstr>
      <vt:lpstr>Back to our Finite State Machine</vt:lpstr>
      <vt:lpstr>An example of an FSM</vt:lpstr>
      <vt:lpstr>An example of an FSM</vt:lpstr>
      <vt:lpstr>An example of an FSM</vt:lpstr>
      <vt:lpstr>An example of an FSM</vt:lpstr>
      <vt:lpstr>An example of an FSM</vt:lpstr>
      <vt:lpstr>An example of an FSM</vt:lpstr>
      <vt:lpstr>Elements of an FSM</vt:lpstr>
      <vt:lpstr>Elements of an FSM</vt:lpstr>
      <vt:lpstr>Elements of an FSM</vt:lpstr>
      <vt:lpstr>Elements of an FSM</vt:lpstr>
      <vt:lpstr>Elements of an FSM</vt:lpstr>
      <vt:lpstr>Elements of an FSM</vt:lpstr>
      <vt:lpstr>Adding a stopping state</vt:lpstr>
      <vt:lpstr>Adding a stopping state</vt:lpstr>
      <vt:lpstr>Adding a stopping state</vt:lpstr>
      <vt:lpstr>Elements of an FSM with stopping states</vt:lpstr>
      <vt:lpstr>Elements of an FSM with stopping states</vt:lpstr>
      <vt:lpstr>Practice 1: Analysing our example FSM</vt:lpstr>
      <vt:lpstr>Practice 1: Analysing our example FSM</vt:lpstr>
      <vt:lpstr>Practice 1: Analysing our example FSM</vt:lpstr>
      <vt:lpstr>Practice 2: a simple FSM for word recognition</vt:lpstr>
      <vt:lpstr>Elements of an FSM with outputs</vt:lpstr>
      <vt:lpstr>Elements of an FSM with outputs</vt:lpstr>
      <vt:lpstr>Elements of an FSM with outputs</vt:lpstr>
      <vt:lpstr>Elements of an FSM with outputs</vt:lpstr>
      <vt:lpstr>Elements of an FSM with outputs</vt:lpstr>
      <vt:lpstr>Practice 3</vt:lpstr>
      <vt:lpstr>Practice 3</vt:lpstr>
      <vt:lpstr>Practice 4</vt:lpstr>
      <vt:lpstr>Practice 4</vt:lpstr>
      <vt:lpstr>More advanced FSMs?</vt:lpstr>
      <vt:lpstr>More advanced FSMs?</vt:lpstr>
      <vt:lpstr>More advanced FSMs?</vt:lpstr>
      <vt:lpstr>More advanced FSMs?</vt:lpstr>
      <vt:lpstr>More advanced FSMs?</vt:lpstr>
      <vt:lpstr>More advanced FSMs?</vt:lpstr>
      <vt:lpstr>Practice 5</vt:lpstr>
      <vt:lpstr>Practice 6</vt:lpstr>
      <vt:lpstr>Practice 7</vt:lpstr>
      <vt:lpstr>Practice 8</vt:lpstr>
      <vt:lpstr>Practice 9</vt:lpstr>
      <vt:lpstr>Practice 10 (Final boss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cp:revision>
  <dcterms:created xsi:type="dcterms:W3CDTF">2023-03-02T06:54:24Z</dcterms:created>
  <dcterms:modified xsi:type="dcterms:W3CDTF">2023-05-15T04:12:10Z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