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377" r:id="rId2"/>
    <p:sldId id="257" r:id="rId3"/>
    <p:sldId id="268" r:id="rId4"/>
    <p:sldId id="260" r:id="rId5"/>
    <p:sldId id="259" r:id="rId6"/>
    <p:sldId id="261" r:id="rId7"/>
    <p:sldId id="264" r:id="rId8"/>
    <p:sldId id="262" r:id="rId9"/>
    <p:sldId id="263" r:id="rId10"/>
    <p:sldId id="265" r:id="rId11"/>
    <p:sldId id="270" r:id="rId12"/>
    <p:sldId id="267" r:id="rId13"/>
    <p:sldId id="269" r:id="rId14"/>
    <p:sldId id="258" r:id="rId15"/>
    <p:sldId id="273" r:id="rId16"/>
    <p:sldId id="272" r:id="rId17"/>
    <p:sldId id="274" r:id="rId18"/>
    <p:sldId id="275" r:id="rId19"/>
    <p:sldId id="278" r:id="rId20"/>
    <p:sldId id="279" r:id="rId21"/>
    <p:sldId id="379" r:id="rId22"/>
    <p:sldId id="280" r:id="rId23"/>
    <p:sldId id="281" r:id="rId24"/>
    <p:sldId id="282" r:id="rId25"/>
    <p:sldId id="285" r:id="rId26"/>
    <p:sldId id="284" r:id="rId27"/>
    <p:sldId id="276" r:id="rId28"/>
    <p:sldId id="288" r:id="rId29"/>
    <p:sldId id="289" r:id="rId30"/>
    <p:sldId id="287" r:id="rId31"/>
    <p:sldId id="290" r:id="rId32"/>
    <p:sldId id="293" r:id="rId33"/>
    <p:sldId id="294" r:id="rId34"/>
    <p:sldId id="277" r:id="rId35"/>
    <p:sldId id="295" r:id="rId36"/>
    <p:sldId id="297" r:id="rId37"/>
    <p:sldId id="447" r:id="rId38"/>
    <p:sldId id="298" r:id="rId39"/>
    <p:sldId id="448" r:id="rId40"/>
    <p:sldId id="299" r:id="rId41"/>
    <p:sldId id="296" r:id="rId42"/>
    <p:sldId id="303" r:id="rId43"/>
    <p:sldId id="306" r:id="rId44"/>
    <p:sldId id="305" r:id="rId45"/>
    <p:sldId id="308" r:id="rId46"/>
    <p:sldId id="307" r:id="rId47"/>
    <p:sldId id="310" r:id="rId48"/>
    <p:sldId id="312" r:id="rId49"/>
    <p:sldId id="313" r:id="rId50"/>
    <p:sldId id="311" r:id="rId51"/>
    <p:sldId id="309" r:id="rId52"/>
    <p:sldId id="449" r:id="rId53"/>
    <p:sldId id="450" r:id="rId54"/>
    <p:sldId id="451" r:id="rId55"/>
    <p:sldId id="452" r:id="rId56"/>
    <p:sldId id="453" r:id="rId57"/>
    <p:sldId id="380" r:id="rId58"/>
    <p:sldId id="382" r:id="rId59"/>
    <p:sldId id="385" r:id="rId60"/>
    <p:sldId id="384" r:id="rId61"/>
    <p:sldId id="393" r:id="rId62"/>
    <p:sldId id="394" r:id="rId63"/>
    <p:sldId id="429" r:id="rId64"/>
    <p:sldId id="442" r:id="rId65"/>
    <p:sldId id="443" r:id="rId66"/>
    <p:sldId id="446" r:id="rId67"/>
    <p:sldId id="445" r:id="rId68"/>
    <p:sldId id="417" r:id="rId69"/>
    <p:sldId id="411" r:id="rId70"/>
    <p:sldId id="386" r:id="rId71"/>
    <p:sldId id="391" r:id="rId72"/>
    <p:sldId id="399" r:id="rId73"/>
    <p:sldId id="398" r:id="rId74"/>
    <p:sldId id="401" r:id="rId75"/>
    <p:sldId id="389" r:id="rId76"/>
    <p:sldId id="387" r:id="rId77"/>
    <p:sldId id="390" r:id="rId78"/>
    <p:sldId id="392" r:id="rId79"/>
    <p:sldId id="427" r:id="rId80"/>
    <p:sldId id="410" r:id="rId81"/>
    <p:sldId id="420" r:id="rId82"/>
    <p:sldId id="431" r:id="rId83"/>
    <p:sldId id="421" r:id="rId84"/>
    <p:sldId id="425" r:id="rId85"/>
    <p:sldId id="426" r:id="rId86"/>
    <p:sldId id="423" r:id="rId87"/>
    <p:sldId id="424" r:id="rId88"/>
    <p:sldId id="432" r:id="rId89"/>
    <p:sldId id="433" r:id="rId90"/>
    <p:sldId id="434" r:id="rId91"/>
    <p:sldId id="435" r:id="rId92"/>
    <p:sldId id="438" r:id="rId93"/>
    <p:sldId id="436" r:id="rId94"/>
    <p:sldId id="437" r:id="rId95"/>
    <p:sldId id="439" r:id="rId96"/>
    <p:sldId id="440" r:id="rId97"/>
    <p:sldId id="441" r:id="rId98"/>
    <p:sldId id="381" r:id="rId99"/>
    <p:sldId id="266" r:id="rId100"/>
    <p:sldId id="271"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A bit of jargon on compilers" id="{C02DA31E-1FF4-466B-8CD5-ADB450634DFA}">
          <p14:sldIdLst>
            <p14:sldId id="257"/>
            <p14:sldId id="268"/>
            <p14:sldId id="260"/>
            <p14:sldId id="259"/>
            <p14:sldId id="261"/>
            <p14:sldId id="264"/>
            <p14:sldId id="262"/>
          </p14:sldIdLst>
        </p14:section>
        <p14:section name="About interpreters" id="{159A3AB6-1A98-4E6D-99F7-816B8D08AF78}">
          <p14:sldIdLst>
            <p14:sldId id="263"/>
            <p14:sldId id="265"/>
            <p14:sldId id="270"/>
          </p14:sldIdLst>
        </p14:section>
        <p14:section name="Just in time compilers" id="{6F2095B1-0D11-404A-88F3-65FB9A1CEA68}">
          <p14:sldIdLst>
            <p14:sldId id="267"/>
            <p14:sldId id="269"/>
          </p14:sldIdLst>
        </p14:section>
        <p14:section name="Why study compilers?" id="{045EE31B-F50B-41C3-998C-E8A348DB8894}">
          <p14:sldIdLst>
            <p14:sldId id="258"/>
          </p14:sldIdLst>
        </p14:section>
        <p14:section name="Architecture of a Compiler" id="{F5F49C30-7F10-48A5-BC31-410E9AB375B4}">
          <p14:sldIdLst>
            <p14:sldId id="273"/>
            <p14:sldId id="272"/>
            <p14:sldId id="274"/>
          </p14:sldIdLst>
        </p14:section>
        <p14:section name="A Quick word about Lexical Analysis" id="{B8B89EFF-8A99-4E51-B455-28387654361C}">
          <p14:sldIdLst>
            <p14:sldId id="275"/>
            <p14:sldId id="278"/>
            <p14:sldId id="279"/>
            <p14:sldId id="379"/>
            <p14:sldId id="280"/>
            <p14:sldId id="281"/>
            <p14:sldId id="282"/>
            <p14:sldId id="285"/>
            <p14:sldId id="284"/>
          </p14:sldIdLst>
        </p14:section>
        <p14:section name="About Syntax Analysis" id="{C3BE0DDE-D295-4AD8-949F-932392C02358}">
          <p14:sldIdLst>
            <p14:sldId id="276"/>
            <p14:sldId id="288"/>
            <p14:sldId id="289"/>
            <p14:sldId id="287"/>
            <p14:sldId id="290"/>
            <p14:sldId id="293"/>
            <p14:sldId id="294"/>
          </p14:sldIdLst>
        </p14:section>
        <p14:section name="About Semantic Analysis" id="{A5E064D6-5B16-4E8A-8CC3-72B180516D4F}">
          <p14:sldIdLst>
            <p14:sldId id="277"/>
            <p14:sldId id="295"/>
            <p14:sldId id="297"/>
            <p14:sldId id="447"/>
            <p14:sldId id="298"/>
            <p14:sldId id="448"/>
            <p14:sldId id="299"/>
            <p14:sldId id="296"/>
          </p14:sldIdLst>
        </p14:section>
        <p14:section name="First Quiz" id="{11A5CDDC-E0F2-4C2A-8E99-D2B2BE7C55C5}">
          <p14:sldIdLst>
            <p14:sldId id="303"/>
            <p14:sldId id="306"/>
            <p14:sldId id="305"/>
            <p14:sldId id="308"/>
            <p14:sldId id="307"/>
            <p14:sldId id="310"/>
            <p14:sldId id="312"/>
            <p14:sldId id="313"/>
            <p14:sldId id="311"/>
            <p14:sldId id="309"/>
            <p14:sldId id="449"/>
            <p14:sldId id="450"/>
            <p14:sldId id="451"/>
            <p14:sldId id="452"/>
            <p14:sldId id="453"/>
          </p14:sldIdLst>
        </p14:section>
        <p14:section name="Middle-End Tasks" id="{937F8D12-97CD-4CB7-96AD-A58E530BF450}">
          <p14:sldIdLst>
            <p14:sldId id="380"/>
            <p14:sldId id="382"/>
            <p14:sldId id="385"/>
          </p14:sldIdLst>
        </p14:section>
        <p14:section name="Intermediate Code Representation" id="{DE4803DA-6D12-459F-ACF8-D5F65E011C23}">
          <p14:sldIdLst>
            <p14:sldId id="384"/>
            <p14:sldId id="393"/>
            <p14:sldId id="394"/>
          </p14:sldIdLst>
        </p14:section>
        <p14:section name="Back-end Tasks" id="{C025194C-131B-40E5-A95F-2CB34B447951}">
          <p14:sldIdLst>
            <p14:sldId id="429"/>
          </p14:sldIdLst>
        </p14:section>
        <p14:section name="Instruction Selection and Ordering" id="{E90FA569-8CDD-43E7-B43D-CFB077C9112E}">
          <p14:sldIdLst>
            <p14:sldId id="442"/>
            <p14:sldId id="443"/>
            <p14:sldId id="446"/>
            <p14:sldId id="445"/>
            <p14:sldId id="417"/>
            <p14:sldId id="411"/>
          </p14:sldIdLst>
        </p14:section>
        <p14:section name="About code optimization" id="{901D5196-B135-4149-A635-979BF77838F6}">
          <p14:sldIdLst>
            <p14:sldId id="386"/>
            <p14:sldId id="391"/>
            <p14:sldId id="399"/>
            <p14:sldId id="398"/>
            <p14:sldId id="401"/>
            <p14:sldId id="389"/>
            <p14:sldId id="387"/>
            <p14:sldId id="390"/>
            <p14:sldId id="392"/>
            <p14:sldId id="427"/>
          </p14:sldIdLst>
        </p14:section>
        <p14:section name="Register allocation" id="{84053823-8ED6-46A1-B874-C3F468A04F87}">
          <p14:sldIdLst>
            <p14:sldId id="410"/>
          </p14:sldIdLst>
        </p14:section>
        <p14:section name="Conclusion for Today" id="{441B1739-15E6-48AB-85CE-198E61C4CCF5}">
          <p14:sldIdLst>
            <p14:sldId id="420"/>
            <p14:sldId id="431"/>
            <p14:sldId id="421"/>
            <p14:sldId id="425"/>
            <p14:sldId id="426"/>
            <p14:sldId id="423"/>
            <p14:sldId id="424"/>
            <p14:sldId id="432"/>
            <p14:sldId id="433"/>
            <p14:sldId id="434"/>
            <p14:sldId id="435"/>
            <p14:sldId id="438"/>
            <p14:sldId id="436"/>
            <p14:sldId id="437"/>
            <p14:sldId id="439"/>
            <p14:sldId id="440"/>
            <p14:sldId id="441"/>
          </p14:sldIdLst>
        </p14:section>
        <p14:section name="References and Extras" id="{E8275769-C607-4F04-A66B-2FAE7E654734}">
          <p14:sldIdLst>
            <p14:sldId id="381"/>
          </p14:sldIdLst>
        </p14:section>
        <p14:section name="Compilers vs Interpreters" id="{08C7E904-E7AF-44A9-8B22-5670AD131936}">
          <p14:sldIdLst>
            <p14:sldId id="266"/>
            <p14:sldId id="27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6/11/relationships/changesInfo" Target="changesInfos/changesInfo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108"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B798BDBB-C014-4ACA-B206-F1A557A03CA3}"/>
    <pc:docChg chg="modSld">
      <pc:chgData name="Matthieu DE MARI" userId="dfb708c9-d8dc-439f-9a3b-c772bf4a311c" providerId="ADAL" clId="{B798BDBB-C014-4ACA-B206-F1A557A03CA3}" dt="2023-08-25T07:02:32.393" v="3" actId="20577"/>
      <pc:docMkLst>
        <pc:docMk/>
      </pc:docMkLst>
      <pc:sldChg chg="modSp mod">
        <pc:chgData name="Matthieu DE MARI" userId="dfb708c9-d8dc-439f-9a3b-c772bf4a311c" providerId="ADAL" clId="{B798BDBB-C014-4ACA-B206-F1A557A03CA3}" dt="2023-08-25T07:02:32.393" v="3" actId="20577"/>
        <pc:sldMkLst>
          <pc:docMk/>
          <pc:sldMk cId="2858358615" sldId="314"/>
        </pc:sldMkLst>
      </pc:sldChg>
    </pc:docChg>
  </pc:docChgLst>
  <pc:docChgLst>
    <pc:chgData name="Matthieu De Mari" userId="dfb708c9-d8dc-439f-9a3b-c772bf4a311c" providerId="ADAL" clId="{FA852848-4FFE-408F-BFD5-8F533C3BAFD3}"/>
    <pc:docChg chg="modSld">
      <pc:chgData name="Matthieu De Mari" userId="dfb708c9-d8dc-439f-9a3b-c772bf4a311c" providerId="ADAL" clId="{FA852848-4FFE-408F-BFD5-8F533C3BAFD3}" dt="2025-03-06T04:20:48.211" v="0"/>
      <pc:docMkLst>
        <pc:docMk/>
      </pc:docMkLst>
      <pc:sldChg chg="modSp mod">
        <pc:chgData name="Matthieu De Mari" userId="dfb708c9-d8dc-439f-9a3b-c772bf4a311c" providerId="ADAL" clId="{FA852848-4FFE-408F-BFD5-8F533C3BAFD3}" dt="2025-03-06T04:20:48.211" v="0"/>
        <pc:sldMkLst>
          <pc:docMk/>
          <pc:sldMk cId="2432782764" sldId="282"/>
        </pc:sldMkLst>
        <pc:spChg chg="mod">
          <ac:chgData name="Matthieu De Mari" userId="dfb708c9-d8dc-439f-9a3b-c772bf4a311c" providerId="ADAL" clId="{FA852848-4FFE-408F-BFD5-8F533C3BAFD3}" dt="2025-03-06T04:20:48.211" v="0"/>
          <ac:spMkLst>
            <pc:docMk/>
            <pc:sldMk cId="2432782764" sldId="282"/>
            <ac:spMk id="7" creationId="{6CF83D07-FBDA-1E76-E13D-3426B0ACC273}"/>
          </ac:spMkLst>
        </pc:spChg>
      </pc:sldChg>
    </pc:docChg>
  </pc:docChgLst>
  <pc:docChgLst>
    <pc:chgData name="Matthieu De Mari" userId="dfb708c9-d8dc-439f-9a3b-c772bf4a311c" providerId="ADAL" clId="{11F222DE-C204-4DDF-8795-4007C2633FA8}"/>
    <pc:docChg chg="modSld">
      <pc:chgData name="Matthieu De Mari" userId="dfb708c9-d8dc-439f-9a3b-c772bf4a311c" providerId="ADAL" clId="{11F222DE-C204-4DDF-8795-4007C2633FA8}" dt="2024-12-07T17:57:28.258" v="3" actId="20577"/>
      <pc:docMkLst>
        <pc:docMk/>
      </pc:docMkLst>
      <pc:sldChg chg="modSp mod">
        <pc:chgData name="Matthieu De Mari" userId="dfb708c9-d8dc-439f-9a3b-c772bf4a311c" providerId="ADAL" clId="{11F222DE-C204-4DDF-8795-4007C2633FA8}" dt="2024-12-07T17:57:28.258" v="3" actId="20577"/>
        <pc:sldMkLst>
          <pc:docMk/>
          <pc:sldMk cId="1040156172" sldId="377"/>
        </pc:sldMkLst>
        <pc:spChg chg="mod">
          <ac:chgData name="Matthieu De Mari" userId="dfb708c9-d8dc-439f-9a3b-c772bf4a311c" providerId="ADAL" clId="{11F222DE-C204-4DDF-8795-4007C2633FA8}" dt="2024-12-07T17:57:28.258" v="3" actId="20577"/>
          <ac:spMkLst>
            <pc:docMk/>
            <pc:sldMk cId="1040156172" sldId="377"/>
            <ac:spMk id="2" creationId="{080CEB46-CC16-4D19-8C2C-AEE9471D8168}"/>
          </ac:spMkLst>
        </pc:spChg>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21T05:31:50.718" v="4982" actId="20577"/>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ldChg>
      <pc:sldChg chg="modSp add mod">
        <pc:chgData name="Matthieu De Mari" userId="dfb708c9-d8dc-439f-9a3b-c772bf4a311c" providerId="ADAL" clId="{5AF9E225-0E3D-4808-B523-40F6E9A1D59D}" dt="2023-03-02T07:01:55.363" v="524" actId="20577"/>
        <pc:sldMkLst>
          <pc:docMk/>
          <pc:sldMk cId="1495819743" sldId="258"/>
        </pc:sldMkLst>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ldChg>
      <pc:sldChg chg="modSp add mod">
        <pc:chgData name="Matthieu De Mari" userId="dfb708c9-d8dc-439f-9a3b-c772bf4a311c" providerId="ADAL" clId="{5AF9E225-0E3D-4808-B523-40F6E9A1D59D}" dt="2023-03-02T07:05:58.205" v="582" actId="20577"/>
        <pc:sldMkLst>
          <pc:docMk/>
          <pc:sldMk cId="1812694891" sldId="260"/>
        </pc:sldMkLst>
      </pc:sldChg>
      <pc:sldChg chg="modSp add mod">
        <pc:chgData name="Matthieu De Mari" userId="dfb708c9-d8dc-439f-9a3b-c772bf4a311c" providerId="ADAL" clId="{5AF9E225-0E3D-4808-B523-40F6E9A1D59D}" dt="2023-03-02T07:08:41.284" v="667" actId="20577"/>
        <pc:sldMkLst>
          <pc:docMk/>
          <pc:sldMk cId="2172647381" sldId="261"/>
        </pc:sldMkLst>
      </pc:sldChg>
      <pc:sldChg chg="modSp add mod">
        <pc:chgData name="Matthieu De Mari" userId="dfb708c9-d8dc-439f-9a3b-c772bf4a311c" providerId="ADAL" clId="{5AF9E225-0E3D-4808-B523-40F6E9A1D59D}" dt="2023-03-02T07:09:13.009" v="690" actId="20577"/>
        <pc:sldMkLst>
          <pc:docMk/>
          <pc:sldMk cId="3166947328" sldId="262"/>
        </pc:sldMkLst>
      </pc:sldChg>
      <pc:sldChg chg="modSp add mod">
        <pc:chgData name="Matthieu De Mari" userId="dfb708c9-d8dc-439f-9a3b-c772bf4a311c" providerId="ADAL" clId="{5AF9E225-0E3D-4808-B523-40F6E9A1D59D}" dt="2023-03-02T07:09:44.442" v="694" actId="20577"/>
        <pc:sldMkLst>
          <pc:docMk/>
          <pc:sldMk cId="2723458640" sldId="263"/>
        </pc:sldMkLst>
      </pc:sldChg>
      <pc:sldChg chg="modSp add mod">
        <pc:chgData name="Matthieu De Mari" userId="dfb708c9-d8dc-439f-9a3b-c772bf4a311c" providerId="ADAL" clId="{5AF9E225-0E3D-4808-B523-40F6E9A1D59D}" dt="2023-03-14T09:00:23.730" v="4772" actId="1036"/>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14T09:01:25.351" v="4776" actId="20577"/>
        <pc:sldMkLst>
          <pc:docMk/>
          <pc:sldMk cId="256269341" sldId="266"/>
        </pc:sldMkLst>
      </pc:sldChg>
      <pc:sldChg chg="modSp add mod">
        <pc:chgData name="Matthieu De Mari" userId="dfb708c9-d8dc-439f-9a3b-c772bf4a311c" providerId="ADAL" clId="{5AF9E225-0E3D-4808-B523-40F6E9A1D59D}" dt="2023-03-02T07:01:21.208" v="484" actId="115"/>
        <pc:sldMkLst>
          <pc:docMk/>
          <pc:sldMk cId="2566504203" sldId="267"/>
        </pc:sldMkLst>
      </pc:sldChg>
      <pc:sldChg chg="addSp delSp modSp add mod chgLayout">
        <pc:chgData name="Matthieu De Mari" userId="dfb708c9-d8dc-439f-9a3b-c772bf4a311c" providerId="ADAL" clId="{5AF9E225-0E3D-4808-B523-40F6E9A1D59D}" dt="2023-03-02T07:00:12.794" v="471" actId="115"/>
        <pc:sldMkLst>
          <pc:docMk/>
          <pc:sldMk cId="1205920737" sldId="268"/>
        </pc:sldMkLst>
      </pc:sldChg>
      <pc:sldChg chg="delSp modSp add mod modClrScheme chgLayout">
        <pc:chgData name="Matthieu De Mari" userId="dfb708c9-d8dc-439f-9a3b-c772bf4a311c" providerId="ADAL" clId="{5AF9E225-0E3D-4808-B523-40F6E9A1D59D}" dt="2023-03-14T09:02:26.934" v="4789" actId="478"/>
        <pc:sldMkLst>
          <pc:docMk/>
          <pc:sldMk cId="4188287311" sldId="269"/>
        </pc:sldMkLst>
      </pc:sldChg>
      <pc:sldChg chg="modSp add mod ord">
        <pc:chgData name="Matthieu De Mari" userId="dfb708c9-d8dc-439f-9a3b-c772bf4a311c" providerId="ADAL" clId="{5AF9E225-0E3D-4808-B523-40F6E9A1D59D}" dt="2023-03-14T09:02:07.832" v="4788" actId="20577"/>
        <pc:sldMkLst>
          <pc:docMk/>
          <pc:sldMk cId="997896339" sldId="270"/>
        </pc:sldMkLst>
      </pc:sldChg>
      <pc:sldChg chg="modSp add mod">
        <pc:chgData name="Matthieu De Mari" userId="dfb708c9-d8dc-439f-9a3b-c772bf4a311c" providerId="ADAL" clId="{5AF9E225-0E3D-4808-B523-40F6E9A1D59D}" dt="2023-03-14T09:01:45.866" v="4782" actId="20577"/>
        <pc:sldMkLst>
          <pc:docMk/>
          <pc:sldMk cId="961845771" sldId="271"/>
        </pc:sldMkLst>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ldChg>
      <pc:sldChg chg="addSp delSp modSp new mod modClrScheme chgLayout">
        <pc:chgData name="Matthieu De Mari" userId="dfb708c9-d8dc-439f-9a3b-c772bf4a311c" providerId="ADAL" clId="{5AF9E225-0E3D-4808-B523-40F6E9A1D59D}" dt="2023-03-07T06:35:56.196" v="4688"/>
        <pc:sldMkLst>
          <pc:docMk/>
          <pc:sldMk cId="1813455260" sldId="274"/>
        </pc:sldMkLst>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ldChg>
      <pc:sldChg chg="addSp modSp add mod chgLayout">
        <pc:chgData name="Matthieu De Mari" userId="dfb708c9-d8dc-439f-9a3b-c772bf4a311c" providerId="ADAL" clId="{5AF9E225-0E3D-4808-B523-40F6E9A1D59D}" dt="2023-03-02T07:40:29.138" v="1964" actId="20577"/>
        <pc:sldMkLst>
          <pc:docMk/>
          <pc:sldMk cId="885607022" sldId="278"/>
        </pc:sldMkLst>
      </pc:sldChg>
      <pc:sldChg chg="modSp add mod">
        <pc:chgData name="Matthieu De Mari" userId="dfb708c9-d8dc-439f-9a3b-c772bf4a311c" providerId="ADAL" clId="{5AF9E225-0E3D-4808-B523-40F6E9A1D59D}" dt="2023-03-20T08:28:30.862" v="4980" actId="113"/>
        <pc:sldMkLst>
          <pc:docMk/>
          <pc:sldMk cId="3941141626" sldId="279"/>
        </pc:sldMkLst>
      </pc:sldChg>
      <pc:sldChg chg="modSp add mod">
        <pc:chgData name="Matthieu De Mari" userId="dfb708c9-d8dc-439f-9a3b-c772bf4a311c" providerId="ADAL" clId="{5AF9E225-0E3D-4808-B523-40F6E9A1D59D}" dt="2023-03-14T09:02:44.467" v="4790" actId="12"/>
        <pc:sldMkLst>
          <pc:docMk/>
          <pc:sldMk cId="2409304258" sldId="280"/>
        </pc:sldMkLst>
      </pc:sldChg>
      <pc:sldChg chg="modSp add mod">
        <pc:chgData name="Matthieu De Mari" userId="dfb708c9-d8dc-439f-9a3b-c772bf4a311c" providerId="ADAL" clId="{5AF9E225-0E3D-4808-B523-40F6E9A1D59D}" dt="2023-03-14T09:02:49.990" v="4791" actId="12"/>
        <pc:sldMkLst>
          <pc:docMk/>
          <pc:sldMk cId="2949375831" sldId="281"/>
        </pc:sldMkLst>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ldChg>
      <pc:sldChg chg="modSp add mod">
        <pc:chgData name="Matthieu De Mari" userId="dfb708c9-d8dc-439f-9a3b-c772bf4a311c" providerId="ADAL" clId="{5AF9E225-0E3D-4808-B523-40F6E9A1D59D}" dt="2023-03-02T08:49:01.268" v="3268" actId="20577"/>
        <pc:sldMkLst>
          <pc:docMk/>
          <pc:sldMk cId="3869391851" sldId="284"/>
        </pc:sldMkLst>
      </pc:sldChg>
      <pc:sldChg chg="modSp add mod ord">
        <pc:chgData name="Matthieu De Mari" userId="dfb708c9-d8dc-439f-9a3b-c772bf4a311c" providerId="ADAL" clId="{5AF9E225-0E3D-4808-B523-40F6E9A1D59D}" dt="2023-03-09T08:30:04.227" v="4716" actId="20577"/>
        <pc:sldMkLst>
          <pc:docMk/>
          <pc:sldMk cId="1567445271" sldId="285"/>
        </pc:sldMkLst>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ldChg>
      <pc:sldChg chg="addSp delSp modSp add mod">
        <pc:chgData name="Matthieu De Mari" userId="dfb708c9-d8dc-439f-9a3b-c772bf4a311c" providerId="ADAL" clId="{5AF9E225-0E3D-4808-B523-40F6E9A1D59D}" dt="2023-03-14T09:04:29.565" v="4908" actId="20577"/>
        <pc:sldMkLst>
          <pc:docMk/>
          <pc:sldMk cId="2118681498" sldId="289"/>
        </pc:sldMkLst>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ldChg>
      <pc:sldChg chg="delSp modSp add mod">
        <pc:chgData name="Matthieu De Mari" userId="dfb708c9-d8dc-439f-9a3b-c772bf4a311c" providerId="ADAL" clId="{5AF9E225-0E3D-4808-B523-40F6E9A1D59D}" dt="2023-03-14T09:04:33.789" v="4913" actId="20577"/>
        <pc:sldMkLst>
          <pc:docMk/>
          <pc:sldMk cId="3292482358" sldId="291"/>
        </pc:sldMkLst>
      </pc:sldChg>
      <pc:sldChg chg="addSp delSp modSp add mod">
        <pc:chgData name="Matthieu De Mari" userId="dfb708c9-d8dc-439f-9a3b-c772bf4a311c" providerId="ADAL" clId="{5AF9E225-0E3D-4808-B523-40F6E9A1D59D}" dt="2023-03-02T08:44:21.897" v="3064"/>
        <pc:sldMkLst>
          <pc:docMk/>
          <pc:sldMk cId="3520355124" sldId="292"/>
        </pc:sldMkLst>
      </pc:sldChg>
      <pc:sldChg chg="modSp new mod">
        <pc:chgData name="Matthieu De Mari" userId="dfb708c9-d8dc-439f-9a3b-c772bf4a311c" providerId="ADAL" clId="{5AF9E225-0E3D-4808-B523-40F6E9A1D59D}" dt="2023-03-14T09:04:59.149" v="4914" actId="113"/>
        <pc:sldMkLst>
          <pc:docMk/>
          <pc:sldMk cId="3046349634" sldId="293"/>
        </pc:sldMkLst>
      </pc:sldChg>
      <pc:sldChg chg="modSp add mod">
        <pc:chgData name="Matthieu De Mari" userId="dfb708c9-d8dc-439f-9a3b-c772bf4a311c" providerId="ADAL" clId="{5AF9E225-0E3D-4808-B523-40F6E9A1D59D}" dt="2023-03-14T09:05:15.707" v="4921" actId="20577"/>
        <pc:sldMkLst>
          <pc:docMk/>
          <pc:sldMk cId="427136966" sldId="294"/>
        </pc:sldMkLst>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ldChg>
      <pc:sldChg chg="modSp add mod">
        <pc:chgData name="Matthieu De Mari" userId="dfb708c9-d8dc-439f-9a3b-c772bf4a311c" providerId="ADAL" clId="{5AF9E225-0E3D-4808-B523-40F6E9A1D59D}" dt="2023-03-02T08:56:04.515" v="3607" actId="20577"/>
        <pc:sldMkLst>
          <pc:docMk/>
          <pc:sldMk cId="1514077654" sldId="297"/>
        </pc:sldMkLst>
      </pc:sldChg>
      <pc:sldChg chg="modSp new mod">
        <pc:chgData name="Matthieu De Mari" userId="dfb708c9-d8dc-439f-9a3b-c772bf4a311c" providerId="ADAL" clId="{5AF9E225-0E3D-4808-B523-40F6E9A1D59D}" dt="2023-03-02T08:56:36.889" v="3652" actId="14100"/>
        <pc:sldMkLst>
          <pc:docMk/>
          <pc:sldMk cId="2514894683" sldId="298"/>
        </pc:sldMkLst>
      </pc:sldChg>
      <pc:sldChg chg="addSp delSp modSp new mod">
        <pc:chgData name="Matthieu De Mari" userId="dfb708c9-d8dc-439f-9a3b-c772bf4a311c" providerId="ADAL" clId="{5AF9E225-0E3D-4808-B523-40F6E9A1D59D}" dt="2023-03-14T09:06:24.753" v="4925" actId="20577"/>
        <pc:sldMkLst>
          <pc:docMk/>
          <pc:sldMk cId="1452574487" sldId="299"/>
        </pc:sldMkLst>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ldChg>
      <pc:sldChg chg="modSp new mod">
        <pc:chgData name="Matthieu De Mari" userId="dfb708c9-d8dc-439f-9a3b-c772bf4a311c" providerId="ADAL" clId="{5AF9E225-0E3D-4808-B523-40F6E9A1D59D}" dt="2023-03-02T09:09:23.148" v="4269" actId="113"/>
        <pc:sldMkLst>
          <pc:docMk/>
          <pc:sldMk cId="4232115997" sldId="303"/>
        </pc:sldMkLst>
      </pc:sldChg>
      <pc:sldChg chg="modSp add mod">
        <pc:chgData name="Matthieu De Mari" userId="dfb708c9-d8dc-439f-9a3b-c772bf4a311c" providerId="ADAL" clId="{5AF9E225-0E3D-4808-B523-40F6E9A1D59D}" dt="2023-03-07T06:36:01.673" v="4689"/>
        <pc:sldMkLst>
          <pc:docMk/>
          <pc:sldMk cId="354883896" sldId="304"/>
        </pc:sldMkLst>
      </pc:sldChg>
      <pc:sldChg chg="modSp add mod">
        <pc:chgData name="Matthieu De Mari" userId="dfb708c9-d8dc-439f-9a3b-c772bf4a311c" providerId="ADAL" clId="{5AF9E225-0E3D-4808-B523-40F6E9A1D59D}" dt="2023-03-02T09:10:35.361" v="4304" actId="27636"/>
        <pc:sldMkLst>
          <pc:docMk/>
          <pc:sldMk cId="4099824996" sldId="305"/>
        </pc:sldMkLst>
      </pc:sldChg>
      <pc:sldChg chg="modSp add mod">
        <pc:chgData name="Matthieu De Mari" userId="dfb708c9-d8dc-439f-9a3b-c772bf4a311c" providerId="ADAL" clId="{5AF9E225-0E3D-4808-B523-40F6E9A1D59D}" dt="2023-03-02T09:09:27.720" v="4270" actId="207"/>
        <pc:sldMkLst>
          <pc:docMk/>
          <pc:sldMk cId="4051912021" sldId="306"/>
        </pc:sldMkLst>
      </pc:sldChg>
      <pc:sldChg chg="modSp add mod">
        <pc:chgData name="Matthieu De Mari" userId="dfb708c9-d8dc-439f-9a3b-c772bf4a311c" providerId="ADAL" clId="{5AF9E225-0E3D-4808-B523-40F6E9A1D59D}" dt="2023-03-14T09:07:58.592" v="4975"/>
        <pc:sldMkLst>
          <pc:docMk/>
          <pc:sldMk cId="2900176786" sldId="307"/>
        </pc:sldMkLst>
      </pc:sldChg>
      <pc:sldChg chg="modSp add mod">
        <pc:chgData name="Matthieu De Mari" userId="dfb708c9-d8dc-439f-9a3b-c772bf4a311c" providerId="ADAL" clId="{5AF9E225-0E3D-4808-B523-40F6E9A1D59D}" dt="2023-03-02T09:10:43.209" v="4307" actId="207"/>
        <pc:sldMkLst>
          <pc:docMk/>
          <pc:sldMk cId="1601297533" sldId="308"/>
        </pc:sldMkLst>
      </pc:sldChg>
      <pc:sldChg chg="modSp add mod ord">
        <pc:chgData name="Matthieu De Mari" userId="dfb708c9-d8dc-439f-9a3b-c772bf4a311c" providerId="ADAL" clId="{5AF9E225-0E3D-4808-B523-40F6E9A1D59D}" dt="2023-03-14T09:08:16.163" v="4977" actId="113"/>
        <pc:sldMkLst>
          <pc:docMk/>
          <pc:sldMk cId="3331075550" sldId="309"/>
        </pc:sldMkLst>
      </pc:sldChg>
      <pc:sldChg chg="modSp add mod">
        <pc:chgData name="Matthieu De Mari" userId="dfb708c9-d8dc-439f-9a3b-c772bf4a311c" providerId="ADAL" clId="{5AF9E225-0E3D-4808-B523-40F6E9A1D59D}" dt="2023-03-14T09:07:54.175" v="4974" actId="20577"/>
        <pc:sldMkLst>
          <pc:docMk/>
          <pc:sldMk cId="4251184714" sldId="310"/>
        </pc:sldMkLst>
      </pc:sldChg>
      <pc:sldChg chg="modSp add mod ord">
        <pc:chgData name="Matthieu De Mari" userId="dfb708c9-d8dc-439f-9a3b-c772bf4a311c" providerId="ADAL" clId="{5AF9E225-0E3D-4808-B523-40F6E9A1D59D}" dt="2023-03-14T09:08:14.084" v="4976" actId="113"/>
        <pc:sldMkLst>
          <pc:docMk/>
          <pc:sldMk cId="3629183510" sldId="311"/>
        </pc:sldMkLst>
      </pc:sldChg>
      <pc:sldChg chg="modSp add mod">
        <pc:chgData name="Matthieu De Mari" userId="dfb708c9-d8dc-439f-9a3b-c772bf4a311c" providerId="ADAL" clId="{5AF9E225-0E3D-4808-B523-40F6E9A1D59D}" dt="2023-03-02T09:14:09.472" v="4486" actId="207"/>
        <pc:sldMkLst>
          <pc:docMk/>
          <pc:sldMk cId="7996884" sldId="312"/>
        </pc:sldMkLst>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ldChg>
      <pc:sldChg chg="modSp add mod ord">
        <pc:chgData name="Matthieu De Mari" userId="dfb708c9-d8dc-439f-9a3b-c772bf4a311c" providerId="ADAL" clId="{5AF9E225-0E3D-4808-B523-40F6E9A1D59D}" dt="2023-03-09T08:30:14.105" v="4718" actId="20577"/>
        <pc:sldMkLst>
          <pc:docMk/>
          <pc:sldMk cId="1040156172" sldId="377"/>
        </pc:sldMkLst>
      </pc:sldChg>
      <pc:sldChg chg="add ord">
        <pc:chgData name="Matthieu De Mari" userId="dfb708c9-d8dc-439f-9a3b-c772bf4a311c" providerId="ADAL" clId="{5AF9E225-0E3D-4808-B523-40F6E9A1D59D}" dt="2023-03-02T09:20:56.065" v="4649" actId="20578"/>
        <pc:sldMkLst>
          <pc:docMk/>
          <pc:sldMk cId="3338565690" sldId="378"/>
        </pc:sldMkLst>
      </pc:sldChg>
      <pc:sldChg chg="modSp add mod">
        <pc:chgData name="Matthieu De Mari" userId="dfb708c9-d8dc-439f-9a3b-c772bf4a311c" providerId="ADAL" clId="{5AF9E225-0E3D-4808-B523-40F6E9A1D59D}" dt="2023-03-21T05:31:50.718" v="4982" actId="20577"/>
        <pc:sldMkLst>
          <pc:docMk/>
          <pc:sldMk cId="3856210223" sldId="379"/>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ldMasterChg>
    </pc:docChg>
  </pc:docChgLst>
  <pc:docChgLst>
    <pc:chgData name="Matthieu De Mari" userId="dfb708c9-d8dc-439f-9a3b-c772bf4a311c" providerId="ADAL" clId="{B798BDBB-C014-4ACA-B206-F1A557A03CA3}"/>
    <pc:docChg chg="undo custSel addSld delSld modSld sldOrd addSection delSection modSection">
      <pc:chgData name="Matthieu De Mari" userId="dfb708c9-d8dc-439f-9a3b-c772bf4a311c" providerId="ADAL" clId="{B798BDBB-C014-4ACA-B206-F1A557A03CA3}" dt="2024-03-14T06:46:35.343" v="3706"/>
      <pc:docMkLst>
        <pc:docMk/>
      </pc:docMkLst>
      <pc:sldChg chg="modSp mod delCm">
        <pc:chgData name="Matthieu De Mari" userId="dfb708c9-d8dc-439f-9a3b-c772bf4a311c" providerId="ADAL" clId="{B798BDBB-C014-4ACA-B206-F1A557A03CA3}" dt="2024-03-14T06:25:32.910" v="1923" actId="20577"/>
        <pc:sldMkLst>
          <pc:docMk/>
          <pc:sldMk cId="1495819743" sldId="258"/>
        </pc:sldMkLst>
        <pc:extLst>
          <p:ext xmlns:p="http://schemas.openxmlformats.org/presentationml/2006/main" uri="{D6D511B9-2390-475A-947B-AFAB55BFBCF1}">
            <pc226:cmChg xmlns:pc226="http://schemas.microsoft.com/office/powerpoint/2022/06/main/command" chg="del">
              <pc226:chgData name="Matthieu De Mari" userId="dfb708c9-d8dc-439f-9a3b-c772bf4a311c" providerId="ADAL" clId="{B798BDBB-C014-4ACA-B206-F1A557A03CA3}" dt="2023-10-19T06:19:33.824" v="232"/>
              <pc2:cmMkLst xmlns:pc2="http://schemas.microsoft.com/office/powerpoint/2019/9/main/command">
                <pc:docMk/>
                <pc:sldMk cId="1495819743" sldId="258"/>
                <pc2:cmMk id="{36C97122-C360-41BD-B2EC-A06168AFBDC0}"/>
              </pc2:cmMkLst>
            </pc226:cmChg>
          </p:ext>
        </pc:extLst>
      </pc:sldChg>
      <pc:sldChg chg="ord">
        <pc:chgData name="Matthieu De Mari" userId="dfb708c9-d8dc-439f-9a3b-c772bf4a311c" providerId="ADAL" clId="{B798BDBB-C014-4ACA-B206-F1A557A03CA3}" dt="2024-03-10T09:36:00.322" v="1777"/>
        <pc:sldMkLst>
          <pc:docMk/>
          <pc:sldMk cId="256269341" sldId="266"/>
        </pc:sldMkLst>
      </pc:sldChg>
      <pc:sldChg chg="modSp mod">
        <pc:chgData name="Matthieu De Mari" userId="dfb708c9-d8dc-439f-9a3b-c772bf4a311c" providerId="ADAL" clId="{B798BDBB-C014-4ACA-B206-F1A557A03CA3}" dt="2024-03-14T06:23:28.103" v="1879" actId="20577"/>
        <pc:sldMkLst>
          <pc:docMk/>
          <pc:sldMk cId="1205920737" sldId="268"/>
        </pc:sldMkLst>
      </pc:sldChg>
      <pc:sldChg chg="ord">
        <pc:chgData name="Matthieu De Mari" userId="dfb708c9-d8dc-439f-9a3b-c772bf4a311c" providerId="ADAL" clId="{B798BDBB-C014-4ACA-B206-F1A557A03CA3}" dt="2024-03-10T09:36:00.322" v="1777"/>
        <pc:sldMkLst>
          <pc:docMk/>
          <pc:sldMk cId="961845771" sldId="271"/>
        </pc:sldMkLst>
      </pc:sldChg>
      <pc:sldChg chg="modSp mod">
        <pc:chgData name="Matthieu De Mari" userId="dfb708c9-d8dc-439f-9a3b-c772bf4a311c" providerId="ADAL" clId="{B798BDBB-C014-4ACA-B206-F1A557A03CA3}" dt="2024-03-14T06:25:53.764" v="1929" actId="20577"/>
        <pc:sldMkLst>
          <pc:docMk/>
          <pc:sldMk cId="1628130454" sldId="272"/>
        </pc:sldMkLst>
      </pc:sldChg>
      <pc:sldChg chg="modSp mod">
        <pc:chgData name="Matthieu De Mari" userId="dfb708c9-d8dc-439f-9a3b-c772bf4a311c" providerId="ADAL" clId="{B798BDBB-C014-4ACA-B206-F1A557A03CA3}" dt="2024-03-14T06:26:28.031" v="1960" actId="27636"/>
        <pc:sldMkLst>
          <pc:docMk/>
          <pc:sldMk cId="1813455260" sldId="274"/>
        </pc:sldMkLst>
      </pc:sldChg>
      <pc:sldChg chg="delSp modSp mod">
        <pc:chgData name="Matthieu De Mari" userId="dfb708c9-d8dc-439f-9a3b-c772bf4a311c" providerId="ADAL" clId="{B798BDBB-C014-4ACA-B206-F1A557A03CA3}" dt="2024-03-14T06:27:00.176" v="1963" actId="732"/>
        <pc:sldMkLst>
          <pc:docMk/>
          <pc:sldMk cId="144954399" sldId="275"/>
        </pc:sldMkLst>
      </pc:sldChg>
      <pc:sldChg chg="modSp mod">
        <pc:chgData name="Matthieu De Mari" userId="dfb708c9-d8dc-439f-9a3b-c772bf4a311c" providerId="ADAL" clId="{B798BDBB-C014-4ACA-B206-F1A557A03CA3}" dt="2024-03-14T06:31:38.105" v="2154" actId="20577"/>
        <pc:sldMkLst>
          <pc:docMk/>
          <pc:sldMk cId="1233188664" sldId="277"/>
        </pc:sldMkLst>
      </pc:sldChg>
      <pc:sldChg chg="modSp mod">
        <pc:chgData name="Matthieu De Mari" userId="dfb708c9-d8dc-439f-9a3b-c772bf4a311c" providerId="ADAL" clId="{B798BDBB-C014-4ACA-B206-F1A557A03CA3}" dt="2024-03-14T06:27:48.572" v="1972" actId="20577"/>
        <pc:sldMkLst>
          <pc:docMk/>
          <pc:sldMk cId="3869391851" sldId="284"/>
        </pc:sldMkLst>
      </pc:sldChg>
      <pc:sldChg chg="modSp mod">
        <pc:chgData name="Matthieu De Mari" userId="dfb708c9-d8dc-439f-9a3b-c772bf4a311c" providerId="ADAL" clId="{B798BDBB-C014-4ACA-B206-F1A557A03CA3}" dt="2023-10-19T06:21:10.060" v="259" actId="20577"/>
        <pc:sldMkLst>
          <pc:docMk/>
          <pc:sldMk cId="1567445271" sldId="285"/>
        </pc:sldMkLst>
      </pc:sldChg>
      <pc:sldChg chg="modSp mod">
        <pc:chgData name="Matthieu De Mari" userId="dfb708c9-d8dc-439f-9a3b-c772bf4a311c" providerId="ADAL" clId="{B798BDBB-C014-4ACA-B206-F1A557A03CA3}" dt="2024-03-14T06:28:54.024" v="2010" actId="20577"/>
        <pc:sldMkLst>
          <pc:docMk/>
          <pc:sldMk cId="2870852187" sldId="287"/>
        </pc:sldMkLst>
      </pc:sldChg>
      <pc:sldChg chg="modSp mod">
        <pc:chgData name="Matthieu De Mari" userId="dfb708c9-d8dc-439f-9a3b-c772bf4a311c" providerId="ADAL" clId="{B798BDBB-C014-4ACA-B206-F1A557A03CA3}" dt="2024-03-14T06:28:21.286" v="1986" actId="1076"/>
        <pc:sldMkLst>
          <pc:docMk/>
          <pc:sldMk cId="3486387661" sldId="288"/>
        </pc:sldMkLst>
      </pc:sldChg>
      <pc:sldChg chg="addSp delSp modSp mod">
        <pc:chgData name="Matthieu De Mari" userId="dfb708c9-d8dc-439f-9a3b-c772bf4a311c" providerId="ADAL" clId="{B798BDBB-C014-4ACA-B206-F1A557A03CA3}" dt="2023-10-19T06:24:46.843" v="660" actId="20577"/>
        <pc:sldMkLst>
          <pc:docMk/>
          <pc:sldMk cId="2118681498" sldId="289"/>
        </pc:sldMkLst>
      </pc:sldChg>
      <pc:sldChg chg="del">
        <pc:chgData name="Matthieu De Mari" userId="dfb708c9-d8dc-439f-9a3b-c772bf4a311c" providerId="ADAL" clId="{B798BDBB-C014-4ACA-B206-F1A557A03CA3}" dt="2023-10-19T06:24:53.012" v="661" actId="47"/>
        <pc:sldMkLst>
          <pc:docMk/>
          <pc:sldMk cId="3292482358" sldId="291"/>
        </pc:sldMkLst>
      </pc:sldChg>
      <pc:sldChg chg="del">
        <pc:chgData name="Matthieu De Mari" userId="dfb708c9-d8dc-439f-9a3b-c772bf4a311c" providerId="ADAL" clId="{B798BDBB-C014-4ACA-B206-F1A557A03CA3}" dt="2024-03-14T06:29:03.457" v="2011" actId="47"/>
        <pc:sldMkLst>
          <pc:docMk/>
          <pc:sldMk cId="3520355124" sldId="292"/>
        </pc:sldMkLst>
      </pc:sldChg>
      <pc:sldChg chg="modSp mod">
        <pc:chgData name="Matthieu De Mari" userId="dfb708c9-d8dc-439f-9a3b-c772bf4a311c" providerId="ADAL" clId="{B798BDBB-C014-4ACA-B206-F1A557A03CA3}" dt="2024-03-14T06:29:56.357" v="2089" actId="14100"/>
        <pc:sldMkLst>
          <pc:docMk/>
          <pc:sldMk cId="3046349634" sldId="293"/>
        </pc:sldMkLst>
      </pc:sldChg>
      <pc:sldChg chg="modSp mod">
        <pc:chgData name="Matthieu De Mari" userId="dfb708c9-d8dc-439f-9a3b-c772bf4a311c" providerId="ADAL" clId="{B798BDBB-C014-4ACA-B206-F1A557A03CA3}" dt="2024-03-14T06:30:37.398" v="2107" actId="20577"/>
        <pc:sldMkLst>
          <pc:docMk/>
          <pc:sldMk cId="427136966" sldId="294"/>
        </pc:sldMkLst>
      </pc:sldChg>
      <pc:sldChg chg="modSp mod">
        <pc:chgData name="Matthieu De Mari" userId="dfb708c9-d8dc-439f-9a3b-c772bf4a311c" providerId="ADAL" clId="{B798BDBB-C014-4ACA-B206-F1A557A03CA3}" dt="2024-03-14T06:33:27.953" v="2392" actId="20577"/>
        <pc:sldMkLst>
          <pc:docMk/>
          <pc:sldMk cId="323951598" sldId="295"/>
        </pc:sldMkLst>
      </pc:sldChg>
      <pc:sldChg chg="modSp mod">
        <pc:chgData name="Matthieu De Mari" userId="dfb708c9-d8dc-439f-9a3b-c772bf4a311c" providerId="ADAL" clId="{B798BDBB-C014-4ACA-B206-F1A557A03CA3}" dt="2024-03-14T06:34:55.939" v="2413" actId="5793"/>
        <pc:sldMkLst>
          <pc:docMk/>
          <pc:sldMk cId="1855779909" sldId="296"/>
        </pc:sldMkLst>
      </pc:sldChg>
      <pc:sldChg chg="modSp mod">
        <pc:chgData name="Matthieu De Mari" userId="dfb708c9-d8dc-439f-9a3b-c772bf4a311c" providerId="ADAL" clId="{B798BDBB-C014-4ACA-B206-F1A557A03CA3}" dt="2023-10-19T06:28:06.185" v="848" actId="20577"/>
        <pc:sldMkLst>
          <pc:docMk/>
          <pc:sldMk cId="1514077654" sldId="297"/>
        </pc:sldMkLst>
      </pc:sldChg>
      <pc:sldChg chg="modSp mod">
        <pc:chgData name="Matthieu De Mari" userId="dfb708c9-d8dc-439f-9a3b-c772bf4a311c" providerId="ADAL" clId="{B798BDBB-C014-4ACA-B206-F1A557A03CA3}" dt="2023-10-19T06:29:06.092" v="964" actId="20577"/>
        <pc:sldMkLst>
          <pc:docMk/>
          <pc:sldMk cId="2514894683" sldId="298"/>
        </pc:sldMkLst>
      </pc:sldChg>
      <pc:sldChg chg="modSp mod">
        <pc:chgData name="Matthieu De Mari" userId="dfb708c9-d8dc-439f-9a3b-c772bf4a311c" providerId="ADAL" clId="{B798BDBB-C014-4ACA-B206-F1A557A03CA3}" dt="2024-03-14T06:34:35.663" v="2408" actId="20577"/>
        <pc:sldMkLst>
          <pc:docMk/>
          <pc:sldMk cId="1452574487" sldId="299"/>
        </pc:sldMkLst>
      </pc:sldChg>
      <pc:sldChg chg="modSp del mod">
        <pc:chgData name="Matthieu De Mari" userId="dfb708c9-d8dc-439f-9a3b-c772bf4a311c" providerId="ADAL" clId="{B798BDBB-C014-4ACA-B206-F1A557A03CA3}" dt="2024-03-14T06:33:56.627" v="2395" actId="47"/>
        <pc:sldMkLst>
          <pc:docMk/>
          <pc:sldMk cId="1699114457" sldId="300"/>
        </pc:sldMkLst>
      </pc:sldChg>
      <pc:sldChg chg="modSp del mod">
        <pc:chgData name="Matthieu De Mari" userId="dfb708c9-d8dc-439f-9a3b-c772bf4a311c" providerId="ADAL" clId="{B798BDBB-C014-4ACA-B206-F1A557A03CA3}" dt="2024-03-14T06:34:14.469" v="2398" actId="47"/>
        <pc:sldMkLst>
          <pc:docMk/>
          <pc:sldMk cId="1276239023" sldId="301"/>
        </pc:sldMkLst>
      </pc:sldChg>
      <pc:sldChg chg="del">
        <pc:chgData name="Matthieu De Mari" userId="dfb708c9-d8dc-439f-9a3b-c772bf4a311c" providerId="ADAL" clId="{B798BDBB-C014-4ACA-B206-F1A557A03CA3}" dt="2023-10-19T06:29:56.545" v="981" actId="47"/>
        <pc:sldMkLst>
          <pc:docMk/>
          <pc:sldMk cId="3968924669" sldId="302"/>
        </pc:sldMkLst>
      </pc:sldChg>
      <pc:sldChg chg="del">
        <pc:chgData name="Matthieu De Mari" userId="dfb708c9-d8dc-439f-9a3b-c772bf4a311c" providerId="ADAL" clId="{B798BDBB-C014-4ACA-B206-F1A557A03CA3}" dt="2023-10-19T06:31:41.306" v="1159" actId="47"/>
        <pc:sldMkLst>
          <pc:docMk/>
          <pc:sldMk cId="354883896" sldId="304"/>
        </pc:sldMkLst>
      </pc:sldChg>
      <pc:sldChg chg="del ord">
        <pc:chgData name="Matthieu De Mari" userId="dfb708c9-d8dc-439f-9a3b-c772bf4a311c" providerId="ADAL" clId="{B798BDBB-C014-4ACA-B206-F1A557A03CA3}" dt="2023-10-19T06:46:51.929" v="1634" actId="47"/>
        <pc:sldMkLst>
          <pc:docMk/>
          <pc:sldMk cId="2858358615" sldId="314"/>
        </pc:sldMkLst>
      </pc:sldChg>
      <pc:sldChg chg="modSp mod">
        <pc:chgData name="Matthieu De Mari" userId="dfb708c9-d8dc-439f-9a3b-c772bf4a311c" providerId="ADAL" clId="{B798BDBB-C014-4ACA-B206-F1A557A03CA3}" dt="2023-10-19T06:50:34.267" v="1637" actId="20577"/>
        <pc:sldMkLst>
          <pc:docMk/>
          <pc:sldMk cId="1040156172" sldId="377"/>
        </pc:sldMkLst>
      </pc:sldChg>
      <pc:sldChg chg="del">
        <pc:chgData name="Matthieu De Mari" userId="dfb708c9-d8dc-439f-9a3b-c772bf4a311c" providerId="ADAL" clId="{B798BDBB-C014-4ACA-B206-F1A557A03CA3}" dt="2023-10-19T06:51:04.151" v="1638" actId="47"/>
        <pc:sldMkLst>
          <pc:docMk/>
          <pc:sldMk cId="3338565690" sldId="378"/>
        </pc:sldMkLst>
      </pc:sldChg>
      <pc:sldChg chg="add del">
        <pc:chgData name="Matthieu De Mari" userId="dfb708c9-d8dc-439f-9a3b-c772bf4a311c" providerId="ADAL" clId="{B798BDBB-C014-4ACA-B206-F1A557A03CA3}" dt="2023-10-19T06:11:37.269" v="1"/>
        <pc:sldMkLst>
          <pc:docMk/>
          <pc:sldMk cId="2950322359" sldId="380"/>
        </pc:sldMkLst>
      </pc:sldChg>
      <pc:sldChg chg="add del">
        <pc:chgData name="Matthieu De Mari" userId="dfb708c9-d8dc-439f-9a3b-c772bf4a311c" providerId="ADAL" clId="{B798BDBB-C014-4ACA-B206-F1A557A03CA3}" dt="2023-10-19T06:13:19.488" v="11"/>
        <pc:sldMkLst>
          <pc:docMk/>
          <pc:sldMk cId="4217274173" sldId="380"/>
        </pc:sldMkLst>
      </pc:sldChg>
      <pc:sldChg chg="add del">
        <pc:chgData name="Matthieu De Mari" userId="dfb708c9-d8dc-439f-9a3b-c772bf4a311c" providerId="ADAL" clId="{B798BDBB-C014-4ACA-B206-F1A557A03CA3}" dt="2023-10-19T06:11:37.269" v="1"/>
        <pc:sldMkLst>
          <pc:docMk/>
          <pc:sldMk cId="895347010" sldId="381"/>
        </pc:sldMkLst>
      </pc:sldChg>
      <pc:sldChg chg="add ord">
        <pc:chgData name="Matthieu De Mari" userId="dfb708c9-d8dc-439f-9a3b-c772bf4a311c" providerId="ADAL" clId="{B798BDBB-C014-4ACA-B206-F1A557A03CA3}" dt="2023-10-19T06:46:56.915" v="1636"/>
        <pc:sldMkLst>
          <pc:docMk/>
          <pc:sldMk cId="3830014920" sldId="381"/>
        </pc:sldMkLst>
      </pc:sldChg>
      <pc:sldChg chg="modSp add del mod">
        <pc:chgData name="Matthieu De Mari" userId="dfb708c9-d8dc-439f-9a3b-c772bf4a311c" providerId="ADAL" clId="{B798BDBB-C014-4ACA-B206-F1A557A03CA3}" dt="2023-10-19T06:33:21.994" v="1229" actId="33524"/>
        <pc:sldMkLst>
          <pc:docMk/>
          <pc:sldMk cId="820057187" sldId="382"/>
        </pc:sldMkLst>
      </pc:sldChg>
      <pc:sldChg chg="add del">
        <pc:chgData name="Matthieu De Mari" userId="dfb708c9-d8dc-439f-9a3b-c772bf4a311c" providerId="ADAL" clId="{B798BDBB-C014-4ACA-B206-F1A557A03CA3}" dt="2023-10-19T06:11:37.269" v="1"/>
        <pc:sldMkLst>
          <pc:docMk/>
          <pc:sldMk cId="3674865719" sldId="382"/>
        </pc:sldMkLst>
      </pc:sldChg>
      <pc:sldChg chg="add del">
        <pc:chgData name="Matthieu De Mari" userId="dfb708c9-d8dc-439f-9a3b-c772bf4a311c" providerId="ADAL" clId="{B798BDBB-C014-4ACA-B206-F1A557A03CA3}" dt="2023-10-19T06:37:20.174" v="1394" actId="47"/>
        <pc:sldMkLst>
          <pc:docMk/>
          <pc:sldMk cId="1681210728" sldId="383"/>
        </pc:sldMkLst>
      </pc:sldChg>
      <pc:sldChg chg="modSp add mod ord">
        <pc:chgData name="Matthieu De Mari" userId="dfb708c9-d8dc-439f-9a3b-c772bf4a311c" providerId="ADAL" clId="{B798BDBB-C014-4ACA-B206-F1A557A03CA3}" dt="2024-03-14T06:42:15.639" v="3396" actId="113"/>
        <pc:sldMkLst>
          <pc:docMk/>
          <pc:sldMk cId="1342602480" sldId="384"/>
        </pc:sldMkLst>
      </pc:sldChg>
      <pc:sldChg chg="modSp add del mod">
        <pc:chgData name="Matthieu De Mari" userId="dfb708c9-d8dc-439f-9a3b-c772bf4a311c" providerId="ADAL" clId="{B798BDBB-C014-4ACA-B206-F1A557A03CA3}" dt="2023-10-19T06:33:30.813" v="1236" actId="20577"/>
        <pc:sldMkLst>
          <pc:docMk/>
          <pc:sldMk cId="3061177336" sldId="385"/>
        </pc:sldMkLst>
      </pc:sldChg>
      <pc:sldChg chg="add ord">
        <pc:chgData name="Matthieu De Mari" userId="dfb708c9-d8dc-439f-9a3b-c772bf4a311c" providerId="ADAL" clId="{B798BDBB-C014-4ACA-B206-F1A557A03CA3}" dt="2024-03-10T09:39:13.513" v="1804"/>
        <pc:sldMkLst>
          <pc:docMk/>
          <pc:sldMk cId="336152115" sldId="386"/>
        </pc:sldMkLst>
      </pc:sldChg>
      <pc:sldChg chg="add ord">
        <pc:chgData name="Matthieu De Mari" userId="dfb708c9-d8dc-439f-9a3b-c772bf4a311c" providerId="ADAL" clId="{B798BDBB-C014-4ACA-B206-F1A557A03CA3}" dt="2024-03-10T09:39:13.513" v="1804"/>
        <pc:sldMkLst>
          <pc:docMk/>
          <pc:sldMk cId="881014307" sldId="387"/>
        </pc:sldMkLst>
      </pc:sldChg>
      <pc:sldChg chg="add ord">
        <pc:chgData name="Matthieu De Mari" userId="dfb708c9-d8dc-439f-9a3b-c772bf4a311c" providerId="ADAL" clId="{B798BDBB-C014-4ACA-B206-F1A557A03CA3}" dt="2024-03-10T09:39:13.513" v="1804"/>
        <pc:sldMkLst>
          <pc:docMk/>
          <pc:sldMk cId="1359818059" sldId="389"/>
        </pc:sldMkLst>
      </pc:sldChg>
      <pc:sldChg chg="add ord">
        <pc:chgData name="Matthieu De Mari" userId="dfb708c9-d8dc-439f-9a3b-c772bf4a311c" providerId="ADAL" clId="{B798BDBB-C014-4ACA-B206-F1A557A03CA3}" dt="2024-03-10T09:39:13.513" v="1804"/>
        <pc:sldMkLst>
          <pc:docMk/>
          <pc:sldMk cId="1233822438" sldId="390"/>
        </pc:sldMkLst>
      </pc:sldChg>
      <pc:sldChg chg="add ord">
        <pc:chgData name="Matthieu De Mari" userId="dfb708c9-d8dc-439f-9a3b-c772bf4a311c" providerId="ADAL" clId="{B798BDBB-C014-4ACA-B206-F1A557A03CA3}" dt="2024-03-10T09:39:13.513" v="1804"/>
        <pc:sldMkLst>
          <pc:docMk/>
          <pc:sldMk cId="2406012581" sldId="391"/>
        </pc:sldMkLst>
      </pc:sldChg>
      <pc:sldChg chg="add ord">
        <pc:chgData name="Matthieu De Mari" userId="dfb708c9-d8dc-439f-9a3b-c772bf4a311c" providerId="ADAL" clId="{B798BDBB-C014-4ACA-B206-F1A557A03CA3}" dt="2024-03-10T09:39:13.513" v="1804"/>
        <pc:sldMkLst>
          <pc:docMk/>
          <pc:sldMk cId="1269624659" sldId="392"/>
        </pc:sldMkLst>
      </pc:sldChg>
      <pc:sldChg chg="add ord">
        <pc:chgData name="Matthieu De Mari" userId="dfb708c9-d8dc-439f-9a3b-c772bf4a311c" providerId="ADAL" clId="{B798BDBB-C014-4ACA-B206-F1A557A03CA3}" dt="2023-10-19T06:37:26.075" v="1396"/>
        <pc:sldMkLst>
          <pc:docMk/>
          <pc:sldMk cId="1060213588" sldId="393"/>
        </pc:sldMkLst>
      </pc:sldChg>
      <pc:sldChg chg="add ord">
        <pc:chgData name="Matthieu De Mari" userId="dfb708c9-d8dc-439f-9a3b-c772bf4a311c" providerId="ADAL" clId="{B798BDBB-C014-4ACA-B206-F1A557A03CA3}" dt="2023-10-19T06:37:26.075" v="1396"/>
        <pc:sldMkLst>
          <pc:docMk/>
          <pc:sldMk cId="1215328976" sldId="394"/>
        </pc:sldMkLst>
      </pc:sldChg>
      <pc:sldChg chg="add del">
        <pc:chgData name="Matthieu De Mari" userId="dfb708c9-d8dc-439f-9a3b-c772bf4a311c" providerId="ADAL" clId="{B798BDBB-C014-4ACA-B206-F1A557A03CA3}" dt="2023-10-19T06:36:54.178" v="1388" actId="47"/>
        <pc:sldMkLst>
          <pc:docMk/>
          <pc:sldMk cId="3544056403" sldId="395"/>
        </pc:sldMkLst>
      </pc:sldChg>
      <pc:sldChg chg="add del">
        <pc:chgData name="Matthieu De Mari" userId="dfb708c9-d8dc-439f-9a3b-c772bf4a311c" providerId="ADAL" clId="{B798BDBB-C014-4ACA-B206-F1A557A03CA3}" dt="2023-10-19T06:36:55.324" v="1389" actId="47"/>
        <pc:sldMkLst>
          <pc:docMk/>
          <pc:sldMk cId="511100047" sldId="397"/>
        </pc:sldMkLst>
      </pc:sldChg>
      <pc:sldChg chg="add ord">
        <pc:chgData name="Matthieu De Mari" userId="dfb708c9-d8dc-439f-9a3b-c772bf4a311c" providerId="ADAL" clId="{B798BDBB-C014-4ACA-B206-F1A557A03CA3}" dt="2024-03-10T09:39:13.513" v="1804"/>
        <pc:sldMkLst>
          <pc:docMk/>
          <pc:sldMk cId="2174133860" sldId="398"/>
        </pc:sldMkLst>
      </pc:sldChg>
      <pc:sldChg chg="add ord">
        <pc:chgData name="Matthieu De Mari" userId="dfb708c9-d8dc-439f-9a3b-c772bf4a311c" providerId="ADAL" clId="{B798BDBB-C014-4ACA-B206-F1A557A03CA3}" dt="2024-03-10T09:39:13.513" v="1804"/>
        <pc:sldMkLst>
          <pc:docMk/>
          <pc:sldMk cId="1114255243" sldId="399"/>
        </pc:sldMkLst>
      </pc:sldChg>
      <pc:sldChg chg="add del ord">
        <pc:chgData name="Matthieu De Mari" userId="dfb708c9-d8dc-439f-9a3b-c772bf4a311c" providerId="ADAL" clId="{B798BDBB-C014-4ACA-B206-F1A557A03CA3}" dt="2024-03-14T06:43:12.501" v="3416" actId="47"/>
        <pc:sldMkLst>
          <pc:docMk/>
          <pc:sldMk cId="3412258979" sldId="400"/>
        </pc:sldMkLst>
      </pc:sldChg>
      <pc:sldChg chg="add ord">
        <pc:chgData name="Matthieu De Mari" userId="dfb708c9-d8dc-439f-9a3b-c772bf4a311c" providerId="ADAL" clId="{B798BDBB-C014-4ACA-B206-F1A557A03CA3}" dt="2024-03-10T09:39:13.513" v="1804"/>
        <pc:sldMkLst>
          <pc:docMk/>
          <pc:sldMk cId="1114751945" sldId="401"/>
        </pc:sldMkLst>
      </pc:sldChg>
      <pc:sldChg chg="add del">
        <pc:chgData name="Matthieu De Mari" userId="dfb708c9-d8dc-439f-9a3b-c772bf4a311c" providerId="ADAL" clId="{B798BDBB-C014-4ACA-B206-F1A557A03CA3}" dt="2023-10-19T06:37:00.014" v="1392" actId="47"/>
        <pc:sldMkLst>
          <pc:docMk/>
          <pc:sldMk cId="792071299" sldId="402"/>
        </pc:sldMkLst>
      </pc:sldChg>
      <pc:sldChg chg="add del">
        <pc:chgData name="Matthieu De Mari" userId="dfb708c9-d8dc-439f-9a3b-c772bf4a311c" providerId="ADAL" clId="{B798BDBB-C014-4ACA-B206-F1A557A03CA3}" dt="2023-10-19T06:36:59.001" v="1391" actId="47"/>
        <pc:sldMkLst>
          <pc:docMk/>
          <pc:sldMk cId="990763623" sldId="403"/>
        </pc:sldMkLst>
      </pc:sldChg>
      <pc:sldChg chg="add del">
        <pc:chgData name="Matthieu De Mari" userId="dfb708c9-d8dc-439f-9a3b-c772bf4a311c" providerId="ADAL" clId="{B798BDBB-C014-4ACA-B206-F1A557A03CA3}" dt="2023-10-19T06:37:02.069" v="1393" actId="47"/>
        <pc:sldMkLst>
          <pc:docMk/>
          <pc:sldMk cId="3762706142" sldId="404"/>
        </pc:sldMkLst>
      </pc:sldChg>
      <pc:sldChg chg="add del">
        <pc:chgData name="Matthieu De Mari" userId="dfb708c9-d8dc-439f-9a3b-c772bf4a311c" providerId="ADAL" clId="{B798BDBB-C014-4ACA-B206-F1A557A03CA3}" dt="2023-10-19T06:37:20.174" v="1394" actId="47"/>
        <pc:sldMkLst>
          <pc:docMk/>
          <pc:sldMk cId="4232193198" sldId="405"/>
        </pc:sldMkLst>
      </pc:sldChg>
      <pc:sldChg chg="add del">
        <pc:chgData name="Matthieu De Mari" userId="dfb708c9-d8dc-439f-9a3b-c772bf4a311c" providerId="ADAL" clId="{B798BDBB-C014-4ACA-B206-F1A557A03CA3}" dt="2023-10-19T06:37:20.174" v="1394" actId="47"/>
        <pc:sldMkLst>
          <pc:docMk/>
          <pc:sldMk cId="1511321219" sldId="406"/>
        </pc:sldMkLst>
      </pc:sldChg>
      <pc:sldChg chg="add del">
        <pc:chgData name="Matthieu De Mari" userId="dfb708c9-d8dc-439f-9a3b-c772bf4a311c" providerId="ADAL" clId="{B798BDBB-C014-4ACA-B206-F1A557A03CA3}" dt="2023-10-19T06:37:20.174" v="1394" actId="47"/>
        <pc:sldMkLst>
          <pc:docMk/>
          <pc:sldMk cId="3233841990" sldId="407"/>
        </pc:sldMkLst>
      </pc:sldChg>
      <pc:sldChg chg="add del">
        <pc:chgData name="Matthieu De Mari" userId="dfb708c9-d8dc-439f-9a3b-c772bf4a311c" providerId="ADAL" clId="{B798BDBB-C014-4ACA-B206-F1A557A03CA3}" dt="2023-10-19T06:37:20.174" v="1394" actId="47"/>
        <pc:sldMkLst>
          <pc:docMk/>
          <pc:sldMk cId="1609989787" sldId="408"/>
        </pc:sldMkLst>
      </pc:sldChg>
      <pc:sldChg chg="add del">
        <pc:chgData name="Matthieu De Mari" userId="dfb708c9-d8dc-439f-9a3b-c772bf4a311c" providerId="ADAL" clId="{B798BDBB-C014-4ACA-B206-F1A557A03CA3}" dt="2023-10-19T06:35:25.753" v="1267" actId="47"/>
        <pc:sldMkLst>
          <pc:docMk/>
          <pc:sldMk cId="3853734329" sldId="409"/>
        </pc:sldMkLst>
      </pc:sldChg>
      <pc:sldChg chg="modSp add mod">
        <pc:chgData name="Matthieu De Mari" userId="dfb708c9-d8dc-439f-9a3b-c772bf4a311c" providerId="ADAL" clId="{B798BDBB-C014-4ACA-B206-F1A557A03CA3}" dt="2024-03-14T06:45:22.722" v="3668" actId="20577"/>
        <pc:sldMkLst>
          <pc:docMk/>
          <pc:sldMk cId="4281175894" sldId="410"/>
        </pc:sldMkLst>
      </pc:sldChg>
      <pc:sldChg chg="modSp add mod">
        <pc:chgData name="Matthieu De Mari" userId="dfb708c9-d8dc-439f-9a3b-c772bf4a311c" providerId="ADAL" clId="{B798BDBB-C014-4ACA-B206-F1A557A03CA3}" dt="2024-03-10T09:34:58.709" v="1773" actId="20577"/>
        <pc:sldMkLst>
          <pc:docMk/>
          <pc:sldMk cId="3863789620" sldId="411"/>
        </pc:sldMkLst>
      </pc:sldChg>
      <pc:sldChg chg="modSp add del mod">
        <pc:chgData name="Matthieu De Mari" userId="dfb708c9-d8dc-439f-9a3b-c772bf4a311c" providerId="ADAL" clId="{B798BDBB-C014-4ACA-B206-F1A557A03CA3}" dt="2023-10-19T06:41:24.066" v="1466" actId="47"/>
        <pc:sldMkLst>
          <pc:docMk/>
          <pc:sldMk cId="3522054596" sldId="412"/>
        </pc:sldMkLst>
      </pc:sldChg>
      <pc:sldChg chg="add del">
        <pc:chgData name="Matthieu De Mari" userId="dfb708c9-d8dc-439f-9a3b-c772bf4a311c" providerId="ADAL" clId="{B798BDBB-C014-4ACA-B206-F1A557A03CA3}" dt="2023-10-19T06:43:33.923" v="1606" actId="47"/>
        <pc:sldMkLst>
          <pc:docMk/>
          <pc:sldMk cId="2221766967" sldId="413"/>
        </pc:sldMkLst>
      </pc:sldChg>
      <pc:sldChg chg="add del">
        <pc:chgData name="Matthieu De Mari" userId="dfb708c9-d8dc-439f-9a3b-c772bf4a311c" providerId="ADAL" clId="{B798BDBB-C014-4ACA-B206-F1A557A03CA3}" dt="2023-10-19T06:43:33.923" v="1606" actId="47"/>
        <pc:sldMkLst>
          <pc:docMk/>
          <pc:sldMk cId="912972080" sldId="414"/>
        </pc:sldMkLst>
      </pc:sldChg>
      <pc:sldChg chg="add del">
        <pc:chgData name="Matthieu De Mari" userId="dfb708c9-d8dc-439f-9a3b-c772bf4a311c" providerId="ADAL" clId="{B798BDBB-C014-4ACA-B206-F1A557A03CA3}" dt="2023-10-19T06:43:33.923" v="1606" actId="47"/>
        <pc:sldMkLst>
          <pc:docMk/>
          <pc:sldMk cId="71985707" sldId="415"/>
        </pc:sldMkLst>
      </pc:sldChg>
      <pc:sldChg chg="add del">
        <pc:chgData name="Matthieu De Mari" userId="dfb708c9-d8dc-439f-9a3b-c772bf4a311c" providerId="ADAL" clId="{B798BDBB-C014-4ACA-B206-F1A557A03CA3}" dt="2023-10-19T06:43:33.923" v="1606" actId="47"/>
        <pc:sldMkLst>
          <pc:docMk/>
          <pc:sldMk cId="1311368978" sldId="416"/>
        </pc:sldMkLst>
      </pc:sldChg>
      <pc:sldChg chg="add del">
        <pc:chgData name="Matthieu De Mari" userId="dfb708c9-d8dc-439f-9a3b-c772bf4a311c" providerId="ADAL" clId="{B798BDBB-C014-4ACA-B206-F1A557A03CA3}" dt="2023-10-19T06:41:13.504" v="1465" actId="2696"/>
        <pc:sldMkLst>
          <pc:docMk/>
          <pc:sldMk cId="3072427418" sldId="417"/>
        </pc:sldMkLst>
      </pc:sldChg>
      <pc:sldChg chg="addSp modSp add mod">
        <pc:chgData name="Matthieu De Mari" userId="dfb708c9-d8dc-439f-9a3b-c772bf4a311c" providerId="ADAL" clId="{B798BDBB-C014-4ACA-B206-F1A557A03CA3}" dt="2024-03-14T06:42:54.407" v="3415" actId="20577"/>
        <pc:sldMkLst>
          <pc:docMk/>
          <pc:sldMk cId="4210315482" sldId="417"/>
        </pc:sldMkLst>
      </pc:sldChg>
      <pc:sldChg chg="add del">
        <pc:chgData name="Matthieu De Mari" userId="dfb708c9-d8dc-439f-9a3b-c772bf4a311c" providerId="ADAL" clId="{B798BDBB-C014-4ACA-B206-F1A557A03CA3}" dt="2023-10-19T06:41:13.504" v="1465" actId="2696"/>
        <pc:sldMkLst>
          <pc:docMk/>
          <pc:sldMk cId="298499389" sldId="418"/>
        </pc:sldMkLst>
      </pc:sldChg>
      <pc:sldChg chg="delSp add del mod">
        <pc:chgData name="Matthieu De Mari" userId="dfb708c9-d8dc-439f-9a3b-c772bf4a311c" providerId="ADAL" clId="{B798BDBB-C014-4ACA-B206-F1A557A03CA3}" dt="2023-10-19T06:41:50.789" v="1472" actId="47"/>
        <pc:sldMkLst>
          <pc:docMk/>
          <pc:sldMk cId="902818781" sldId="418"/>
        </pc:sldMkLst>
      </pc:sldChg>
      <pc:sldChg chg="modSp add del mod">
        <pc:chgData name="Matthieu De Mari" userId="dfb708c9-d8dc-439f-9a3b-c772bf4a311c" providerId="ADAL" clId="{B798BDBB-C014-4ACA-B206-F1A557A03CA3}" dt="2023-10-19T06:39:51.779" v="1462" actId="47"/>
        <pc:sldMkLst>
          <pc:docMk/>
          <pc:sldMk cId="3069423319" sldId="419"/>
        </pc:sldMkLst>
      </pc:sldChg>
      <pc:sldChg chg="add">
        <pc:chgData name="Matthieu De Mari" userId="dfb708c9-d8dc-439f-9a3b-c772bf4a311c" providerId="ADAL" clId="{B798BDBB-C014-4ACA-B206-F1A557A03CA3}" dt="2023-10-19T06:15:43.458" v="28"/>
        <pc:sldMkLst>
          <pc:docMk/>
          <pc:sldMk cId="485649805" sldId="420"/>
        </pc:sldMkLst>
      </pc:sldChg>
      <pc:sldChg chg="add">
        <pc:chgData name="Matthieu De Mari" userId="dfb708c9-d8dc-439f-9a3b-c772bf4a311c" providerId="ADAL" clId="{B798BDBB-C014-4ACA-B206-F1A557A03CA3}" dt="2023-10-19T06:15:43.458" v="28"/>
        <pc:sldMkLst>
          <pc:docMk/>
          <pc:sldMk cId="3351792085" sldId="421"/>
        </pc:sldMkLst>
      </pc:sldChg>
      <pc:sldChg chg="add">
        <pc:chgData name="Matthieu De Mari" userId="dfb708c9-d8dc-439f-9a3b-c772bf4a311c" providerId="ADAL" clId="{B798BDBB-C014-4ACA-B206-F1A557A03CA3}" dt="2023-10-19T06:15:43.458" v="28"/>
        <pc:sldMkLst>
          <pc:docMk/>
          <pc:sldMk cId="3421583851" sldId="423"/>
        </pc:sldMkLst>
      </pc:sldChg>
      <pc:sldChg chg="add">
        <pc:chgData name="Matthieu De Mari" userId="dfb708c9-d8dc-439f-9a3b-c772bf4a311c" providerId="ADAL" clId="{B798BDBB-C014-4ACA-B206-F1A557A03CA3}" dt="2023-10-19T06:15:43.458" v="28"/>
        <pc:sldMkLst>
          <pc:docMk/>
          <pc:sldMk cId="2106229472" sldId="424"/>
        </pc:sldMkLst>
      </pc:sldChg>
      <pc:sldChg chg="add">
        <pc:chgData name="Matthieu De Mari" userId="dfb708c9-d8dc-439f-9a3b-c772bf4a311c" providerId="ADAL" clId="{B798BDBB-C014-4ACA-B206-F1A557A03CA3}" dt="2023-10-19T06:15:43.458" v="28"/>
        <pc:sldMkLst>
          <pc:docMk/>
          <pc:sldMk cId="833550183" sldId="425"/>
        </pc:sldMkLst>
      </pc:sldChg>
      <pc:sldChg chg="add">
        <pc:chgData name="Matthieu De Mari" userId="dfb708c9-d8dc-439f-9a3b-c772bf4a311c" providerId="ADAL" clId="{B798BDBB-C014-4ACA-B206-F1A557A03CA3}" dt="2023-10-19T06:15:43.458" v="28"/>
        <pc:sldMkLst>
          <pc:docMk/>
          <pc:sldMk cId="1650955281" sldId="426"/>
        </pc:sldMkLst>
      </pc:sldChg>
      <pc:sldChg chg="modSp add mod ord">
        <pc:chgData name="Matthieu De Mari" userId="dfb708c9-d8dc-439f-9a3b-c772bf4a311c" providerId="ADAL" clId="{B798BDBB-C014-4ACA-B206-F1A557A03CA3}" dt="2024-03-10T09:39:13.513" v="1804"/>
        <pc:sldMkLst>
          <pc:docMk/>
          <pc:sldMk cId="25607758" sldId="427"/>
        </pc:sldMkLst>
      </pc:sldChg>
      <pc:sldChg chg="add del">
        <pc:chgData name="Matthieu De Mari" userId="dfb708c9-d8dc-439f-9a3b-c772bf4a311c" providerId="ADAL" clId="{B798BDBB-C014-4ACA-B206-F1A557A03CA3}" dt="2023-10-19T06:36:58.052" v="1390" actId="47"/>
        <pc:sldMkLst>
          <pc:docMk/>
          <pc:sldMk cId="2615177350" sldId="428"/>
        </pc:sldMkLst>
      </pc:sldChg>
      <pc:sldChg chg="modSp add mod">
        <pc:chgData name="Matthieu De Mari" userId="dfb708c9-d8dc-439f-9a3b-c772bf4a311c" providerId="ADAL" clId="{B798BDBB-C014-4ACA-B206-F1A557A03CA3}" dt="2024-03-10T09:38:40.835" v="1802" actId="20577"/>
        <pc:sldMkLst>
          <pc:docMk/>
          <pc:sldMk cId="1253114987" sldId="429"/>
        </pc:sldMkLst>
      </pc:sldChg>
      <pc:sldChg chg="add del">
        <pc:chgData name="Matthieu De Mari" userId="dfb708c9-d8dc-439f-9a3b-c772bf4a311c" providerId="ADAL" clId="{B798BDBB-C014-4ACA-B206-F1A557A03CA3}" dt="2023-10-19T06:43:33.923" v="1606" actId="47"/>
        <pc:sldMkLst>
          <pc:docMk/>
          <pc:sldMk cId="691565538" sldId="430"/>
        </pc:sldMkLst>
      </pc:sldChg>
      <pc:sldChg chg="add">
        <pc:chgData name="Matthieu De Mari" userId="dfb708c9-d8dc-439f-9a3b-c772bf4a311c" providerId="ADAL" clId="{B798BDBB-C014-4ACA-B206-F1A557A03CA3}" dt="2023-10-19T06:15:43.458" v="28"/>
        <pc:sldMkLst>
          <pc:docMk/>
          <pc:sldMk cId="2819443902" sldId="431"/>
        </pc:sldMkLst>
      </pc:sldChg>
      <pc:sldChg chg="add">
        <pc:chgData name="Matthieu De Mari" userId="dfb708c9-d8dc-439f-9a3b-c772bf4a311c" providerId="ADAL" clId="{B798BDBB-C014-4ACA-B206-F1A557A03CA3}" dt="2023-10-19T06:15:43.458" v="28"/>
        <pc:sldMkLst>
          <pc:docMk/>
          <pc:sldMk cId="2580070337" sldId="432"/>
        </pc:sldMkLst>
      </pc:sldChg>
      <pc:sldChg chg="modSp add mod">
        <pc:chgData name="Matthieu De Mari" userId="dfb708c9-d8dc-439f-9a3b-c772bf4a311c" providerId="ADAL" clId="{B798BDBB-C014-4ACA-B206-F1A557A03CA3}" dt="2024-03-14T06:46:06.852" v="3692" actId="20577"/>
        <pc:sldMkLst>
          <pc:docMk/>
          <pc:sldMk cId="2609747574" sldId="433"/>
        </pc:sldMkLst>
      </pc:sldChg>
      <pc:sldChg chg="modSp add mod">
        <pc:chgData name="Matthieu De Mari" userId="dfb708c9-d8dc-439f-9a3b-c772bf4a311c" providerId="ADAL" clId="{B798BDBB-C014-4ACA-B206-F1A557A03CA3}" dt="2024-03-14T06:46:18.215" v="3702" actId="20577"/>
        <pc:sldMkLst>
          <pc:docMk/>
          <pc:sldMk cId="1298953197" sldId="434"/>
        </pc:sldMkLst>
      </pc:sldChg>
      <pc:sldChg chg="modSp add mod">
        <pc:chgData name="Matthieu De Mari" userId="dfb708c9-d8dc-439f-9a3b-c772bf4a311c" providerId="ADAL" clId="{B798BDBB-C014-4ACA-B206-F1A557A03CA3}" dt="2024-03-14T06:46:25.050" v="3703"/>
        <pc:sldMkLst>
          <pc:docMk/>
          <pc:sldMk cId="3417944735" sldId="435"/>
        </pc:sldMkLst>
      </pc:sldChg>
      <pc:sldChg chg="add">
        <pc:chgData name="Matthieu De Mari" userId="dfb708c9-d8dc-439f-9a3b-c772bf4a311c" providerId="ADAL" clId="{B798BDBB-C014-4ACA-B206-F1A557A03CA3}" dt="2023-10-19T06:15:43.458" v="28"/>
        <pc:sldMkLst>
          <pc:docMk/>
          <pc:sldMk cId="349686524" sldId="436"/>
        </pc:sldMkLst>
      </pc:sldChg>
      <pc:sldChg chg="modSp add mod">
        <pc:chgData name="Matthieu De Mari" userId="dfb708c9-d8dc-439f-9a3b-c772bf4a311c" providerId="ADAL" clId="{B798BDBB-C014-4ACA-B206-F1A557A03CA3}" dt="2023-10-19T06:45:48.459" v="1610" actId="20577"/>
        <pc:sldMkLst>
          <pc:docMk/>
          <pc:sldMk cId="2653152999" sldId="437"/>
        </pc:sldMkLst>
      </pc:sldChg>
      <pc:sldChg chg="modSp add mod ord">
        <pc:chgData name="Matthieu De Mari" userId="dfb708c9-d8dc-439f-9a3b-c772bf4a311c" providerId="ADAL" clId="{B798BDBB-C014-4ACA-B206-F1A557A03CA3}" dt="2024-03-14T06:46:35.343" v="3706"/>
        <pc:sldMkLst>
          <pc:docMk/>
          <pc:sldMk cId="2305199698" sldId="438"/>
        </pc:sldMkLst>
      </pc:sldChg>
      <pc:sldChg chg="modSp add mod">
        <pc:chgData name="Matthieu De Mari" userId="dfb708c9-d8dc-439f-9a3b-c772bf4a311c" providerId="ADAL" clId="{B798BDBB-C014-4ACA-B206-F1A557A03CA3}" dt="2023-10-19T06:45:58.616" v="1624" actId="20577"/>
        <pc:sldMkLst>
          <pc:docMk/>
          <pc:sldMk cId="2095478576" sldId="439"/>
        </pc:sldMkLst>
      </pc:sldChg>
      <pc:sldChg chg="modSp add mod">
        <pc:chgData name="Matthieu De Mari" userId="dfb708c9-d8dc-439f-9a3b-c772bf4a311c" providerId="ADAL" clId="{B798BDBB-C014-4ACA-B206-F1A557A03CA3}" dt="2023-10-19T06:46:31.931" v="1633" actId="20577"/>
        <pc:sldMkLst>
          <pc:docMk/>
          <pc:sldMk cId="2087017446" sldId="440"/>
        </pc:sldMkLst>
      </pc:sldChg>
      <pc:sldChg chg="add">
        <pc:chgData name="Matthieu De Mari" userId="dfb708c9-d8dc-439f-9a3b-c772bf4a311c" providerId="ADAL" clId="{B798BDBB-C014-4ACA-B206-F1A557A03CA3}" dt="2023-10-19T06:15:43.458" v="28"/>
        <pc:sldMkLst>
          <pc:docMk/>
          <pc:sldMk cId="2927953506" sldId="441"/>
        </pc:sldMkLst>
      </pc:sldChg>
      <pc:sldChg chg="add">
        <pc:chgData name="Matthieu De Mari" userId="dfb708c9-d8dc-439f-9a3b-c772bf4a311c" providerId="ADAL" clId="{B798BDBB-C014-4ACA-B206-F1A557A03CA3}" dt="2023-10-19T06:40:46.228" v="1463"/>
        <pc:sldMkLst>
          <pc:docMk/>
          <pc:sldMk cId="1722593826" sldId="442"/>
        </pc:sldMkLst>
      </pc:sldChg>
      <pc:sldChg chg="add">
        <pc:chgData name="Matthieu De Mari" userId="dfb708c9-d8dc-439f-9a3b-c772bf4a311c" providerId="ADAL" clId="{B798BDBB-C014-4ACA-B206-F1A557A03CA3}" dt="2023-10-19T06:40:46.228" v="1463"/>
        <pc:sldMkLst>
          <pc:docMk/>
          <pc:sldMk cId="2963210031" sldId="443"/>
        </pc:sldMkLst>
      </pc:sldChg>
      <pc:sldChg chg="add del">
        <pc:chgData name="Matthieu De Mari" userId="dfb708c9-d8dc-439f-9a3b-c772bf4a311c" providerId="ADAL" clId="{B798BDBB-C014-4ACA-B206-F1A557A03CA3}" dt="2023-10-19T06:41:04.451" v="1464" actId="47"/>
        <pc:sldMkLst>
          <pc:docMk/>
          <pc:sldMk cId="714601811" sldId="444"/>
        </pc:sldMkLst>
      </pc:sldChg>
      <pc:sldChg chg="add ord">
        <pc:chgData name="Matthieu De Mari" userId="dfb708c9-d8dc-439f-9a3b-c772bf4a311c" providerId="ADAL" clId="{B798BDBB-C014-4ACA-B206-F1A557A03CA3}" dt="2023-10-19T06:43:06.334" v="1605"/>
        <pc:sldMkLst>
          <pc:docMk/>
          <pc:sldMk cId="2586101627" sldId="445"/>
        </pc:sldMkLst>
      </pc:sldChg>
      <pc:sldChg chg="addSp modSp add mod">
        <pc:chgData name="Matthieu De Mari" userId="dfb708c9-d8dc-439f-9a3b-c772bf4a311c" providerId="ADAL" clId="{B798BDBB-C014-4ACA-B206-F1A557A03CA3}" dt="2023-10-19T06:41:46.874" v="1471" actId="207"/>
        <pc:sldMkLst>
          <pc:docMk/>
          <pc:sldMk cId="2110845860" sldId="446"/>
        </pc:sldMkLst>
      </pc:sldChg>
      <pc:sldChg chg="addSp modSp add">
        <pc:chgData name="Matthieu De Mari" userId="dfb708c9-d8dc-439f-9a3b-c772bf4a311c" providerId="ADAL" clId="{B798BDBB-C014-4ACA-B206-F1A557A03CA3}" dt="2024-03-14T06:33:51.104" v="2394"/>
        <pc:sldMkLst>
          <pc:docMk/>
          <pc:sldMk cId="1713171327" sldId="447"/>
        </pc:sldMkLst>
      </pc:sldChg>
      <pc:sldChg chg="addSp modSp add">
        <pc:chgData name="Matthieu De Mari" userId="dfb708c9-d8dc-439f-9a3b-c772bf4a311c" providerId="ADAL" clId="{B798BDBB-C014-4ACA-B206-F1A557A03CA3}" dt="2024-03-14T06:34:10.440" v="2397"/>
        <pc:sldMkLst>
          <pc:docMk/>
          <pc:sldMk cId="229604507" sldId="448"/>
        </pc:sldMkLst>
      </pc:sldChg>
      <pc:sldChg chg="modSp add mod">
        <pc:chgData name="Matthieu De Mari" userId="dfb708c9-d8dc-439f-9a3b-c772bf4a311c" providerId="ADAL" clId="{B798BDBB-C014-4ACA-B206-F1A557A03CA3}" dt="2024-03-14T06:39:52.901" v="3214" actId="20577"/>
        <pc:sldMkLst>
          <pc:docMk/>
          <pc:sldMk cId="3757462475" sldId="449"/>
        </pc:sldMkLst>
      </pc:sldChg>
      <pc:sldChg chg="modSp add mod">
        <pc:chgData name="Matthieu De Mari" userId="dfb708c9-d8dc-439f-9a3b-c772bf4a311c" providerId="ADAL" clId="{B798BDBB-C014-4ACA-B206-F1A557A03CA3}" dt="2024-03-14T06:40:13.027" v="3221" actId="113"/>
        <pc:sldMkLst>
          <pc:docMk/>
          <pc:sldMk cId="2292523643" sldId="450"/>
        </pc:sldMkLst>
      </pc:sldChg>
      <pc:sldChg chg="modSp add mod">
        <pc:chgData name="Matthieu De Mari" userId="dfb708c9-d8dc-439f-9a3b-c772bf4a311c" providerId="ADAL" clId="{B798BDBB-C014-4ACA-B206-F1A557A03CA3}" dt="2024-03-14T06:40:30.565" v="3248" actId="115"/>
        <pc:sldMkLst>
          <pc:docMk/>
          <pc:sldMk cId="4082093581" sldId="451"/>
        </pc:sldMkLst>
      </pc:sldChg>
      <pc:sldChg chg="modSp add mod">
        <pc:chgData name="Matthieu De Mari" userId="dfb708c9-d8dc-439f-9a3b-c772bf4a311c" providerId="ADAL" clId="{B798BDBB-C014-4ACA-B206-F1A557A03CA3}" dt="2024-03-14T06:40:40.510" v="3258" actId="20577"/>
        <pc:sldMkLst>
          <pc:docMk/>
          <pc:sldMk cId="2705865271" sldId="452"/>
        </pc:sldMkLst>
      </pc:sldChg>
      <pc:sldChg chg="modSp add mod">
        <pc:chgData name="Matthieu De Mari" userId="dfb708c9-d8dc-439f-9a3b-c772bf4a311c" providerId="ADAL" clId="{B798BDBB-C014-4ACA-B206-F1A557A03CA3}" dt="2024-03-14T06:41:30.961" v="3375" actId="115"/>
        <pc:sldMkLst>
          <pc:docMk/>
          <pc:sldMk cId="2994113089" sldId="453"/>
        </pc:sldMkLst>
      </pc:sldChg>
      <pc:sldChg chg="add del">
        <pc:chgData name="Matthieu De Mari" userId="dfb708c9-d8dc-439f-9a3b-c772bf4a311c" providerId="ADAL" clId="{B798BDBB-C014-4ACA-B206-F1A557A03CA3}" dt="2024-03-14T06:41:20.430" v="3351" actId="47"/>
        <pc:sldMkLst>
          <pc:docMk/>
          <pc:sldMk cId="611559090" sldId="45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B6C34F-AE7A-4A40-BCD2-191626EE57FE}"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SG"/>
        </a:p>
      </dgm:t>
    </dgm:pt>
    <dgm:pt modelId="{4C67DCF2-A33F-4584-AEF4-63CA41EEA58B}">
      <dgm:prSet phldrT="[Text]"/>
      <dgm:spPr>
        <a:solidFill>
          <a:schemeClr val="tx1"/>
        </a:solidFill>
        <a:ln>
          <a:solidFill>
            <a:schemeClr val="tx1"/>
          </a:solidFill>
        </a:ln>
      </dgm:spPr>
      <dgm:t>
        <a:bodyPr/>
        <a:lstStyle/>
        <a:p>
          <a:r>
            <a:rPr lang="en-GB" u="sng" dirty="0"/>
            <a:t>Source code (C)</a:t>
          </a:r>
          <a:br>
            <a:rPr lang="en-GB" u="sng" dirty="0"/>
          </a:br>
          <a:br>
            <a:rPr lang="en-GB" u="sng" dirty="0"/>
          </a:br>
          <a:br>
            <a:rPr lang="en-GB" dirty="0"/>
          </a:br>
          <a:br>
            <a:rPr lang="en-GB" dirty="0"/>
          </a:br>
          <a:br>
            <a:rPr lang="en-GB" dirty="0"/>
          </a:br>
          <a:br>
            <a:rPr lang="en-GB" dirty="0"/>
          </a:br>
          <a:br>
            <a:rPr lang="en-GB" dirty="0"/>
          </a:br>
          <a:endParaRPr lang="en-SG" dirty="0"/>
        </a:p>
      </dgm:t>
    </dgm:pt>
    <dgm:pt modelId="{A4322B71-159D-4EE6-A8B4-94B18DAA9927}" type="parTrans" cxnId="{B001A96B-DF8D-4772-B51D-CA98F6B6081F}">
      <dgm:prSet/>
      <dgm:spPr/>
      <dgm:t>
        <a:bodyPr/>
        <a:lstStyle/>
        <a:p>
          <a:endParaRPr lang="en-SG"/>
        </a:p>
      </dgm:t>
    </dgm:pt>
    <dgm:pt modelId="{D723EC5A-EFFA-46AF-BCEA-2D3346C6830B}" type="sibTrans" cxnId="{B001A96B-DF8D-4772-B51D-CA98F6B6081F}">
      <dgm:prSet/>
      <dgm:spPr>
        <a:ln w="38100"/>
      </dgm:spPr>
      <dgm:t>
        <a:bodyPr/>
        <a:lstStyle/>
        <a:p>
          <a:endParaRPr lang="en-SG"/>
        </a:p>
      </dgm:t>
    </dgm:pt>
    <dgm:pt modelId="{5E82ED74-4A54-4519-9B0F-CF7C3F4CBDF7}">
      <dgm:prSet phldrT="[Text]"/>
      <dgm:spPr>
        <a:solidFill>
          <a:schemeClr val="tx1"/>
        </a:solidFill>
        <a:ln>
          <a:solidFill>
            <a:schemeClr val="tx1"/>
          </a:solidFill>
        </a:ln>
      </dgm:spPr>
      <dgm:t>
        <a:bodyPr/>
        <a:lstStyle/>
        <a:p>
          <a:r>
            <a:rPr lang="en-GB" u="sng" dirty="0"/>
            <a:t>Front-end</a:t>
          </a:r>
        </a:p>
        <a:p>
          <a:r>
            <a:rPr lang="en-SG" dirty="0"/>
            <a:t>Lexical Analysis</a:t>
          </a:r>
          <a:br>
            <a:rPr lang="en-SG" dirty="0"/>
          </a:br>
          <a:r>
            <a:rPr lang="en-SG" dirty="0"/>
            <a:t>Syntax Analysis</a:t>
          </a:r>
          <a:br>
            <a:rPr lang="en-SG" dirty="0"/>
          </a:br>
          <a:r>
            <a:rPr lang="en-SG" dirty="0"/>
            <a:t>Semantic Analysis</a:t>
          </a:r>
          <a:br>
            <a:rPr lang="en-SG" dirty="0"/>
          </a:br>
          <a:endParaRPr lang="en-SG" dirty="0"/>
        </a:p>
      </dgm:t>
    </dgm:pt>
    <dgm:pt modelId="{32EDBFFA-7FF4-4D80-A580-A59F560B14E4}" type="parTrans" cxnId="{5F03C816-0EF6-4E56-91A1-48BB78C3B761}">
      <dgm:prSet/>
      <dgm:spPr/>
      <dgm:t>
        <a:bodyPr/>
        <a:lstStyle/>
        <a:p>
          <a:endParaRPr lang="en-SG"/>
        </a:p>
      </dgm:t>
    </dgm:pt>
    <dgm:pt modelId="{0D1F5DF1-B306-4D2B-9E3C-AC2CD6034C26}" type="sibTrans" cxnId="{5F03C816-0EF6-4E56-91A1-48BB78C3B761}">
      <dgm:prSet/>
      <dgm:spPr>
        <a:ln w="38100"/>
      </dgm:spPr>
      <dgm:t>
        <a:bodyPr/>
        <a:lstStyle/>
        <a:p>
          <a:endParaRPr lang="en-SG"/>
        </a:p>
      </dgm:t>
    </dgm:pt>
    <dgm:pt modelId="{ADB0C7E4-FE5D-4A3D-B59A-F60893030A86}">
      <dgm:prSet phldrT="[Text]"/>
      <dgm:spPr>
        <a:solidFill>
          <a:schemeClr val="tx1"/>
        </a:solidFill>
        <a:ln>
          <a:solidFill>
            <a:schemeClr val="tx1"/>
          </a:solidFill>
        </a:ln>
      </dgm:spPr>
      <dgm:t>
        <a:bodyPr/>
        <a:lstStyle/>
        <a:p>
          <a:r>
            <a:rPr lang="en-GB" u="sng" dirty="0"/>
            <a:t>After front-end, intermediate code (Three-address) and optimizations</a:t>
          </a:r>
          <a:br>
            <a:rPr lang="en-GB" u="sng" dirty="0"/>
          </a:br>
          <a:br>
            <a:rPr lang="en-GB" u="sng" dirty="0"/>
          </a:br>
          <a:br>
            <a:rPr lang="en-GB" u="sng" dirty="0"/>
          </a:br>
          <a:br>
            <a:rPr lang="en-GB" u="sng" dirty="0"/>
          </a:br>
          <a:br>
            <a:rPr lang="en-GB" u="sng" dirty="0"/>
          </a:br>
          <a:endParaRPr lang="en-SG" u="sng" dirty="0"/>
        </a:p>
      </dgm:t>
    </dgm:pt>
    <dgm:pt modelId="{A5F2C067-AF06-4D46-9A12-5FFD323773BF}" type="parTrans" cxnId="{7A04D691-FA9B-418C-9B20-20F234E910ED}">
      <dgm:prSet/>
      <dgm:spPr/>
      <dgm:t>
        <a:bodyPr/>
        <a:lstStyle/>
        <a:p>
          <a:endParaRPr lang="en-SG"/>
        </a:p>
      </dgm:t>
    </dgm:pt>
    <dgm:pt modelId="{6E3833F8-F2E0-4BCE-BFC1-357218CF2143}" type="sibTrans" cxnId="{7A04D691-FA9B-418C-9B20-20F234E910ED}">
      <dgm:prSet/>
      <dgm:spPr>
        <a:ln w="38100"/>
      </dgm:spPr>
      <dgm:t>
        <a:bodyPr/>
        <a:lstStyle/>
        <a:p>
          <a:endParaRPr lang="en-SG"/>
        </a:p>
      </dgm:t>
    </dgm:pt>
    <dgm:pt modelId="{34ACB42F-6B20-4DFC-B3F9-877F04AC118F}">
      <dgm:prSet phldrT="[Text]"/>
      <dgm:spPr>
        <a:solidFill>
          <a:schemeClr val="tx1"/>
        </a:solidFill>
        <a:ln>
          <a:solidFill>
            <a:schemeClr val="tx1"/>
          </a:solidFill>
        </a:ln>
      </dgm:spPr>
      <dgm:t>
        <a:bodyPr/>
        <a:lstStyle/>
        <a:p>
          <a:r>
            <a:rPr lang="en-GB" u="sng" dirty="0"/>
            <a:t>Machine instructions after code generation and execution</a:t>
          </a:r>
          <a:br>
            <a:rPr lang="en-GB" u="sng" dirty="0"/>
          </a:br>
          <a:br>
            <a:rPr lang="en-GB" u="sng" dirty="0"/>
          </a:br>
          <a:br>
            <a:rPr lang="en-GB" u="sng" dirty="0"/>
          </a:br>
          <a:br>
            <a:rPr lang="en-GB" u="sng" dirty="0"/>
          </a:br>
          <a:br>
            <a:rPr lang="en-GB" u="sng" dirty="0"/>
          </a:br>
          <a:endParaRPr lang="en-SG" u="sng" dirty="0"/>
        </a:p>
      </dgm:t>
    </dgm:pt>
    <dgm:pt modelId="{4C0648C1-E69C-472F-B963-A89CB4965F79}" type="parTrans" cxnId="{74C12DE0-4128-4BF8-ADBA-9C18FB474829}">
      <dgm:prSet/>
      <dgm:spPr/>
      <dgm:t>
        <a:bodyPr/>
        <a:lstStyle/>
        <a:p>
          <a:endParaRPr lang="en-SG"/>
        </a:p>
      </dgm:t>
    </dgm:pt>
    <dgm:pt modelId="{0D02C3F7-2399-4985-B68B-D4C3578A4602}" type="sibTrans" cxnId="{74C12DE0-4128-4BF8-ADBA-9C18FB474829}">
      <dgm:prSet/>
      <dgm:spPr/>
      <dgm:t>
        <a:bodyPr/>
        <a:lstStyle/>
        <a:p>
          <a:endParaRPr lang="en-SG"/>
        </a:p>
      </dgm:t>
    </dgm:pt>
    <dgm:pt modelId="{898949C1-EC1F-4768-A906-0C0A4DCF4B3E}" type="pres">
      <dgm:prSet presAssocID="{57B6C34F-AE7A-4A40-BCD2-191626EE57FE}" presName="Name0" presStyleCnt="0">
        <dgm:presLayoutVars>
          <dgm:dir/>
          <dgm:resizeHandles val="exact"/>
        </dgm:presLayoutVars>
      </dgm:prSet>
      <dgm:spPr/>
    </dgm:pt>
    <dgm:pt modelId="{A2341AB8-B80B-43D3-A05C-F3DCB4EA52F5}" type="pres">
      <dgm:prSet presAssocID="{4C67DCF2-A33F-4584-AEF4-63CA41EEA58B}" presName="node" presStyleLbl="node1" presStyleIdx="0" presStyleCnt="4">
        <dgm:presLayoutVars>
          <dgm:bulletEnabled val="1"/>
        </dgm:presLayoutVars>
      </dgm:prSet>
      <dgm:spPr/>
    </dgm:pt>
    <dgm:pt modelId="{B5198D40-A3F7-4C59-939A-4345B744DE7C}" type="pres">
      <dgm:prSet presAssocID="{D723EC5A-EFFA-46AF-BCEA-2D3346C6830B}" presName="sibTrans" presStyleLbl="sibTrans1D1" presStyleIdx="0" presStyleCnt="3"/>
      <dgm:spPr/>
    </dgm:pt>
    <dgm:pt modelId="{D296B837-A684-4508-A0FE-EF7899A75795}" type="pres">
      <dgm:prSet presAssocID="{D723EC5A-EFFA-46AF-BCEA-2D3346C6830B}" presName="connectorText" presStyleLbl="sibTrans1D1" presStyleIdx="0" presStyleCnt="3"/>
      <dgm:spPr/>
    </dgm:pt>
    <dgm:pt modelId="{0ACA8595-344F-4024-83F6-219ED3EA1650}" type="pres">
      <dgm:prSet presAssocID="{5E82ED74-4A54-4519-9B0F-CF7C3F4CBDF7}" presName="node" presStyleLbl="node1" presStyleIdx="1" presStyleCnt="4">
        <dgm:presLayoutVars>
          <dgm:bulletEnabled val="1"/>
        </dgm:presLayoutVars>
      </dgm:prSet>
      <dgm:spPr/>
    </dgm:pt>
    <dgm:pt modelId="{BB3D2AA3-EBE4-424A-B068-6F1B2C5BEC0E}" type="pres">
      <dgm:prSet presAssocID="{0D1F5DF1-B306-4D2B-9E3C-AC2CD6034C26}" presName="sibTrans" presStyleLbl="sibTrans1D1" presStyleIdx="1" presStyleCnt="3"/>
      <dgm:spPr/>
    </dgm:pt>
    <dgm:pt modelId="{A7B480F3-7985-4402-A161-D81257ABA283}" type="pres">
      <dgm:prSet presAssocID="{0D1F5DF1-B306-4D2B-9E3C-AC2CD6034C26}" presName="connectorText" presStyleLbl="sibTrans1D1" presStyleIdx="1" presStyleCnt="3"/>
      <dgm:spPr/>
    </dgm:pt>
    <dgm:pt modelId="{A8DBD05E-B632-4DC2-B7B3-585B9878FABD}" type="pres">
      <dgm:prSet presAssocID="{ADB0C7E4-FE5D-4A3D-B59A-F60893030A86}" presName="node" presStyleLbl="node1" presStyleIdx="2" presStyleCnt="4">
        <dgm:presLayoutVars>
          <dgm:bulletEnabled val="1"/>
        </dgm:presLayoutVars>
      </dgm:prSet>
      <dgm:spPr/>
    </dgm:pt>
    <dgm:pt modelId="{C6C6EE19-9C83-4863-A48A-7FEAD5D64928}" type="pres">
      <dgm:prSet presAssocID="{6E3833F8-F2E0-4BCE-BFC1-357218CF2143}" presName="sibTrans" presStyleLbl="sibTrans1D1" presStyleIdx="2" presStyleCnt="3"/>
      <dgm:spPr/>
    </dgm:pt>
    <dgm:pt modelId="{511CA508-B183-4E4F-8115-731861C58AF4}" type="pres">
      <dgm:prSet presAssocID="{6E3833F8-F2E0-4BCE-BFC1-357218CF2143}" presName="connectorText" presStyleLbl="sibTrans1D1" presStyleIdx="2" presStyleCnt="3"/>
      <dgm:spPr/>
    </dgm:pt>
    <dgm:pt modelId="{DAC0619E-4247-4E33-963A-906DE9119D06}" type="pres">
      <dgm:prSet presAssocID="{34ACB42F-6B20-4DFC-B3F9-877F04AC118F}" presName="node" presStyleLbl="node1" presStyleIdx="3" presStyleCnt="4">
        <dgm:presLayoutVars>
          <dgm:bulletEnabled val="1"/>
        </dgm:presLayoutVars>
      </dgm:prSet>
      <dgm:spPr/>
    </dgm:pt>
  </dgm:ptLst>
  <dgm:cxnLst>
    <dgm:cxn modelId="{5F03C816-0EF6-4E56-91A1-48BB78C3B761}" srcId="{57B6C34F-AE7A-4A40-BCD2-191626EE57FE}" destId="{5E82ED74-4A54-4519-9B0F-CF7C3F4CBDF7}" srcOrd="1" destOrd="0" parTransId="{32EDBFFA-7FF4-4D80-A580-A59F560B14E4}" sibTransId="{0D1F5DF1-B306-4D2B-9E3C-AC2CD6034C26}"/>
    <dgm:cxn modelId="{06E24524-6170-4975-8C75-028CF0762F85}" type="presOf" srcId="{4C67DCF2-A33F-4584-AEF4-63CA41EEA58B}" destId="{A2341AB8-B80B-43D3-A05C-F3DCB4EA52F5}" srcOrd="0" destOrd="0" presId="urn:microsoft.com/office/officeart/2005/8/layout/bProcess3"/>
    <dgm:cxn modelId="{1127C55C-2D64-4CF1-8606-CB71F494D0EA}" type="presOf" srcId="{0D1F5DF1-B306-4D2B-9E3C-AC2CD6034C26}" destId="{A7B480F3-7985-4402-A161-D81257ABA283}" srcOrd="1" destOrd="0" presId="urn:microsoft.com/office/officeart/2005/8/layout/bProcess3"/>
    <dgm:cxn modelId="{4D069946-1C19-42E7-A962-C70C46E197B9}" type="presOf" srcId="{34ACB42F-6B20-4DFC-B3F9-877F04AC118F}" destId="{DAC0619E-4247-4E33-963A-906DE9119D06}" srcOrd="0" destOrd="0" presId="urn:microsoft.com/office/officeart/2005/8/layout/bProcess3"/>
    <dgm:cxn modelId="{B001A96B-DF8D-4772-B51D-CA98F6B6081F}" srcId="{57B6C34F-AE7A-4A40-BCD2-191626EE57FE}" destId="{4C67DCF2-A33F-4584-AEF4-63CA41EEA58B}" srcOrd="0" destOrd="0" parTransId="{A4322B71-159D-4EE6-A8B4-94B18DAA9927}" sibTransId="{D723EC5A-EFFA-46AF-BCEA-2D3346C6830B}"/>
    <dgm:cxn modelId="{6F5DE583-233D-4BE6-8DE5-09FE5C85E83E}" type="presOf" srcId="{ADB0C7E4-FE5D-4A3D-B59A-F60893030A86}" destId="{A8DBD05E-B632-4DC2-B7B3-585B9878FABD}" srcOrd="0" destOrd="0" presId="urn:microsoft.com/office/officeart/2005/8/layout/bProcess3"/>
    <dgm:cxn modelId="{7A04D691-FA9B-418C-9B20-20F234E910ED}" srcId="{57B6C34F-AE7A-4A40-BCD2-191626EE57FE}" destId="{ADB0C7E4-FE5D-4A3D-B59A-F60893030A86}" srcOrd="2" destOrd="0" parTransId="{A5F2C067-AF06-4D46-9A12-5FFD323773BF}" sibTransId="{6E3833F8-F2E0-4BCE-BFC1-357218CF2143}"/>
    <dgm:cxn modelId="{0482F6AA-6841-45C0-929C-918D1D0C37DB}" type="presOf" srcId="{5E82ED74-4A54-4519-9B0F-CF7C3F4CBDF7}" destId="{0ACA8595-344F-4024-83F6-219ED3EA1650}" srcOrd="0" destOrd="0" presId="urn:microsoft.com/office/officeart/2005/8/layout/bProcess3"/>
    <dgm:cxn modelId="{D50714C4-0F8B-41C9-81A1-7520892A674B}" type="presOf" srcId="{D723EC5A-EFFA-46AF-BCEA-2D3346C6830B}" destId="{B5198D40-A3F7-4C59-939A-4345B744DE7C}" srcOrd="0" destOrd="0" presId="urn:microsoft.com/office/officeart/2005/8/layout/bProcess3"/>
    <dgm:cxn modelId="{7CC2F6CA-8B33-435B-9319-E197152FA258}" type="presOf" srcId="{6E3833F8-F2E0-4BCE-BFC1-357218CF2143}" destId="{C6C6EE19-9C83-4863-A48A-7FEAD5D64928}" srcOrd="0" destOrd="0" presId="urn:microsoft.com/office/officeart/2005/8/layout/bProcess3"/>
    <dgm:cxn modelId="{9F4A8BD0-B99E-4E95-B75A-A4350AA77935}" type="presOf" srcId="{57B6C34F-AE7A-4A40-BCD2-191626EE57FE}" destId="{898949C1-EC1F-4768-A906-0C0A4DCF4B3E}" srcOrd="0" destOrd="0" presId="urn:microsoft.com/office/officeart/2005/8/layout/bProcess3"/>
    <dgm:cxn modelId="{D07BD5DE-0F0E-4CC1-A0E5-12D1495122C4}" type="presOf" srcId="{6E3833F8-F2E0-4BCE-BFC1-357218CF2143}" destId="{511CA508-B183-4E4F-8115-731861C58AF4}" srcOrd="1" destOrd="0" presId="urn:microsoft.com/office/officeart/2005/8/layout/bProcess3"/>
    <dgm:cxn modelId="{74C12DE0-4128-4BF8-ADBA-9C18FB474829}" srcId="{57B6C34F-AE7A-4A40-BCD2-191626EE57FE}" destId="{34ACB42F-6B20-4DFC-B3F9-877F04AC118F}" srcOrd="3" destOrd="0" parTransId="{4C0648C1-E69C-472F-B963-A89CB4965F79}" sibTransId="{0D02C3F7-2399-4985-B68B-D4C3578A4602}"/>
    <dgm:cxn modelId="{B0A6F6E2-12F3-4040-96CE-6D845F639C29}" type="presOf" srcId="{0D1F5DF1-B306-4D2B-9E3C-AC2CD6034C26}" destId="{BB3D2AA3-EBE4-424A-B068-6F1B2C5BEC0E}" srcOrd="0" destOrd="0" presId="urn:microsoft.com/office/officeart/2005/8/layout/bProcess3"/>
    <dgm:cxn modelId="{F607B5FA-7F53-4640-81FC-F59545FA4F8A}" type="presOf" srcId="{D723EC5A-EFFA-46AF-BCEA-2D3346C6830B}" destId="{D296B837-A684-4508-A0FE-EF7899A75795}" srcOrd="1" destOrd="0" presId="urn:microsoft.com/office/officeart/2005/8/layout/bProcess3"/>
    <dgm:cxn modelId="{AB6DCE16-4052-4E1E-9F47-1D7464A00B75}" type="presParOf" srcId="{898949C1-EC1F-4768-A906-0C0A4DCF4B3E}" destId="{A2341AB8-B80B-43D3-A05C-F3DCB4EA52F5}" srcOrd="0" destOrd="0" presId="urn:microsoft.com/office/officeart/2005/8/layout/bProcess3"/>
    <dgm:cxn modelId="{2F15B40C-313F-4F94-9C7A-AD3B0EAEFD46}" type="presParOf" srcId="{898949C1-EC1F-4768-A906-0C0A4DCF4B3E}" destId="{B5198D40-A3F7-4C59-939A-4345B744DE7C}" srcOrd="1" destOrd="0" presId="urn:microsoft.com/office/officeart/2005/8/layout/bProcess3"/>
    <dgm:cxn modelId="{5BC595ED-2FA9-4A05-AE6D-E1940C61E118}" type="presParOf" srcId="{B5198D40-A3F7-4C59-939A-4345B744DE7C}" destId="{D296B837-A684-4508-A0FE-EF7899A75795}" srcOrd="0" destOrd="0" presId="urn:microsoft.com/office/officeart/2005/8/layout/bProcess3"/>
    <dgm:cxn modelId="{85BF9696-525D-41B2-B549-9F2B861B7D01}" type="presParOf" srcId="{898949C1-EC1F-4768-A906-0C0A4DCF4B3E}" destId="{0ACA8595-344F-4024-83F6-219ED3EA1650}" srcOrd="2" destOrd="0" presId="urn:microsoft.com/office/officeart/2005/8/layout/bProcess3"/>
    <dgm:cxn modelId="{69574281-18FF-4E3D-B386-5E3D8AB533A7}" type="presParOf" srcId="{898949C1-EC1F-4768-A906-0C0A4DCF4B3E}" destId="{BB3D2AA3-EBE4-424A-B068-6F1B2C5BEC0E}" srcOrd="3" destOrd="0" presId="urn:microsoft.com/office/officeart/2005/8/layout/bProcess3"/>
    <dgm:cxn modelId="{7BC540FC-5C60-43F6-BD8F-180B6546292B}" type="presParOf" srcId="{BB3D2AA3-EBE4-424A-B068-6F1B2C5BEC0E}" destId="{A7B480F3-7985-4402-A161-D81257ABA283}" srcOrd="0" destOrd="0" presId="urn:microsoft.com/office/officeart/2005/8/layout/bProcess3"/>
    <dgm:cxn modelId="{F2449238-2094-4126-94A3-291286D1D10E}" type="presParOf" srcId="{898949C1-EC1F-4768-A906-0C0A4DCF4B3E}" destId="{A8DBD05E-B632-4DC2-B7B3-585B9878FABD}" srcOrd="4" destOrd="0" presId="urn:microsoft.com/office/officeart/2005/8/layout/bProcess3"/>
    <dgm:cxn modelId="{437A198E-5E5A-4D20-9552-85AB58D56990}" type="presParOf" srcId="{898949C1-EC1F-4768-A906-0C0A4DCF4B3E}" destId="{C6C6EE19-9C83-4863-A48A-7FEAD5D64928}" srcOrd="5" destOrd="0" presId="urn:microsoft.com/office/officeart/2005/8/layout/bProcess3"/>
    <dgm:cxn modelId="{0EA8E2E9-6A6C-4F29-A1EA-78819477CE65}" type="presParOf" srcId="{C6C6EE19-9C83-4863-A48A-7FEAD5D64928}" destId="{511CA508-B183-4E4F-8115-731861C58AF4}" srcOrd="0" destOrd="0" presId="urn:microsoft.com/office/officeart/2005/8/layout/bProcess3"/>
    <dgm:cxn modelId="{B0D7F245-2934-4F4C-A3AA-F4ED7475E7E7}" type="presParOf" srcId="{898949C1-EC1F-4768-A906-0C0A4DCF4B3E}" destId="{DAC0619E-4247-4E33-963A-906DE9119D06}"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98D40-A3F7-4C59-939A-4345B744DE7C}">
      <dsp:nvSpPr>
        <dsp:cNvPr id="0" name=""/>
        <dsp:cNvSpPr/>
      </dsp:nvSpPr>
      <dsp:spPr>
        <a:xfrm>
          <a:off x="5335354" y="1334207"/>
          <a:ext cx="1025982" cy="91440"/>
        </a:xfrm>
        <a:custGeom>
          <a:avLst/>
          <a:gdLst/>
          <a:ahLst/>
          <a:cxnLst/>
          <a:rect l="0" t="0" r="0" b="0"/>
          <a:pathLst>
            <a:path>
              <a:moveTo>
                <a:pt x="0" y="45720"/>
              </a:moveTo>
              <a:lnTo>
                <a:pt x="1025982"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821930" y="1374644"/>
        <a:ext cx="52829" cy="10565"/>
      </dsp:txXfrm>
    </dsp:sp>
    <dsp:sp modelId="{A2341AB8-B80B-43D3-A05C-F3DCB4EA52F5}">
      <dsp:nvSpPr>
        <dsp:cNvPr id="0" name=""/>
        <dsp:cNvSpPr/>
      </dsp:nvSpPr>
      <dsp:spPr>
        <a:xfrm>
          <a:off x="743319" y="1777"/>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Source code (C)</a:t>
          </a:r>
          <a:br>
            <a:rPr lang="en-GB" sz="2100" u="sng" kern="1200" dirty="0"/>
          </a:br>
          <a:br>
            <a:rPr lang="en-GB" sz="2100" u="sng" kern="1200" dirty="0"/>
          </a:br>
          <a:br>
            <a:rPr lang="en-GB" sz="2100" kern="1200" dirty="0"/>
          </a:br>
          <a:br>
            <a:rPr lang="en-GB" sz="2100" kern="1200" dirty="0"/>
          </a:br>
          <a:br>
            <a:rPr lang="en-GB" sz="2100" kern="1200" dirty="0"/>
          </a:br>
          <a:br>
            <a:rPr lang="en-GB" sz="2100" kern="1200" dirty="0"/>
          </a:br>
          <a:br>
            <a:rPr lang="en-GB" sz="2100" kern="1200" dirty="0"/>
          </a:br>
          <a:endParaRPr lang="en-SG" sz="2100" kern="1200" dirty="0"/>
        </a:p>
      </dsp:txBody>
      <dsp:txXfrm>
        <a:off x="743319" y="1777"/>
        <a:ext cx="4593835" cy="2756301"/>
      </dsp:txXfrm>
    </dsp:sp>
    <dsp:sp modelId="{BB3D2AA3-EBE4-424A-B068-6F1B2C5BEC0E}">
      <dsp:nvSpPr>
        <dsp:cNvPr id="0" name=""/>
        <dsp:cNvSpPr/>
      </dsp:nvSpPr>
      <dsp:spPr>
        <a:xfrm>
          <a:off x="3040236" y="2756278"/>
          <a:ext cx="5650417" cy="1025982"/>
        </a:xfrm>
        <a:custGeom>
          <a:avLst/>
          <a:gdLst/>
          <a:ahLst/>
          <a:cxnLst/>
          <a:rect l="0" t="0" r="0" b="0"/>
          <a:pathLst>
            <a:path>
              <a:moveTo>
                <a:pt x="5650417" y="0"/>
              </a:moveTo>
              <a:lnTo>
                <a:pt x="5650417" y="530091"/>
              </a:lnTo>
              <a:lnTo>
                <a:pt x="0" y="530091"/>
              </a:lnTo>
              <a:lnTo>
                <a:pt x="0" y="1025982"/>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721736" y="3263986"/>
        <a:ext cx="287417" cy="10565"/>
      </dsp:txXfrm>
    </dsp:sp>
    <dsp:sp modelId="{0ACA8595-344F-4024-83F6-219ED3EA1650}">
      <dsp:nvSpPr>
        <dsp:cNvPr id="0" name=""/>
        <dsp:cNvSpPr/>
      </dsp:nvSpPr>
      <dsp:spPr>
        <a:xfrm>
          <a:off x="6393736" y="1777"/>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Front-end</a:t>
          </a:r>
        </a:p>
        <a:p>
          <a:pPr marL="0" lvl="0" indent="0" algn="ctr" defTabSz="933450">
            <a:lnSpc>
              <a:spcPct val="90000"/>
            </a:lnSpc>
            <a:spcBef>
              <a:spcPct val="0"/>
            </a:spcBef>
            <a:spcAft>
              <a:spcPct val="35000"/>
            </a:spcAft>
            <a:buNone/>
          </a:pPr>
          <a:r>
            <a:rPr lang="en-SG" sz="2100" kern="1200" dirty="0"/>
            <a:t>Lexical Analysis</a:t>
          </a:r>
          <a:br>
            <a:rPr lang="en-SG" sz="2100" kern="1200" dirty="0"/>
          </a:br>
          <a:r>
            <a:rPr lang="en-SG" sz="2100" kern="1200" dirty="0"/>
            <a:t>Syntax Analysis</a:t>
          </a:r>
          <a:br>
            <a:rPr lang="en-SG" sz="2100" kern="1200" dirty="0"/>
          </a:br>
          <a:r>
            <a:rPr lang="en-SG" sz="2100" kern="1200" dirty="0"/>
            <a:t>Semantic Analysis</a:t>
          </a:r>
          <a:br>
            <a:rPr lang="en-SG" sz="2100" kern="1200" dirty="0"/>
          </a:br>
          <a:endParaRPr lang="en-SG" sz="2100" kern="1200" dirty="0"/>
        </a:p>
      </dsp:txBody>
      <dsp:txXfrm>
        <a:off x="6393736" y="1777"/>
        <a:ext cx="4593835" cy="2756301"/>
      </dsp:txXfrm>
    </dsp:sp>
    <dsp:sp modelId="{C6C6EE19-9C83-4863-A48A-7FEAD5D64928}">
      <dsp:nvSpPr>
        <dsp:cNvPr id="0" name=""/>
        <dsp:cNvSpPr/>
      </dsp:nvSpPr>
      <dsp:spPr>
        <a:xfrm>
          <a:off x="5335354" y="5147091"/>
          <a:ext cx="1025982" cy="91440"/>
        </a:xfrm>
        <a:custGeom>
          <a:avLst/>
          <a:gdLst/>
          <a:ahLst/>
          <a:cxnLst/>
          <a:rect l="0" t="0" r="0" b="0"/>
          <a:pathLst>
            <a:path>
              <a:moveTo>
                <a:pt x="0" y="45720"/>
              </a:moveTo>
              <a:lnTo>
                <a:pt x="1025982"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821930" y="5187528"/>
        <a:ext cx="52829" cy="10565"/>
      </dsp:txXfrm>
    </dsp:sp>
    <dsp:sp modelId="{A8DBD05E-B632-4DC2-B7B3-585B9878FABD}">
      <dsp:nvSpPr>
        <dsp:cNvPr id="0" name=""/>
        <dsp:cNvSpPr/>
      </dsp:nvSpPr>
      <dsp:spPr>
        <a:xfrm>
          <a:off x="743319" y="3814660"/>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After front-end, intermediate code (Three-address) and optimizations</a:t>
          </a:r>
          <a:br>
            <a:rPr lang="en-GB" sz="2100" u="sng" kern="1200" dirty="0"/>
          </a:br>
          <a:br>
            <a:rPr lang="en-GB" sz="2100" u="sng" kern="1200" dirty="0"/>
          </a:br>
          <a:br>
            <a:rPr lang="en-GB" sz="2100" u="sng" kern="1200" dirty="0"/>
          </a:br>
          <a:br>
            <a:rPr lang="en-GB" sz="2100" u="sng" kern="1200" dirty="0"/>
          </a:br>
          <a:br>
            <a:rPr lang="en-GB" sz="2100" u="sng" kern="1200" dirty="0"/>
          </a:br>
          <a:endParaRPr lang="en-SG" sz="2100" u="sng" kern="1200" dirty="0"/>
        </a:p>
      </dsp:txBody>
      <dsp:txXfrm>
        <a:off x="743319" y="3814660"/>
        <a:ext cx="4593835" cy="2756301"/>
      </dsp:txXfrm>
    </dsp:sp>
    <dsp:sp modelId="{DAC0619E-4247-4E33-963A-906DE9119D06}">
      <dsp:nvSpPr>
        <dsp:cNvPr id="0" name=""/>
        <dsp:cNvSpPr/>
      </dsp:nvSpPr>
      <dsp:spPr>
        <a:xfrm>
          <a:off x="6393736" y="3814660"/>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Machine instructions after code generation and execution</a:t>
          </a:r>
          <a:br>
            <a:rPr lang="en-GB" sz="2100" u="sng" kern="1200" dirty="0"/>
          </a:br>
          <a:br>
            <a:rPr lang="en-GB" sz="2100" u="sng" kern="1200" dirty="0"/>
          </a:br>
          <a:br>
            <a:rPr lang="en-GB" sz="2100" u="sng" kern="1200" dirty="0"/>
          </a:br>
          <a:br>
            <a:rPr lang="en-GB" sz="2100" u="sng" kern="1200" dirty="0"/>
          </a:br>
          <a:br>
            <a:rPr lang="en-GB" sz="2100" u="sng" kern="1200" dirty="0"/>
          </a:br>
          <a:endParaRPr lang="en-SG" sz="2100" u="sng" kern="1200" dirty="0"/>
        </a:p>
      </dsp:txBody>
      <dsp:txXfrm>
        <a:off x="6393736" y="3814660"/>
        <a:ext cx="4593835" cy="275630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6/3/2025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FB33476-E995-48AE-A68F-F994A17B3E31}" type="slidenum">
              <a:rPr lang="en-GB" smtClean="0"/>
              <a:t>10</a:t>
            </a:fld>
            <a:endParaRPr lang="en-GB"/>
          </a:p>
        </p:txBody>
      </p:sp>
    </p:spTree>
    <p:extLst>
      <p:ext uri="{BB962C8B-B14F-4D97-AF65-F5344CB8AC3E}">
        <p14:creationId xmlns:p14="http://schemas.microsoft.com/office/powerpoint/2010/main" val="2372418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6/3/2025</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6/3/2025</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6/3/2025</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6/3/2025</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6/3/2025</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6/3/2025</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6/3/2025</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6/3/2025</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6/3/2025</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6/3/2025</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6/3/2025</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6/3/2025</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hyperlink" Target="https://istd.sutd.edu.sg/undergraduate/courses/50002-computation-structures/"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istd.sutd.edu.sg/undergraduate/courses/50002-computation-structure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istd.sutd.edu.sg/undergraduate/courses/50002-computation-structures/"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1.xml"/><Relationship Id="rId7" Type="http://schemas.openxmlformats.org/officeDocument/2006/relationships/image" Target="../media/image24.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6.png"/></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istd.sutd.edu.sg/undergraduate/courses/50002-computation-structures/"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www.youtube.com/watch?v=g3jOJfrOkn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s://www.geeksforgeeks.org/history-of-compiler/"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a:br>
            <a:r>
              <a:rPr lang="en-US"/>
              <a:t>W6-S3 </a:t>
            </a:r>
            <a:r>
              <a:rPr lang="en-US" dirty="0"/>
              <a:t>Introduction </a:t>
            </a:r>
            <a:r>
              <a:rPr lang="en-US"/>
              <a:t>to Compilers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1B6B559-B73C-D689-8555-4301D1ECF518}"/>
              </a:ext>
            </a:extLst>
          </p:cNvPr>
          <p:cNvSpPr txBox="1"/>
          <p:nvPr/>
        </p:nvSpPr>
        <p:spPr>
          <a:xfrm>
            <a:off x="4597244" y="647417"/>
            <a:ext cx="2997509" cy="369332"/>
          </a:xfrm>
          <a:prstGeom prst="rect">
            <a:avLst/>
          </a:prstGeom>
          <a:noFill/>
        </p:spPr>
        <p:txBody>
          <a:bodyPr wrap="square" rtlCol="0">
            <a:spAutoFit/>
          </a:bodyPr>
          <a:lstStyle/>
          <a:p>
            <a:pPr algn="ctr"/>
            <a:r>
              <a:rPr lang="en-US" b="1" dirty="0"/>
              <a:t>Source Program (Python)</a:t>
            </a:r>
            <a:endParaRPr lang="en-GB" b="1" dirty="0"/>
          </a:p>
        </p:txBody>
      </p:sp>
      <p:sp>
        <p:nvSpPr>
          <p:cNvPr id="12" name="Rectangle 11">
            <a:extLst>
              <a:ext uri="{FF2B5EF4-FFF2-40B4-BE49-F238E27FC236}">
                <a16:creationId xmlns:a16="http://schemas.microsoft.com/office/drawing/2014/main" id="{BAF16D42-9F61-5EB3-08FA-541DEF003720}"/>
              </a:ext>
            </a:extLst>
          </p:cNvPr>
          <p:cNvSpPr/>
          <p:nvPr/>
        </p:nvSpPr>
        <p:spPr>
          <a:xfrm>
            <a:off x="136237" y="1477097"/>
            <a:ext cx="11919525" cy="3903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Interpreter</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GB" b="1" dirty="0"/>
          </a:p>
        </p:txBody>
      </p:sp>
      <p:sp>
        <p:nvSpPr>
          <p:cNvPr id="15" name="Arrow: Down 14">
            <a:extLst>
              <a:ext uri="{FF2B5EF4-FFF2-40B4-BE49-F238E27FC236}">
                <a16:creationId xmlns:a16="http://schemas.microsoft.com/office/drawing/2014/main" id="{2BDFE5FF-334E-67C3-050C-D28776BB06B3}"/>
              </a:ext>
            </a:extLst>
          </p:cNvPr>
          <p:cNvSpPr/>
          <p:nvPr/>
        </p:nvSpPr>
        <p:spPr>
          <a:xfrm>
            <a:off x="5581649" y="101674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EA0A751A-B8C9-8A90-1817-8A994977555A}"/>
              </a:ext>
            </a:extLst>
          </p:cNvPr>
          <p:cNvSpPr/>
          <p:nvPr/>
        </p:nvSpPr>
        <p:spPr>
          <a:xfrm>
            <a:off x="5581649" y="5293505"/>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16C3FEEB-8A38-174A-4CDC-65D93B6F8798}"/>
              </a:ext>
            </a:extLst>
          </p:cNvPr>
          <p:cNvPicPr>
            <a:picLocks noChangeAspect="1"/>
          </p:cNvPicPr>
          <p:nvPr/>
        </p:nvPicPr>
        <p:blipFill rotWithShape="1">
          <a:blip r:embed="rId3"/>
          <a:srcRect l="13600" b="44753"/>
          <a:stretch/>
        </p:blipFill>
        <p:spPr>
          <a:xfrm>
            <a:off x="3684391" y="38204"/>
            <a:ext cx="4823214" cy="678925"/>
          </a:xfrm>
          <a:prstGeom prst="rect">
            <a:avLst/>
          </a:prstGeom>
        </p:spPr>
      </p:pic>
      <p:sp>
        <p:nvSpPr>
          <p:cNvPr id="4" name="Rectangle 3">
            <a:extLst>
              <a:ext uri="{FF2B5EF4-FFF2-40B4-BE49-F238E27FC236}">
                <a16:creationId xmlns:a16="http://schemas.microsoft.com/office/drawing/2014/main" id="{61689F46-282B-C6B1-4863-C5368AD6ED4B}"/>
              </a:ext>
            </a:extLst>
          </p:cNvPr>
          <p:cNvSpPr/>
          <p:nvPr/>
        </p:nvSpPr>
        <p:spPr>
          <a:xfrm>
            <a:off x="664308"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1</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sp>
        <p:nvSpPr>
          <p:cNvPr id="11" name="Rectangle 10">
            <a:extLst>
              <a:ext uri="{FF2B5EF4-FFF2-40B4-BE49-F238E27FC236}">
                <a16:creationId xmlns:a16="http://schemas.microsoft.com/office/drawing/2014/main" id="{6249C5AC-E937-435A-4B9D-5B6EB0425BB2}"/>
              </a:ext>
            </a:extLst>
          </p:cNvPr>
          <p:cNvSpPr/>
          <p:nvPr/>
        </p:nvSpPr>
        <p:spPr>
          <a:xfrm>
            <a:off x="3793807"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2</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sp>
        <p:nvSpPr>
          <p:cNvPr id="13" name="Rectangle 12">
            <a:extLst>
              <a:ext uri="{FF2B5EF4-FFF2-40B4-BE49-F238E27FC236}">
                <a16:creationId xmlns:a16="http://schemas.microsoft.com/office/drawing/2014/main" id="{53943D0A-280C-B718-D63C-D82E4933802D}"/>
              </a:ext>
            </a:extLst>
          </p:cNvPr>
          <p:cNvSpPr/>
          <p:nvPr/>
        </p:nvSpPr>
        <p:spPr>
          <a:xfrm>
            <a:off x="8776677"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N</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pic>
        <p:nvPicPr>
          <p:cNvPr id="14" name="Picture 13">
            <a:extLst>
              <a:ext uri="{FF2B5EF4-FFF2-40B4-BE49-F238E27FC236}">
                <a16:creationId xmlns:a16="http://schemas.microsoft.com/office/drawing/2014/main" id="{D0662369-5E07-951C-7131-7C4DC8D3D9DF}"/>
              </a:ext>
            </a:extLst>
          </p:cNvPr>
          <p:cNvPicPr>
            <a:picLocks noChangeAspect="1"/>
          </p:cNvPicPr>
          <p:nvPr/>
        </p:nvPicPr>
        <p:blipFill rotWithShape="1">
          <a:blip r:embed="rId3"/>
          <a:srcRect l="17094" t="8454" r="15286" b="73739"/>
          <a:stretch/>
        </p:blipFill>
        <p:spPr>
          <a:xfrm>
            <a:off x="790464" y="2586892"/>
            <a:ext cx="2561513" cy="148493"/>
          </a:xfrm>
          <a:prstGeom prst="rect">
            <a:avLst/>
          </a:prstGeom>
        </p:spPr>
      </p:pic>
      <p:sp>
        <p:nvSpPr>
          <p:cNvPr id="16" name="TextBox 15">
            <a:extLst>
              <a:ext uri="{FF2B5EF4-FFF2-40B4-BE49-F238E27FC236}">
                <a16:creationId xmlns:a16="http://schemas.microsoft.com/office/drawing/2014/main" id="{C93D4F31-F178-782C-BE18-A8999C1C3740}"/>
              </a:ext>
            </a:extLst>
          </p:cNvPr>
          <p:cNvSpPr txBox="1"/>
          <p:nvPr/>
        </p:nvSpPr>
        <p:spPr>
          <a:xfrm>
            <a:off x="541060" y="2700466"/>
            <a:ext cx="2997509" cy="276999"/>
          </a:xfrm>
          <a:prstGeom prst="rect">
            <a:avLst/>
          </a:prstGeom>
          <a:noFill/>
        </p:spPr>
        <p:txBody>
          <a:bodyPr wrap="square" rtlCol="0">
            <a:spAutoFit/>
          </a:bodyPr>
          <a:lstStyle/>
          <a:p>
            <a:pPr algn="ctr"/>
            <a:r>
              <a:rPr lang="en-US" sz="1200" b="1" dirty="0"/>
              <a:t>Source Program (Python)</a:t>
            </a:r>
            <a:endParaRPr lang="en-GB" sz="1200" b="1" dirty="0"/>
          </a:p>
        </p:txBody>
      </p:sp>
      <p:sp>
        <p:nvSpPr>
          <p:cNvPr id="18" name="TextBox 17">
            <a:extLst>
              <a:ext uri="{FF2B5EF4-FFF2-40B4-BE49-F238E27FC236}">
                <a16:creationId xmlns:a16="http://schemas.microsoft.com/office/drawing/2014/main" id="{F0263E71-472D-2DD8-4509-B49C3F964C21}"/>
              </a:ext>
            </a:extLst>
          </p:cNvPr>
          <p:cNvSpPr txBox="1"/>
          <p:nvPr/>
        </p:nvSpPr>
        <p:spPr>
          <a:xfrm>
            <a:off x="3670559" y="2700465"/>
            <a:ext cx="2997509" cy="276999"/>
          </a:xfrm>
          <a:prstGeom prst="rect">
            <a:avLst/>
          </a:prstGeom>
          <a:noFill/>
        </p:spPr>
        <p:txBody>
          <a:bodyPr wrap="square" rtlCol="0">
            <a:spAutoFit/>
          </a:bodyPr>
          <a:lstStyle/>
          <a:p>
            <a:pPr algn="ctr"/>
            <a:r>
              <a:rPr lang="en-US" sz="1200" b="1" dirty="0"/>
              <a:t>Source Program (Python)</a:t>
            </a:r>
            <a:endParaRPr lang="en-GB" sz="1200" b="1" dirty="0"/>
          </a:p>
        </p:txBody>
      </p:sp>
      <p:pic>
        <p:nvPicPr>
          <p:cNvPr id="19" name="Picture 18">
            <a:extLst>
              <a:ext uri="{FF2B5EF4-FFF2-40B4-BE49-F238E27FC236}">
                <a16:creationId xmlns:a16="http://schemas.microsoft.com/office/drawing/2014/main" id="{F4AC2664-67FB-4973-F051-59210C7A51F4}"/>
              </a:ext>
            </a:extLst>
          </p:cNvPr>
          <p:cNvPicPr>
            <a:picLocks noChangeAspect="1"/>
          </p:cNvPicPr>
          <p:nvPr/>
        </p:nvPicPr>
        <p:blipFill rotWithShape="1">
          <a:blip r:embed="rId3"/>
          <a:srcRect l="17094" t="26534" r="15286" b="51472"/>
          <a:stretch/>
        </p:blipFill>
        <p:spPr>
          <a:xfrm>
            <a:off x="3888556" y="2569432"/>
            <a:ext cx="2561513" cy="183412"/>
          </a:xfrm>
          <a:prstGeom prst="rect">
            <a:avLst/>
          </a:prstGeom>
        </p:spPr>
      </p:pic>
      <p:sp>
        <p:nvSpPr>
          <p:cNvPr id="20" name="Rectangle 19">
            <a:extLst>
              <a:ext uri="{FF2B5EF4-FFF2-40B4-BE49-F238E27FC236}">
                <a16:creationId xmlns:a16="http://schemas.microsoft.com/office/drawing/2014/main" id="{AD54AE56-03ED-28CF-F3C9-2DCDFD62601D}"/>
              </a:ext>
            </a:extLst>
          </p:cNvPr>
          <p:cNvSpPr/>
          <p:nvPr/>
        </p:nvSpPr>
        <p:spPr>
          <a:xfrm>
            <a:off x="754911" y="3169448"/>
            <a:ext cx="2597066" cy="651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Translate, check for errors, etc. and execute</a:t>
            </a:r>
            <a:endParaRPr lang="en-GB" sz="1400" b="1" dirty="0"/>
          </a:p>
        </p:txBody>
      </p:sp>
      <p:sp>
        <p:nvSpPr>
          <p:cNvPr id="21" name="Rectangle 20">
            <a:extLst>
              <a:ext uri="{FF2B5EF4-FFF2-40B4-BE49-F238E27FC236}">
                <a16:creationId xmlns:a16="http://schemas.microsoft.com/office/drawing/2014/main" id="{10E83DF0-64F4-9E20-6465-98B5C59A5A61}"/>
              </a:ext>
            </a:extLst>
          </p:cNvPr>
          <p:cNvSpPr/>
          <p:nvPr/>
        </p:nvSpPr>
        <p:spPr>
          <a:xfrm>
            <a:off x="3870779" y="3169448"/>
            <a:ext cx="2597066" cy="651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Translate, check for errors, etc. and execute</a:t>
            </a:r>
            <a:endParaRPr lang="en-GB" sz="1400" b="1" dirty="0"/>
          </a:p>
        </p:txBody>
      </p:sp>
      <p:sp>
        <p:nvSpPr>
          <p:cNvPr id="5" name="TextBox 4">
            <a:extLst>
              <a:ext uri="{FF2B5EF4-FFF2-40B4-BE49-F238E27FC236}">
                <a16:creationId xmlns:a16="http://schemas.microsoft.com/office/drawing/2014/main" id="{829E147F-89AF-B8A9-AAA3-EC238755C101}"/>
              </a:ext>
            </a:extLst>
          </p:cNvPr>
          <p:cNvSpPr txBox="1"/>
          <p:nvPr/>
        </p:nvSpPr>
        <p:spPr>
          <a:xfrm>
            <a:off x="6544817" y="3310686"/>
            <a:ext cx="2231860" cy="523220"/>
          </a:xfrm>
          <a:prstGeom prst="rect">
            <a:avLst/>
          </a:prstGeom>
          <a:noFill/>
        </p:spPr>
        <p:txBody>
          <a:bodyPr wrap="square" rtlCol="0">
            <a:spAutoFit/>
          </a:bodyPr>
          <a:lstStyle/>
          <a:p>
            <a:pPr algn="ctr"/>
            <a:r>
              <a:rPr lang="en-US" sz="2800" b="1" dirty="0">
                <a:solidFill>
                  <a:schemeClr val="bg1"/>
                </a:solidFill>
              </a:rPr>
              <a:t>…</a:t>
            </a:r>
            <a:endParaRPr lang="en-GB" sz="2800" b="1" dirty="0">
              <a:solidFill>
                <a:schemeClr val="bg1"/>
              </a:solidFill>
            </a:endParaRPr>
          </a:p>
        </p:txBody>
      </p:sp>
      <p:pic>
        <p:nvPicPr>
          <p:cNvPr id="7" name="Picture 6">
            <a:extLst>
              <a:ext uri="{FF2B5EF4-FFF2-40B4-BE49-F238E27FC236}">
                <a16:creationId xmlns:a16="http://schemas.microsoft.com/office/drawing/2014/main" id="{A1A730B4-1ABE-6A07-6E88-7F4450C0D07E}"/>
              </a:ext>
            </a:extLst>
          </p:cNvPr>
          <p:cNvPicPr>
            <a:picLocks noChangeAspect="1"/>
          </p:cNvPicPr>
          <p:nvPr/>
        </p:nvPicPr>
        <p:blipFill rotWithShape="1">
          <a:blip r:embed="rId4"/>
          <a:srcRect t="1" r="51642" b="3834"/>
          <a:stretch/>
        </p:blipFill>
        <p:spPr>
          <a:xfrm>
            <a:off x="726832" y="4233729"/>
            <a:ext cx="2586412" cy="617214"/>
          </a:xfrm>
          <a:prstGeom prst="rect">
            <a:avLst/>
          </a:prstGeom>
        </p:spPr>
      </p:pic>
      <p:sp>
        <p:nvSpPr>
          <p:cNvPr id="22" name="TextBox 21">
            <a:extLst>
              <a:ext uri="{FF2B5EF4-FFF2-40B4-BE49-F238E27FC236}">
                <a16:creationId xmlns:a16="http://schemas.microsoft.com/office/drawing/2014/main" id="{63164246-56D6-D9ED-2D07-4E8DEE4BC3BB}"/>
              </a:ext>
            </a:extLst>
          </p:cNvPr>
          <p:cNvSpPr txBox="1"/>
          <p:nvPr/>
        </p:nvSpPr>
        <p:spPr>
          <a:xfrm>
            <a:off x="572465" y="4771739"/>
            <a:ext cx="2997509" cy="276999"/>
          </a:xfrm>
          <a:prstGeom prst="rect">
            <a:avLst/>
          </a:prstGeom>
          <a:noFill/>
        </p:spPr>
        <p:txBody>
          <a:bodyPr wrap="square" rtlCol="0">
            <a:spAutoFit/>
          </a:bodyPr>
          <a:lstStyle/>
          <a:p>
            <a:pPr algn="ctr"/>
            <a:r>
              <a:rPr lang="en-US" sz="1200" b="1" dirty="0"/>
              <a:t>Results</a:t>
            </a:r>
            <a:endParaRPr lang="en-GB" sz="1200" b="1" dirty="0"/>
          </a:p>
        </p:txBody>
      </p:sp>
      <p:pic>
        <p:nvPicPr>
          <p:cNvPr id="23" name="Picture 22">
            <a:extLst>
              <a:ext uri="{FF2B5EF4-FFF2-40B4-BE49-F238E27FC236}">
                <a16:creationId xmlns:a16="http://schemas.microsoft.com/office/drawing/2014/main" id="{B85D65B6-B640-A6D4-F078-7415DB43E031}"/>
              </a:ext>
            </a:extLst>
          </p:cNvPr>
          <p:cNvPicPr>
            <a:picLocks noChangeAspect="1"/>
          </p:cNvPicPr>
          <p:nvPr/>
        </p:nvPicPr>
        <p:blipFill>
          <a:blip r:embed="rId5"/>
          <a:stretch>
            <a:fillRect/>
          </a:stretch>
        </p:blipFill>
        <p:spPr>
          <a:xfrm>
            <a:off x="3841314" y="4529783"/>
            <a:ext cx="2703503" cy="276998"/>
          </a:xfrm>
          <a:prstGeom prst="rect">
            <a:avLst/>
          </a:prstGeom>
        </p:spPr>
      </p:pic>
      <p:sp>
        <p:nvSpPr>
          <p:cNvPr id="24" name="TextBox 23">
            <a:extLst>
              <a:ext uri="{FF2B5EF4-FFF2-40B4-BE49-F238E27FC236}">
                <a16:creationId xmlns:a16="http://schemas.microsoft.com/office/drawing/2014/main" id="{87B1038B-28E3-BC09-20C1-EEDADB2EB106}"/>
              </a:ext>
            </a:extLst>
          </p:cNvPr>
          <p:cNvSpPr txBox="1"/>
          <p:nvPr/>
        </p:nvSpPr>
        <p:spPr>
          <a:xfrm>
            <a:off x="3694310" y="4771738"/>
            <a:ext cx="2997509" cy="276999"/>
          </a:xfrm>
          <a:prstGeom prst="rect">
            <a:avLst/>
          </a:prstGeom>
          <a:noFill/>
        </p:spPr>
        <p:txBody>
          <a:bodyPr wrap="square" rtlCol="0">
            <a:spAutoFit/>
          </a:bodyPr>
          <a:lstStyle/>
          <a:p>
            <a:pPr algn="ctr"/>
            <a:r>
              <a:rPr lang="en-US" sz="1200" b="1" dirty="0"/>
              <a:t>Results</a:t>
            </a:r>
            <a:endParaRPr lang="en-GB" sz="1200" b="1" dirty="0"/>
          </a:p>
        </p:txBody>
      </p:sp>
      <p:sp>
        <p:nvSpPr>
          <p:cNvPr id="25" name="Arrow: Down 24">
            <a:extLst>
              <a:ext uri="{FF2B5EF4-FFF2-40B4-BE49-F238E27FC236}">
                <a16:creationId xmlns:a16="http://schemas.microsoft.com/office/drawing/2014/main" id="{2B3C13F8-C984-DC01-5A46-03B3F42C739D}"/>
              </a:ext>
            </a:extLst>
          </p:cNvPr>
          <p:cNvSpPr/>
          <p:nvPr/>
        </p:nvSpPr>
        <p:spPr>
          <a:xfrm>
            <a:off x="1664826" y="2955864"/>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Down 25">
            <a:extLst>
              <a:ext uri="{FF2B5EF4-FFF2-40B4-BE49-F238E27FC236}">
                <a16:creationId xmlns:a16="http://schemas.microsoft.com/office/drawing/2014/main" id="{2CF90122-8ACB-86A6-4F07-AA7EB6E4CC93}"/>
              </a:ext>
            </a:extLst>
          </p:cNvPr>
          <p:cNvSpPr/>
          <p:nvPr/>
        </p:nvSpPr>
        <p:spPr>
          <a:xfrm>
            <a:off x="1664825" y="3958754"/>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45B41886-4849-81E0-3487-C38BC1DFDD22}"/>
              </a:ext>
            </a:extLst>
          </p:cNvPr>
          <p:cNvSpPr/>
          <p:nvPr/>
        </p:nvSpPr>
        <p:spPr>
          <a:xfrm>
            <a:off x="4818076" y="3984386"/>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FF7F09BB-C232-E87F-CD4C-D04C6917AB87}"/>
              </a:ext>
            </a:extLst>
          </p:cNvPr>
          <p:cNvSpPr/>
          <p:nvPr/>
        </p:nvSpPr>
        <p:spPr>
          <a:xfrm>
            <a:off x="4818075" y="2950600"/>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8C6FD928-19A8-B6BA-15A7-C10A8192FCEB}"/>
              </a:ext>
            </a:extLst>
          </p:cNvPr>
          <p:cNvSpPr txBox="1"/>
          <p:nvPr/>
        </p:nvSpPr>
        <p:spPr>
          <a:xfrm>
            <a:off x="4597243" y="6464784"/>
            <a:ext cx="2997509" cy="369332"/>
          </a:xfrm>
          <a:prstGeom prst="rect">
            <a:avLst/>
          </a:prstGeom>
          <a:noFill/>
        </p:spPr>
        <p:txBody>
          <a:bodyPr wrap="square" rtlCol="0">
            <a:spAutoFit/>
          </a:bodyPr>
          <a:lstStyle/>
          <a:p>
            <a:pPr algn="ctr"/>
            <a:r>
              <a:rPr lang="en-US" b="1" dirty="0"/>
              <a:t>Results</a:t>
            </a:r>
            <a:endParaRPr lang="en-GB" b="1" dirty="0"/>
          </a:p>
        </p:txBody>
      </p:sp>
      <p:pic>
        <p:nvPicPr>
          <p:cNvPr id="31" name="Picture 30">
            <a:extLst>
              <a:ext uri="{FF2B5EF4-FFF2-40B4-BE49-F238E27FC236}">
                <a16:creationId xmlns:a16="http://schemas.microsoft.com/office/drawing/2014/main" id="{AC6E121F-FA34-DCF2-472D-2FF4EB478817}"/>
              </a:ext>
            </a:extLst>
          </p:cNvPr>
          <p:cNvPicPr>
            <a:picLocks noChangeAspect="1"/>
          </p:cNvPicPr>
          <p:nvPr/>
        </p:nvPicPr>
        <p:blipFill>
          <a:blip r:embed="rId6"/>
          <a:stretch>
            <a:fillRect/>
          </a:stretch>
        </p:blipFill>
        <p:spPr>
          <a:xfrm>
            <a:off x="4909969" y="5868646"/>
            <a:ext cx="2372056" cy="685896"/>
          </a:xfrm>
          <a:prstGeom prst="rect">
            <a:avLst/>
          </a:prstGeom>
        </p:spPr>
      </p:pic>
      <p:sp>
        <p:nvSpPr>
          <p:cNvPr id="32" name="Arrow: Down 31">
            <a:extLst>
              <a:ext uri="{FF2B5EF4-FFF2-40B4-BE49-F238E27FC236}">
                <a16:creationId xmlns:a16="http://schemas.microsoft.com/office/drawing/2014/main" id="{28DB683B-9239-64BB-FE81-436B4B23A6D6}"/>
              </a:ext>
            </a:extLst>
          </p:cNvPr>
          <p:cNvSpPr/>
          <p:nvPr/>
        </p:nvSpPr>
        <p:spPr>
          <a:xfrm rot="16200000">
            <a:off x="3126881" y="1643365"/>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4" name="Picture 33">
            <a:extLst>
              <a:ext uri="{FF2B5EF4-FFF2-40B4-BE49-F238E27FC236}">
                <a16:creationId xmlns:a16="http://schemas.microsoft.com/office/drawing/2014/main" id="{531E97FE-85C9-DB88-86AB-1D37A85B6C74}"/>
              </a:ext>
            </a:extLst>
          </p:cNvPr>
          <p:cNvPicPr>
            <a:picLocks noChangeAspect="1"/>
          </p:cNvPicPr>
          <p:nvPr/>
        </p:nvPicPr>
        <p:blipFill>
          <a:blip r:embed="rId7"/>
          <a:stretch>
            <a:fillRect/>
          </a:stretch>
        </p:blipFill>
        <p:spPr>
          <a:xfrm>
            <a:off x="3160940" y="1996959"/>
            <a:ext cx="724001" cy="362001"/>
          </a:xfrm>
          <a:prstGeom prst="rect">
            <a:avLst/>
          </a:prstGeom>
        </p:spPr>
      </p:pic>
      <p:sp>
        <p:nvSpPr>
          <p:cNvPr id="35" name="Arrow: Down 34">
            <a:extLst>
              <a:ext uri="{FF2B5EF4-FFF2-40B4-BE49-F238E27FC236}">
                <a16:creationId xmlns:a16="http://schemas.microsoft.com/office/drawing/2014/main" id="{370ACAB3-91AD-8C9C-B101-E8E103E78C11}"/>
              </a:ext>
            </a:extLst>
          </p:cNvPr>
          <p:cNvSpPr/>
          <p:nvPr/>
        </p:nvSpPr>
        <p:spPr>
          <a:xfrm rot="16200000">
            <a:off x="6337454" y="1637729"/>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6" name="Picture 35">
            <a:extLst>
              <a:ext uri="{FF2B5EF4-FFF2-40B4-BE49-F238E27FC236}">
                <a16:creationId xmlns:a16="http://schemas.microsoft.com/office/drawing/2014/main" id="{759FBF87-2848-D8E0-B2DA-7EA665D07002}"/>
              </a:ext>
            </a:extLst>
          </p:cNvPr>
          <p:cNvPicPr>
            <a:picLocks noChangeAspect="1"/>
          </p:cNvPicPr>
          <p:nvPr/>
        </p:nvPicPr>
        <p:blipFill>
          <a:blip r:embed="rId7"/>
          <a:stretch>
            <a:fillRect/>
          </a:stretch>
        </p:blipFill>
        <p:spPr>
          <a:xfrm>
            <a:off x="6371513" y="1991323"/>
            <a:ext cx="724001" cy="362001"/>
          </a:xfrm>
          <a:prstGeom prst="rect">
            <a:avLst/>
          </a:prstGeom>
        </p:spPr>
      </p:pic>
      <p:sp>
        <p:nvSpPr>
          <p:cNvPr id="37" name="Arrow: Down 36">
            <a:extLst>
              <a:ext uri="{FF2B5EF4-FFF2-40B4-BE49-F238E27FC236}">
                <a16:creationId xmlns:a16="http://schemas.microsoft.com/office/drawing/2014/main" id="{F2F88925-5155-7867-AFE2-587525F42C68}"/>
              </a:ext>
            </a:extLst>
          </p:cNvPr>
          <p:cNvSpPr/>
          <p:nvPr/>
        </p:nvSpPr>
        <p:spPr>
          <a:xfrm rot="16200000">
            <a:off x="8241741" y="1648663"/>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8" name="Picture 37">
            <a:extLst>
              <a:ext uri="{FF2B5EF4-FFF2-40B4-BE49-F238E27FC236}">
                <a16:creationId xmlns:a16="http://schemas.microsoft.com/office/drawing/2014/main" id="{4F51DF98-33C5-4DCD-0B5C-5BD5AE9B9E09}"/>
              </a:ext>
            </a:extLst>
          </p:cNvPr>
          <p:cNvPicPr>
            <a:picLocks noChangeAspect="1"/>
          </p:cNvPicPr>
          <p:nvPr/>
        </p:nvPicPr>
        <p:blipFill>
          <a:blip r:embed="rId7"/>
          <a:stretch>
            <a:fillRect/>
          </a:stretch>
        </p:blipFill>
        <p:spPr>
          <a:xfrm>
            <a:off x="8275800" y="2002257"/>
            <a:ext cx="724001" cy="362001"/>
          </a:xfrm>
          <a:prstGeom prst="rect">
            <a:avLst/>
          </a:prstGeom>
        </p:spPr>
      </p:pic>
      <p:sp>
        <p:nvSpPr>
          <p:cNvPr id="39" name="TextBox 38">
            <a:extLst>
              <a:ext uri="{FF2B5EF4-FFF2-40B4-BE49-F238E27FC236}">
                <a16:creationId xmlns:a16="http://schemas.microsoft.com/office/drawing/2014/main" id="{C1BB5290-EEB3-0F44-1D49-9AB9C956F80C}"/>
              </a:ext>
            </a:extLst>
          </p:cNvPr>
          <p:cNvSpPr txBox="1"/>
          <p:nvPr/>
        </p:nvSpPr>
        <p:spPr>
          <a:xfrm>
            <a:off x="6565758" y="1845396"/>
            <a:ext cx="2231860" cy="523220"/>
          </a:xfrm>
          <a:prstGeom prst="rect">
            <a:avLst/>
          </a:prstGeom>
          <a:noFill/>
        </p:spPr>
        <p:txBody>
          <a:bodyPr wrap="square" rtlCol="0">
            <a:spAutoFit/>
          </a:bodyPr>
          <a:lstStyle/>
          <a:p>
            <a:pPr algn="ctr"/>
            <a:r>
              <a:rPr lang="en-US" sz="2800" b="1" dirty="0">
                <a:solidFill>
                  <a:schemeClr val="bg1"/>
                </a:solidFill>
              </a:rPr>
              <a:t>…</a:t>
            </a:r>
            <a:endParaRPr lang="en-GB" sz="2800" b="1" dirty="0">
              <a:solidFill>
                <a:schemeClr val="bg1"/>
              </a:solidFill>
            </a:endParaRPr>
          </a:p>
        </p:txBody>
      </p:sp>
    </p:spTree>
    <p:extLst>
      <p:ext uri="{BB962C8B-B14F-4D97-AF65-F5344CB8AC3E}">
        <p14:creationId xmlns:p14="http://schemas.microsoft.com/office/powerpoint/2010/main" val="41278985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Interpreters: benefits and disadvantages</a:t>
            </a:r>
            <a:endParaRPr lang="en-GB" dirty="0"/>
          </a:p>
        </p:txBody>
      </p:sp>
      <p:sp>
        <p:nvSpPr>
          <p:cNvPr id="7" name="Text Placeholder 6">
            <a:extLst>
              <a:ext uri="{FF2B5EF4-FFF2-40B4-BE49-F238E27FC236}">
                <a16:creationId xmlns:a16="http://schemas.microsoft.com/office/drawing/2014/main" id="{CE64D9DC-283B-4657-7206-690C8044C929}"/>
              </a:ext>
            </a:extLst>
          </p:cNvPr>
          <p:cNvSpPr>
            <a:spLocks noGrp="1"/>
          </p:cNvSpPr>
          <p:nvPr>
            <p:ph type="body" idx="1"/>
          </p:nvPr>
        </p:nvSpPr>
        <p:spPr>
          <a:xfrm>
            <a:off x="839788" y="1016856"/>
            <a:ext cx="5157787" cy="823912"/>
          </a:xfrm>
        </p:spPr>
        <p:txBody>
          <a:bodyPr/>
          <a:lstStyle/>
          <a:p>
            <a:r>
              <a:rPr lang="en-GB" dirty="0">
                <a:solidFill>
                  <a:srgbClr val="00B050"/>
                </a:solidFill>
              </a:rPr>
              <a:t>Benefits</a:t>
            </a:r>
            <a:r>
              <a:rPr lang="en-GB" dirty="0"/>
              <a:t> of interpreters</a:t>
            </a:r>
            <a:endParaRPr lang="en-SG" dirty="0"/>
          </a:p>
        </p:txBody>
      </p:sp>
      <p:sp>
        <p:nvSpPr>
          <p:cNvPr id="5" name="Content Placeholder 4">
            <a:extLst>
              <a:ext uri="{FF2B5EF4-FFF2-40B4-BE49-F238E27FC236}">
                <a16:creationId xmlns:a16="http://schemas.microsoft.com/office/drawing/2014/main" id="{6649BB52-89C3-E6CD-F1B2-2D67B477189C}"/>
              </a:ext>
            </a:extLst>
          </p:cNvPr>
          <p:cNvSpPr>
            <a:spLocks noGrp="1"/>
          </p:cNvSpPr>
          <p:nvPr>
            <p:ph sz="half" idx="2"/>
          </p:nvPr>
        </p:nvSpPr>
        <p:spPr>
          <a:xfrm>
            <a:off x="839788" y="1840767"/>
            <a:ext cx="5157787" cy="5017233"/>
          </a:xfrm>
        </p:spPr>
        <p:txBody>
          <a:bodyPr>
            <a:normAutofit fontScale="92500" lnSpcReduction="20000"/>
          </a:bodyPr>
          <a:lstStyle/>
          <a:p>
            <a:pPr>
              <a:buFont typeface="Arial" panose="020B0604020202020204" pitchFamily="34" charset="0"/>
              <a:buChar char="•"/>
            </a:pPr>
            <a:r>
              <a:rPr lang="en-GB" b="1" u="sng" dirty="0"/>
              <a:t>Interactivity:</a:t>
            </a:r>
            <a:r>
              <a:rPr lang="en-GB" b="1" dirty="0"/>
              <a:t> </a:t>
            </a:r>
            <a:r>
              <a:rPr lang="en-GB" dirty="0"/>
              <a:t>Interpreters allow for greater interactivity during the development process, because </a:t>
            </a:r>
            <a:r>
              <a:rPr lang="en-GB" b="1" dirty="0"/>
              <a:t>changes to the code can be seen immediately</a:t>
            </a:r>
            <a:r>
              <a:rPr lang="en-GB" dirty="0"/>
              <a:t> without the need for a separate compilation step.</a:t>
            </a:r>
          </a:p>
          <a:p>
            <a:pPr>
              <a:buFont typeface="Arial" panose="020B0604020202020204" pitchFamily="34" charset="0"/>
              <a:buChar char="•"/>
            </a:pPr>
            <a:r>
              <a:rPr lang="en-GB" b="1" u="sng" dirty="0"/>
              <a:t>Flexibility:</a:t>
            </a:r>
            <a:r>
              <a:rPr lang="en-GB" dirty="0"/>
              <a:t> Interpreters are </a:t>
            </a:r>
            <a:r>
              <a:rPr lang="en-GB" b="1" dirty="0"/>
              <a:t>more flexible</a:t>
            </a:r>
            <a:r>
              <a:rPr lang="en-GB" dirty="0"/>
              <a:t> than compilers because they can </a:t>
            </a:r>
            <a:r>
              <a:rPr lang="en-GB" b="1" dirty="0"/>
              <a:t>interpret code on-the-fly</a:t>
            </a:r>
            <a:r>
              <a:rPr lang="en-GB" dirty="0"/>
              <a:t>, allowing for greater dynamic </a:t>
            </a:r>
            <a:r>
              <a:rPr lang="en-GB" dirty="0" err="1"/>
              <a:t>behavior</a:t>
            </a:r>
            <a:r>
              <a:rPr lang="en-GB" dirty="0"/>
              <a:t> and runtime adaptability.</a:t>
            </a:r>
          </a:p>
          <a:p>
            <a:pPr>
              <a:buFont typeface="Arial" panose="020B0604020202020204" pitchFamily="34" charset="0"/>
              <a:buChar char="•"/>
            </a:pPr>
            <a:r>
              <a:rPr lang="en-GB" b="1" u="sng" dirty="0"/>
              <a:t>Ease of debugging:</a:t>
            </a:r>
            <a:r>
              <a:rPr lang="en-GB" dirty="0"/>
              <a:t> Because interpreters execute their code</a:t>
            </a:r>
            <a:br>
              <a:rPr lang="en-GB" dirty="0"/>
            </a:br>
            <a:r>
              <a:rPr lang="en-GB" dirty="0"/>
              <a:t>line-by-line, it is often </a:t>
            </a:r>
            <a:r>
              <a:rPr lang="en-GB" b="1" dirty="0"/>
              <a:t>easier to debug </a:t>
            </a:r>
            <a:r>
              <a:rPr lang="en-GB" dirty="0"/>
              <a:t>code in an interpreter than in a compiler.</a:t>
            </a:r>
          </a:p>
        </p:txBody>
      </p:sp>
      <p:sp>
        <p:nvSpPr>
          <p:cNvPr id="8" name="Text Placeholder 7">
            <a:extLst>
              <a:ext uri="{FF2B5EF4-FFF2-40B4-BE49-F238E27FC236}">
                <a16:creationId xmlns:a16="http://schemas.microsoft.com/office/drawing/2014/main" id="{8D7715D0-7C6F-FE4B-319D-81CC8F353AF3}"/>
              </a:ext>
            </a:extLst>
          </p:cNvPr>
          <p:cNvSpPr>
            <a:spLocks noGrp="1"/>
          </p:cNvSpPr>
          <p:nvPr>
            <p:ph type="body" sz="quarter" idx="3"/>
          </p:nvPr>
        </p:nvSpPr>
        <p:spPr>
          <a:xfrm>
            <a:off x="6172200" y="1016856"/>
            <a:ext cx="5183188" cy="823912"/>
          </a:xfrm>
        </p:spPr>
        <p:txBody>
          <a:bodyPr/>
          <a:lstStyle/>
          <a:p>
            <a:r>
              <a:rPr lang="en-GB" dirty="0">
                <a:solidFill>
                  <a:srgbClr val="C00000"/>
                </a:solidFill>
              </a:rPr>
              <a:t>Disadvantages</a:t>
            </a:r>
            <a:r>
              <a:rPr lang="en-GB" dirty="0"/>
              <a:t> of interpreters</a:t>
            </a:r>
            <a:endParaRPr lang="en-SG" dirty="0"/>
          </a:p>
        </p:txBody>
      </p:sp>
      <p:sp>
        <p:nvSpPr>
          <p:cNvPr id="6" name="Content Placeholder 5">
            <a:extLst>
              <a:ext uri="{FF2B5EF4-FFF2-40B4-BE49-F238E27FC236}">
                <a16:creationId xmlns:a16="http://schemas.microsoft.com/office/drawing/2014/main" id="{FDD2EC50-CDA1-1B6E-AE8B-50784F3D4430}"/>
              </a:ext>
            </a:extLst>
          </p:cNvPr>
          <p:cNvSpPr>
            <a:spLocks noGrp="1"/>
          </p:cNvSpPr>
          <p:nvPr>
            <p:ph sz="quarter" idx="4"/>
          </p:nvPr>
        </p:nvSpPr>
        <p:spPr>
          <a:xfrm>
            <a:off x="6172200" y="1840767"/>
            <a:ext cx="5183188" cy="5017233"/>
          </a:xfrm>
        </p:spPr>
        <p:txBody>
          <a:bodyPr>
            <a:normAutofit fontScale="92500" lnSpcReduction="20000"/>
          </a:bodyPr>
          <a:lstStyle/>
          <a:p>
            <a:pPr>
              <a:buFont typeface="Arial" panose="020B0604020202020204" pitchFamily="34" charset="0"/>
              <a:buChar char="•"/>
            </a:pPr>
            <a:r>
              <a:rPr lang="en-GB" b="1" u="sng" dirty="0"/>
              <a:t>Performance:</a:t>
            </a:r>
            <a:r>
              <a:rPr lang="en-GB" dirty="0"/>
              <a:t> Interpreted code is </a:t>
            </a:r>
            <a:r>
              <a:rPr lang="en-GB" b="1" dirty="0"/>
              <a:t>often slower and less efficient </a:t>
            </a:r>
            <a:r>
              <a:rPr lang="en-GB" dirty="0"/>
              <a:t>than compiled code because it is translated into machine code on-the-fly during execution.</a:t>
            </a:r>
          </a:p>
          <a:p>
            <a:pPr>
              <a:buFont typeface="Arial" panose="020B0604020202020204" pitchFamily="34" charset="0"/>
              <a:buChar char="•"/>
            </a:pPr>
            <a:r>
              <a:rPr lang="en-GB" b="1" u="sng" dirty="0"/>
              <a:t>Limited optimizations:</a:t>
            </a:r>
            <a:r>
              <a:rPr lang="en-GB" dirty="0"/>
              <a:t> Interpreters can perform </a:t>
            </a:r>
            <a:r>
              <a:rPr lang="en-GB" b="1" dirty="0"/>
              <a:t>limited optimizations </a:t>
            </a:r>
            <a:r>
              <a:rPr lang="en-GB" dirty="0"/>
              <a:t>and may not be able to achieve the same level of performance optimizations as a compiler.</a:t>
            </a:r>
          </a:p>
          <a:p>
            <a:pPr>
              <a:buFont typeface="Arial" panose="020B0604020202020204" pitchFamily="34" charset="0"/>
              <a:buChar char="•"/>
            </a:pPr>
            <a:r>
              <a:rPr lang="en-GB" b="1" u="sng" dirty="0"/>
              <a:t>Lack of portability:</a:t>
            </a:r>
            <a:r>
              <a:rPr lang="en-GB" dirty="0"/>
              <a:t> Interpreted code often </a:t>
            </a:r>
            <a:r>
              <a:rPr lang="en-GB" b="1" dirty="0"/>
              <a:t>requires a specific interpreter to run</a:t>
            </a:r>
            <a:r>
              <a:rPr lang="en-GB" dirty="0"/>
              <a:t>, which can limit portability across different platforms.</a:t>
            </a:r>
          </a:p>
        </p:txBody>
      </p:sp>
    </p:spTree>
    <p:extLst>
      <p:ext uri="{BB962C8B-B14F-4D97-AF65-F5344CB8AC3E}">
        <p14:creationId xmlns:p14="http://schemas.microsoft.com/office/powerpoint/2010/main" val="96184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Compilers vs. Interpreters (to summarize)</a:t>
            </a:r>
            <a:endParaRPr lang="en-GB" dirty="0"/>
          </a:p>
        </p:txBody>
      </p:sp>
      <p:graphicFrame>
        <p:nvGraphicFramePr>
          <p:cNvPr id="3" name="Table 3">
            <a:extLst>
              <a:ext uri="{FF2B5EF4-FFF2-40B4-BE49-F238E27FC236}">
                <a16:creationId xmlns:a16="http://schemas.microsoft.com/office/drawing/2014/main" id="{F7ED8123-9CA8-E8C5-65C0-70940FFAF010}"/>
              </a:ext>
            </a:extLst>
          </p:cNvPr>
          <p:cNvGraphicFramePr>
            <a:graphicFrameLocks noGrp="1"/>
          </p:cNvGraphicFramePr>
          <p:nvPr>
            <p:extLst>
              <p:ext uri="{D42A27DB-BD31-4B8C-83A1-F6EECF244321}">
                <p14:modId xmlns:p14="http://schemas.microsoft.com/office/powerpoint/2010/main" val="2367233354"/>
              </p:ext>
            </p:extLst>
          </p:nvPr>
        </p:nvGraphicFramePr>
        <p:xfrm>
          <a:off x="226646" y="1542197"/>
          <a:ext cx="11738708" cy="4113437"/>
        </p:xfrm>
        <a:graphic>
          <a:graphicData uri="http://schemas.openxmlformats.org/drawingml/2006/table">
            <a:tbl>
              <a:tblPr firstRow="1" bandRow="1">
                <a:tableStyleId>{073A0DAA-6AF3-43AB-8588-CEC1D06C72B9}</a:tableStyleId>
              </a:tblPr>
              <a:tblGrid>
                <a:gridCol w="5869354">
                  <a:extLst>
                    <a:ext uri="{9D8B030D-6E8A-4147-A177-3AD203B41FA5}">
                      <a16:colId xmlns:a16="http://schemas.microsoft.com/office/drawing/2014/main" val="3674435190"/>
                    </a:ext>
                  </a:extLst>
                </a:gridCol>
                <a:gridCol w="5869354">
                  <a:extLst>
                    <a:ext uri="{9D8B030D-6E8A-4147-A177-3AD203B41FA5}">
                      <a16:colId xmlns:a16="http://schemas.microsoft.com/office/drawing/2014/main" val="1197436756"/>
                    </a:ext>
                  </a:extLst>
                </a:gridCol>
              </a:tblGrid>
              <a:tr h="422975">
                <a:tc>
                  <a:txBody>
                    <a:bodyPr/>
                    <a:lstStyle/>
                    <a:p>
                      <a:pPr algn="ctr"/>
                      <a:r>
                        <a:rPr lang="en-US" sz="2400" dirty="0"/>
                        <a:t>Compilers</a:t>
                      </a:r>
                      <a:endParaRPr lang="en-GB" dirty="0"/>
                    </a:p>
                  </a:txBody>
                  <a:tcPr/>
                </a:tc>
                <a:tc>
                  <a:txBody>
                    <a:bodyPr/>
                    <a:lstStyle/>
                    <a:p>
                      <a:pPr algn="ctr"/>
                      <a:r>
                        <a:rPr lang="en-US" sz="2400" dirty="0"/>
                        <a:t>Interpreters</a:t>
                      </a:r>
                      <a:endParaRPr lang="en-GB" dirty="0"/>
                    </a:p>
                  </a:txBody>
                  <a:tcPr/>
                </a:tc>
                <a:extLst>
                  <a:ext uri="{0D108BD9-81ED-4DB2-BD59-A6C34878D82A}">
                    <a16:rowId xmlns:a16="http://schemas.microsoft.com/office/drawing/2014/main" val="1353155385"/>
                  </a:ext>
                </a:extLst>
              </a:tr>
              <a:tr h="592166">
                <a:tc>
                  <a:txBody>
                    <a:bodyPr/>
                    <a:lstStyle/>
                    <a:p>
                      <a:r>
                        <a:rPr lang="en-US" dirty="0"/>
                        <a:t>Scans the entire program and translates it as a whole into machine code.</a:t>
                      </a:r>
                      <a:endParaRPr lang="en-GB" dirty="0"/>
                    </a:p>
                  </a:txBody>
                  <a:tcPr/>
                </a:tc>
                <a:tc>
                  <a:txBody>
                    <a:bodyPr/>
                    <a:lstStyle/>
                    <a:p>
                      <a:r>
                        <a:rPr lang="en-US" dirty="0"/>
                        <a:t>Translates program one statement at a time.</a:t>
                      </a:r>
                      <a:endParaRPr lang="en-GB" dirty="0"/>
                    </a:p>
                  </a:txBody>
                  <a:tcPr/>
                </a:tc>
                <a:extLst>
                  <a:ext uri="{0D108BD9-81ED-4DB2-BD59-A6C34878D82A}">
                    <a16:rowId xmlns:a16="http://schemas.microsoft.com/office/drawing/2014/main" val="3507502383"/>
                  </a:ext>
                </a:extLst>
              </a:tr>
              <a:tr h="1099736">
                <a:tc>
                  <a:txBody>
                    <a:bodyPr/>
                    <a:lstStyle/>
                    <a:p>
                      <a:r>
                        <a:rPr lang="en-US" dirty="0"/>
                        <a:t>If there is an error in the code, compilation will crash and nothing will be executed. Error message will describe the first error encountered.</a:t>
                      </a:r>
                    </a:p>
                    <a:p>
                      <a:r>
                        <a:rPr lang="en-US" dirty="0"/>
                        <a:t>All or nothing.</a:t>
                      </a:r>
                      <a:endParaRPr lang="en-GB" dirty="0"/>
                    </a:p>
                  </a:txBody>
                  <a:tcPr/>
                </a:tc>
                <a:tc>
                  <a:txBody>
                    <a:bodyPr/>
                    <a:lstStyle/>
                    <a:p>
                      <a:r>
                        <a:rPr lang="en-US" dirty="0"/>
                        <a:t>If there is an error in the code, execution will happen until the first error is met, at which point the execution stops, making it easier to debug.</a:t>
                      </a:r>
                    </a:p>
                    <a:p>
                      <a:r>
                        <a:rPr lang="en-US" dirty="0"/>
                        <a:t>Beginner-friendly.</a:t>
                      </a:r>
                      <a:endParaRPr lang="en-GB" dirty="0"/>
                    </a:p>
                  </a:txBody>
                  <a:tcPr/>
                </a:tc>
                <a:extLst>
                  <a:ext uri="{0D108BD9-81ED-4DB2-BD59-A6C34878D82A}">
                    <a16:rowId xmlns:a16="http://schemas.microsoft.com/office/drawing/2014/main" val="2561226051"/>
                  </a:ext>
                </a:extLst>
              </a:tr>
              <a:tr h="845951">
                <a:tc>
                  <a:txBody>
                    <a:bodyPr/>
                    <a:lstStyle/>
                    <a:p>
                      <a:r>
                        <a:rPr lang="en-US" dirty="0"/>
                        <a:t>Compilers usually take a large amount of time to analyze the source code. However, the overall execution time is comparatively faster than interpreters.</a:t>
                      </a:r>
                      <a:endParaRPr lang="en-GB" dirty="0"/>
                    </a:p>
                  </a:txBody>
                  <a:tcPr/>
                </a:tc>
                <a:tc>
                  <a:txBody>
                    <a:bodyPr/>
                    <a:lstStyle/>
                    <a:p>
                      <a:r>
                        <a:rPr lang="en-US" dirty="0"/>
                        <a:t>Interpreters usually take less amount of time to analyze the source code. However, the overall execution time is comparatively slower than compilers.</a:t>
                      </a:r>
                      <a:endParaRPr lang="en-GB" dirty="0"/>
                    </a:p>
                  </a:txBody>
                  <a:tcPr/>
                </a:tc>
                <a:extLst>
                  <a:ext uri="{0D108BD9-81ED-4DB2-BD59-A6C34878D82A}">
                    <a16:rowId xmlns:a16="http://schemas.microsoft.com/office/drawing/2014/main" val="2598616555"/>
                  </a:ext>
                </a:extLst>
              </a:tr>
              <a:tr h="913037">
                <a:tc>
                  <a:txBody>
                    <a:bodyPr/>
                    <a:lstStyle/>
                    <a:p>
                      <a:r>
                        <a:rPr lang="en-US" dirty="0"/>
                        <a:t>Programming languages like C, C++, Java use compilers.</a:t>
                      </a:r>
                      <a:endParaRPr lang="en-GB" dirty="0"/>
                    </a:p>
                  </a:txBody>
                  <a:tcPr/>
                </a:tc>
                <a:tc>
                  <a:txBody>
                    <a:bodyPr/>
                    <a:lstStyle/>
                    <a:p>
                      <a:r>
                        <a:rPr lang="en-US" dirty="0"/>
                        <a:t>Programming languages like JavaScript, Python, Ruby use interpreters.</a:t>
                      </a:r>
                      <a:endParaRPr lang="en-GB" dirty="0"/>
                    </a:p>
                  </a:txBody>
                  <a:tcPr/>
                </a:tc>
                <a:extLst>
                  <a:ext uri="{0D108BD9-81ED-4DB2-BD59-A6C34878D82A}">
                    <a16:rowId xmlns:a16="http://schemas.microsoft.com/office/drawing/2014/main" val="1875234842"/>
                  </a:ext>
                </a:extLst>
              </a:tr>
            </a:tbl>
          </a:graphicData>
        </a:graphic>
      </p:graphicFrame>
      <p:sp>
        <p:nvSpPr>
          <p:cNvPr id="4" name="TextBox 3">
            <a:extLst>
              <a:ext uri="{FF2B5EF4-FFF2-40B4-BE49-F238E27FC236}">
                <a16:creationId xmlns:a16="http://schemas.microsoft.com/office/drawing/2014/main" id="{9BFCB341-9C36-5FBD-32A6-099F6A5E5940}"/>
              </a:ext>
            </a:extLst>
          </p:cNvPr>
          <p:cNvSpPr txBox="1"/>
          <p:nvPr/>
        </p:nvSpPr>
        <p:spPr>
          <a:xfrm>
            <a:off x="2303922" y="5853723"/>
            <a:ext cx="7584156" cy="707886"/>
          </a:xfrm>
          <a:prstGeom prst="rect">
            <a:avLst/>
          </a:prstGeom>
          <a:noFill/>
        </p:spPr>
        <p:txBody>
          <a:bodyPr wrap="square" rtlCol="0">
            <a:spAutoFit/>
          </a:bodyPr>
          <a:lstStyle/>
          <a:p>
            <a:r>
              <a:rPr lang="en-US" sz="2000" b="1" dirty="0"/>
              <a:t>Note: </a:t>
            </a:r>
            <a:r>
              <a:rPr lang="en-US" sz="2000" dirty="0"/>
              <a:t>Implementation  of interpreters are </a:t>
            </a:r>
            <a:r>
              <a:rPr lang="en-US" sz="2000" u="sng" dirty="0"/>
              <a:t>out of the scope </a:t>
            </a:r>
            <a:r>
              <a:rPr lang="en-US" sz="2000" dirty="0"/>
              <a:t>of this class.</a:t>
            </a:r>
          </a:p>
          <a:p>
            <a:r>
              <a:rPr lang="en-US" sz="2000" dirty="0"/>
              <a:t>Discussing them for general knowledge. </a:t>
            </a:r>
            <a:endParaRPr lang="en-GB" sz="2000" dirty="0"/>
          </a:p>
        </p:txBody>
      </p:sp>
    </p:spTree>
    <p:extLst>
      <p:ext uri="{BB962C8B-B14F-4D97-AF65-F5344CB8AC3E}">
        <p14:creationId xmlns:p14="http://schemas.microsoft.com/office/powerpoint/2010/main" val="997896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E11B-DFFC-C58E-D85D-43F29962418C}"/>
              </a:ext>
            </a:extLst>
          </p:cNvPr>
          <p:cNvSpPr>
            <a:spLocks noGrp="1"/>
          </p:cNvSpPr>
          <p:nvPr>
            <p:ph type="title"/>
          </p:nvPr>
        </p:nvSpPr>
        <p:spPr/>
        <p:txBody>
          <a:bodyPr/>
          <a:lstStyle/>
          <a:p>
            <a:r>
              <a:rPr lang="en-US" dirty="0"/>
              <a:t>Just-in-time compilation</a:t>
            </a:r>
            <a:endParaRPr lang="en-GB" dirty="0"/>
          </a:p>
        </p:txBody>
      </p:sp>
      <p:sp>
        <p:nvSpPr>
          <p:cNvPr id="4" name="Content Placeholder 3">
            <a:extLst>
              <a:ext uri="{FF2B5EF4-FFF2-40B4-BE49-F238E27FC236}">
                <a16:creationId xmlns:a16="http://schemas.microsoft.com/office/drawing/2014/main" id="{AAD607B1-0264-F96B-5344-F51B4AD661EC}"/>
              </a:ext>
            </a:extLst>
          </p:cNvPr>
          <p:cNvSpPr>
            <a:spLocks noGrp="1"/>
          </p:cNvSpPr>
          <p:nvPr>
            <p:ph sz="half" idx="1"/>
          </p:nvPr>
        </p:nvSpPr>
        <p:spPr>
          <a:xfrm>
            <a:off x="874928" y="1460500"/>
            <a:ext cx="5929923" cy="5311531"/>
          </a:xfrm>
        </p:spPr>
        <p:txBody>
          <a:bodyPr>
            <a:normAutofit/>
          </a:bodyPr>
          <a:lstStyle/>
          <a:p>
            <a:pPr marL="0" indent="0">
              <a:buNone/>
            </a:pPr>
            <a:r>
              <a:rPr lang="en-US" b="1" dirty="0"/>
              <a:t>Definition (</a:t>
            </a:r>
            <a:r>
              <a:rPr lang="en-US" b="1" dirty="0">
                <a:solidFill>
                  <a:srgbClr val="00B050"/>
                </a:solidFill>
              </a:rPr>
              <a:t>Just-in-time Compilers</a:t>
            </a:r>
            <a:r>
              <a:rPr lang="en-US" b="1" dirty="0"/>
              <a:t>):</a:t>
            </a:r>
          </a:p>
          <a:p>
            <a:pPr marL="0" indent="0">
              <a:buNone/>
            </a:pPr>
            <a:r>
              <a:rPr lang="en-US" dirty="0"/>
              <a:t>A compiler can have multiple translations in succession, using several intermediate languages before reaching target code.</a:t>
            </a:r>
          </a:p>
          <a:p>
            <a:pPr marL="0" indent="0">
              <a:buNone/>
            </a:pPr>
            <a:r>
              <a:rPr lang="en-US" dirty="0"/>
              <a:t>In certain languages (e.g., Java), some of these successive translations are done using </a:t>
            </a:r>
            <a:r>
              <a:rPr lang="en-US" b="1" dirty="0"/>
              <a:t>a combination of </a:t>
            </a:r>
            <a:r>
              <a:rPr lang="en-US" b="1" dirty="0">
                <a:solidFill>
                  <a:srgbClr val="7030A0"/>
                </a:solidFill>
              </a:rPr>
              <a:t>compilers</a:t>
            </a:r>
            <a:r>
              <a:rPr lang="en-US" dirty="0"/>
              <a:t> </a:t>
            </a:r>
            <a:r>
              <a:rPr lang="en-US" b="1" dirty="0"/>
              <a:t>and</a:t>
            </a:r>
            <a:r>
              <a:rPr lang="en-US" dirty="0"/>
              <a:t> </a:t>
            </a:r>
            <a:r>
              <a:rPr lang="en-US" b="1" dirty="0">
                <a:solidFill>
                  <a:schemeClr val="accent2">
                    <a:lumMod val="75000"/>
                  </a:schemeClr>
                </a:solidFill>
              </a:rPr>
              <a:t>interpreters</a:t>
            </a:r>
            <a:r>
              <a:rPr lang="en-US" dirty="0"/>
              <a:t>.</a:t>
            </a:r>
          </a:p>
          <a:p>
            <a:pPr marL="0" indent="0">
              <a:buNone/>
            </a:pPr>
            <a:r>
              <a:rPr lang="en-US" dirty="0"/>
              <a:t>The whole compiler is then  commonly referred to as a </a:t>
            </a:r>
            <a:r>
              <a:rPr lang="en-US" b="1" dirty="0">
                <a:solidFill>
                  <a:srgbClr val="00B050"/>
                </a:solidFill>
              </a:rPr>
              <a:t>just-in-time compiler</a:t>
            </a:r>
            <a:r>
              <a:rPr lang="en-US" dirty="0"/>
              <a:t>.</a:t>
            </a:r>
          </a:p>
          <a:p>
            <a:pPr marL="0" indent="0">
              <a:buNone/>
            </a:pPr>
            <a:r>
              <a:rPr lang="en-US" b="1" dirty="0"/>
              <a:t>Note: </a:t>
            </a:r>
            <a:r>
              <a:rPr lang="en-US" dirty="0"/>
              <a:t>Implementation is </a:t>
            </a:r>
            <a:r>
              <a:rPr lang="en-US" u="sng" dirty="0"/>
              <a:t>out-of-scope</a:t>
            </a:r>
            <a:r>
              <a:rPr lang="en-US" dirty="0"/>
              <a:t>.</a:t>
            </a:r>
          </a:p>
          <a:p>
            <a:pPr marL="0" indent="0">
              <a:buNone/>
            </a:pPr>
            <a:endParaRPr lang="en-GB" dirty="0"/>
          </a:p>
        </p:txBody>
      </p:sp>
      <p:sp>
        <p:nvSpPr>
          <p:cNvPr id="6" name="Rectangle 5">
            <a:extLst>
              <a:ext uri="{FF2B5EF4-FFF2-40B4-BE49-F238E27FC236}">
                <a16:creationId xmlns:a16="http://schemas.microsoft.com/office/drawing/2014/main" id="{74BA015B-2BA6-D38E-6EF5-512EDEABFC5E}"/>
              </a:ext>
            </a:extLst>
          </p:cNvPr>
          <p:cNvSpPr/>
          <p:nvPr/>
        </p:nvSpPr>
        <p:spPr>
          <a:xfrm>
            <a:off x="8169348" y="3610709"/>
            <a:ext cx="3001888" cy="10550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Some extra steps, e.g. error handling, resource optimization, etc.</a:t>
            </a:r>
            <a:endParaRPr lang="en-GB" b="1" dirty="0"/>
          </a:p>
        </p:txBody>
      </p:sp>
      <p:sp>
        <p:nvSpPr>
          <p:cNvPr id="7" name="Rectangle 6">
            <a:extLst>
              <a:ext uri="{FF2B5EF4-FFF2-40B4-BE49-F238E27FC236}">
                <a16:creationId xmlns:a16="http://schemas.microsoft.com/office/drawing/2014/main" id="{1D88D58E-B29B-60D4-269B-69C46DA2E57F}"/>
              </a:ext>
            </a:extLst>
          </p:cNvPr>
          <p:cNvSpPr/>
          <p:nvPr/>
        </p:nvSpPr>
        <p:spPr>
          <a:xfrm>
            <a:off x="8165524" y="791154"/>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7030A0"/>
                </a:solidFill>
              </a:rPr>
              <a:t>Compiler</a:t>
            </a:r>
          </a:p>
          <a:p>
            <a:pPr algn="ctr"/>
            <a:r>
              <a:rPr lang="en-US" b="1" dirty="0"/>
              <a:t>(Java to IL)</a:t>
            </a:r>
            <a:endParaRPr lang="en-GB" b="1" dirty="0"/>
          </a:p>
        </p:txBody>
      </p:sp>
      <p:sp>
        <p:nvSpPr>
          <p:cNvPr id="8" name="Rectangle 7">
            <a:extLst>
              <a:ext uri="{FF2B5EF4-FFF2-40B4-BE49-F238E27FC236}">
                <a16:creationId xmlns:a16="http://schemas.microsoft.com/office/drawing/2014/main" id="{690F1F1E-F5F4-43D4-D4AE-A1566EEC4481}"/>
              </a:ext>
            </a:extLst>
          </p:cNvPr>
          <p:cNvSpPr/>
          <p:nvPr/>
        </p:nvSpPr>
        <p:spPr>
          <a:xfrm>
            <a:off x="8165524" y="5224471"/>
            <a:ext cx="3001888" cy="8665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accent2">
                    <a:lumMod val="75000"/>
                  </a:schemeClr>
                </a:solidFill>
              </a:rPr>
              <a:t>Interpreter</a:t>
            </a:r>
          </a:p>
          <a:p>
            <a:pPr algn="ctr"/>
            <a:r>
              <a:rPr lang="en-US" b="1" dirty="0"/>
              <a:t>(IL to Execution)</a:t>
            </a:r>
            <a:endParaRPr lang="en-GB" b="1" dirty="0"/>
          </a:p>
        </p:txBody>
      </p:sp>
      <p:sp>
        <p:nvSpPr>
          <p:cNvPr id="9" name="Arrow: Down 8">
            <a:extLst>
              <a:ext uri="{FF2B5EF4-FFF2-40B4-BE49-F238E27FC236}">
                <a16:creationId xmlns:a16="http://schemas.microsoft.com/office/drawing/2014/main" id="{C3448CF3-7AB6-7BB5-C201-DB9E2E7CF8FB}"/>
              </a:ext>
            </a:extLst>
          </p:cNvPr>
          <p:cNvSpPr/>
          <p:nvPr/>
        </p:nvSpPr>
        <p:spPr>
          <a:xfrm>
            <a:off x="9152117" y="132055"/>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7A8B5180-F7BF-4E44-A517-D1FA6FDC2BDD}"/>
              </a:ext>
            </a:extLst>
          </p:cNvPr>
          <p:cNvSpPr/>
          <p:nvPr/>
        </p:nvSpPr>
        <p:spPr>
          <a:xfrm>
            <a:off x="9152117" y="4581773"/>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6167DA6-6D54-C592-1B14-073D45E80E56}"/>
              </a:ext>
            </a:extLst>
          </p:cNvPr>
          <p:cNvSpPr/>
          <p:nvPr/>
        </p:nvSpPr>
        <p:spPr>
          <a:xfrm>
            <a:off x="8165524" y="2164958"/>
            <a:ext cx="3001888" cy="882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Language Code</a:t>
            </a:r>
            <a:endParaRPr lang="en-GB" b="1" dirty="0"/>
          </a:p>
        </p:txBody>
      </p:sp>
      <p:sp>
        <p:nvSpPr>
          <p:cNvPr id="12" name="Arrow: Down 11">
            <a:extLst>
              <a:ext uri="{FF2B5EF4-FFF2-40B4-BE49-F238E27FC236}">
                <a16:creationId xmlns:a16="http://schemas.microsoft.com/office/drawing/2014/main" id="{79BD6F7A-8253-7AB5-41BC-724970D5C542}"/>
              </a:ext>
            </a:extLst>
          </p:cNvPr>
          <p:cNvSpPr/>
          <p:nvPr/>
        </p:nvSpPr>
        <p:spPr>
          <a:xfrm>
            <a:off x="9152117" y="293181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7DD25C2B-16C3-B5FF-6184-818C0572FD6A}"/>
              </a:ext>
            </a:extLst>
          </p:cNvPr>
          <p:cNvSpPr/>
          <p:nvPr/>
        </p:nvSpPr>
        <p:spPr>
          <a:xfrm>
            <a:off x="9152117" y="148606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9A5504DC-1A8A-6D7C-11CC-4EB02613A364}"/>
              </a:ext>
            </a:extLst>
          </p:cNvPr>
          <p:cNvSpPr/>
          <p:nvPr/>
        </p:nvSpPr>
        <p:spPr>
          <a:xfrm>
            <a:off x="9152117" y="620047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F3398C0-72E8-4ED9-A8A5-E15959805EEB}"/>
              </a:ext>
            </a:extLst>
          </p:cNvPr>
          <p:cNvSpPr/>
          <p:nvPr/>
        </p:nvSpPr>
        <p:spPr>
          <a:xfrm>
            <a:off x="7587273" y="295274"/>
            <a:ext cx="4048125" cy="6027372"/>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650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E11B-DFFC-C58E-D85D-43F29962418C}"/>
              </a:ext>
            </a:extLst>
          </p:cNvPr>
          <p:cNvSpPr>
            <a:spLocks noGrp="1"/>
          </p:cNvSpPr>
          <p:nvPr>
            <p:ph type="title"/>
          </p:nvPr>
        </p:nvSpPr>
        <p:spPr/>
        <p:txBody>
          <a:bodyPr/>
          <a:lstStyle/>
          <a:p>
            <a:r>
              <a:rPr lang="en-US" dirty="0"/>
              <a:t>Just-in-time compilation</a:t>
            </a:r>
            <a:endParaRPr lang="en-GB" dirty="0"/>
          </a:p>
        </p:txBody>
      </p:sp>
      <p:sp>
        <p:nvSpPr>
          <p:cNvPr id="4" name="Content Placeholder 3">
            <a:extLst>
              <a:ext uri="{FF2B5EF4-FFF2-40B4-BE49-F238E27FC236}">
                <a16:creationId xmlns:a16="http://schemas.microsoft.com/office/drawing/2014/main" id="{AAD607B1-0264-F96B-5344-F51B4AD661EC}"/>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Just-in-time Compilers</a:t>
            </a:r>
            <a:r>
              <a:rPr lang="en-US" b="1" dirty="0"/>
              <a:t>):</a:t>
            </a:r>
          </a:p>
          <a:p>
            <a:pPr marL="0" indent="0">
              <a:buNone/>
            </a:pPr>
            <a:r>
              <a:rPr lang="en-GB" b="1" dirty="0">
                <a:solidFill>
                  <a:srgbClr val="00B050"/>
                </a:solidFill>
              </a:rPr>
              <a:t>Just-in-time compilers </a:t>
            </a:r>
            <a:r>
              <a:rPr lang="en-GB" dirty="0"/>
              <a:t>(</a:t>
            </a:r>
            <a:r>
              <a:rPr lang="en-GB" b="1" dirty="0"/>
              <a:t>JIT</a:t>
            </a:r>
            <a:r>
              <a:rPr lang="en-GB" dirty="0"/>
              <a:t>) are then a type of compiler that</a:t>
            </a:r>
          </a:p>
          <a:p>
            <a:r>
              <a:rPr lang="en-GB" b="1" dirty="0"/>
              <a:t>Dynamically</a:t>
            </a:r>
            <a:r>
              <a:rPr lang="en-GB" dirty="0"/>
              <a:t> compiles source code into machine code </a:t>
            </a:r>
            <a:r>
              <a:rPr lang="en-GB" b="1" dirty="0"/>
              <a:t>at runtime</a:t>
            </a:r>
            <a:r>
              <a:rPr lang="en-GB" dirty="0"/>
              <a:t>,</a:t>
            </a:r>
          </a:p>
          <a:p>
            <a:r>
              <a:rPr lang="en-GB" dirty="0"/>
              <a:t>Rather than </a:t>
            </a:r>
            <a:r>
              <a:rPr lang="en-GB" b="1" dirty="0"/>
              <a:t>ahead of time</a:t>
            </a:r>
            <a:r>
              <a:rPr lang="en-GB" dirty="0"/>
              <a:t>.</a:t>
            </a:r>
          </a:p>
          <a:p>
            <a:pPr marL="0" indent="0">
              <a:buNone/>
            </a:pPr>
            <a:r>
              <a:rPr lang="en-GB" dirty="0"/>
              <a:t>This allows for greater flexibility and performance optimization, as the compiler can make use of runtime information and adjust its optimization strategies accordingly.</a:t>
            </a:r>
          </a:p>
          <a:p>
            <a:pPr marL="0" indent="0">
              <a:buNone/>
            </a:pPr>
            <a:r>
              <a:rPr lang="en-GB" dirty="0"/>
              <a:t>In some languages like Java, </a:t>
            </a:r>
            <a:r>
              <a:rPr lang="en-GB" b="1" dirty="0"/>
              <a:t>JIT compilation is used in combination with interpreters to achieve the benefits of both approaches</a:t>
            </a:r>
            <a:r>
              <a:rPr lang="en-GB" dirty="0"/>
              <a:t>.</a:t>
            </a:r>
          </a:p>
          <a:p>
            <a:pPr marL="0" indent="0">
              <a:buNone/>
            </a:pPr>
            <a:r>
              <a:rPr lang="en-GB" i="1" dirty="0"/>
              <a:t>(Basically, getting the best of both worlds?)</a:t>
            </a:r>
          </a:p>
        </p:txBody>
      </p:sp>
    </p:spTree>
    <p:extLst>
      <p:ext uri="{BB962C8B-B14F-4D97-AF65-F5344CB8AC3E}">
        <p14:creationId xmlns:p14="http://schemas.microsoft.com/office/powerpoint/2010/main" val="4188287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12FC-E313-AD9D-8EA6-009DA4DC81A5}"/>
              </a:ext>
            </a:extLst>
          </p:cNvPr>
          <p:cNvSpPr>
            <a:spLocks noGrp="1"/>
          </p:cNvSpPr>
          <p:nvPr>
            <p:ph type="title"/>
          </p:nvPr>
        </p:nvSpPr>
        <p:spPr/>
        <p:txBody>
          <a:bodyPr/>
          <a:lstStyle/>
          <a:p>
            <a:r>
              <a:rPr lang="en-US"/>
              <a:t>Why should you </a:t>
            </a:r>
            <a:r>
              <a:rPr lang="en-US" dirty="0"/>
              <a:t>study compilers in a Computer Science degree?</a:t>
            </a:r>
            <a:endParaRPr lang="en-GB" dirty="0"/>
          </a:p>
        </p:txBody>
      </p:sp>
      <p:sp>
        <p:nvSpPr>
          <p:cNvPr id="3" name="Content Placeholder 2">
            <a:extLst>
              <a:ext uri="{FF2B5EF4-FFF2-40B4-BE49-F238E27FC236}">
                <a16:creationId xmlns:a16="http://schemas.microsoft.com/office/drawing/2014/main" id="{F23BB8E2-2C5A-6D2B-E7FF-F55104DECF62}"/>
              </a:ext>
            </a:extLst>
          </p:cNvPr>
          <p:cNvSpPr>
            <a:spLocks noGrp="1"/>
          </p:cNvSpPr>
          <p:nvPr>
            <p:ph idx="1"/>
          </p:nvPr>
        </p:nvSpPr>
        <p:spPr>
          <a:xfrm>
            <a:off x="838200" y="1825624"/>
            <a:ext cx="10939670" cy="5032375"/>
          </a:xfrm>
        </p:spPr>
        <p:txBody>
          <a:bodyPr>
            <a:normAutofit/>
          </a:bodyPr>
          <a:lstStyle/>
          <a:p>
            <a:pPr marL="514350" indent="-514350">
              <a:buFont typeface="+mj-lt"/>
              <a:buAutoNum type="arabicPeriod"/>
            </a:pPr>
            <a:r>
              <a:rPr lang="en-US" dirty="0"/>
              <a:t>A great introduction to techniques for translation and improvement of programs written in any programming language.</a:t>
            </a:r>
          </a:p>
          <a:p>
            <a:pPr marL="514350" indent="-514350">
              <a:buFont typeface="+mj-lt"/>
              <a:buAutoNum type="arabicPeriod"/>
            </a:pPr>
            <a:r>
              <a:rPr lang="en-US" dirty="0"/>
              <a:t>A fantastic practical exercise in software engineering.</a:t>
            </a:r>
          </a:p>
          <a:p>
            <a:pPr marL="514350" indent="-514350">
              <a:buFont typeface="+mj-lt"/>
              <a:buAutoNum type="arabicPeriod"/>
            </a:pPr>
            <a:r>
              <a:rPr lang="en-US" dirty="0"/>
              <a:t>Provides an understanding of what happens in the background when you press the “Run” button of your programs.</a:t>
            </a:r>
          </a:p>
          <a:p>
            <a:pPr marL="514350" indent="-514350">
              <a:buFont typeface="+mj-lt"/>
              <a:buAutoNum type="arabicPeriod"/>
            </a:pPr>
            <a:r>
              <a:rPr lang="en-US" dirty="0"/>
              <a:t>A way to understand where typical compilation errors come from.</a:t>
            </a:r>
          </a:p>
          <a:p>
            <a:pPr marL="514350" indent="-514350">
              <a:buFont typeface="+mj-lt"/>
              <a:buAutoNum type="arabicPeriod"/>
            </a:pPr>
            <a:r>
              <a:rPr lang="en-US" dirty="0"/>
              <a:t>A better understanding of the missing link between any programming course and the 50.002 Computation Structures one.</a:t>
            </a:r>
          </a:p>
          <a:p>
            <a:pPr marL="514350" indent="-514350">
              <a:buFont typeface="+mj-lt"/>
              <a:buAutoNum type="arabicPeriod"/>
            </a:pPr>
            <a:r>
              <a:rPr lang="en-US" dirty="0"/>
              <a:t>A much-needed introduction course to compilers, if one day you plan on writing your own programming language </a:t>
            </a:r>
            <a:r>
              <a:rPr lang="en-US" i="1" dirty="0"/>
              <a:t>(don’t!)</a:t>
            </a:r>
            <a:r>
              <a:rPr lang="en-US" dirty="0"/>
              <a:t>.</a:t>
            </a:r>
            <a:endParaRPr lang="en-GB" dirty="0"/>
          </a:p>
        </p:txBody>
      </p:sp>
    </p:spTree>
    <p:extLst>
      <p:ext uri="{BB962C8B-B14F-4D97-AF65-F5344CB8AC3E}">
        <p14:creationId xmlns:p14="http://schemas.microsoft.com/office/powerpoint/2010/main" val="149581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idx="1"/>
          </p:nvPr>
        </p:nvSpPr>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5" name="Picture 4" descr="Diagram&#10;&#10;Description automatically generated">
            <a:extLst>
              <a:ext uri="{FF2B5EF4-FFF2-40B4-BE49-F238E27FC236}">
                <a16:creationId xmlns:a16="http://schemas.microsoft.com/office/drawing/2014/main" id="{EABBBED6-4EB2-7ACD-C156-5A730591D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165" y="4394162"/>
            <a:ext cx="7977669" cy="2463838"/>
          </a:xfrm>
          <a:prstGeom prst="rect">
            <a:avLst/>
          </a:prstGeom>
        </p:spPr>
      </p:pic>
    </p:spTree>
    <p:extLst>
      <p:ext uri="{BB962C8B-B14F-4D97-AF65-F5344CB8AC3E}">
        <p14:creationId xmlns:p14="http://schemas.microsoft.com/office/powerpoint/2010/main" val="301406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(the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5CD7F81-A6B6-798E-DD89-DC8670C0D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628130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front-end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562600" cy="5032375"/>
          </a:xfrm>
        </p:spPr>
        <p:txBody>
          <a:bodyPr>
            <a:normAutofit/>
          </a:bodyPr>
          <a:lstStyle/>
          <a:p>
            <a:pPr marL="0" indent="0">
              <a:buNone/>
            </a:pPr>
            <a:r>
              <a:rPr lang="en-GB" b="1" dirty="0"/>
              <a:t>Definition (The front-end part of a compiler):</a:t>
            </a:r>
          </a:p>
          <a:p>
            <a:pPr marL="0" indent="0">
              <a:buNone/>
            </a:pPr>
            <a:r>
              <a:rPr lang="en-GB" dirty="0"/>
              <a:t>The </a:t>
            </a:r>
            <a:r>
              <a:rPr lang="en-GB" b="1" dirty="0"/>
              <a:t>front-end of a compiler </a:t>
            </a:r>
            <a:r>
              <a:rPr lang="en-GB" dirty="0"/>
              <a:t>is responsible for verifying the source code, eventually converting it into a form that can be used by the rest of the compiler.</a:t>
            </a:r>
          </a:p>
          <a:p>
            <a:pPr marL="0" indent="0">
              <a:buNone/>
            </a:pPr>
            <a:r>
              <a:rPr lang="en-GB" dirty="0"/>
              <a:t>It involves tasks, such as:</a:t>
            </a:r>
          </a:p>
          <a:p>
            <a:r>
              <a:rPr lang="en-GB" b="1" dirty="0"/>
              <a:t>Lexical analysis</a:t>
            </a:r>
            <a:r>
              <a:rPr lang="en-GB" dirty="0"/>
              <a:t>,</a:t>
            </a:r>
          </a:p>
          <a:p>
            <a:r>
              <a:rPr lang="en-GB" b="1" dirty="0"/>
              <a:t>Syntax analysis</a:t>
            </a:r>
            <a:r>
              <a:rPr lang="en-GB" dirty="0"/>
              <a:t>,</a:t>
            </a:r>
          </a:p>
          <a:p>
            <a:r>
              <a:rPr lang="en-GB" dirty="0"/>
              <a:t>and </a:t>
            </a:r>
            <a:r>
              <a:rPr lang="en-GB" b="1" dirty="0"/>
              <a:t>Semantic analysis</a:t>
            </a:r>
            <a:r>
              <a:rPr lang="en-GB" dirty="0"/>
              <a:t>. </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81345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Lexical Analysis</a:t>
            </a:r>
            <a:r>
              <a:rPr lang="en-GB" b="1" dirty="0"/>
              <a:t>):</a:t>
            </a:r>
          </a:p>
          <a:p>
            <a:pPr marL="0" indent="0">
              <a:buNone/>
            </a:pPr>
            <a:r>
              <a:rPr lang="en-GB" dirty="0"/>
              <a:t>During </a:t>
            </a:r>
            <a:r>
              <a:rPr lang="en-GB" b="1" dirty="0">
                <a:solidFill>
                  <a:srgbClr val="00B050"/>
                </a:solidFill>
              </a:rPr>
              <a:t>lexical</a:t>
            </a:r>
            <a:r>
              <a:rPr lang="en-GB" dirty="0">
                <a:solidFill>
                  <a:srgbClr val="00B050"/>
                </a:solidFill>
              </a:rPr>
              <a:t> </a:t>
            </a:r>
            <a:r>
              <a:rPr lang="en-GB" b="1" dirty="0">
                <a:solidFill>
                  <a:srgbClr val="00B050"/>
                </a:solidFill>
              </a:rPr>
              <a:t>analysis</a:t>
            </a:r>
            <a:r>
              <a:rPr lang="en-GB" dirty="0"/>
              <a:t>, the source code is broken down into </a:t>
            </a:r>
            <a:r>
              <a:rPr lang="en-GB" b="1" dirty="0">
                <a:solidFill>
                  <a:srgbClr val="7030A0"/>
                </a:solidFill>
              </a:rPr>
              <a:t>tokens</a:t>
            </a:r>
            <a:r>
              <a:rPr lang="en-GB" dirty="0"/>
              <a:t>, which represent the individual components of the language.</a:t>
            </a:r>
          </a:p>
          <a:p>
            <a:pPr marL="0" indent="0">
              <a:buNone/>
            </a:pPr>
            <a:r>
              <a:rPr lang="en-GB" dirty="0"/>
              <a:t>It is sometimes referred to as </a:t>
            </a:r>
            <a:r>
              <a:rPr lang="en-GB" b="1" dirty="0"/>
              <a:t>scanning</a:t>
            </a:r>
            <a:r>
              <a:rPr lang="en-GB" dirty="0"/>
              <a:t> or </a:t>
            </a:r>
            <a:r>
              <a:rPr lang="en-GB" b="1" dirty="0"/>
              <a:t>tokenization</a:t>
            </a:r>
            <a:r>
              <a:rPr lang="en-GB" dirty="0"/>
              <a:t>.</a:t>
            </a:r>
          </a:p>
          <a:p>
            <a:pPr marL="0" indent="0">
              <a:buNone/>
            </a:pPr>
            <a:endParaRPr lang="en-GB" dirty="0"/>
          </a:p>
          <a:p>
            <a:pPr marL="0" indent="0">
              <a:buNone/>
            </a:pPr>
            <a:endParaRPr lang="en-GB" b="1" dirty="0"/>
          </a:p>
        </p:txBody>
      </p:sp>
      <p:pic>
        <p:nvPicPr>
          <p:cNvPr id="4" name="Picture 3" descr="Application, shape, arrow&#10;&#10;Description automatically generated">
            <a:extLst>
              <a:ext uri="{FF2B5EF4-FFF2-40B4-BE49-F238E27FC236}">
                <a16:creationId xmlns:a16="http://schemas.microsoft.com/office/drawing/2014/main" id="{516B1709-7CCB-DAA9-4D13-D59FB8BB267D}"/>
              </a:ext>
            </a:extLst>
          </p:cNvPr>
          <p:cNvPicPr>
            <a:picLocks noChangeAspect="1"/>
          </p:cNvPicPr>
          <p:nvPr/>
        </p:nvPicPr>
        <p:blipFill rotWithShape="1">
          <a:blip r:embed="rId2">
            <a:extLst>
              <a:ext uri="{28A0092B-C50C-407E-A947-70E740481C1C}">
                <a14:useLocalDpi xmlns:a14="http://schemas.microsoft.com/office/drawing/2010/main" val="0"/>
              </a:ext>
            </a:extLst>
          </a:blip>
          <a:srcRect r="52071"/>
          <a:stretch/>
        </p:blipFill>
        <p:spPr>
          <a:xfrm>
            <a:off x="838200" y="4181048"/>
            <a:ext cx="5051323" cy="2368244"/>
          </a:xfrm>
          <a:prstGeom prst="rect">
            <a:avLst/>
          </a:prstGeom>
        </p:spPr>
      </p:pic>
    </p:spTree>
    <p:extLst>
      <p:ext uri="{BB962C8B-B14F-4D97-AF65-F5344CB8AC3E}">
        <p14:creationId xmlns:p14="http://schemas.microsoft.com/office/powerpoint/2010/main" val="14495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Keyword: </a:t>
            </a:r>
            <a:r>
              <a:rPr lang="en-GB" dirty="0"/>
              <a:t>A keyword is </a:t>
            </a:r>
            <a:r>
              <a:rPr lang="en-GB" b="1" dirty="0"/>
              <a:t>a reserved word </a:t>
            </a:r>
            <a:r>
              <a:rPr lang="en-GB" dirty="0"/>
              <a:t>in a programming language that </a:t>
            </a:r>
            <a:r>
              <a:rPr lang="en-GB" b="1" dirty="0"/>
              <a:t>has a special meaning</a:t>
            </a:r>
            <a:r>
              <a:rPr lang="en-GB" dirty="0"/>
              <a:t> and cannot be used as an identifier.</a:t>
            </a:r>
          </a:p>
          <a:p>
            <a:pPr marL="0" indent="0">
              <a:buNone/>
            </a:pPr>
            <a:r>
              <a:rPr lang="en-GB" dirty="0"/>
              <a:t>Examples of keywords in the C programming language:</a:t>
            </a:r>
          </a:p>
          <a:p>
            <a:r>
              <a:rPr lang="en-GB" dirty="0"/>
              <a:t>int, double, long, ...</a:t>
            </a:r>
          </a:p>
          <a:p>
            <a:r>
              <a:rPr lang="en-GB" dirty="0"/>
              <a:t>if, else, while, …</a:t>
            </a:r>
          </a:p>
          <a:p>
            <a:r>
              <a:rPr lang="en-GB" dirty="0"/>
              <a:t>return, ...</a:t>
            </a:r>
          </a:p>
          <a:p>
            <a:r>
              <a:rPr lang="en-GB" dirty="0"/>
              <a:t>etc.</a:t>
            </a:r>
          </a:p>
          <a:p>
            <a:endParaRPr lang="en-SG" dirty="0"/>
          </a:p>
        </p:txBody>
      </p:sp>
    </p:spTree>
    <p:extLst>
      <p:ext uri="{BB962C8B-B14F-4D97-AF65-F5344CB8AC3E}">
        <p14:creationId xmlns:p14="http://schemas.microsoft.com/office/powerpoint/2010/main" val="88560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4"/>
            <a:ext cx="5181600" cy="5032375"/>
          </a:xfrm>
        </p:spPr>
        <p:txBody>
          <a:bodyPr>
            <a:normAutofit/>
          </a:bodyPr>
          <a:lstStyle/>
          <a:p>
            <a:pPr marL="0" indent="0">
              <a:buNone/>
            </a:pPr>
            <a:r>
              <a:rPr lang="en-US" b="1" dirty="0"/>
              <a:t>Definition (</a:t>
            </a:r>
            <a:r>
              <a:rPr lang="en-US" b="1" dirty="0">
                <a:solidFill>
                  <a:srgbClr val="00B050"/>
                </a:solidFill>
              </a:rPr>
              <a:t>Compilers</a:t>
            </a:r>
            <a:r>
              <a:rPr lang="en-US" b="1" dirty="0"/>
              <a:t>):</a:t>
            </a:r>
            <a:br>
              <a:rPr lang="en-GB" b="1" dirty="0"/>
            </a:br>
            <a:r>
              <a:rPr lang="en-GB" b="1" dirty="0">
                <a:solidFill>
                  <a:srgbClr val="00B050"/>
                </a:solidFill>
              </a:rPr>
              <a:t>Compilers</a:t>
            </a:r>
            <a:r>
              <a:rPr lang="en-GB" dirty="0"/>
              <a:t> are </a:t>
            </a:r>
            <a:r>
              <a:rPr lang="en-GB" b="1" dirty="0"/>
              <a:t>computer</a:t>
            </a:r>
            <a:r>
              <a:rPr lang="en-GB" dirty="0"/>
              <a:t> </a:t>
            </a:r>
            <a:r>
              <a:rPr lang="en-GB" b="1" dirty="0"/>
              <a:t>programs</a:t>
            </a:r>
            <a:r>
              <a:rPr lang="en-GB" dirty="0"/>
              <a:t> whose purpose is to</a:t>
            </a:r>
          </a:p>
          <a:p>
            <a:r>
              <a:rPr lang="en-GB" b="1" dirty="0"/>
              <a:t>Translate</a:t>
            </a:r>
            <a:r>
              <a:rPr lang="en-GB" dirty="0"/>
              <a:t> a </a:t>
            </a:r>
            <a:r>
              <a:rPr lang="en-GB" b="1" dirty="0"/>
              <a:t>program</a:t>
            </a:r>
            <a:r>
              <a:rPr lang="en-GB" dirty="0"/>
              <a:t> written in </a:t>
            </a:r>
            <a:r>
              <a:rPr lang="en-GB" b="1" dirty="0"/>
              <a:t>one language </a:t>
            </a:r>
            <a:r>
              <a:rPr lang="en-GB" dirty="0"/>
              <a:t>(called</a:t>
            </a:r>
            <a:r>
              <a:rPr lang="en-GB" b="1" dirty="0"/>
              <a:t> source language</a:t>
            </a:r>
            <a:r>
              <a:rPr lang="en-GB" dirty="0"/>
              <a:t>),</a:t>
            </a:r>
          </a:p>
          <a:p>
            <a:r>
              <a:rPr lang="en-GB" dirty="0"/>
              <a:t>Into</a:t>
            </a:r>
            <a:r>
              <a:rPr lang="en-GB" b="1" dirty="0"/>
              <a:t> </a:t>
            </a:r>
            <a:r>
              <a:rPr lang="en-GB" dirty="0"/>
              <a:t>a </a:t>
            </a:r>
            <a:r>
              <a:rPr lang="en-GB" b="1" dirty="0"/>
              <a:t>program</a:t>
            </a:r>
            <a:r>
              <a:rPr lang="en-GB" dirty="0"/>
              <a:t> written in</a:t>
            </a:r>
            <a:r>
              <a:rPr lang="en-GB" b="1" dirty="0"/>
              <a:t> another language </a:t>
            </a:r>
            <a:r>
              <a:rPr lang="en-GB" dirty="0"/>
              <a:t>(called </a:t>
            </a:r>
            <a:r>
              <a:rPr lang="en-GB" b="1" dirty="0"/>
              <a:t>target language</a:t>
            </a:r>
            <a:r>
              <a:rPr lang="en-GB" dirty="0"/>
              <a:t>).</a:t>
            </a:r>
          </a:p>
          <a:p>
            <a:pPr marL="0" indent="0">
              <a:buNone/>
            </a:pPr>
            <a:r>
              <a:rPr lang="en-GB" dirty="0"/>
              <a:t>Target language is often machine code or bytecode. </a:t>
            </a:r>
            <a:endParaRPr lang="en-US" dirty="0"/>
          </a:p>
        </p:txBody>
      </p:sp>
      <p:sp>
        <p:nvSpPr>
          <p:cNvPr id="5" name="Rectangle 4">
            <a:extLst>
              <a:ext uri="{FF2B5EF4-FFF2-40B4-BE49-F238E27FC236}">
                <a16:creationId xmlns:a16="http://schemas.microsoft.com/office/drawing/2014/main" id="{7F5DEAE6-D202-B325-C159-0845A73F1131}"/>
              </a:ext>
            </a:extLst>
          </p:cNvPr>
          <p:cNvSpPr/>
          <p:nvPr/>
        </p:nvSpPr>
        <p:spPr>
          <a:xfrm>
            <a:off x="8022421" y="3748786"/>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sp>
        <p:nvSpPr>
          <p:cNvPr id="7" name="Rectangle 6">
            <a:extLst>
              <a:ext uri="{FF2B5EF4-FFF2-40B4-BE49-F238E27FC236}">
                <a16:creationId xmlns:a16="http://schemas.microsoft.com/office/drawing/2014/main" id="{05B98F52-283E-8873-3A86-F4B6625D7C1D}"/>
              </a:ext>
            </a:extLst>
          </p:cNvPr>
          <p:cNvSpPr/>
          <p:nvPr/>
        </p:nvSpPr>
        <p:spPr>
          <a:xfrm>
            <a:off x="8022421" y="1607771"/>
            <a:ext cx="3001888" cy="146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Program in a given language</a:t>
            </a:r>
            <a:br>
              <a:rPr lang="en-US" b="1" dirty="0"/>
            </a:br>
            <a:r>
              <a:rPr lang="en-US" b="1" dirty="0"/>
              <a:t>(source language)</a:t>
            </a:r>
            <a:endParaRPr lang="en-GB" b="1" dirty="0"/>
          </a:p>
        </p:txBody>
      </p:sp>
      <p:sp>
        <p:nvSpPr>
          <p:cNvPr id="8" name="Rectangle 7">
            <a:extLst>
              <a:ext uri="{FF2B5EF4-FFF2-40B4-BE49-F238E27FC236}">
                <a16:creationId xmlns:a16="http://schemas.microsoft.com/office/drawing/2014/main" id="{B49EF664-3365-8344-2224-91A3BF11359E}"/>
              </a:ext>
            </a:extLst>
          </p:cNvPr>
          <p:cNvSpPr/>
          <p:nvPr/>
        </p:nvSpPr>
        <p:spPr>
          <a:xfrm>
            <a:off x="8022421" y="5199766"/>
            <a:ext cx="3001888" cy="146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Program in another language</a:t>
            </a:r>
          </a:p>
          <a:p>
            <a:pPr algn="ctr"/>
            <a:r>
              <a:rPr lang="en-US" b="1" dirty="0"/>
              <a:t>(target language, often machine code, or bytecode)</a:t>
            </a:r>
            <a:endParaRPr lang="en-GB" b="1" dirty="0"/>
          </a:p>
        </p:txBody>
      </p:sp>
      <p:sp>
        <p:nvSpPr>
          <p:cNvPr id="9" name="Arrow: Down 8">
            <a:extLst>
              <a:ext uri="{FF2B5EF4-FFF2-40B4-BE49-F238E27FC236}">
                <a16:creationId xmlns:a16="http://schemas.microsoft.com/office/drawing/2014/main" id="{46800871-91B7-4097-1AEE-239AAB61FD10}"/>
              </a:ext>
            </a:extLst>
          </p:cNvPr>
          <p:cNvSpPr/>
          <p:nvPr/>
        </p:nvSpPr>
        <p:spPr>
          <a:xfrm>
            <a:off x="9009015" y="312274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D69CD5E0-172F-06FD-35CD-C47EA4676A31}"/>
              </a:ext>
            </a:extLst>
          </p:cNvPr>
          <p:cNvSpPr/>
          <p:nvPr/>
        </p:nvSpPr>
        <p:spPr>
          <a:xfrm>
            <a:off x="9009015" y="457372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39548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Identifier: </a:t>
            </a:r>
            <a:r>
              <a:rPr lang="en-GB" dirty="0"/>
              <a:t>An identifier is a </a:t>
            </a:r>
            <a:r>
              <a:rPr lang="en-GB" b="1" dirty="0"/>
              <a:t>name given to a variable</a:t>
            </a:r>
            <a:r>
              <a:rPr lang="en-GB" dirty="0"/>
              <a:t>, </a:t>
            </a:r>
            <a:r>
              <a:rPr lang="en-GB" b="1" dirty="0"/>
              <a:t>function</a:t>
            </a:r>
            <a:r>
              <a:rPr lang="en-GB" dirty="0"/>
              <a:t>, or </a:t>
            </a:r>
            <a:r>
              <a:rPr lang="en-GB" b="1" dirty="0"/>
              <a:t>other entity </a:t>
            </a:r>
            <a:r>
              <a:rPr lang="en-GB" dirty="0"/>
              <a:t>in a program. Will follow rules, such as starting with a letter or underscore and consisting of letters, digits, and underscores.</a:t>
            </a:r>
          </a:p>
          <a:p>
            <a:pPr marL="0" indent="0">
              <a:buNone/>
            </a:pPr>
            <a:r>
              <a:rPr lang="en-GB" dirty="0"/>
              <a:t>Examples of identifiers:</a:t>
            </a:r>
          </a:p>
          <a:p>
            <a:r>
              <a:rPr lang="en-GB" dirty="0"/>
              <a:t>x, counter, variable_1,</a:t>
            </a:r>
          </a:p>
          <a:p>
            <a:r>
              <a:rPr lang="en-GB" dirty="0" err="1"/>
              <a:t>myFunction</a:t>
            </a:r>
            <a:r>
              <a:rPr lang="en-GB" dirty="0"/>
              <a:t>, </a:t>
            </a:r>
          </a:p>
          <a:p>
            <a:r>
              <a:rPr lang="en-GB" dirty="0"/>
              <a:t>etc.</a:t>
            </a:r>
          </a:p>
        </p:txBody>
      </p:sp>
    </p:spTree>
    <p:extLst>
      <p:ext uri="{BB962C8B-B14F-4D97-AF65-F5344CB8AC3E}">
        <p14:creationId xmlns:p14="http://schemas.microsoft.com/office/powerpoint/2010/main" val="394114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Literal: </a:t>
            </a:r>
            <a:r>
              <a:rPr lang="en-GB" dirty="0"/>
              <a:t>A </a:t>
            </a:r>
            <a:r>
              <a:rPr lang="en-GB" b="1" dirty="0"/>
              <a:t>value</a:t>
            </a:r>
            <a:r>
              <a:rPr lang="en-GB" dirty="0"/>
              <a:t> of some sort to be </a:t>
            </a:r>
            <a:r>
              <a:rPr lang="en-GB" b="1" dirty="0"/>
              <a:t>assigned to a variable</a:t>
            </a:r>
            <a:r>
              <a:rPr lang="en-GB" dirty="0"/>
              <a:t>.</a:t>
            </a:r>
          </a:p>
          <a:p>
            <a:pPr marL="0" indent="0">
              <a:buNone/>
            </a:pPr>
            <a:r>
              <a:rPr lang="en-GB" dirty="0"/>
              <a:t>Examples </a:t>
            </a:r>
            <a:r>
              <a:rPr lang="en-GB"/>
              <a:t>of literals </a:t>
            </a:r>
            <a:r>
              <a:rPr lang="en-GB" dirty="0"/>
              <a:t>in the C programming language: </a:t>
            </a:r>
          </a:p>
          <a:p>
            <a:r>
              <a:rPr lang="en-GB" dirty="0"/>
              <a:t>12542</a:t>
            </a:r>
          </a:p>
          <a:p>
            <a:r>
              <a:rPr lang="en-GB" dirty="0"/>
              <a:t>12654165.52</a:t>
            </a:r>
          </a:p>
          <a:p>
            <a:r>
              <a:rPr lang="en-GB" dirty="0"/>
              <a:t>“hello”</a:t>
            </a:r>
          </a:p>
          <a:p>
            <a:r>
              <a:rPr lang="en-GB" dirty="0"/>
              <a:t>Etc.</a:t>
            </a:r>
          </a:p>
        </p:txBody>
      </p:sp>
    </p:spTree>
    <p:extLst>
      <p:ext uri="{BB962C8B-B14F-4D97-AF65-F5344CB8AC3E}">
        <p14:creationId xmlns:p14="http://schemas.microsoft.com/office/powerpoint/2010/main" val="3856210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Operator: </a:t>
            </a:r>
            <a:r>
              <a:rPr lang="en-GB" dirty="0"/>
              <a:t>An operator is a </a:t>
            </a:r>
            <a:r>
              <a:rPr lang="en-GB" b="1" dirty="0"/>
              <a:t>symbol</a:t>
            </a:r>
            <a:r>
              <a:rPr lang="en-GB" dirty="0"/>
              <a:t> </a:t>
            </a:r>
            <a:r>
              <a:rPr lang="en-GB" b="1" dirty="0"/>
              <a:t>that performs a specific operation </a:t>
            </a:r>
            <a:r>
              <a:rPr lang="en-GB" dirty="0"/>
              <a:t>on one or more values. </a:t>
            </a:r>
          </a:p>
          <a:p>
            <a:pPr marL="0" indent="0">
              <a:buNone/>
            </a:pPr>
            <a:r>
              <a:rPr lang="en-GB" dirty="0"/>
              <a:t>Examples of operators in the C programming language: </a:t>
            </a:r>
          </a:p>
          <a:p>
            <a:r>
              <a:rPr lang="en-GB" dirty="0"/>
              <a:t>+, -, *, /,</a:t>
            </a:r>
          </a:p>
          <a:p>
            <a:r>
              <a:rPr lang="en-GB" dirty="0"/>
              <a:t>=,</a:t>
            </a:r>
          </a:p>
          <a:p>
            <a:r>
              <a:rPr lang="en-GB" dirty="0"/>
              <a:t>&amp;&amp;,</a:t>
            </a:r>
          </a:p>
          <a:p>
            <a:r>
              <a:rPr lang="en-GB" dirty="0"/>
              <a:t>etc.</a:t>
            </a:r>
          </a:p>
        </p:txBody>
      </p:sp>
    </p:spTree>
    <p:extLst>
      <p:ext uri="{BB962C8B-B14F-4D97-AF65-F5344CB8AC3E}">
        <p14:creationId xmlns:p14="http://schemas.microsoft.com/office/powerpoint/2010/main" val="240930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Punctuation symbol: </a:t>
            </a:r>
            <a:r>
              <a:rPr lang="en-GB" dirty="0"/>
              <a:t>A punctuation symbol is a </a:t>
            </a:r>
            <a:r>
              <a:rPr lang="en-GB" b="1" dirty="0"/>
              <a:t>symbol used to separate or group different parts of a program</a:t>
            </a:r>
          </a:p>
          <a:p>
            <a:pPr marL="0" indent="0">
              <a:buNone/>
            </a:pPr>
            <a:r>
              <a:rPr lang="en-GB" dirty="0"/>
              <a:t>Examples of punctuation symbols in the C programming language</a:t>
            </a:r>
          </a:p>
          <a:p>
            <a:r>
              <a:rPr lang="en-GB" dirty="0"/>
              <a:t>Braces {} and parentheses ()</a:t>
            </a:r>
          </a:p>
          <a:p>
            <a:r>
              <a:rPr lang="en-GB" dirty="0"/>
              <a:t>Commas, semicolons,</a:t>
            </a:r>
          </a:p>
          <a:p>
            <a:r>
              <a:rPr lang="en-GB" dirty="0"/>
              <a:t>Quotation marks,</a:t>
            </a:r>
          </a:p>
          <a:p>
            <a:r>
              <a:rPr lang="en-GB" dirty="0"/>
              <a:t>Etc.</a:t>
            </a:r>
          </a:p>
        </p:txBody>
      </p:sp>
    </p:spTree>
    <p:extLst>
      <p:ext uri="{BB962C8B-B14F-4D97-AF65-F5344CB8AC3E}">
        <p14:creationId xmlns:p14="http://schemas.microsoft.com/office/powerpoint/2010/main" val="2949375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Lexical Analysis</a:t>
            </a:r>
            <a:r>
              <a:rPr lang="en-GB" b="1" dirty="0"/>
              <a:t>):</a:t>
            </a:r>
          </a:p>
          <a:p>
            <a:pPr marL="0" indent="0">
              <a:buNone/>
            </a:pPr>
            <a:r>
              <a:rPr lang="en-GB" dirty="0"/>
              <a:t>During </a:t>
            </a:r>
            <a:r>
              <a:rPr lang="en-GB" b="1" dirty="0">
                <a:solidFill>
                  <a:srgbClr val="00B050"/>
                </a:solidFill>
              </a:rPr>
              <a:t>lexical</a:t>
            </a:r>
            <a:r>
              <a:rPr lang="en-GB" dirty="0">
                <a:solidFill>
                  <a:srgbClr val="00B050"/>
                </a:solidFill>
              </a:rPr>
              <a:t> </a:t>
            </a:r>
            <a:r>
              <a:rPr lang="en-GB" b="1" dirty="0">
                <a:solidFill>
                  <a:srgbClr val="00B050"/>
                </a:solidFill>
              </a:rPr>
              <a:t>analysis</a:t>
            </a:r>
            <a:r>
              <a:rPr lang="en-GB" dirty="0"/>
              <a:t>, the source code is broken down into </a:t>
            </a:r>
            <a:r>
              <a:rPr lang="en-GB" b="1" dirty="0">
                <a:solidFill>
                  <a:srgbClr val="7030A0"/>
                </a:solidFill>
              </a:rPr>
              <a:t>tokens</a:t>
            </a:r>
            <a:r>
              <a:rPr lang="en-GB" dirty="0"/>
              <a:t>, which represent the individual components of the language.</a:t>
            </a:r>
          </a:p>
          <a:p>
            <a:pPr marL="0" indent="0">
              <a:buNone/>
            </a:pPr>
            <a:r>
              <a:rPr lang="en-GB" dirty="0"/>
              <a:t>It is sometimes referred to as </a:t>
            </a:r>
            <a:r>
              <a:rPr lang="en-GB" b="1" dirty="0"/>
              <a:t>scanning</a:t>
            </a:r>
            <a:r>
              <a:rPr lang="en-GB" dirty="0"/>
              <a:t> or </a:t>
            </a:r>
            <a:r>
              <a:rPr lang="en-GB" b="1" dirty="0"/>
              <a:t>tokenization</a:t>
            </a:r>
            <a:r>
              <a:rPr lang="en-GB" dirty="0"/>
              <a:t>.</a:t>
            </a:r>
          </a:p>
          <a:p>
            <a:pPr marL="0" indent="0">
              <a:buNone/>
            </a:pPr>
            <a:endParaRPr lang="en-GB" b="1" dirty="0"/>
          </a:p>
        </p:txBody>
      </p:sp>
      <p:pic>
        <p:nvPicPr>
          <p:cNvPr id="6" name="Picture 5" descr="Application, shape, arrow&#10;&#10;Description automatically generated">
            <a:extLst>
              <a:ext uri="{FF2B5EF4-FFF2-40B4-BE49-F238E27FC236}">
                <a16:creationId xmlns:a16="http://schemas.microsoft.com/office/drawing/2014/main" id="{2480711A-E210-4C5D-D509-EF0C9E63A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81048"/>
            <a:ext cx="10539306" cy="2368244"/>
          </a:xfrm>
          <a:prstGeom prst="rect">
            <a:avLst/>
          </a:prstGeom>
        </p:spPr>
      </p:pic>
      <p:sp>
        <p:nvSpPr>
          <p:cNvPr id="7" name="TextBox 6">
            <a:extLst>
              <a:ext uri="{FF2B5EF4-FFF2-40B4-BE49-F238E27FC236}">
                <a16:creationId xmlns:a16="http://schemas.microsoft.com/office/drawing/2014/main" id="{6CF83D07-FBDA-1E76-E13D-3426B0ACC273}"/>
              </a:ext>
            </a:extLst>
          </p:cNvPr>
          <p:cNvSpPr txBox="1"/>
          <p:nvPr/>
        </p:nvSpPr>
        <p:spPr>
          <a:xfrm>
            <a:off x="8154955" y="4181048"/>
            <a:ext cx="3526972" cy="2308324"/>
          </a:xfrm>
          <a:prstGeom prst="rect">
            <a:avLst/>
          </a:prstGeom>
          <a:solidFill>
            <a:schemeClr val="bg1"/>
          </a:solidFill>
        </p:spPr>
        <p:txBody>
          <a:bodyPr wrap="square" rtlCol="0">
            <a:spAutoFit/>
          </a:bodyPr>
          <a:lstStyle/>
          <a:p>
            <a:r>
              <a:rPr lang="en-GB" sz="2400" dirty="0"/>
              <a:t>KEYWORD (int)</a:t>
            </a:r>
          </a:p>
          <a:p>
            <a:r>
              <a:rPr lang="en-GB" sz="2400" dirty="0"/>
              <a:t>IDENTIFIER (min)</a:t>
            </a:r>
          </a:p>
          <a:p>
            <a:r>
              <a:rPr lang="en-GB" sz="2400" dirty="0"/>
              <a:t>PUNCTUATION (</a:t>
            </a:r>
            <a:r>
              <a:rPr lang="en-GB" sz="2400" dirty="0" err="1"/>
              <a:t>open_par</a:t>
            </a:r>
            <a:r>
              <a:rPr lang="en-GB" sz="2400" dirty="0"/>
              <a:t>)</a:t>
            </a:r>
          </a:p>
          <a:p>
            <a:r>
              <a:rPr lang="en-GB" sz="2400" dirty="0"/>
              <a:t>KEYWORD (int)</a:t>
            </a:r>
          </a:p>
          <a:p>
            <a:r>
              <a:rPr lang="en-GB" sz="2400"/>
              <a:t>IDENTIFIER </a:t>
            </a:r>
            <a:r>
              <a:rPr lang="en-GB" sz="2400" dirty="0"/>
              <a:t>(</a:t>
            </a:r>
            <a:r>
              <a:rPr lang="en-GB" sz="2400" dirty="0" err="1"/>
              <a:t>firstNumber</a:t>
            </a:r>
            <a:r>
              <a:rPr lang="en-GB" sz="2400" dirty="0"/>
              <a:t>)</a:t>
            </a:r>
          </a:p>
          <a:p>
            <a:r>
              <a:rPr lang="en-GB" sz="2400" dirty="0"/>
              <a:t>…</a:t>
            </a:r>
            <a:endParaRPr lang="en-SG" sz="2400" dirty="0"/>
          </a:p>
        </p:txBody>
      </p:sp>
      <p:sp>
        <p:nvSpPr>
          <p:cNvPr id="10" name="Arrow: Right 9">
            <a:extLst>
              <a:ext uri="{FF2B5EF4-FFF2-40B4-BE49-F238E27FC236}">
                <a16:creationId xmlns:a16="http://schemas.microsoft.com/office/drawing/2014/main" id="{73593546-FFB2-D679-BBCF-20BC29CA5856}"/>
              </a:ext>
            </a:extLst>
          </p:cNvPr>
          <p:cNvSpPr/>
          <p:nvPr/>
        </p:nvSpPr>
        <p:spPr>
          <a:xfrm>
            <a:off x="5947508" y="4681415"/>
            <a:ext cx="1820984" cy="14145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278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Steps for 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(Steps for </a:t>
            </a:r>
            <a:r>
              <a:rPr lang="en-GB" b="1" dirty="0">
                <a:solidFill>
                  <a:srgbClr val="00B050"/>
                </a:solidFill>
              </a:rPr>
              <a:t>Lexical Analysis</a:t>
            </a:r>
            <a:r>
              <a:rPr lang="en-GB" b="1" dirty="0"/>
              <a:t>):</a:t>
            </a:r>
          </a:p>
          <a:p>
            <a:pPr marL="0" indent="0">
              <a:buNone/>
            </a:pPr>
            <a:r>
              <a:rPr lang="en-GB" dirty="0"/>
              <a:t>During lexical analysis, the compiler </a:t>
            </a:r>
            <a:r>
              <a:rPr lang="en-GB" b="1" dirty="0"/>
              <a:t>reads the source code character by character</a:t>
            </a:r>
            <a:r>
              <a:rPr lang="en-GB" dirty="0"/>
              <a:t> and identifies each token.</a:t>
            </a:r>
          </a:p>
          <a:p>
            <a:r>
              <a:rPr lang="en-GB" dirty="0"/>
              <a:t>It does so, based on its </a:t>
            </a:r>
            <a:r>
              <a:rPr lang="en-GB" b="1" dirty="0"/>
              <a:t>position</a:t>
            </a:r>
            <a:r>
              <a:rPr lang="en-GB" dirty="0"/>
              <a:t> and </a:t>
            </a:r>
            <a:r>
              <a:rPr lang="en-GB" b="1" dirty="0"/>
              <a:t>context</a:t>
            </a:r>
            <a:r>
              <a:rPr lang="en-GB" dirty="0"/>
              <a:t> within the code.</a:t>
            </a:r>
          </a:p>
          <a:p>
            <a:r>
              <a:rPr lang="en-GB" dirty="0"/>
              <a:t>The compiler also uses </a:t>
            </a:r>
            <a:r>
              <a:rPr lang="en-GB" b="1" dirty="0"/>
              <a:t>a set of rules or patterns </a:t>
            </a:r>
            <a:r>
              <a:rPr lang="en-GB" dirty="0"/>
              <a:t>called </a:t>
            </a:r>
            <a:r>
              <a:rPr lang="en-GB" b="1" dirty="0">
                <a:solidFill>
                  <a:srgbClr val="7030A0"/>
                </a:solidFill>
              </a:rPr>
              <a:t>regular expressions</a:t>
            </a:r>
            <a:r>
              <a:rPr lang="en-GB" dirty="0"/>
              <a:t>, </a:t>
            </a:r>
            <a:r>
              <a:rPr lang="en-GB" b="1" dirty="0"/>
              <a:t>to recognize different types of tokens</a:t>
            </a:r>
            <a:r>
              <a:rPr lang="en-GB" dirty="0"/>
              <a:t>, such as keywords, identifiers, operators, and punctuation symbols.</a:t>
            </a:r>
          </a:p>
          <a:p>
            <a:pPr marL="0" indent="0">
              <a:buNone/>
            </a:pPr>
            <a:r>
              <a:rPr lang="en-GB" dirty="0"/>
              <a:t>Once the compiler has identified the tokens, it </a:t>
            </a:r>
            <a:r>
              <a:rPr lang="en-GB" b="1" dirty="0"/>
              <a:t>assigns each token a specific type/category</a:t>
            </a:r>
            <a:r>
              <a:rPr lang="en-GB" dirty="0"/>
              <a:t>, based on its role and meaning in the program.</a:t>
            </a:r>
          </a:p>
          <a:p>
            <a:pPr marL="0" indent="0">
              <a:buNone/>
            </a:pPr>
            <a:endParaRPr lang="en-GB" dirty="0"/>
          </a:p>
          <a:p>
            <a:pPr marL="0" indent="0">
              <a:buNone/>
            </a:pPr>
            <a:endParaRPr lang="en-GB" b="1" dirty="0"/>
          </a:p>
        </p:txBody>
      </p:sp>
    </p:spTree>
    <p:extLst>
      <p:ext uri="{BB962C8B-B14F-4D97-AF65-F5344CB8AC3E}">
        <p14:creationId xmlns:p14="http://schemas.microsoft.com/office/powerpoint/2010/main" val="1567445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 Recap</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dirty="0"/>
              <a:t>Lexical analysis is an important part of the compilation process.</a:t>
            </a:r>
          </a:p>
          <a:p>
            <a:r>
              <a:rPr lang="en-GB" dirty="0"/>
              <a:t>It serves as the first step of analysing the source code, by breaking the code down into a series of tokens.</a:t>
            </a:r>
          </a:p>
          <a:p>
            <a:r>
              <a:rPr lang="en-GB" dirty="0"/>
              <a:t>It can catch simple errors, e.g. variable names breaking the rules of naming (special characters in name, starts with a digit, etc.).</a:t>
            </a:r>
          </a:p>
          <a:p>
            <a:r>
              <a:rPr lang="en-GB" b="1" dirty="0"/>
              <a:t>After the lexical analysis phase is complete, the compiler passes the resulting series of tokens to the next stage of the compilation process, which is typically the syntax analysis or parsing phase.</a:t>
            </a:r>
          </a:p>
        </p:txBody>
      </p:sp>
    </p:spTree>
    <p:extLst>
      <p:ext uri="{BB962C8B-B14F-4D97-AF65-F5344CB8AC3E}">
        <p14:creationId xmlns:p14="http://schemas.microsoft.com/office/powerpoint/2010/main" val="3869391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Syntax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Syntax</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Syntax</a:t>
            </a:r>
            <a:r>
              <a:rPr lang="en-GB" dirty="0"/>
              <a:t> </a:t>
            </a:r>
            <a:r>
              <a:rPr lang="en-GB" b="1" dirty="0">
                <a:solidFill>
                  <a:srgbClr val="00B050"/>
                </a:solidFill>
              </a:rPr>
              <a:t>Analysis</a:t>
            </a:r>
            <a:r>
              <a:rPr lang="en-GB" dirty="0"/>
              <a:t>, or </a:t>
            </a:r>
            <a:r>
              <a:rPr lang="en-GB" b="1" dirty="0"/>
              <a:t>parsing</a:t>
            </a:r>
            <a:r>
              <a:rPr lang="en-GB" dirty="0"/>
              <a:t>, is the second stage in the compilation process, after lexical analysis.</a:t>
            </a:r>
          </a:p>
          <a:p>
            <a:pPr marL="0" indent="0">
              <a:buNone/>
            </a:pPr>
            <a:r>
              <a:rPr lang="en-GB" dirty="0"/>
              <a:t>It involves analysing the structure of a program or source code to determine whether </a:t>
            </a:r>
            <a:r>
              <a:rPr lang="en-GB" b="1" dirty="0"/>
              <a:t>it conforms to the </a:t>
            </a:r>
            <a:r>
              <a:rPr lang="en-GB" b="1" dirty="0">
                <a:solidFill>
                  <a:srgbClr val="7030A0"/>
                </a:solidFill>
              </a:rPr>
              <a:t>grammar</a:t>
            </a:r>
            <a:r>
              <a:rPr lang="en-GB" b="1" dirty="0"/>
              <a:t> of the source programming language</a:t>
            </a:r>
            <a:r>
              <a:rPr lang="en-GB" dirty="0"/>
              <a:t> (i.e. the set of rules and syntax).</a:t>
            </a:r>
          </a:p>
        </p:txBody>
      </p:sp>
    </p:spTree>
    <p:extLst>
      <p:ext uri="{BB962C8B-B14F-4D97-AF65-F5344CB8AC3E}">
        <p14:creationId xmlns:p14="http://schemas.microsoft.com/office/powerpoint/2010/main" val="4217769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p:txBody>
          <a:bodyPr>
            <a:normAutofit/>
          </a:bodyPr>
          <a:lstStyle/>
          <a:p>
            <a:pPr marL="0" indent="0">
              <a:buNone/>
            </a:pPr>
            <a:r>
              <a:rPr lang="en-GB" dirty="0"/>
              <a:t>For instance, the expected grammar or structure for an “if” statement is: </a:t>
            </a:r>
            <a:endParaRPr lang="en-SG" dirty="0"/>
          </a:p>
        </p:txBody>
      </p:sp>
      <p:pic>
        <p:nvPicPr>
          <p:cNvPr id="7" name="Picture 6">
            <a:extLst>
              <a:ext uri="{FF2B5EF4-FFF2-40B4-BE49-F238E27FC236}">
                <a16:creationId xmlns:a16="http://schemas.microsoft.com/office/drawing/2014/main" id="{080BFE84-9981-5B49-533B-D646CBF01988}"/>
              </a:ext>
            </a:extLst>
          </p:cNvPr>
          <p:cNvPicPr>
            <a:picLocks noChangeAspect="1"/>
          </p:cNvPicPr>
          <p:nvPr/>
        </p:nvPicPr>
        <p:blipFill>
          <a:blip r:embed="rId2"/>
          <a:stretch>
            <a:fillRect/>
          </a:stretch>
        </p:blipFill>
        <p:spPr>
          <a:xfrm>
            <a:off x="7171762" y="3232211"/>
            <a:ext cx="3427813" cy="3427813"/>
          </a:xfrm>
          <a:prstGeom prst="rect">
            <a:avLst/>
          </a:prstGeom>
        </p:spPr>
      </p:pic>
    </p:spTree>
    <p:extLst>
      <p:ext uri="{BB962C8B-B14F-4D97-AF65-F5344CB8AC3E}">
        <p14:creationId xmlns:p14="http://schemas.microsoft.com/office/powerpoint/2010/main" val="348638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p:txBody>
          <a:bodyPr>
            <a:normAutofit/>
          </a:bodyPr>
          <a:lstStyle/>
          <a:p>
            <a:pPr marL="0" indent="0">
              <a:buNone/>
            </a:pPr>
            <a:r>
              <a:rPr lang="en-GB" dirty="0"/>
              <a:t>In practice, we will check that the grammar follows a set of rules using </a:t>
            </a:r>
            <a:r>
              <a:rPr lang="en-GB" b="1" dirty="0">
                <a:solidFill>
                  <a:srgbClr val="7030A0"/>
                </a:solidFill>
              </a:rPr>
              <a:t>context-free grammars </a:t>
            </a:r>
            <a:r>
              <a:rPr lang="en-GB" dirty="0"/>
              <a:t>(</a:t>
            </a:r>
            <a:r>
              <a:rPr lang="en-GB" b="1" dirty="0">
                <a:solidFill>
                  <a:srgbClr val="7030A0"/>
                </a:solidFill>
              </a:rPr>
              <a:t>CFGs</a:t>
            </a:r>
            <a:r>
              <a:rPr lang="en-GB" dirty="0"/>
              <a:t>).</a:t>
            </a:r>
          </a:p>
          <a:p>
            <a:pPr marL="0" indent="0">
              <a:buNone/>
            </a:pPr>
            <a:r>
              <a:rPr lang="en-GB" dirty="0"/>
              <a:t>It consists of a set of rules, which describe how different elements of the language can be combined to form valid statements or expressions.</a:t>
            </a:r>
          </a:p>
          <a:p>
            <a:pPr marL="0" indent="0">
              <a:buNone/>
            </a:pPr>
            <a:endParaRPr lang="en-GB" dirty="0"/>
          </a:p>
          <a:p>
            <a:pPr marL="0" indent="0">
              <a:buNone/>
            </a:pPr>
            <a:endParaRPr lang="en-SG" dirty="0"/>
          </a:p>
        </p:txBody>
      </p:sp>
      <p:pic>
        <p:nvPicPr>
          <p:cNvPr id="6" name="Picture 5">
            <a:extLst>
              <a:ext uri="{FF2B5EF4-FFF2-40B4-BE49-F238E27FC236}">
                <a16:creationId xmlns:a16="http://schemas.microsoft.com/office/drawing/2014/main" id="{B9B1F783-5C9B-1900-BC04-D7161A01A992}"/>
              </a:ext>
            </a:extLst>
          </p:cNvPr>
          <p:cNvPicPr>
            <a:picLocks noChangeAspect="1"/>
          </p:cNvPicPr>
          <p:nvPr/>
        </p:nvPicPr>
        <p:blipFill>
          <a:blip r:embed="rId2"/>
          <a:stretch>
            <a:fillRect/>
          </a:stretch>
        </p:blipFill>
        <p:spPr>
          <a:xfrm>
            <a:off x="6019800" y="5758396"/>
            <a:ext cx="5962446" cy="837134"/>
          </a:xfrm>
          <a:prstGeom prst="rect">
            <a:avLst/>
          </a:prstGeom>
        </p:spPr>
      </p:pic>
    </p:spTree>
    <p:extLst>
      <p:ext uri="{BB962C8B-B14F-4D97-AF65-F5344CB8AC3E}">
        <p14:creationId xmlns:p14="http://schemas.microsoft.com/office/powerpoint/2010/main" val="211868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4"/>
            <a:ext cx="5181600" cy="5032375"/>
          </a:xfrm>
        </p:spPr>
        <p:txBody>
          <a:bodyPr>
            <a:normAutofit/>
          </a:bodyPr>
          <a:lstStyle/>
          <a:p>
            <a:pPr marL="0" indent="0">
              <a:buNone/>
            </a:pPr>
            <a:r>
              <a:rPr lang="en-US" b="1" dirty="0"/>
              <a:t>Definition (</a:t>
            </a:r>
            <a:r>
              <a:rPr lang="en-US" b="1" dirty="0">
                <a:solidFill>
                  <a:srgbClr val="00B050"/>
                </a:solidFill>
              </a:rPr>
              <a:t>Compilers</a:t>
            </a:r>
            <a:r>
              <a:rPr lang="en-US" b="1" dirty="0"/>
              <a:t>):</a:t>
            </a:r>
            <a:br>
              <a:rPr lang="en-GB" b="1" dirty="0"/>
            </a:br>
            <a:r>
              <a:rPr lang="en-GB" b="1" dirty="0">
                <a:solidFill>
                  <a:srgbClr val="00B050"/>
                </a:solidFill>
              </a:rPr>
              <a:t>Compilers</a:t>
            </a:r>
            <a:r>
              <a:rPr lang="en-GB" dirty="0"/>
              <a:t> are </a:t>
            </a:r>
            <a:r>
              <a:rPr lang="en-GB" b="1" dirty="0"/>
              <a:t>computer</a:t>
            </a:r>
            <a:r>
              <a:rPr lang="en-GB" dirty="0"/>
              <a:t> </a:t>
            </a:r>
            <a:r>
              <a:rPr lang="en-GB" b="1" dirty="0"/>
              <a:t>programs</a:t>
            </a:r>
            <a:r>
              <a:rPr lang="en-GB" dirty="0"/>
              <a:t> whose purpose is to</a:t>
            </a:r>
          </a:p>
          <a:p>
            <a:r>
              <a:rPr lang="en-GB" b="1" dirty="0"/>
              <a:t>Translate</a:t>
            </a:r>
            <a:r>
              <a:rPr lang="en-GB" dirty="0"/>
              <a:t> a </a:t>
            </a:r>
            <a:r>
              <a:rPr lang="en-GB" b="1" dirty="0"/>
              <a:t>program</a:t>
            </a:r>
            <a:r>
              <a:rPr lang="en-GB" dirty="0"/>
              <a:t> written in </a:t>
            </a:r>
            <a:r>
              <a:rPr lang="en-GB" b="1" dirty="0"/>
              <a:t>one language </a:t>
            </a:r>
            <a:r>
              <a:rPr lang="en-GB" dirty="0"/>
              <a:t>(called</a:t>
            </a:r>
            <a:r>
              <a:rPr lang="en-GB" b="1" dirty="0"/>
              <a:t> source language</a:t>
            </a:r>
            <a:r>
              <a:rPr lang="en-GB" dirty="0"/>
              <a:t>),</a:t>
            </a:r>
          </a:p>
          <a:p>
            <a:r>
              <a:rPr lang="en-GB" dirty="0"/>
              <a:t>Into</a:t>
            </a:r>
            <a:r>
              <a:rPr lang="en-GB" b="1" dirty="0"/>
              <a:t> </a:t>
            </a:r>
            <a:r>
              <a:rPr lang="en-GB" dirty="0"/>
              <a:t>a </a:t>
            </a:r>
            <a:r>
              <a:rPr lang="en-GB" b="1" dirty="0"/>
              <a:t>program</a:t>
            </a:r>
            <a:r>
              <a:rPr lang="en-GB" dirty="0"/>
              <a:t> written in</a:t>
            </a:r>
            <a:r>
              <a:rPr lang="en-GB" b="1" dirty="0"/>
              <a:t> another language </a:t>
            </a:r>
            <a:r>
              <a:rPr lang="en-GB" dirty="0"/>
              <a:t>(called </a:t>
            </a:r>
            <a:r>
              <a:rPr lang="en-GB" b="1" dirty="0"/>
              <a:t>target language</a:t>
            </a:r>
            <a:r>
              <a:rPr lang="en-GB" dirty="0"/>
              <a:t>).</a:t>
            </a:r>
          </a:p>
          <a:p>
            <a:pPr marL="0" indent="0">
              <a:buNone/>
            </a:pPr>
            <a:r>
              <a:rPr lang="en-GB" dirty="0"/>
              <a:t>Target language is often machine code or bytecode. </a:t>
            </a:r>
            <a:endParaRPr lang="en-US" dirty="0"/>
          </a:p>
        </p:txBody>
      </p:sp>
      <p:sp>
        <p:nvSpPr>
          <p:cNvPr id="3" name="Content Placeholder 2">
            <a:extLst>
              <a:ext uri="{FF2B5EF4-FFF2-40B4-BE49-F238E27FC236}">
                <a16:creationId xmlns:a16="http://schemas.microsoft.com/office/drawing/2014/main" id="{D09C5ECE-F6D7-98F1-D7D9-BD7455F1F759}"/>
              </a:ext>
            </a:extLst>
          </p:cNvPr>
          <p:cNvSpPr>
            <a:spLocks noGrp="1"/>
          </p:cNvSpPr>
          <p:nvPr>
            <p:ph sz="half" idx="2"/>
          </p:nvPr>
        </p:nvSpPr>
        <p:spPr>
          <a:xfrm>
            <a:off x="6172200" y="1825625"/>
            <a:ext cx="5181600" cy="5032374"/>
          </a:xfrm>
        </p:spPr>
        <p:txBody>
          <a:bodyPr>
            <a:normAutofit/>
          </a:bodyPr>
          <a:lstStyle/>
          <a:p>
            <a:pPr marL="0" indent="0">
              <a:buNone/>
            </a:pPr>
            <a:r>
              <a:rPr lang="en-GB" dirty="0"/>
              <a:t>The purpose of compilers is then </a:t>
            </a:r>
          </a:p>
          <a:p>
            <a:r>
              <a:rPr lang="en-GB" dirty="0"/>
              <a:t>To </a:t>
            </a:r>
            <a:r>
              <a:rPr lang="en-GB" b="1" dirty="0"/>
              <a:t>check</a:t>
            </a:r>
            <a:r>
              <a:rPr lang="en-GB" dirty="0"/>
              <a:t> </a:t>
            </a:r>
            <a:r>
              <a:rPr lang="en-GB" b="1" dirty="0"/>
              <a:t>if the code to be compiled is valid</a:t>
            </a:r>
            <a:r>
              <a:rPr lang="en-GB" dirty="0"/>
              <a:t>,</a:t>
            </a:r>
          </a:p>
          <a:p>
            <a:r>
              <a:rPr lang="en-GB" dirty="0"/>
              <a:t>To </a:t>
            </a:r>
            <a:r>
              <a:rPr lang="en-GB" b="1" dirty="0"/>
              <a:t>automate the translation process</a:t>
            </a:r>
            <a:r>
              <a:rPr lang="en-GB" dirty="0"/>
              <a:t>, which will eventually </a:t>
            </a:r>
            <a:r>
              <a:rPr lang="en-GB" b="1" dirty="0"/>
              <a:t>allow for a given code from a given programming language to be translated into machine code</a:t>
            </a:r>
            <a:r>
              <a:rPr lang="en-GB" dirty="0"/>
              <a:t>,</a:t>
            </a:r>
          </a:p>
          <a:p>
            <a:r>
              <a:rPr lang="en-GB" dirty="0"/>
              <a:t>And eventually </a:t>
            </a:r>
            <a:r>
              <a:rPr lang="en-GB" b="1" dirty="0"/>
              <a:t>executed by the CPU of your computer</a:t>
            </a:r>
            <a:r>
              <a:rPr lang="en-GB" dirty="0"/>
              <a:t>.</a:t>
            </a:r>
            <a:endParaRPr lang="en-SG" dirty="0"/>
          </a:p>
          <a:p>
            <a:pPr marL="0" indent="0">
              <a:buNone/>
            </a:pPr>
            <a:endParaRPr lang="en-SG" dirty="0"/>
          </a:p>
        </p:txBody>
      </p:sp>
    </p:spTree>
    <p:extLst>
      <p:ext uri="{BB962C8B-B14F-4D97-AF65-F5344CB8AC3E}">
        <p14:creationId xmlns:p14="http://schemas.microsoft.com/office/powerpoint/2010/main" val="1205920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Syntax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Syntax</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Syntax</a:t>
            </a:r>
            <a:r>
              <a:rPr lang="en-GB" dirty="0"/>
              <a:t> </a:t>
            </a:r>
            <a:r>
              <a:rPr lang="en-GB" b="1" dirty="0">
                <a:solidFill>
                  <a:srgbClr val="00B050"/>
                </a:solidFill>
              </a:rPr>
              <a:t>Analysis</a:t>
            </a:r>
            <a:r>
              <a:rPr lang="en-GB" dirty="0"/>
              <a:t>, or </a:t>
            </a:r>
            <a:r>
              <a:rPr lang="en-GB" b="1" dirty="0"/>
              <a:t>parsing</a:t>
            </a:r>
            <a:r>
              <a:rPr lang="en-GB" dirty="0"/>
              <a:t>, is the second stage in the compilation process, after lexical analysis.</a:t>
            </a:r>
          </a:p>
          <a:p>
            <a:pPr marL="0" indent="0">
              <a:buNone/>
            </a:pPr>
            <a:r>
              <a:rPr lang="en-GB" dirty="0"/>
              <a:t>It involves analysing the structure of a program or source code to determine whether </a:t>
            </a:r>
            <a:r>
              <a:rPr lang="en-GB" b="1" dirty="0"/>
              <a:t>it conforms to the </a:t>
            </a:r>
            <a:r>
              <a:rPr lang="en-GB" b="1" dirty="0">
                <a:solidFill>
                  <a:srgbClr val="7030A0"/>
                </a:solidFill>
              </a:rPr>
              <a:t>grammar</a:t>
            </a:r>
            <a:r>
              <a:rPr lang="en-GB" b="1" dirty="0"/>
              <a:t> of the source programming language</a:t>
            </a:r>
            <a:r>
              <a:rPr lang="en-GB" dirty="0"/>
              <a:t> (i.e. the set of rules and syntax).</a:t>
            </a:r>
          </a:p>
          <a:p>
            <a:pPr marL="0" indent="0">
              <a:buNone/>
            </a:pPr>
            <a:r>
              <a:rPr lang="en-GB" dirty="0"/>
              <a:t>In this stage, the compiler </a:t>
            </a:r>
            <a:r>
              <a:rPr lang="en-GB" b="1" dirty="0"/>
              <a:t>takes the series of tokens </a:t>
            </a:r>
            <a:r>
              <a:rPr lang="en-GB" dirty="0"/>
              <a:t>generated during the lexical analysis or tokenization stage.</a:t>
            </a:r>
          </a:p>
          <a:p>
            <a:pPr marL="0" indent="0">
              <a:buNone/>
            </a:pPr>
            <a:r>
              <a:rPr lang="en-GB" dirty="0"/>
              <a:t>It then attempts to </a:t>
            </a:r>
            <a:r>
              <a:rPr lang="en-GB" b="1" dirty="0"/>
              <a:t>build a </a:t>
            </a:r>
            <a:r>
              <a:rPr lang="en-GB" b="1" dirty="0">
                <a:solidFill>
                  <a:schemeClr val="accent2">
                    <a:lumMod val="50000"/>
                  </a:schemeClr>
                </a:solidFill>
              </a:rPr>
              <a:t>parse tree </a:t>
            </a:r>
            <a:r>
              <a:rPr lang="en-GB" dirty="0"/>
              <a:t>(or</a:t>
            </a:r>
            <a:r>
              <a:rPr lang="en-GB" b="1" dirty="0"/>
              <a:t> syntax tree</a:t>
            </a:r>
            <a:r>
              <a:rPr lang="en-GB" dirty="0"/>
              <a:t>), which </a:t>
            </a:r>
            <a:r>
              <a:rPr lang="en-GB" b="1" dirty="0"/>
              <a:t>represents the structure and meaning of the program</a:t>
            </a:r>
            <a:r>
              <a:rPr lang="en-GB" dirty="0"/>
              <a:t>.</a:t>
            </a:r>
            <a:endParaRPr lang="en-SG" dirty="0"/>
          </a:p>
        </p:txBody>
      </p:sp>
    </p:spTree>
    <p:extLst>
      <p:ext uri="{BB962C8B-B14F-4D97-AF65-F5344CB8AC3E}">
        <p14:creationId xmlns:p14="http://schemas.microsoft.com/office/powerpoint/2010/main" val="2870852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280D-E69E-AFD4-54DB-A0586F69E5B1}"/>
              </a:ext>
            </a:extLst>
          </p:cNvPr>
          <p:cNvSpPr>
            <a:spLocks noGrp="1"/>
          </p:cNvSpPr>
          <p:nvPr>
            <p:ph type="title"/>
          </p:nvPr>
        </p:nvSpPr>
        <p:spPr/>
        <p:txBody>
          <a:bodyPr/>
          <a:lstStyle/>
          <a:p>
            <a:r>
              <a:rPr lang="en-GB" dirty="0"/>
              <a:t>Parse Tree</a:t>
            </a:r>
            <a:endParaRPr lang="en-SG" dirty="0"/>
          </a:p>
        </p:txBody>
      </p:sp>
      <p:sp>
        <p:nvSpPr>
          <p:cNvPr id="3" name="Content Placeholder 2">
            <a:extLst>
              <a:ext uri="{FF2B5EF4-FFF2-40B4-BE49-F238E27FC236}">
                <a16:creationId xmlns:a16="http://schemas.microsoft.com/office/drawing/2014/main" id="{30506D83-108F-33EE-389E-86C33979129B}"/>
              </a:ext>
            </a:extLst>
          </p:cNvPr>
          <p:cNvSpPr>
            <a:spLocks noGrp="1"/>
          </p:cNvSpPr>
          <p:nvPr>
            <p:ph idx="1"/>
          </p:nvPr>
        </p:nvSpPr>
        <p:spPr>
          <a:xfrm>
            <a:off x="838200" y="1825625"/>
            <a:ext cx="10923954" cy="4351338"/>
          </a:xfrm>
        </p:spPr>
        <p:txBody>
          <a:bodyPr>
            <a:normAutofit/>
          </a:bodyPr>
          <a:lstStyle/>
          <a:p>
            <a:pPr marL="0" indent="0">
              <a:buNone/>
            </a:pPr>
            <a:r>
              <a:rPr lang="en-GB" b="1" dirty="0"/>
              <a:t>Definition (</a:t>
            </a:r>
            <a:r>
              <a:rPr lang="en-GB" b="1" dirty="0">
                <a:solidFill>
                  <a:schemeClr val="accent2">
                    <a:lumMod val="50000"/>
                  </a:schemeClr>
                </a:solidFill>
              </a:rPr>
              <a:t>Parse</a:t>
            </a:r>
            <a:r>
              <a:rPr lang="en-GB" b="1" dirty="0"/>
              <a:t> </a:t>
            </a:r>
            <a:r>
              <a:rPr lang="en-GB" b="1" dirty="0">
                <a:solidFill>
                  <a:schemeClr val="accent2">
                    <a:lumMod val="50000"/>
                  </a:schemeClr>
                </a:solidFill>
              </a:rPr>
              <a:t>Tree</a:t>
            </a:r>
            <a:r>
              <a:rPr lang="en-GB" b="1" dirty="0"/>
              <a:t>):</a:t>
            </a:r>
          </a:p>
          <a:p>
            <a:pPr marL="0" indent="0">
              <a:buNone/>
            </a:pPr>
            <a:r>
              <a:rPr lang="en-GB" dirty="0"/>
              <a:t>The </a:t>
            </a:r>
            <a:r>
              <a:rPr lang="en-GB" b="1" dirty="0">
                <a:solidFill>
                  <a:schemeClr val="accent2">
                    <a:lumMod val="50000"/>
                  </a:schemeClr>
                </a:solidFill>
              </a:rPr>
              <a:t>parse</a:t>
            </a:r>
            <a:r>
              <a:rPr lang="en-GB" dirty="0"/>
              <a:t> </a:t>
            </a:r>
            <a:r>
              <a:rPr lang="en-GB" b="1" dirty="0">
                <a:solidFill>
                  <a:schemeClr val="accent2">
                    <a:lumMod val="50000"/>
                  </a:schemeClr>
                </a:solidFill>
              </a:rPr>
              <a:t>tree</a:t>
            </a:r>
            <a:r>
              <a:rPr lang="en-GB" dirty="0"/>
              <a:t> is a hierarchical structure, with nodes representing different parts of the program and their relationships to each other.</a:t>
            </a:r>
          </a:p>
          <a:p>
            <a:pPr marL="0" indent="0">
              <a:buNone/>
            </a:pPr>
            <a:r>
              <a:rPr lang="en-GB" dirty="0"/>
              <a:t>The root of the tree represents the entire program, and the child nodes represent the different components of the program, such as functions, loops, and conditionals.</a:t>
            </a:r>
          </a:p>
          <a:p>
            <a:pPr marL="0" indent="0">
              <a:buNone/>
            </a:pPr>
            <a:r>
              <a:rPr lang="en-GB" dirty="0"/>
              <a:t>Each node in the tree has a label or type that</a:t>
            </a:r>
            <a:br>
              <a:rPr lang="en-GB" dirty="0"/>
            </a:br>
            <a:r>
              <a:rPr lang="en-GB" dirty="0"/>
              <a:t>identifies its role and meaning in the program.</a:t>
            </a:r>
            <a:endParaRPr lang="en-SG" dirty="0"/>
          </a:p>
          <a:p>
            <a:endParaRPr lang="en-SG" dirty="0"/>
          </a:p>
          <a:p>
            <a:pPr marL="0" indent="0">
              <a:buNone/>
            </a:pPr>
            <a:endParaRPr lang="en-GB" dirty="0"/>
          </a:p>
        </p:txBody>
      </p:sp>
      <p:pic>
        <p:nvPicPr>
          <p:cNvPr id="6" name="Picture 5" descr="Shape&#10;&#10;Description automatically generated">
            <a:extLst>
              <a:ext uri="{FF2B5EF4-FFF2-40B4-BE49-F238E27FC236}">
                <a16:creationId xmlns:a16="http://schemas.microsoft.com/office/drawing/2014/main" id="{443F2A43-9B9A-30DD-287B-B34B57370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2412" y="4535408"/>
            <a:ext cx="3407646" cy="2277790"/>
          </a:xfrm>
          <a:prstGeom prst="rect">
            <a:avLst/>
          </a:prstGeom>
        </p:spPr>
      </p:pic>
      <p:pic>
        <p:nvPicPr>
          <p:cNvPr id="8" name="Picture 7">
            <a:extLst>
              <a:ext uri="{FF2B5EF4-FFF2-40B4-BE49-F238E27FC236}">
                <a16:creationId xmlns:a16="http://schemas.microsoft.com/office/drawing/2014/main" id="{76B653B4-B1FF-34AB-F799-3C6DD7B2DB72}"/>
              </a:ext>
            </a:extLst>
          </p:cNvPr>
          <p:cNvPicPr>
            <a:picLocks noChangeAspect="1"/>
          </p:cNvPicPr>
          <p:nvPr/>
        </p:nvPicPr>
        <p:blipFill>
          <a:blip r:embed="rId3"/>
          <a:stretch>
            <a:fillRect/>
          </a:stretch>
        </p:blipFill>
        <p:spPr>
          <a:xfrm>
            <a:off x="838200" y="5768932"/>
            <a:ext cx="6084182" cy="652383"/>
          </a:xfrm>
          <a:prstGeom prst="rect">
            <a:avLst/>
          </a:prstGeom>
        </p:spPr>
      </p:pic>
      <p:sp>
        <p:nvSpPr>
          <p:cNvPr id="10" name="Arrow: Right 9">
            <a:extLst>
              <a:ext uri="{FF2B5EF4-FFF2-40B4-BE49-F238E27FC236}">
                <a16:creationId xmlns:a16="http://schemas.microsoft.com/office/drawing/2014/main" id="{7ED0F190-D3E4-F041-958D-F931C15664E6}"/>
              </a:ext>
            </a:extLst>
          </p:cNvPr>
          <p:cNvSpPr/>
          <p:nvPr/>
        </p:nvSpPr>
        <p:spPr>
          <a:xfrm>
            <a:off x="7211413" y="5713378"/>
            <a:ext cx="1541818" cy="7346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62857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4E6-22B2-D018-F02A-B886B1BC209B}"/>
              </a:ext>
            </a:extLst>
          </p:cNvPr>
          <p:cNvSpPr>
            <a:spLocks noGrp="1"/>
          </p:cNvSpPr>
          <p:nvPr>
            <p:ph type="title"/>
          </p:nvPr>
        </p:nvSpPr>
        <p:spPr/>
        <p:txBody>
          <a:bodyPr/>
          <a:lstStyle/>
          <a:p>
            <a:r>
              <a:rPr lang="en-GB" dirty="0"/>
              <a:t>Syntax Analysis and Syntax Errors</a:t>
            </a:r>
            <a:endParaRPr lang="en-SG" dirty="0"/>
          </a:p>
        </p:txBody>
      </p:sp>
      <p:sp>
        <p:nvSpPr>
          <p:cNvPr id="3" name="Content Placeholder 2">
            <a:extLst>
              <a:ext uri="{FF2B5EF4-FFF2-40B4-BE49-F238E27FC236}">
                <a16:creationId xmlns:a16="http://schemas.microsoft.com/office/drawing/2014/main" id="{0B4790D0-53F9-363F-B6B5-FCCD143331AF}"/>
              </a:ext>
            </a:extLst>
          </p:cNvPr>
          <p:cNvSpPr>
            <a:spLocks noGrp="1"/>
          </p:cNvSpPr>
          <p:nvPr>
            <p:ph idx="1"/>
          </p:nvPr>
        </p:nvSpPr>
        <p:spPr>
          <a:xfrm>
            <a:off x="838200" y="1825624"/>
            <a:ext cx="10515600" cy="5032375"/>
          </a:xfrm>
        </p:spPr>
        <p:txBody>
          <a:bodyPr>
            <a:normAutofit/>
          </a:bodyPr>
          <a:lstStyle/>
          <a:p>
            <a:pPr marL="0" indent="0">
              <a:buNone/>
            </a:pPr>
            <a:r>
              <a:rPr lang="en-GB" dirty="0"/>
              <a:t>Syntax analysis can also involve the </a:t>
            </a:r>
            <a:r>
              <a:rPr lang="en-GB" b="1" dirty="0"/>
              <a:t>detection and reporting of syntax errors, </a:t>
            </a:r>
            <a:r>
              <a:rPr lang="en-GB" dirty="0"/>
              <a:t>which are </a:t>
            </a:r>
            <a:r>
              <a:rPr lang="en-GB" b="1" dirty="0"/>
              <a:t>violations of the language rules</a:t>
            </a:r>
            <a:r>
              <a:rPr lang="en-GB" dirty="0"/>
              <a:t>.</a:t>
            </a:r>
          </a:p>
          <a:p>
            <a:r>
              <a:rPr lang="en-GB" dirty="0"/>
              <a:t>When the compiler encounters a syntax error in the program, it stops the compilation process and generates an error message that identifies the location and nature of the error.</a:t>
            </a:r>
          </a:p>
          <a:p>
            <a:r>
              <a:rPr lang="en-GB" dirty="0"/>
              <a:t>Syntax errors will typically include missing or incorrect punctuation, incorrect use of keywords or identifiers, wrong uses of conditional structures and loops, wrong sequences of tokens, or mismatched parentheses or braces.</a:t>
            </a:r>
          </a:p>
          <a:p>
            <a:r>
              <a:rPr lang="en-GB" i="1" dirty="0"/>
              <a:t>(More on this on our lecture on CFGs and the lab activity!)</a:t>
            </a:r>
          </a:p>
          <a:p>
            <a:endParaRPr lang="en-SG" dirty="0"/>
          </a:p>
        </p:txBody>
      </p:sp>
    </p:spTree>
    <p:extLst>
      <p:ext uri="{BB962C8B-B14F-4D97-AF65-F5344CB8AC3E}">
        <p14:creationId xmlns:p14="http://schemas.microsoft.com/office/powerpoint/2010/main" val="3046349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4E6-22B2-D018-F02A-B886B1BC209B}"/>
              </a:ext>
            </a:extLst>
          </p:cNvPr>
          <p:cNvSpPr>
            <a:spLocks noGrp="1"/>
          </p:cNvSpPr>
          <p:nvPr>
            <p:ph type="title"/>
          </p:nvPr>
        </p:nvSpPr>
        <p:spPr/>
        <p:txBody>
          <a:bodyPr/>
          <a:lstStyle/>
          <a:p>
            <a:r>
              <a:rPr lang="en-GB" dirty="0"/>
              <a:t>Syntax Analysis Recap</a:t>
            </a:r>
            <a:endParaRPr lang="en-SG" dirty="0"/>
          </a:p>
        </p:txBody>
      </p:sp>
      <p:sp>
        <p:nvSpPr>
          <p:cNvPr id="3" name="Content Placeholder 2">
            <a:extLst>
              <a:ext uri="{FF2B5EF4-FFF2-40B4-BE49-F238E27FC236}">
                <a16:creationId xmlns:a16="http://schemas.microsoft.com/office/drawing/2014/main" id="{0B4790D0-53F9-363F-B6B5-FCCD143331AF}"/>
              </a:ext>
            </a:extLst>
          </p:cNvPr>
          <p:cNvSpPr>
            <a:spLocks noGrp="1"/>
          </p:cNvSpPr>
          <p:nvPr>
            <p:ph idx="1"/>
          </p:nvPr>
        </p:nvSpPr>
        <p:spPr>
          <a:xfrm>
            <a:off x="838200" y="1825624"/>
            <a:ext cx="10515600" cy="5032375"/>
          </a:xfrm>
        </p:spPr>
        <p:txBody>
          <a:bodyPr>
            <a:normAutofit/>
          </a:bodyPr>
          <a:lstStyle/>
          <a:p>
            <a:pPr marL="0" indent="0">
              <a:buNone/>
            </a:pPr>
            <a:r>
              <a:rPr lang="en-GB" dirty="0"/>
              <a:t>Syntax analysis allows the compiler to understand the structure and meaning of the program at a deep level.</a:t>
            </a:r>
          </a:p>
          <a:p>
            <a:r>
              <a:rPr lang="en-GB" dirty="0"/>
              <a:t>By building a </a:t>
            </a:r>
            <a:r>
              <a:rPr lang="en-GB" b="1" dirty="0"/>
              <a:t>parse tree</a:t>
            </a:r>
            <a:r>
              <a:rPr lang="en-GB" dirty="0"/>
              <a:t>, the compiler can identify the different tokens of the program and their relationships to each other.</a:t>
            </a:r>
          </a:p>
          <a:p>
            <a:r>
              <a:rPr lang="en-GB" dirty="0"/>
              <a:t>It then breaks down all the operations in the source code, into a set of elementary operations that the CPU could run.</a:t>
            </a:r>
          </a:p>
          <a:p>
            <a:r>
              <a:rPr lang="en-GB" b="1" dirty="0"/>
              <a:t>Once the syntax analysis stage is complete, the compiler passes the parse tree or syntax tree to the next stage of the compilation process, the semantic analysis.</a:t>
            </a:r>
          </a:p>
        </p:txBody>
      </p:sp>
    </p:spTree>
    <p:extLst>
      <p:ext uri="{BB962C8B-B14F-4D97-AF65-F5344CB8AC3E}">
        <p14:creationId xmlns:p14="http://schemas.microsoft.com/office/powerpoint/2010/main" val="427136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Semantic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Semantic</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Semantic</a:t>
            </a:r>
            <a:r>
              <a:rPr lang="en-GB" dirty="0"/>
              <a:t> </a:t>
            </a:r>
            <a:r>
              <a:rPr lang="en-GB" b="1" dirty="0">
                <a:solidFill>
                  <a:srgbClr val="00B050"/>
                </a:solidFill>
              </a:rPr>
              <a:t>Analysis</a:t>
            </a:r>
            <a:r>
              <a:rPr lang="en-GB" dirty="0"/>
              <a:t> is the third major phase of the front-end part of the compilation process, following the lexical and the syntax analysis.</a:t>
            </a:r>
          </a:p>
          <a:p>
            <a:pPr marL="0" indent="0">
              <a:buNone/>
            </a:pPr>
            <a:r>
              <a:rPr lang="en-GB" dirty="0"/>
              <a:t>The goal of semantic analysis is to ensure that the program is not only lexically and syntactically correct, but also </a:t>
            </a:r>
            <a:r>
              <a:rPr lang="en-GB" b="1" dirty="0"/>
              <a:t>semantically meaningful and free of errors</a:t>
            </a:r>
            <a:r>
              <a:rPr lang="en-GB" dirty="0"/>
              <a:t>.</a:t>
            </a:r>
          </a:p>
          <a:p>
            <a:pPr marL="0" indent="0">
              <a:buNone/>
            </a:pPr>
            <a:r>
              <a:rPr lang="en-GB" dirty="0"/>
              <a:t>For instance, this involves analysing the meaning of the program's statements and expressions and </a:t>
            </a:r>
            <a:r>
              <a:rPr lang="en-GB" b="1" dirty="0"/>
              <a:t>checking them against the rules and constraints of the language's type system and semantics.</a:t>
            </a:r>
            <a:endParaRPr lang="en-SG" b="1" dirty="0"/>
          </a:p>
        </p:txBody>
      </p:sp>
    </p:spTree>
    <p:extLst>
      <p:ext uri="{BB962C8B-B14F-4D97-AF65-F5344CB8AC3E}">
        <p14:creationId xmlns:p14="http://schemas.microsoft.com/office/powerpoint/2010/main" val="1233188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Semantic Analysis Steps</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a:xfrm>
            <a:off x="838200" y="1825624"/>
            <a:ext cx="10515600" cy="5032375"/>
          </a:xfrm>
        </p:spPr>
        <p:txBody>
          <a:bodyPr>
            <a:normAutofit/>
          </a:bodyPr>
          <a:lstStyle/>
          <a:p>
            <a:pPr marL="0" indent="0">
              <a:buNone/>
            </a:pPr>
            <a:r>
              <a:rPr lang="en-GB" dirty="0"/>
              <a:t>The semantic analysis phase typically involves three important subtasks (there are more, but these are the main ones), which are:</a:t>
            </a:r>
          </a:p>
          <a:p>
            <a:r>
              <a:rPr lang="en-GB" b="1" dirty="0"/>
              <a:t>Type checking, </a:t>
            </a:r>
          </a:p>
          <a:p>
            <a:r>
              <a:rPr lang="en-GB" b="1" dirty="0"/>
              <a:t>Scope analysis, </a:t>
            </a:r>
          </a:p>
          <a:p>
            <a:r>
              <a:rPr lang="en-GB" dirty="0"/>
              <a:t>And</a:t>
            </a:r>
            <a:r>
              <a:rPr lang="en-GB" b="1" dirty="0"/>
              <a:t> name resolution.</a:t>
            </a:r>
          </a:p>
          <a:p>
            <a:pPr marL="0" indent="0">
              <a:buNone/>
            </a:pPr>
            <a:r>
              <a:rPr lang="en-GB" dirty="0"/>
              <a:t>These tasks are performed in order to ensure that the program is well-formed and executable, before we attempt the translation process.</a:t>
            </a:r>
          </a:p>
          <a:p>
            <a:pPr marL="0" indent="0">
              <a:buNone/>
            </a:pPr>
            <a:r>
              <a:rPr lang="en-GB" dirty="0"/>
              <a:t>Each of these subtasks also serve to catch the final possible errors and inconsistencies that might cause the program to behave incorrectly or unpredictably at runtime. </a:t>
            </a:r>
            <a:r>
              <a:rPr lang="en-GB" b="1" dirty="0"/>
              <a:t>After this phase, the code to be compiled can be deemed “legal”, and the translation process can begin.</a:t>
            </a:r>
          </a:p>
          <a:p>
            <a:endParaRPr lang="en-SG" dirty="0"/>
          </a:p>
        </p:txBody>
      </p:sp>
    </p:spTree>
    <p:extLst>
      <p:ext uri="{BB962C8B-B14F-4D97-AF65-F5344CB8AC3E}">
        <p14:creationId xmlns:p14="http://schemas.microsoft.com/office/powerpoint/2010/main" val="323951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Type Checking</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Type</a:t>
            </a:r>
            <a:r>
              <a:rPr lang="en-GB" b="1" dirty="0"/>
              <a:t> </a:t>
            </a:r>
            <a:r>
              <a:rPr lang="en-GB" b="1" dirty="0">
                <a:solidFill>
                  <a:srgbClr val="00B050"/>
                </a:solidFill>
              </a:rPr>
              <a:t>Checking</a:t>
            </a:r>
            <a:r>
              <a:rPr lang="en-GB" b="1" dirty="0"/>
              <a:t>):</a:t>
            </a:r>
          </a:p>
          <a:p>
            <a:pPr marL="0" indent="0">
              <a:buNone/>
            </a:pPr>
            <a:r>
              <a:rPr lang="en-GB" b="1" dirty="0">
                <a:solidFill>
                  <a:srgbClr val="00B050"/>
                </a:solidFill>
              </a:rPr>
              <a:t>Type</a:t>
            </a:r>
            <a:r>
              <a:rPr lang="en-GB" b="1" dirty="0"/>
              <a:t> </a:t>
            </a:r>
            <a:r>
              <a:rPr lang="en-GB" b="1" dirty="0">
                <a:solidFill>
                  <a:srgbClr val="00B050"/>
                </a:solidFill>
              </a:rPr>
              <a:t>Checking</a:t>
            </a:r>
            <a:r>
              <a:rPr lang="en-GB" b="1" dirty="0"/>
              <a:t> </a:t>
            </a:r>
            <a:r>
              <a:rPr lang="en-GB" dirty="0"/>
              <a:t>involves verifying that </a:t>
            </a:r>
            <a:r>
              <a:rPr lang="en-GB" b="1" dirty="0"/>
              <a:t>the types of the operands and operators in expressions are compatible and consistent with the rules of the language's type system</a:t>
            </a:r>
            <a:r>
              <a:rPr lang="en-GB" dirty="0"/>
              <a:t>.</a:t>
            </a:r>
          </a:p>
          <a:p>
            <a:pPr marL="0" indent="0">
              <a:buNone/>
            </a:pPr>
            <a:r>
              <a:rPr lang="en-GB" dirty="0"/>
              <a:t>For instance, in C and Python, adding two integers is a valid operation, but adding an integer and a string is not.</a:t>
            </a:r>
          </a:p>
          <a:p>
            <a:pPr marL="0" indent="0">
              <a:buNone/>
            </a:pPr>
            <a:r>
              <a:rPr lang="en-GB" dirty="0"/>
              <a:t>The type checker therefore ensures that the types of the operands in expressions match the expected types, and that the result of the expression is also of the correct type.</a:t>
            </a:r>
          </a:p>
        </p:txBody>
      </p:sp>
    </p:spTree>
    <p:extLst>
      <p:ext uri="{BB962C8B-B14F-4D97-AF65-F5344CB8AC3E}">
        <p14:creationId xmlns:p14="http://schemas.microsoft.com/office/powerpoint/2010/main" val="1514077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Type Checking</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Type</a:t>
            </a:r>
            <a:r>
              <a:rPr lang="en-GB" b="1" dirty="0"/>
              <a:t> </a:t>
            </a:r>
            <a:r>
              <a:rPr lang="en-GB" b="1" dirty="0">
                <a:solidFill>
                  <a:srgbClr val="00B050"/>
                </a:solidFill>
              </a:rPr>
              <a:t>Checking</a:t>
            </a:r>
            <a:r>
              <a:rPr lang="en-GB" b="1" dirty="0"/>
              <a:t>):</a:t>
            </a:r>
          </a:p>
          <a:p>
            <a:pPr marL="0" indent="0">
              <a:buNone/>
            </a:pPr>
            <a:r>
              <a:rPr lang="en-GB" b="1" dirty="0">
                <a:solidFill>
                  <a:srgbClr val="00B050"/>
                </a:solidFill>
              </a:rPr>
              <a:t>Type</a:t>
            </a:r>
            <a:r>
              <a:rPr lang="en-GB" b="1" dirty="0"/>
              <a:t> </a:t>
            </a:r>
            <a:r>
              <a:rPr lang="en-GB" b="1" dirty="0">
                <a:solidFill>
                  <a:srgbClr val="00B050"/>
                </a:solidFill>
              </a:rPr>
              <a:t>Checking</a:t>
            </a:r>
            <a:r>
              <a:rPr lang="en-GB" b="1" dirty="0"/>
              <a:t> </a:t>
            </a:r>
            <a:r>
              <a:rPr lang="en-GB" dirty="0"/>
              <a:t>involves verifying that </a:t>
            </a:r>
            <a:r>
              <a:rPr lang="en-GB" b="1" dirty="0"/>
              <a:t>the types of the operands and operators in expressions are compatible and consistent with the rules of the language's type system</a:t>
            </a:r>
            <a:r>
              <a:rPr lang="en-GB" dirty="0"/>
              <a:t>.</a:t>
            </a:r>
          </a:p>
          <a:p>
            <a:pPr marL="0" indent="0">
              <a:buNone/>
            </a:pPr>
            <a:r>
              <a:rPr lang="en-GB" dirty="0"/>
              <a:t>For instance, in C and Python, adding two integers is a valid operation, but adding an integer and a string is not.</a:t>
            </a:r>
          </a:p>
          <a:p>
            <a:pPr marL="0" indent="0">
              <a:buNone/>
            </a:pPr>
            <a:r>
              <a:rPr lang="en-GB" dirty="0"/>
              <a:t>The type checker therefore ensures that the types of the operands in expressions match the expected types, and that the result of the expression is also of the correct type.</a:t>
            </a:r>
          </a:p>
        </p:txBody>
      </p:sp>
      <p:pic>
        <p:nvPicPr>
          <p:cNvPr id="2" name="Picture 1">
            <a:extLst>
              <a:ext uri="{FF2B5EF4-FFF2-40B4-BE49-F238E27FC236}">
                <a16:creationId xmlns:a16="http://schemas.microsoft.com/office/drawing/2014/main" id="{CFB127FF-B858-FE6D-7AB0-D53497A64288}"/>
              </a:ext>
            </a:extLst>
          </p:cNvPr>
          <p:cNvPicPr>
            <a:picLocks noChangeAspect="1"/>
          </p:cNvPicPr>
          <p:nvPr/>
        </p:nvPicPr>
        <p:blipFill>
          <a:blip r:embed="rId2"/>
          <a:stretch>
            <a:fillRect/>
          </a:stretch>
        </p:blipFill>
        <p:spPr>
          <a:xfrm>
            <a:off x="6496494" y="1690688"/>
            <a:ext cx="5414151" cy="4000819"/>
          </a:xfrm>
          <a:prstGeom prst="rect">
            <a:avLst/>
          </a:prstGeom>
        </p:spPr>
      </p:pic>
    </p:spTree>
    <p:extLst>
      <p:ext uri="{BB962C8B-B14F-4D97-AF65-F5344CB8AC3E}">
        <p14:creationId xmlns:p14="http://schemas.microsoft.com/office/powerpoint/2010/main" val="1713171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546-6348-08E1-9138-D596DEE29A4C}"/>
              </a:ext>
            </a:extLst>
          </p:cNvPr>
          <p:cNvSpPr>
            <a:spLocks noGrp="1"/>
          </p:cNvSpPr>
          <p:nvPr>
            <p:ph type="title"/>
          </p:nvPr>
        </p:nvSpPr>
        <p:spPr/>
        <p:txBody>
          <a:bodyPr/>
          <a:lstStyle/>
          <a:p>
            <a:r>
              <a:rPr lang="en-GB" dirty="0"/>
              <a:t>Scope Analysis</a:t>
            </a:r>
            <a:endParaRPr lang="en-SG" dirty="0"/>
          </a:p>
        </p:txBody>
      </p:sp>
      <p:sp>
        <p:nvSpPr>
          <p:cNvPr id="3" name="Content Placeholder 2">
            <a:extLst>
              <a:ext uri="{FF2B5EF4-FFF2-40B4-BE49-F238E27FC236}">
                <a16:creationId xmlns:a16="http://schemas.microsoft.com/office/drawing/2014/main" id="{56048AC0-FB9F-12B1-4F29-670572903CB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Scope Analysis</a:t>
            </a:r>
            <a:r>
              <a:rPr lang="en-GB" b="1" dirty="0"/>
              <a:t>):</a:t>
            </a:r>
          </a:p>
          <a:p>
            <a:pPr marL="0" indent="0">
              <a:buNone/>
            </a:pPr>
            <a:r>
              <a:rPr lang="en-GB" b="1" dirty="0">
                <a:solidFill>
                  <a:srgbClr val="00B050"/>
                </a:solidFill>
              </a:rPr>
              <a:t>Scope</a:t>
            </a:r>
            <a:r>
              <a:rPr lang="en-GB" dirty="0"/>
              <a:t> </a:t>
            </a:r>
            <a:r>
              <a:rPr lang="en-GB" b="1" dirty="0">
                <a:solidFill>
                  <a:srgbClr val="00B050"/>
                </a:solidFill>
              </a:rPr>
              <a:t>Analysis</a:t>
            </a:r>
            <a:r>
              <a:rPr lang="en-GB" dirty="0"/>
              <a:t> involves determining the visibility and accessibility of variables and other program elements, based on their declaration and context within the program.</a:t>
            </a:r>
          </a:p>
          <a:p>
            <a:pPr marL="0" indent="0">
              <a:buNone/>
            </a:pPr>
            <a:r>
              <a:rPr lang="en-GB" dirty="0"/>
              <a:t>This ensures that variables are only used in the correct context, and that they are not accidentally overwritten or used in unintended ways. </a:t>
            </a:r>
          </a:p>
          <a:p>
            <a:pPr marL="0" indent="0">
              <a:buNone/>
            </a:pPr>
            <a:r>
              <a:rPr lang="en-GB" dirty="0"/>
              <a:t>For instance: in most languages, if a variable is declared inside a function, it should only be accessible within that function and not outside of it.</a:t>
            </a:r>
          </a:p>
          <a:p>
            <a:endParaRPr lang="en-SG" dirty="0"/>
          </a:p>
        </p:txBody>
      </p:sp>
    </p:spTree>
    <p:extLst>
      <p:ext uri="{BB962C8B-B14F-4D97-AF65-F5344CB8AC3E}">
        <p14:creationId xmlns:p14="http://schemas.microsoft.com/office/powerpoint/2010/main" val="2514894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546-6348-08E1-9138-D596DEE29A4C}"/>
              </a:ext>
            </a:extLst>
          </p:cNvPr>
          <p:cNvSpPr>
            <a:spLocks noGrp="1"/>
          </p:cNvSpPr>
          <p:nvPr>
            <p:ph type="title"/>
          </p:nvPr>
        </p:nvSpPr>
        <p:spPr/>
        <p:txBody>
          <a:bodyPr/>
          <a:lstStyle/>
          <a:p>
            <a:r>
              <a:rPr lang="en-GB" dirty="0"/>
              <a:t>Scope Analysis</a:t>
            </a:r>
            <a:endParaRPr lang="en-SG" dirty="0"/>
          </a:p>
        </p:txBody>
      </p:sp>
      <p:sp>
        <p:nvSpPr>
          <p:cNvPr id="3" name="Content Placeholder 2">
            <a:extLst>
              <a:ext uri="{FF2B5EF4-FFF2-40B4-BE49-F238E27FC236}">
                <a16:creationId xmlns:a16="http://schemas.microsoft.com/office/drawing/2014/main" id="{56048AC0-FB9F-12B1-4F29-670572903CB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Scope Analysis</a:t>
            </a:r>
            <a:r>
              <a:rPr lang="en-GB" b="1" dirty="0"/>
              <a:t>):</a:t>
            </a:r>
          </a:p>
          <a:p>
            <a:pPr marL="0" indent="0">
              <a:buNone/>
            </a:pPr>
            <a:r>
              <a:rPr lang="en-GB" b="1" dirty="0">
                <a:solidFill>
                  <a:srgbClr val="00B050"/>
                </a:solidFill>
              </a:rPr>
              <a:t>Scope</a:t>
            </a:r>
            <a:r>
              <a:rPr lang="en-GB" dirty="0"/>
              <a:t> </a:t>
            </a:r>
            <a:r>
              <a:rPr lang="en-GB" b="1" dirty="0">
                <a:solidFill>
                  <a:srgbClr val="00B050"/>
                </a:solidFill>
              </a:rPr>
              <a:t>Analysis</a:t>
            </a:r>
            <a:r>
              <a:rPr lang="en-GB" dirty="0"/>
              <a:t> involves determining the visibility and accessibility of variables and other program elements, based on their declaration and context within the program.</a:t>
            </a:r>
          </a:p>
          <a:p>
            <a:pPr marL="0" indent="0">
              <a:buNone/>
            </a:pPr>
            <a:r>
              <a:rPr lang="en-GB" dirty="0"/>
              <a:t>This ensures that variables are only used in the correct context, and that they are not accidentally overwritten or used in unintended ways. </a:t>
            </a:r>
          </a:p>
          <a:p>
            <a:pPr marL="0" indent="0">
              <a:buNone/>
            </a:pPr>
            <a:r>
              <a:rPr lang="en-GB" dirty="0"/>
              <a:t>For instance: in most languages, if a variable is declared inside a function, it should only be accessible within that function and not outside of it.</a:t>
            </a:r>
          </a:p>
          <a:p>
            <a:endParaRPr lang="en-SG" dirty="0"/>
          </a:p>
        </p:txBody>
      </p:sp>
      <p:pic>
        <p:nvPicPr>
          <p:cNvPr id="4" name="Picture 3">
            <a:extLst>
              <a:ext uri="{FF2B5EF4-FFF2-40B4-BE49-F238E27FC236}">
                <a16:creationId xmlns:a16="http://schemas.microsoft.com/office/drawing/2014/main" id="{B49F3615-BCD5-41A3-2DCE-9DA7AAAA26C2}"/>
              </a:ext>
            </a:extLst>
          </p:cNvPr>
          <p:cNvPicPr>
            <a:picLocks noChangeAspect="1"/>
          </p:cNvPicPr>
          <p:nvPr/>
        </p:nvPicPr>
        <p:blipFill>
          <a:blip r:embed="rId2"/>
          <a:stretch>
            <a:fillRect/>
          </a:stretch>
        </p:blipFill>
        <p:spPr>
          <a:xfrm>
            <a:off x="7004495" y="1895963"/>
            <a:ext cx="4593535" cy="4095441"/>
          </a:xfrm>
          <a:prstGeom prst="rect">
            <a:avLst/>
          </a:prstGeom>
        </p:spPr>
      </p:pic>
    </p:spTree>
    <p:extLst>
      <p:ext uri="{BB962C8B-B14F-4D97-AF65-F5344CB8AC3E}">
        <p14:creationId xmlns:p14="http://schemas.microsoft.com/office/powerpoint/2010/main" val="22960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7A4DB9-5632-030A-D136-2DCBB178BE37}"/>
              </a:ext>
            </a:extLst>
          </p:cNvPr>
          <p:cNvSpPr/>
          <p:nvPr/>
        </p:nvSpPr>
        <p:spPr>
          <a:xfrm>
            <a:off x="8022421" y="3989683"/>
            <a:ext cx="3006267" cy="15045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5"/>
            <a:ext cx="5181600" cy="5030262"/>
          </a:xfrm>
        </p:spPr>
        <p:txBody>
          <a:bodyPr>
            <a:normAutofit lnSpcReduction="10000"/>
          </a:bodyPr>
          <a:lstStyle/>
          <a:p>
            <a:pPr marL="0" indent="0">
              <a:buNone/>
            </a:pPr>
            <a:r>
              <a:rPr lang="en-GB" b="1" dirty="0"/>
              <a:t>Definition (</a:t>
            </a:r>
            <a:r>
              <a:rPr lang="en-GB" b="1" dirty="0">
                <a:solidFill>
                  <a:srgbClr val="00B050"/>
                </a:solidFill>
              </a:rPr>
              <a:t>Source</a:t>
            </a:r>
            <a:r>
              <a:rPr lang="en-GB" b="1" dirty="0"/>
              <a:t> </a:t>
            </a:r>
            <a:r>
              <a:rPr lang="en-GB" b="1" dirty="0">
                <a:solidFill>
                  <a:srgbClr val="00B050"/>
                </a:solidFill>
              </a:rPr>
              <a:t>Program</a:t>
            </a:r>
            <a:r>
              <a:rPr lang="en-GB" b="1" dirty="0"/>
              <a:t> and </a:t>
            </a:r>
            <a:r>
              <a:rPr lang="en-GB" b="1" dirty="0">
                <a:solidFill>
                  <a:srgbClr val="00B050"/>
                </a:solidFill>
              </a:rPr>
              <a:t>Target Program</a:t>
            </a:r>
            <a:r>
              <a:rPr lang="en-GB" b="1" dirty="0"/>
              <a:t>):</a:t>
            </a:r>
          </a:p>
          <a:p>
            <a:pPr marL="0" indent="0">
              <a:buNone/>
            </a:pPr>
            <a:r>
              <a:rPr lang="en-GB" dirty="0"/>
              <a:t>Typically, compilers will translate</a:t>
            </a:r>
          </a:p>
          <a:p>
            <a:r>
              <a:rPr lang="en-GB" dirty="0"/>
              <a:t>A </a:t>
            </a:r>
            <a:r>
              <a:rPr lang="en-GB" b="1" dirty="0">
                <a:solidFill>
                  <a:srgbClr val="00B050"/>
                </a:solidFill>
              </a:rPr>
              <a:t>source</a:t>
            </a:r>
            <a:r>
              <a:rPr lang="en-GB" dirty="0"/>
              <a:t> </a:t>
            </a:r>
            <a:r>
              <a:rPr lang="en-GB" b="1" dirty="0">
                <a:solidFill>
                  <a:srgbClr val="00B050"/>
                </a:solidFill>
              </a:rPr>
              <a:t>program</a:t>
            </a:r>
            <a:r>
              <a:rPr lang="en-GB" dirty="0"/>
              <a:t> often written in a </a:t>
            </a:r>
            <a:r>
              <a:rPr lang="en-GB" b="1" dirty="0"/>
              <a:t>high-level language </a:t>
            </a:r>
            <a:r>
              <a:rPr lang="en-GB" dirty="0"/>
              <a:t>(e.g. C/C++),</a:t>
            </a:r>
          </a:p>
          <a:p>
            <a:r>
              <a:rPr lang="en-GB" dirty="0"/>
              <a:t>Into a </a:t>
            </a:r>
            <a:r>
              <a:rPr lang="en-GB" b="1" dirty="0">
                <a:solidFill>
                  <a:srgbClr val="00B050"/>
                </a:solidFill>
              </a:rPr>
              <a:t>target</a:t>
            </a:r>
            <a:r>
              <a:rPr lang="en-GB" dirty="0"/>
              <a:t> </a:t>
            </a:r>
            <a:r>
              <a:rPr lang="en-GB" b="1" dirty="0">
                <a:solidFill>
                  <a:srgbClr val="00B050"/>
                </a:solidFill>
              </a:rPr>
              <a:t>program</a:t>
            </a:r>
            <a:r>
              <a:rPr lang="en-GB" dirty="0"/>
              <a:t> often written in a </a:t>
            </a:r>
            <a:r>
              <a:rPr lang="en-GB" b="1" dirty="0"/>
              <a:t>low-level language </a:t>
            </a:r>
            <a:r>
              <a:rPr lang="en-GB" dirty="0"/>
              <a:t>(e.g. machine code, ready to be executed by the CPU).</a:t>
            </a:r>
          </a:p>
          <a:p>
            <a:pPr marL="0" indent="0">
              <a:buNone/>
            </a:pPr>
            <a:r>
              <a:rPr lang="en-GB" dirty="0"/>
              <a:t>Compilers will typically prepare our source code for </a:t>
            </a:r>
            <a:r>
              <a:rPr lang="en-GB" b="1" dirty="0"/>
              <a:t>execution</a:t>
            </a:r>
            <a:r>
              <a:rPr lang="en-GB" dirty="0"/>
              <a:t>.</a:t>
            </a:r>
          </a:p>
          <a:p>
            <a:endParaRPr lang="en-US" dirty="0"/>
          </a:p>
        </p:txBody>
      </p:sp>
      <p:pic>
        <p:nvPicPr>
          <p:cNvPr id="6" name="Picture 5">
            <a:extLst>
              <a:ext uri="{FF2B5EF4-FFF2-40B4-BE49-F238E27FC236}">
                <a16:creationId xmlns:a16="http://schemas.microsoft.com/office/drawing/2014/main" id="{542CC302-FEA9-0BAA-3F04-BF2722C524E1}"/>
              </a:ext>
            </a:extLst>
          </p:cNvPr>
          <p:cNvPicPr>
            <a:picLocks noChangeAspect="1"/>
          </p:cNvPicPr>
          <p:nvPr/>
        </p:nvPicPr>
        <p:blipFill>
          <a:blip r:embed="rId2"/>
          <a:stretch>
            <a:fillRect/>
          </a:stretch>
        </p:blipFill>
        <p:spPr>
          <a:xfrm>
            <a:off x="8022421" y="186127"/>
            <a:ext cx="3001888" cy="1504561"/>
          </a:xfrm>
          <a:prstGeom prst="rect">
            <a:avLst/>
          </a:prstGeom>
        </p:spPr>
      </p:pic>
      <p:sp>
        <p:nvSpPr>
          <p:cNvPr id="7" name="TextBox 6">
            <a:extLst>
              <a:ext uri="{FF2B5EF4-FFF2-40B4-BE49-F238E27FC236}">
                <a16:creationId xmlns:a16="http://schemas.microsoft.com/office/drawing/2014/main" id="{00840DC8-4D43-AFBF-175F-7C03B0B09ED9}"/>
              </a:ext>
            </a:extLst>
          </p:cNvPr>
          <p:cNvSpPr txBox="1"/>
          <p:nvPr/>
        </p:nvSpPr>
        <p:spPr>
          <a:xfrm>
            <a:off x="8022421" y="1696081"/>
            <a:ext cx="2997509" cy="369332"/>
          </a:xfrm>
          <a:prstGeom prst="rect">
            <a:avLst/>
          </a:prstGeom>
          <a:noFill/>
        </p:spPr>
        <p:txBody>
          <a:bodyPr wrap="square" rtlCol="0">
            <a:spAutoFit/>
          </a:bodyPr>
          <a:lstStyle/>
          <a:p>
            <a:pPr algn="ctr"/>
            <a:r>
              <a:rPr lang="en-US" b="1" dirty="0"/>
              <a:t>Source Program (C/C++)</a:t>
            </a:r>
            <a:endParaRPr lang="en-GB" b="1" dirty="0"/>
          </a:p>
        </p:txBody>
      </p:sp>
      <p:pic>
        <p:nvPicPr>
          <p:cNvPr id="9" name="Picture 8">
            <a:extLst>
              <a:ext uri="{FF2B5EF4-FFF2-40B4-BE49-F238E27FC236}">
                <a16:creationId xmlns:a16="http://schemas.microsoft.com/office/drawing/2014/main" id="{E52FF1DE-44F2-AFF7-9324-05C05089F039}"/>
              </a:ext>
            </a:extLst>
          </p:cNvPr>
          <p:cNvPicPr>
            <a:picLocks noChangeAspect="1"/>
          </p:cNvPicPr>
          <p:nvPr/>
        </p:nvPicPr>
        <p:blipFill>
          <a:blip r:embed="rId3"/>
          <a:stretch>
            <a:fillRect/>
          </a:stretch>
        </p:blipFill>
        <p:spPr>
          <a:xfrm>
            <a:off x="8022421" y="5914996"/>
            <a:ext cx="2997509" cy="571559"/>
          </a:xfrm>
          <a:prstGeom prst="rect">
            <a:avLst/>
          </a:prstGeom>
        </p:spPr>
      </p:pic>
      <p:sp>
        <p:nvSpPr>
          <p:cNvPr id="10" name="TextBox 9">
            <a:extLst>
              <a:ext uri="{FF2B5EF4-FFF2-40B4-BE49-F238E27FC236}">
                <a16:creationId xmlns:a16="http://schemas.microsoft.com/office/drawing/2014/main" id="{1AEFD06D-8763-A994-06C7-6FD833D5EC1F}"/>
              </a:ext>
            </a:extLst>
          </p:cNvPr>
          <p:cNvSpPr txBox="1"/>
          <p:nvPr/>
        </p:nvSpPr>
        <p:spPr>
          <a:xfrm>
            <a:off x="8685165" y="6486555"/>
            <a:ext cx="1676400" cy="369332"/>
          </a:xfrm>
          <a:prstGeom prst="rect">
            <a:avLst/>
          </a:prstGeom>
          <a:noFill/>
        </p:spPr>
        <p:txBody>
          <a:bodyPr wrap="square" rtlCol="0">
            <a:spAutoFit/>
          </a:bodyPr>
          <a:lstStyle/>
          <a:p>
            <a:pPr algn="ctr"/>
            <a:r>
              <a:rPr lang="en-US" b="1" dirty="0"/>
              <a:t>Execution</a:t>
            </a:r>
            <a:endParaRPr lang="en-GB" b="1" dirty="0"/>
          </a:p>
        </p:txBody>
      </p:sp>
      <p:sp>
        <p:nvSpPr>
          <p:cNvPr id="12" name="Rectangle 11">
            <a:extLst>
              <a:ext uri="{FF2B5EF4-FFF2-40B4-BE49-F238E27FC236}">
                <a16:creationId xmlns:a16="http://schemas.microsoft.com/office/drawing/2014/main" id="{91EFFAF7-13C5-69C4-540F-3490822B836D}"/>
              </a:ext>
            </a:extLst>
          </p:cNvPr>
          <p:cNvSpPr/>
          <p:nvPr/>
        </p:nvSpPr>
        <p:spPr>
          <a:xfrm>
            <a:off x="8026801" y="2494529"/>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pic>
        <p:nvPicPr>
          <p:cNvPr id="5" name="Picture 4">
            <a:extLst>
              <a:ext uri="{FF2B5EF4-FFF2-40B4-BE49-F238E27FC236}">
                <a16:creationId xmlns:a16="http://schemas.microsoft.com/office/drawing/2014/main" id="{06743557-26B0-B126-F6EC-621296EE8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4031" y="4121780"/>
            <a:ext cx="1240364" cy="1240364"/>
          </a:xfrm>
          <a:prstGeom prst="rect">
            <a:avLst/>
          </a:prstGeom>
          <a:solidFill>
            <a:schemeClr val="bg1"/>
          </a:solidFill>
        </p:spPr>
      </p:pic>
      <p:sp>
        <p:nvSpPr>
          <p:cNvPr id="11" name="TextBox 10">
            <a:extLst>
              <a:ext uri="{FF2B5EF4-FFF2-40B4-BE49-F238E27FC236}">
                <a16:creationId xmlns:a16="http://schemas.microsoft.com/office/drawing/2014/main" id="{B738E63F-5D37-E9B5-D078-1D469837C0DD}"/>
              </a:ext>
            </a:extLst>
          </p:cNvPr>
          <p:cNvSpPr txBox="1"/>
          <p:nvPr/>
        </p:nvSpPr>
        <p:spPr>
          <a:xfrm>
            <a:off x="9394395" y="4229742"/>
            <a:ext cx="1676400" cy="923330"/>
          </a:xfrm>
          <a:prstGeom prst="rect">
            <a:avLst/>
          </a:prstGeom>
          <a:noFill/>
        </p:spPr>
        <p:txBody>
          <a:bodyPr wrap="square" rtlCol="0">
            <a:spAutoFit/>
          </a:bodyPr>
          <a:lstStyle/>
          <a:p>
            <a:pPr algn="ctr"/>
            <a:r>
              <a:rPr lang="en-US" b="1" dirty="0">
                <a:solidFill>
                  <a:schemeClr val="bg1"/>
                </a:solidFill>
              </a:rPr>
              <a:t>Target</a:t>
            </a:r>
            <a:br>
              <a:rPr lang="en-US" b="1" dirty="0">
                <a:solidFill>
                  <a:schemeClr val="bg1"/>
                </a:solidFill>
              </a:rPr>
            </a:br>
            <a:r>
              <a:rPr lang="en-US" b="1" dirty="0">
                <a:solidFill>
                  <a:schemeClr val="bg1"/>
                </a:solidFill>
              </a:rPr>
              <a:t>Program</a:t>
            </a:r>
          </a:p>
          <a:p>
            <a:pPr algn="ctr"/>
            <a:r>
              <a:rPr lang="en-US" b="1" dirty="0">
                <a:solidFill>
                  <a:schemeClr val="bg1"/>
                </a:solidFill>
              </a:rPr>
              <a:t>(Object Code)</a:t>
            </a:r>
            <a:endParaRPr lang="en-GB" b="1" dirty="0">
              <a:solidFill>
                <a:schemeClr val="bg1"/>
              </a:solidFill>
            </a:endParaRPr>
          </a:p>
        </p:txBody>
      </p:sp>
      <p:sp>
        <p:nvSpPr>
          <p:cNvPr id="8" name="Arrow: Down 7">
            <a:extLst>
              <a:ext uri="{FF2B5EF4-FFF2-40B4-BE49-F238E27FC236}">
                <a16:creationId xmlns:a16="http://schemas.microsoft.com/office/drawing/2014/main" id="{CB94C479-B41B-B635-4E73-4D440CA1855F}"/>
              </a:ext>
            </a:extLst>
          </p:cNvPr>
          <p:cNvSpPr/>
          <p:nvPr/>
        </p:nvSpPr>
        <p:spPr>
          <a:xfrm>
            <a:off x="9006825" y="2065413"/>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A388BB5D-6D6C-6368-12A7-DE36108B411C}"/>
              </a:ext>
            </a:extLst>
          </p:cNvPr>
          <p:cNvSpPr/>
          <p:nvPr/>
        </p:nvSpPr>
        <p:spPr>
          <a:xfrm>
            <a:off x="9013395" y="3361661"/>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16584C15-2747-93B1-7629-F67E509C08D0}"/>
              </a:ext>
            </a:extLst>
          </p:cNvPr>
          <p:cNvSpPr/>
          <p:nvPr/>
        </p:nvSpPr>
        <p:spPr>
          <a:xfrm>
            <a:off x="9013395" y="5393131"/>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2694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8B34-D86C-5095-EA4A-9B10343FA620}"/>
              </a:ext>
            </a:extLst>
          </p:cNvPr>
          <p:cNvSpPr>
            <a:spLocks noGrp="1"/>
          </p:cNvSpPr>
          <p:nvPr>
            <p:ph type="title"/>
          </p:nvPr>
        </p:nvSpPr>
        <p:spPr/>
        <p:txBody>
          <a:bodyPr/>
          <a:lstStyle/>
          <a:p>
            <a:r>
              <a:rPr lang="en-GB" dirty="0"/>
              <a:t>Name Resolution</a:t>
            </a:r>
            <a:endParaRPr lang="en-SG" dirty="0"/>
          </a:p>
        </p:txBody>
      </p:sp>
      <p:sp>
        <p:nvSpPr>
          <p:cNvPr id="3" name="Content Placeholder 2">
            <a:extLst>
              <a:ext uri="{FF2B5EF4-FFF2-40B4-BE49-F238E27FC236}">
                <a16:creationId xmlns:a16="http://schemas.microsoft.com/office/drawing/2014/main" id="{C7C49193-D5B6-610B-EEA3-E2A025BD75D6}"/>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Name Resolution</a:t>
            </a:r>
            <a:r>
              <a:rPr lang="en-GB" b="1" dirty="0"/>
              <a:t>):</a:t>
            </a:r>
          </a:p>
          <a:p>
            <a:pPr marL="0" indent="0">
              <a:buNone/>
            </a:pPr>
            <a:r>
              <a:rPr lang="en-GB" b="1" dirty="0">
                <a:solidFill>
                  <a:srgbClr val="00B050"/>
                </a:solidFill>
              </a:rPr>
              <a:t>Name Resolution </a:t>
            </a:r>
            <a:r>
              <a:rPr lang="en-GB" dirty="0"/>
              <a:t>involves resolving references to variables, functions, and other program elements, based on their names and context within the program.</a:t>
            </a:r>
          </a:p>
          <a:p>
            <a:pPr marL="0" indent="0">
              <a:buNone/>
            </a:pPr>
            <a:r>
              <a:rPr lang="en-GB" dirty="0"/>
              <a:t>This ensures that the correct element is referred to, and that conflicts or ambiguities between different program elements are resolved correctly.</a:t>
            </a:r>
          </a:p>
          <a:p>
            <a:pPr marL="0" indent="0">
              <a:buNone/>
            </a:pPr>
            <a:r>
              <a:rPr lang="en-GB" dirty="0"/>
              <a:t>For instance, your code could have two variables with name “x” in two different functions, but the program should understand the difference between the two.</a:t>
            </a:r>
          </a:p>
          <a:p>
            <a:pPr marL="0" indent="0">
              <a:buNone/>
            </a:pPr>
            <a:endParaRPr lang="en-GB" dirty="0"/>
          </a:p>
          <a:p>
            <a:endParaRPr lang="en-SG" dirty="0"/>
          </a:p>
        </p:txBody>
      </p:sp>
    </p:spTree>
    <p:extLst>
      <p:ext uri="{BB962C8B-B14F-4D97-AF65-F5344CB8AC3E}">
        <p14:creationId xmlns:p14="http://schemas.microsoft.com/office/powerpoint/2010/main" val="1452574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9CC6C1-BA31-E246-8AF2-1BFB1D218A2D}"/>
              </a:ext>
            </a:extLst>
          </p:cNvPr>
          <p:cNvSpPr>
            <a:spLocks noGrp="1"/>
          </p:cNvSpPr>
          <p:nvPr>
            <p:ph type="title"/>
          </p:nvPr>
        </p:nvSpPr>
        <p:spPr/>
        <p:txBody>
          <a:bodyPr/>
          <a:lstStyle/>
          <a:p>
            <a:r>
              <a:rPr lang="en-GB" dirty="0"/>
              <a:t>Semantic Analysis Recap</a:t>
            </a:r>
            <a:endParaRPr lang="en-SG" dirty="0"/>
          </a:p>
        </p:txBody>
      </p:sp>
      <p:sp>
        <p:nvSpPr>
          <p:cNvPr id="3" name="Content Placeholder 2">
            <a:extLst>
              <a:ext uri="{FF2B5EF4-FFF2-40B4-BE49-F238E27FC236}">
                <a16:creationId xmlns:a16="http://schemas.microsoft.com/office/drawing/2014/main" id="{2AA71324-43A9-3773-A9F6-00EC1B6AE4B5}"/>
              </a:ext>
            </a:extLst>
          </p:cNvPr>
          <p:cNvSpPr>
            <a:spLocks noGrp="1"/>
          </p:cNvSpPr>
          <p:nvPr>
            <p:ph idx="1"/>
          </p:nvPr>
        </p:nvSpPr>
        <p:spPr>
          <a:xfrm>
            <a:off x="838200" y="1825624"/>
            <a:ext cx="10515600" cy="5032375"/>
          </a:xfrm>
        </p:spPr>
        <p:txBody>
          <a:bodyPr>
            <a:normAutofit/>
          </a:bodyPr>
          <a:lstStyle/>
          <a:p>
            <a:pPr marL="0" indent="0">
              <a:buNone/>
            </a:pPr>
            <a:r>
              <a:rPr lang="en-GB" dirty="0"/>
              <a:t>Overall, semantic analysis is an important part of the compilation process that ensures that programs are more than just lexically and syntactically correct.</a:t>
            </a:r>
          </a:p>
          <a:p>
            <a:pPr marL="0" indent="0">
              <a:buNone/>
            </a:pPr>
            <a:r>
              <a:rPr lang="en-GB" dirty="0"/>
              <a:t>By analysing the meaning and structure of the program's statements and expressions, semantic analysis helps to catch errors and inconsistencies that might cause the program to behave incorrectly or unpredictably at runtime.</a:t>
            </a:r>
          </a:p>
          <a:p>
            <a:pPr marL="0" indent="0">
              <a:buNone/>
            </a:pPr>
            <a:endParaRPr lang="en-GB" dirty="0"/>
          </a:p>
          <a:p>
            <a:pPr marL="0" indent="0">
              <a:buNone/>
            </a:pPr>
            <a:r>
              <a:rPr lang="en-GB" dirty="0"/>
              <a:t>This is the final step of the analysis part of the compiler: </a:t>
            </a:r>
            <a:r>
              <a:rPr lang="en-GB" b="1" dirty="0"/>
              <a:t>a source code that passes all three analysis steps is deemed legal, well-formed and will execute!</a:t>
            </a:r>
          </a:p>
          <a:p>
            <a:endParaRPr lang="en-SG" dirty="0"/>
          </a:p>
        </p:txBody>
      </p:sp>
    </p:spTree>
    <p:extLst>
      <p:ext uri="{BB962C8B-B14F-4D97-AF65-F5344CB8AC3E}">
        <p14:creationId xmlns:p14="http://schemas.microsoft.com/office/powerpoint/2010/main" val="1855779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purpose of a compiler?</a:t>
            </a:r>
          </a:p>
          <a:p>
            <a:pPr marL="514350" indent="-514350">
              <a:buAutoNum type="alphaLcPeriod"/>
            </a:pPr>
            <a:r>
              <a:rPr lang="en-GB" dirty="0"/>
              <a:t>To translate a program written in one language into a program written in another language</a:t>
            </a:r>
          </a:p>
          <a:p>
            <a:pPr marL="514350" indent="-514350">
              <a:buAutoNum type="alphaLcPeriod"/>
            </a:pPr>
            <a:r>
              <a:rPr lang="en-GB" dirty="0"/>
              <a:t>To execute a program on a computer</a:t>
            </a:r>
          </a:p>
          <a:p>
            <a:pPr marL="514350" indent="-514350">
              <a:buAutoNum type="alphaLcPeriod"/>
            </a:pPr>
            <a:r>
              <a:rPr lang="en-GB" dirty="0"/>
              <a:t>To debug a program</a:t>
            </a:r>
          </a:p>
          <a:p>
            <a:pPr marL="514350" indent="-514350">
              <a:buAutoNum type="alphaLcPeriod"/>
            </a:pPr>
            <a:r>
              <a:rPr lang="en-GB" dirty="0"/>
              <a:t>To document a program</a:t>
            </a:r>
          </a:p>
          <a:p>
            <a:endParaRPr lang="en-SG" dirty="0"/>
          </a:p>
        </p:txBody>
      </p:sp>
    </p:spTree>
    <p:extLst>
      <p:ext uri="{BB962C8B-B14F-4D97-AF65-F5344CB8AC3E}">
        <p14:creationId xmlns:p14="http://schemas.microsoft.com/office/powerpoint/2010/main" val="4232115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purpose of a compiler?</a:t>
            </a:r>
          </a:p>
          <a:p>
            <a:pPr marL="514350" indent="-514350">
              <a:buAutoNum type="alphaLcPeriod"/>
            </a:pPr>
            <a:r>
              <a:rPr lang="en-GB" b="1" dirty="0">
                <a:solidFill>
                  <a:srgbClr val="00B050"/>
                </a:solidFill>
              </a:rPr>
              <a:t>To translate a program written in one language into a program written in another language</a:t>
            </a:r>
          </a:p>
          <a:p>
            <a:pPr marL="514350" indent="-514350">
              <a:buAutoNum type="alphaLcPeriod"/>
            </a:pPr>
            <a:r>
              <a:rPr lang="en-GB" dirty="0"/>
              <a:t>To execute a program on a computer</a:t>
            </a:r>
          </a:p>
          <a:p>
            <a:pPr marL="514350" indent="-514350">
              <a:buAutoNum type="alphaLcPeriod"/>
            </a:pPr>
            <a:r>
              <a:rPr lang="en-GB" dirty="0"/>
              <a:t>To debug a program</a:t>
            </a:r>
          </a:p>
          <a:p>
            <a:pPr marL="514350" indent="-514350">
              <a:buAutoNum type="alphaLcPeriod"/>
            </a:pPr>
            <a:r>
              <a:rPr lang="en-GB" dirty="0"/>
              <a:t>To document a program</a:t>
            </a:r>
          </a:p>
          <a:p>
            <a:endParaRPr lang="en-SG" dirty="0"/>
          </a:p>
        </p:txBody>
      </p:sp>
    </p:spTree>
    <p:extLst>
      <p:ext uri="{BB962C8B-B14F-4D97-AF65-F5344CB8AC3E}">
        <p14:creationId xmlns:p14="http://schemas.microsoft.com/office/powerpoint/2010/main" val="4051912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types of compilers?</a:t>
            </a:r>
          </a:p>
          <a:p>
            <a:pPr marL="514350" indent="-514350">
              <a:buAutoNum type="alphaLcPeriod"/>
            </a:pPr>
            <a:r>
              <a:rPr lang="en-GB" dirty="0"/>
              <a:t>Source-to-source, just-in-time (JIT)</a:t>
            </a:r>
          </a:p>
          <a:p>
            <a:pPr marL="514350" indent="-514350">
              <a:buAutoNum type="alphaLcPeriod"/>
            </a:pPr>
            <a:r>
              <a:rPr lang="en-GB" dirty="0"/>
              <a:t>Front-end, middle-end, back-end</a:t>
            </a:r>
          </a:p>
          <a:p>
            <a:pPr marL="514350" indent="-514350">
              <a:buAutoNum type="alphaLcPeriod"/>
            </a:pPr>
            <a:r>
              <a:rPr lang="en-GB" dirty="0"/>
              <a:t>Syntax, semantics, tokens, parse tree, intermediate code, machine code, executable code</a:t>
            </a:r>
          </a:p>
          <a:p>
            <a:pPr marL="514350" indent="-514350">
              <a:buAutoNum type="alphaLcPeriod"/>
            </a:pPr>
            <a:r>
              <a:rPr lang="en-GB" dirty="0"/>
              <a:t>C, C++, Java, Python</a:t>
            </a:r>
          </a:p>
          <a:p>
            <a:endParaRPr lang="en-SG" dirty="0"/>
          </a:p>
        </p:txBody>
      </p:sp>
    </p:spTree>
    <p:extLst>
      <p:ext uri="{BB962C8B-B14F-4D97-AF65-F5344CB8AC3E}">
        <p14:creationId xmlns:p14="http://schemas.microsoft.com/office/powerpoint/2010/main" val="4099824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types of compilers?</a:t>
            </a:r>
          </a:p>
          <a:p>
            <a:pPr marL="514350" indent="-514350">
              <a:buAutoNum type="alphaLcPeriod"/>
            </a:pPr>
            <a:r>
              <a:rPr lang="en-GB" b="1" dirty="0">
                <a:solidFill>
                  <a:srgbClr val="00B050"/>
                </a:solidFill>
              </a:rPr>
              <a:t>Source-to-source, just-in-time (JIT)</a:t>
            </a:r>
          </a:p>
          <a:p>
            <a:pPr marL="514350" indent="-514350">
              <a:buAutoNum type="alphaLcPeriod"/>
            </a:pPr>
            <a:r>
              <a:rPr lang="en-GB" dirty="0"/>
              <a:t>Front-end, middle-end, back-end</a:t>
            </a:r>
          </a:p>
          <a:p>
            <a:pPr marL="514350" indent="-514350">
              <a:buAutoNum type="alphaLcPeriod"/>
            </a:pPr>
            <a:r>
              <a:rPr lang="en-GB" dirty="0"/>
              <a:t>Syntax, semantics, tokens, parse tree, intermediate code, machine code, executable code</a:t>
            </a:r>
          </a:p>
          <a:p>
            <a:pPr marL="514350" indent="-514350">
              <a:buAutoNum type="alphaLcPeriod"/>
            </a:pPr>
            <a:r>
              <a:rPr lang="en-GB" dirty="0"/>
              <a:t>C, C++, Java, Python</a:t>
            </a:r>
          </a:p>
          <a:p>
            <a:endParaRPr lang="en-SG" dirty="0"/>
          </a:p>
        </p:txBody>
      </p:sp>
    </p:spTree>
    <p:extLst>
      <p:ext uri="{BB962C8B-B14F-4D97-AF65-F5344CB8AC3E}">
        <p14:creationId xmlns:p14="http://schemas.microsoft.com/office/powerpoint/2010/main" val="1601297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Which of these operations are part of the front-end of a compiler?</a:t>
            </a:r>
          </a:p>
          <a:p>
            <a:pPr marL="514350" indent="-514350">
              <a:buAutoNum type="alphaLcPeriod"/>
            </a:pPr>
            <a:r>
              <a:rPr lang="en-GB" dirty="0"/>
              <a:t>Generating machine code</a:t>
            </a:r>
          </a:p>
          <a:p>
            <a:pPr marL="514350" indent="-514350">
              <a:buAutoNum type="alphaLcPeriod"/>
            </a:pPr>
            <a:r>
              <a:rPr lang="en-GB" dirty="0"/>
              <a:t>Optimizing code</a:t>
            </a:r>
          </a:p>
          <a:p>
            <a:pPr marL="514350" indent="-514350">
              <a:buAutoNum type="alphaLcPeriod"/>
            </a:pPr>
            <a:r>
              <a:rPr lang="en-GB" dirty="0"/>
              <a:t>Parsing source code and building an abstract syntax tree</a:t>
            </a:r>
          </a:p>
          <a:p>
            <a:pPr marL="514350" indent="-514350">
              <a:buAutoNum type="alphaLcPeriod"/>
            </a:pPr>
            <a:r>
              <a:rPr lang="en-GB" dirty="0"/>
              <a:t>Executing the code and showing error messages to the user, if any.</a:t>
            </a:r>
          </a:p>
        </p:txBody>
      </p:sp>
    </p:spTree>
    <p:extLst>
      <p:ext uri="{BB962C8B-B14F-4D97-AF65-F5344CB8AC3E}">
        <p14:creationId xmlns:p14="http://schemas.microsoft.com/office/powerpoint/2010/main" val="2900176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Which of these operations are part of the front-end of a compiler?</a:t>
            </a:r>
          </a:p>
          <a:p>
            <a:pPr marL="514350" indent="-514350">
              <a:buAutoNum type="alphaLcPeriod"/>
            </a:pPr>
            <a:r>
              <a:rPr lang="en-GB" dirty="0"/>
              <a:t>Generating machine code</a:t>
            </a:r>
          </a:p>
          <a:p>
            <a:pPr marL="514350" indent="-514350">
              <a:buAutoNum type="alphaLcPeriod"/>
            </a:pPr>
            <a:r>
              <a:rPr lang="en-GB" dirty="0"/>
              <a:t>Optimizing code</a:t>
            </a:r>
          </a:p>
          <a:p>
            <a:pPr marL="514350" indent="-514350">
              <a:buAutoNum type="alphaLcPeriod"/>
            </a:pPr>
            <a:r>
              <a:rPr lang="en-GB" b="1" dirty="0">
                <a:solidFill>
                  <a:srgbClr val="00B050"/>
                </a:solidFill>
              </a:rPr>
              <a:t>Parsing source code and building an abstract syntax tree</a:t>
            </a:r>
          </a:p>
          <a:p>
            <a:pPr marL="514350" indent="-514350">
              <a:buAutoNum type="alphaLcPeriod"/>
            </a:pPr>
            <a:r>
              <a:rPr lang="en-GB" dirty="0"/>
              <a:t>Executing the code and showing error messages to the user, if any</a:t>
            </a:r>
          </a:p>
        </p:txBody>
      </p:sp>
    </p:spTree>
    <p:extLst>
      <p:ext uri="{BB962C8B-B14F-4D97-AF65-F5344CB8AC3E}">
        <p14:creationId xmlns:p14="http://schemas.microsoft.com/office/powerpoint/2010/main" val="4251184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tokens in the context of a compiler?</a:t>
            </a:r>
          </a:p>
          <a:p>
            <a:pPr marL="514350" indent="-514350">
              <a:buAutoNum type="alphaLcPeriod"/>
            </a:pPr>
            <a:r>
              <a:rPr lang="en-GB" dirty="0"/>
              <a:t>The basic building blocks of the programming language's syntax</a:t>
            </a:r>
          </a:p>
          <a:p>
            <a:pPr marL="514350" indent="-514350">
              <a:buAutoNum type="alphaLcPeriod"/>
            </a:pPr>
            <a:r>
              <a:rPr lang="en-GB" dirty="0"/>
              <a:t>The abstract representation of the program's semantics</a:t>
            </a:r>
          </a:p>
          <a:p>
            <a:pPr marL="514350" indent="-514350">
              <a:buAutoNum type="alphaLcPeriod"/>
            </a:pPr>
            <a:r>
              <a:rPr lang="en-GB" dirty="0"/>
              <a:t>The set of instructions that a computer can execute directly</a:t>
            </a:r>
          </a:p>
          <a:p>
            <a:pPr marL="514350" indent="-514350">
              <a:buAutoNum type="alphaLcPeriod"/>
            </a:pPr>
            <a:r>
              <a:rPr lang="en-GB" dirty="0"/>
              <a:t>The high-level language that a program is written in</a:t>
            </a:r>
            <a:endParaRPr lang="en-SG" dirty="0"/>
          </a:p>
        </p:txBody>
      </p:sp>
    </p:spTree>
    <p:extLst>
      <p:ext uri="{BB962C8B-B14F-4D97-AF65-F5344CB8AC3E}">
        <p14:creationId xmlns:p14="http://schemas.microsoft.com/office/powerpoint/2010/main" val="7996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tokens in the context of a compiler?</a:t>
            </a:r>
          </a:p>
          <a:p>
            <a:pPr marL="514350" indent="-514350">
              <a:buAutoNum type="alphaLcPeriod"/>
            </a:pPr>
            <a:r>
              <a:rPr lang="en-GB" b="1" dirty="0">
                <a:solidFill>
                  <a:srgbClr val="00B050"/>
                </a:solidFill>
              </a:rPr>
              <a:t>The basic building blocks of the programming language's syntax</a:t>
            </a:r>
          </a:p>
          <a:p>
            <a:pPr marL="514350" indent="-514350">
              <a:buAutoNum type="alphaLcPeriod"/>
            </a:pPr>
            <a:r>
              <a:rPr lang="en-GB" dirty="0"/>
              <a:t>The abstract representation of the program's semantics</a:t>
            </a:r>
          </a:p>
          <a:p>
            <a:pPr marL="514350" indent="-514350">
              <a:buAutoNum type="alphaLcPeriod"/>
            </a:pPr>
            <a:r>
              <a:rPr lang="en-GB" dirty="0"/>
              <a:t>The set of instructions that a computer can execute directly</a:t>
            </a:r>
          </a:p>
          <a:p>
            <a:pPr marL="514350" indent="-514350">
              <a:buAutoNum type="alphaLcPeriod"/>
            </a:pPr>
            <a:r>
              <a:rPr lang="en-GB" dirty="0"/>
              <a:t>The high-level language that a program is written in</a:t>
            </a:r>
            <a:endParaRPr lang="en-SG" dirty="0"/>
          </a:p>
        </p:txBody>
      </p:sp>
    </p:spTree>
    <p:extLst>
      <p:ext uri="{BB962C8B-B14F-4D97-AF65-F5344CB8AC3E}">
        <p14:creationId xmlns:p14="http://schemas.microsoft.com/office/powerpoint/2010/main" val="114063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36AE-A7BD-B2D6-D7DE-EBE0834C1A93}"/>
              </a:ext>
            </a:extLst>
          </p:cNvPr>
          <p:cNvSpPr>
            <a:spLocks noGrp="1"/>
          </p:cNvSpPr>
          <p:nvPr>
            <p:ph type="title"/>
          </p:nvPr>
        </p:nvSpPr>
        <p:spPr/>
        <p:txBody>
          <a:bodyPr/>
          <a:lstStyle/>
          <a:p>
            <a:r>
              <a:rPr lang="en-US" dirty="0"/>
              <a:t>What does a compiler need?</a:t>
            </a:r>
            <a:endParaRPr lang="en-GB" dirty="0"/>
          </a:p>
        </p:txBody>
      </p:sp>
      <p:sp>
        <p:nvSpPr>
          <p:cNvPr id="3" name="Content Placeholder 2">
            <a:extLst>
              <a:ext uri="{FF2B5EF4-FFF2-40B4-BE49-F238E27FC236}">
                <a16:creationId xmlns:a16="http://schemas.microsoft.com/office/drawing/2014/main" id="{B20362F6-0A45-1821-AD14-0E3C760A995E}"/>
              </a:ext>
            </a:extLst>
          </p:cNvPr>
          <p:cNvSpPr>
            <a:spLocks noGrp="1"/>
          </p:cNvSpPr>
          <p:nvPr>
            <p:ph sz="half" idx="1"/>
          </p:nvPr>
        </p:nvSpPr>
        <p:spPr>
          <a:xfrm>
            <a:off x="838200" y="1825624"/>
            <a:ext cx="5181600" cy="5032375"/>
          </a:xfrm>
        </p:spPr>
        <p:txBody>
          <a:bodyPr>
            <a:normAutofit lnSpcReduction="10000"/>
          </a:bodyPr>
          <a:lstStyle/>
          <a:p>
            <a:pPr marL="0" indent="0">
              <a:buNone/>
            </a:pPr>
            <a:r>
              <a:rPr lang="en-US" b="1" dirty="0"/>
              <a:t>Definition (</a:t>
            </a:r>
            <a:r>
              <a:rPr lang="en-US" b="1" dirty="0">
                <a:solidFill>
                  <a:srgbClr val="00B050"/>
                </a:solidFill>
              </a:rPr>
              <a:t>Conceptual Roadmap of a Compiler</a:t>
            </a:r>
            <a:r>
              <a:rPr lang="en-US" b="1" dirty="0"/>
              <a:t>):</a:t>
            </a:r>
            <a:endParaRPr lang="en-GB" b="1" dirty="0"/>
          </a:p>
          <a:p>
            <a:pPr marL="0" indent="0">
              <a:buNone/>
            </a:pPr>
            <a:r>
              <a:rPr lang="en-GB" dirty="0"/>
              <a:t>Translating software from one language to another language requires to:</a:t>
            </a:r>
          </a:p>
          <a:p>
            <a:r>
              <a:rPr lang="en-GB" dirty="0"/>
              <a:t>Understand </a:t>
            </a:r>
            <a:r>
              <a:rPr lang="en-GB" b="1" dirty="0"/>
              <a:t>form/syntax</a:t>
            </a:r>
            <a:r>
              <a:rPr lang="en-GB" dirty="0"/>
              <a:t> of the </a:t>
            </a:r>
            <a:r>
              <a:rPr lang="en-GB" b="1" dirty="0"/>
              <a:t>source</a:t>
            </a:r>
            <a:r>
              <a:rPr lang="en-GB" dirty="0"/>
              <a:t> </a:t>
            </a:r>
            <a:r>
              <a:rPr lang="en-GB" b="1" dirty="0"/>
              <a:t>code</a:t>
            </a:r>
            <a:r>
              <a:rPr lang="en-GB" dirty="0"/>
              <a:t> and the rules that govern </a:t>
            </a:r>
            <a:r>
              <a:rPr lang="en-GB" b="1" dirty="0"/>
              <a:t>form/syntax</a:t>
            </a:r>
            <a:r>
              <a:rPr lang="en-GB" dirty="0"/>
              <a:t> in the </a:t>
            </a:r>
            <a:r>
              <a:rPr lang="en-GB" b="1" dirty="0"/>
              <a:t>source</a:t>
            </a:r>
            <a:r>
              <a:rPr lang="en-GB" dirty="0"/>
              <a:t> </a:t>
            </a:r>
            <a:r>
              <a:rPr lang="en-GB" b="1" dirty="0"/>
              <a:t>language</a:t>
            </a:r>
            <a:r>
              <a:rPr lang="en-GB" dirty="0"/>
              <a:t>,</a:t>
            </a:r>
          </a:p>
          <a:p>
            <a:r>
              <a:rPr lang="en-GB" dirty="0"/>
              <a:t>Understand the </a:t>
            </a:r>
            <a:r>
              <a:rPr lang="en-GB" b="1" dirty="0"/>
              <a:t>content/meaning</a:t>
            </a:r>
            <a:r>
              <a:rPr lang="en-GB" dirty="0"/>
              <a:t> of the </a:t>
            </a:r>
            <a:r>
              <a:rPr lang="en-GB" b="1" dirty="0"/>
              <a:t>source</a:t>
            </a:r>
            <a:r>
              <a:rPr lang="en-GB" dirty="0"/>
              <a:t> </a:t>
            </a:r>
            <a:r>
              <a:rPr lang="en-GB" b="1" dirty="0"/>
              <a:t>code</a:t>
            </a:r>
            <a:r>
              <a:rPr lang="en-GB" dirty="0"/>
              <a:t> and </a:t>
            </a:r>
            <a:r>
              <a:rPr lang="en-GB" b="1" dirty="0"/>
              <a:t>source</a:t>
            </a:r>
            <a:r>
              <a:rPr lang="en-GB" dirty="0"/>
              <a:t> </a:t>
            </a:r>
            <a:r>
              <a:rPr lang="en-GB" b="1" dirty="0"/>
              <a:t>language</a:t>
            </a:r>
            <a:r>
              <a:rPr lang="en-GB" dirty="0"/>
              <a:t>,</a:t>
            </a:r>
          </a:p>
        </p:txBody>
      </p:sp>
      <p:sp>
        <p:nvSpPr>
          <p:cNvPr id="4" name="Content Placeholder 3">
            <a:extLst>
              <a:ext uri="{FF2B5EF4-FFF2-40B4-BE49-F238E27FC236}">
                <a16:creationId xmlns:a16="http://schemas.microsoft.com/office/drawing/2014/main" id="{353D99B7-5312-BFF8-1D5D-BEF7B953B9D9}"/>
              </a:ext>
            </a:extLst>
          </p:cNvPr>
          <p:cNvSpPr>
            <a:spLocks noGrp="1"/>
          </p:cNvSpPr>
          <p:nvPr>
            <p:ph sz="half" idx="2"/>
          </p:nvPr>
        </p:nvSpPr>
        <p:spPr>
          <a:xfrm>
            <a:off x="6172200" y="1825624"/>
            <a:ext cx="5181600" cy="5032375"/>
          </a:xfrm>
        </p:spPr>
        <p:txBody>
          <a:bodyPr>
            <a:normAutofit lnSpcReduction="10000"/>
          </a:bodyPr>
          <a:lstStyle/>
          <a:p>
            <a:r>
              <a:rPr lang="en-GB" dirty="0"/>
              <a:t>Understand the rules that govern </a:t>
            </a:r>
            <a:r>
              <a:rPr lang="en-GB" b="1" dirty="0"/>
              <a:t>form/syntax</a:t>
            </a:r>
            <a:r>
              <a:rPr lang="en-GB" dirty="0"/>
              <a:t> and </a:t>
            </a:r>
            <a:r>
              <a:rPr lang="en-GB" b="1" dirty="0"/>
              <a:t>content/meaning</a:t>
            </a:r>
            <a:r>
              <a:rPr lang="en-GB" dirty="0"/>
              <a:t> of the </a:t>
            </a:r>
            <a:r>
              <a:rPr lang="en-GB" b="1" dirty="0"/>
              <a:t>target</a:t>
            </a:r>
            <a:r>
              <a:rPr lang="en-GB" dirty="0"/>
              <a:t> </a:t>
            </a:r>
            <a:r>
              <a:rPr lang="en-GB" b="1" dirty="0"/>
              <a:t>language</a:t>
            </a:r>
            <a:r>
              <a:rPr lang="en-GB" dirty="0"/>
              <a:t>,</a:t>
            </a:r>
          </a:p>
          <a:p>
            <a:r>
              <a:rPr lang="en-GB" dirty="0"/>
              <a:t>Have a </a:t>
            </a:r>
            <a:r>
              <a:rPr lang="en-GB" b="1" dirty="0"/>
              <a:t>scheme</a:t>
            </a:r>
            <a:r>
              <a:rPr lang="en-GB" dirty="0"/>
              <a:t> for </a:t>
            </a:r>
            <a:r>
              <a:rPr lang="en-GB" b="1" dirty="0"/>
              <a:t>mapping</a:t>
            </a:r>
            <a:r>
              <a:rPr lang="en-GB" dirty="0"/>
              <a:t> </a:t>
            </a:r>
            <a:r>
              <a:rPr lang="en-GB" b="1" dirty="0"/>
              <a:t>content/meaning</a:t>
            </a:r>
            <a:r>
              <a:rPr lang="en-GB" dirty="0"/>
              <a:t> from the </a:t>
            </a:r>
            <a:r>
              <a:rPr lang="en-GB" b="1" dirty="0"/>
              <a:t>source</a:t>
            </a:r>
            <a:r>
              <a:rPr lang="en-GB" dirty="0"/>
              <a:t> </a:t>
            </a:r>
            <a:r>
              <a:rPr lang="en-GB" b="1" dirty="0"/>
              <a:t>language</a:t>
            </a:r>
            <a:r>
              <a:rPr lang="en-GB" dirty="0"/>
              <a:t> to the </a:t>
            </a:r>
            <a:r>
              <a:rPr lang="en-GB" b="1" dirty="0"/>
              <a:t>target</a:t>
            </a:r>
            <a:r>
              <a:rPr lang="en-GB" dirty="0"/>
              <a:t> </a:t>
            </a:r>
            <a:r>
              <a:rPr lang="en-GB" b="1" dirty="0"/>
              <a:t>language</a:t>
            </a:r>
            <a:r>
              <a:rPr lang="en-GB" dirty="0"/>
              <a:t>.</a:t>
            </a:r>
          </a:p>
          <a:p>
            <a:pPr marL="0" indent="0">
              <a:buNone/>
            </a:pPr>
            <a:endParaRPr lang="en-GB" dirty="0"/>
          </a:p>
          <a:p>
            <a:pPr marL="0" indent="0">
              <a:buNone/>
            </a:pPr>
            <a:r>
              <a:rPr lang="en-GB" dirty="0"/>
              <a:t>This defines a </a:t>
            </a:r>
            <a:r>
              <a:rPr lang="en-GB" b="1" dirty="0">
                <a:solidFill>
                  <a:srgbClr val="00B050"/>
                </a:solidFill>
              </a:rPr>
              <a:t>basic conceptual roadmap of a compiler</a:t>
            </a:r>
            <a:r>
              <a:rPr lang="en-GB" dirty="0"/>
              <a:t>.</a:t>
            </a:r>
            <a:endParaRPr lang="en-US" dirty="0"/>
          </a:p>
          <a:p>
            <a:endParaRPr lang="en-SG" dirty="0"/>
          </a:p>
        </p:txBody>
      </p:sp>
    </p:spTree>
    <p:extLst>
      <p:ext uri="{BB962C8B-B14F-4D97-AF65-F5344CB8AC3E}">
        <p14:creationId xmlns:p14="http://schemas.microsoft.com/office/powerpoint/2010/main" val="609186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parse tree?</a:t>
            </a:r>
          </a:p>
          <a:p>
            <a:pPr marL="514350" indent="-514350">
              <a:buFont typeface="Arial" panose="020B0604020202020204" pitchFamily="34" charset="0"/>
              <a:buAutoNum type="alphaLcPeriod"/>
            </a:pPr>
            <a:r>
              <a:rPr lang="en-GB" dirty="0"/>
              <a:t>A list of keywords and symbols used in the program</a:t>
            </a:r>
          </a:p>
          <a:p>
            <a:pPr marL="514350" indent="-514350">
              <a:buAutoNum type="alphaLcPeriod"/>
            </a:pPr>
            <a:r>
              <a:rPr lang="en-GB" dirty="0"/>
              <a:t>A data structure that represents the hierarchical structure of the source code</a:t>
            </a:r>
          </a:p>
          <a:p>
            <a:pPr marL="514350" indent="-514350">
              <a:buAutoNum type="alphaLcPeriod"/>
            </a:pPr>
            <a:r>
              <a:rPr lang="en-GB" dirty="0"/>
              <a:t>A set of rules that define the syntax of the programming language </a:t>
            </a:r>
          </a:p>
          <a:p>
            <a:pPr marL="514350" indent="-514350">
              <a:buAutoNum type="alphaLcPeriod"/>
            </a:pPr>
            <a:r>
              <a:rPr lang="en-GB" dirty="0"/>
              <a:t>A set of instructions that a computer can execute directly</a:t>
            </a:r>
          </a:p>
          <a:p>
            <a:pPr marL="0" indent="0">
              <a:buNone/>
            </a:pPr>
            <a:endParaRPr lang="en-SG" dirty="0"/>
          </a:p>
        </p:txBody>
      </p:sp>
    </p:spTree>
    <p:extLst>
      <p:ext uri="{BB962C8B-B14F-4D97-AF65-F5344CB8AC3E}">
        <p14:creationId xmlns:p14="http://schemas.microsoft.com/office/powerpoint/2010/main" val="36291835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parse tree?</a:t>
            </a:r>
          </a:p>
          <a:p>
            <a:pPr marL="514350" indent="-514350">
              <a:buFont typeface="Arial" panose="020B0604020202020204" pitchFamily="34" charset="0"/>
              <a:buAutoNum type="alphaLcPeriod"/>
            </a:pPr>
            <a:r>
              <a:rPr lang="en-GB" dirty="0"/>
              <a:t>A list of keywords and symbols used in the program</a:t>
            </a:r>
          </a:p>
          <a:p>
            <a:pPr marL="514350" indent="-514350">
              <a:buAutoNum type="alphaLcPeriod"/>
            </a:pPr>
            <a:r>
              <a:rPr lang="en-GB" b="1" dirty="0">
                <a:solidFill>
                  <a:srgbClr val="00B050"/>
                </a:solidFill>
              </a:rPr>
              <a:t>A data structure that represents the hierarchical structure of the source code</a:t>
            </a:r>
          </a:p>
          <a:p>
            <a:pPr marL="514350" indent="-514350">
              <a:buAutoNum type="alphaLcPeriod"/>
            </a:pPr>
            <a:r>
              <a:rPr lang="en-GB" dirty="0"/>
              <a:t>A set of rules that define the syntax of the programming language </a:t>
            </a:r>
          </a:p>
          <a:p>
            <a:pPr marL="514350" indent="-514350">
              <a:buAutoNum type="alphaLcPeriod"/>
            </a:pPr>
            <a:r>
              <a:rPr lang="en-GB" dirty="0"/>
              <a:t>A set of instructions that a computer can execute directly</a:t>
            </a:r>
          </a:p>
          <a:p>
            <a:pPr marL="0" indent="0">
              <a:buNone/>
            </a:pPr>
            <a:endParaRPr lang="en-SG" dirty="0"/>
          </a:p>
        </p:txBody>
      </p:sp>
    </p:spTree>
    <p:extLst>
      <p:ext uri="{BB962C8B-B14F-4D97-AF65-F5344CB8AC3E}">
        <p14:creationId xmlns:p14="http://schemas.microsoft.com/office/powerpoint/2010/main" val="3331075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Which of these problems will be ignored by the lexical analysis and the syntax analysis, but caught be the semantic analysis?</a:t>
            </a:r>
          </a:p>
          <a:p>
            <a:pPr marL="514350" indent="-514350">
              <a:buFont typeface="Arial" panose="020B0604020202020204" pitchFamily="34" charset="0"/>
              <a:buAutoNum type="alphaLcPeriod"/>
            </a:pPr>
            <a:r>
              <a:rPr lang="en-GB" dirty="0"/>
              <a:t>A code contains a variable name, immediately followed by an integer value of some sort (e.g. “int </a:t>
            </a:r>
            <a:r>
              <a:rPr lang="en-GB" b="1" dirty="0"/>
              <a:t>x 10</a:t>
            </a:r>
            <a:r>
              <a:rPr lang="en-GB" dirty="0"/>
              <a:t>;”)</a:t>
            </a:r>
          </a:p>
          <a:p>
            <a:pPr marL="514350" indent="-514350">
              <a:buFont typeface="Arial" panose="020B0604020202020204" pitchFamily="34" charset="0"/>
              <a:buAutoNum type="alphaLcPeriod"/>
            </a:pPr>
            <a:r>
              <a:rPr lang="en-GB" dirty="0"/>
              <a:t>A code contains a special symbol, which has no meaning in the language (e.g. “int x = 10 </a:t>
            </a:r>
            <a:r>
              <a:rPr lang="en-GB" b="1" dirty="0"/>
              <a:t>@ </a:t>
            </a:r>
            <a:r>
              <a:rPr lang="en-GB" dirty="0"/>
              <a:t>7;)</a:t>
            </a:r>
          </a:p>
          <a:p>
            <a:pPr marL="514350" indent="-514350">
              <a:buFont typeface="Arial" panose="020B0604020202020204" pitchFamily="34" charset="0"/>
              <a:buAutoNum type="alphaLcPeriod"/>
            </a:pPr>
            <a:r>
              <a:rPr lang="en-GB" dirty="0"/>
              <a:t>A code attempts to sum together two arrays x and y to produce a third array z, even though it is forbidden to use z = x + y on this type of variables in C</a:t>
            </a:r>
          </a:p>
          <a:p>
            <a:pPr marL="514350" indent="-514350">
              <a:buFont typeface="Arial" panose="020B0604020202020204" pitchFamily="34" charset="0"/>
              <a:buAutoNum type="alphaLcPeriod"/>
            </a:pPr>
            <a:r>
              <a:rPr lang="en-GB" dirty="0"/>
              <a:t>A code attempts to print a variable that is not yet defined (e.g. a </a:t>
            </a:r>
            <a:r>
              <a:rPr lang="en-GB" dirty="0" err="1"/>
              <a:t>printf</a:t>
            </a:r>
            <a:r>
              <a:rPr lang="en-GB" dirty="0"/>
              <a:t>(“%d”, x) appears before “int x = 7;”)</a:t>
            </a:r>
          </a:p>
          <a:p>
            <a:pPr marL="0" indent="0">
              <a:buNone/>
            </a:pPr>
            <a:endParaRPr lang="en-SG" dirty="0"/>
          </a:p>
        </p:txBody>
      </p:sp>
    </p:spTree>
    <p:extLst>
      <p:ext uri="{BB962C8B-B14F-4D97-AF65-F5344CB8AC3E}">
        <p14:creationId xmlns:p14="http://schemas.microsoft.com/office/powerpoint/2010/main" val="3757462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Which of these problems will be ignored by the lexical analysis and the syntax analysis, but caught be the semantic analysis?</a:t>
            </a:r>
          </a:p>
          <a:p>
            <a:pPr marL="514350" indent="-514350">
              <a:buFont typeface="Arial" panose="020B0604020202020204" pitchFamily="34" charset="0"/>
              <a:buAutoNum type="alphaLcPeriod"/>
            </a:pPr>
            <a:r>
              <a:rPr lang="en-GB" b="1" dirty="0">
                <a:solidFill>
                  <a:srgbClr val="FF0000"/>
                </a:solidFill>
              </a:rPr>
              <a:t>A code contains a variable name, immediately followed by an integer value of some sort (e.g. “int x 10;”)</a:t>
            </a:r>
          </a:p>
          <a:p>
            <a:pPr marL="514350" indent="-514350">
              <a:buFont typeface="Arial" panose="020B0604020202020204" pitchFamily="34" charset="0"/>
              <a:buAutoNum type="alphaLcPeriod"/>
            </a:pPr>
            <a:r>
              <a:rPr lang="en-GB" b="1" dirty="0">
                <a:solidFill>
                  <a:srgbClr val="FF0000"/>
                </a:solidFill>
              </a:rPr>
              <a:t>A code contains a special symbol, which has no meaning in the language (e.g. “int x = 10 @ 7;)</a:t>
            </a:r>
          </a:p>
          <a:p>
            <a:pPr marL="514350" indent="-514350">
              <a:buFont typeface="Arial" panose="020B0604020202020204" pitchFamily="34" charset="0"/>
              <a:buAutoNum type="alphaLcPeriod"/>
            </a:pPr>
            <a:r>
              <a:rPr lang="en-GB" b="1" dirty="0">
                <a:solidFill>
                  <a:schemeClr val="accent2"/>
                </a:solidFill>
              </a:rPr>
              <a:t>A code attempts to sum together two arrays x and y to produce a third array z, even though it is forbidden to use z = x + y on this type of variables in C</a:t>
            </a:r>
          </a:p>
          <a:p>
            <a:pPr marL="514350" indent="-514350">
              <a:buFont typeface="Arial" panose="020B0604020202020204" pitchFamily="34" charset="0"/>
              <a:buAutoNum type="alphaLcPeriod"/>
            </a:pPr>
            <a:r>
              <a:rPr lang="en-GB" b="1" dirty="0">
                <a:solidFill>
                  <a:srgbClr val="00B050"/>
                </a:solidFill>
              </a:rPr>
              <a:t>A code attempts to print a variable that is not yet defined (e.g. a </a:t>
            </a:r>
            <a:r>
              <a:rPr lang="en-GB" b="1" dirty="0" err="1">
                <a:solidFill>
                  <a:srgbClr val="00B050"/>
                </a:solidFill>
              </a:rPr>
              <a:t>printf</a:t>
            </a:r>
            <a:r>
              <a:rPr lang="en-GB" b="1" dirty="0">
                <a:solidFill>
                  <a:srgbClr val="00B050"/>
                </a:solidFill>
              </a:rPr>
              <a:t>(“%d”, x) appears before “int x = 7;”)</a:t>
            </a:r>
          </a:p>
          <a:p>
            <a:pPr marL="0" indent="0">
              <a:buNone/>
            </a:pPr>
            <a:endParaRPr lang="en-SG" dirty="0"/>
          </a:p>
        </p:txBody>
      </p:sp>
    </p:spTree>
    <p:extLst>
      <p:ext uri="{BB962C8B-B14F-4D97-AF65-F5344CB8AC3E}">
        <p14:creationId xmlns:p14="http://schemas.microsoft.com/office/powerpoint/2010/main" val="2292523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Which of these problems will be ignored by the lexical analysis and the syntax analysis, but caught be the semantic analysis?</a:t>
            </a:r>
          </a:p>
          <a:p>
            <a:pPr marL="514350" indent="-514350">
              <a:buFont typeface="Arial" panose="020B0604020202020204" pitchFamily="34" charset="0"/>
              <a:buAutoNum type="alphaLcPeriod"/>
            </a:pPr>
            <a:r>
              <a:rPr lang="en-GB" b="1" dirty="0">
                <a:solidFill>
                  <a:srgbClr val="FF0000"/>
                </a:solidFill>
              </a:rPr>
              <a:t>A code contains a variable name, immediately followed by an integer value of some sort (e.g. “int x 10;”) </a:t>
            </a:r>
            <a:r>
              <a:rPr lang="en-GB" b="1" dirty="0">
                <a:solidFill>
                  <a:srgbClr val="FF0000"/>
                </a:solidFill>
                <a:sym typeface="Wingdings" panose="05000000000000000000" pitchFamily="2" charset="2"/>
              </a:rPr>
              <a:t> </a:t>
            </a:r>
            <a:r>
              <a:rPr lang="en-GB" b="1" u="sng" dirty="0">
                <a:solidFill>
                  <a:srgbClr val="FF0000"/>
                </a:solidFill>
                <a:sym typeface="Wingdings" panose="05000000000000000000" pitchFamily="2" charset="2"/>
              </a:rPr>
              <a:t>Syntax Analysis</a:t>
            </a:r>
            <a:endParaRPr lang="en-GB" b="1" u="sng" dirty="0">
              <a:solidFill>
                <a:srgbClr val="FF0000"/>
              </a:solidFill>
            </a:endParaRPr>
          </a:p>
          <a:p>
            <a:pPr marL="514350" indent="-514350">
              <a:buFont typeface="Arial" panose="020B0604020202020204" pitchFamily="34" charset="0"/>
              <a:buAutoNum type="alphaLcPeriod"/>
            </a:pPr>
            <a:r>
              <a:rPr lang="en-GB" b="1" dirty="0">
                <a:solidFill>
                  <a:srgbClr val="FF0000"/>
                </a:solidFill>
              </a:rPr>
              <a:t>A code contains a special symbol, which has no meaning in the language (e.g. “int x = 10 @ 7;)</a:t>
            </a:r>
          </a:p>
          <a:p>
            <a:pPr marL="514350" indent="-514350">
              <a:buFont typeface="Arial" panose="020B0604020202020204" pitchFamily="34" charset="0"/>
              <a:buAutoNum type="alphaLcPeriod"/>
            </a:pPr>
            <a:r>
              <a:rPr lang="en-GB" b="1" dirty="0">
                <a:solidFill>
                  <a:schemeClr val="accent2"/>
                </a:solidFill>
              </a:rPr>
              <a:t>A code attempts to sum together two arrays x and y to produce a third array z, even though it is forbidden to use z = x + y on this type of variables in C</a:t>
            </a:r>
          </a:p>
          <a:p>
            <a:pPr marL="514350" indent="-514350">
              <a:buFont typeface="Arial" panose="020B0604020202020204" pitchFamily="34" charset="0"/>
              <a:buAutoNum type="alphaLcPeriod"/>
            </a:pPr>
            <a:r>
              <a:rPr lang="en-GB" b="1" dirty="0">
                <a:solidFill>
                  <a:srgbClr val="00B050"/>
                </a:solidFill>
              </a:rPr>
              <a:t>A code attempts to print a variable that is not yet defined (e.g. a </a:t>
            </a:r>
            <a:r>
              <a:rPr lang="en-GB" b="1" dirty="0" err="1">
                <a:solidFill>
                  <a:srgbClr val="00B050"/>
                </a:solidFill>
              </a:rPr>
              <a:t>printf</a:t>
            </a:r>
            <a:r>
              <a:rPr lang="en-GB" b="1" dirty="0">
                <a:solidFill>
                  <a:srgbClr val="00B050"/>
                </a:solidFill>
              </a:rPr>
              <a:t>(“%d”, x) appears before “int x = 7;”)</a:t>
            </a:r>
          </a:p>
          <a:p>
            <a:pPr marL="0" indent="0">
              <a:buNone/>
            </a:pPr>
            <a:endParaRPr lang="en-SG" dirty="0"/>
          </a:p>
        </p:txBody>
      </p:sp>
    </p:spTree>
    <p:extLst>
      <p:ext uri="{BB962C8B-B14F-4D97-AF65-F5344CB8AC3E}">
        <p14:creationId xmlns:p14="http://schemas.microsoft.com/office/powerpoint/2010/main" val="4082093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Which of these problems will be ignored by the lexical analysis and the syntax analysis, but caught be the semantic analysis?</a:t>
            </a:r>
          </a:p>
          <a:p>
            <a:pPr marL="514350" indent="-514350">
              <a:buFont typeface="Arial" panose="020B0604020202020204" pitchFamily="34" charset="0"/>
              <a:buAutoNum type="alphaLcPeriod"/>
            </a:pPr>
            <a:r>
              <a:rPr lang="en-GB" b="1" dirty="0">
                <a:solidFill>
                  <a:srgbClr val="FF0000"/>
                </a:solidFill>
              </a:rPr>
              <a:t>A code contains a variable name, immediately followed by an integer value of some sort (e.g. “int x 10;”) </a:t>
            </a:r>
            <a:r>
              <a:rPr lang="en-GB" b="1" dirty="0">
                <a:solidFill>
                  <a:srgbClr val="FF0000"/>
                </a:solidFill>
                <a:sym typeface="Wingdings" panose="05000000000000000000" pitchFamily="2" charset="2"/>
              </a:rPr>
              <a:t> </a:t>
            </a:r>
            <a:r>
              <a:rPr lang="en-GB" b="1" u="sng" dirty="0">
                <a:solidFill>
                  <a:srgbClr val="FF0000"/>
                </a:solidFill>
                <a:sym typeface="Wingdings" panose="05000000000000000000" pitchFamily="2" charset="2"/>
              </a:rPr>
              <a:t>Syntax Analysis</a:t>
            </a:r>
            <a:endParaRPr lang="en-GB" b="1" u="sng" dirty="0">
              <a:solidFill>
                <a:srgbClr val="FF0000"/>
              </a:solidFill>
            </a:endParaRPr>
          </a:p>
          <a:p>
            <a:pPr marL="514350" indent="-514350">
              <a:buFont typeface="Arial" panose="020B0604020202020204" pitchFamily="34" charset="0"/>
              <a:buAutoNum type="alphaLcPeriod"/>
            </a:pPr>
            <a:r>
              <a:rPr lang="en-GB" b="1" dirty="0">
                <a:solidFill>
                  <a:srgbClr val="FF0000"/>
                </a:solidFill>
              </a:rPr>
              <a:t>A code contains a special symbol, which has no meaning in the language (e.g. “int x = 10 @ 7;) </a:t>
            </a:r>
            <a:r>
              <a:rPr lang="en-GB" b="1" dirty="0">
                <a:solidFill>
                  <a:srgbClr val="FF0000"/>
                </a:solidFill>
                <a:sym typeface="Wingdings" panose="05000000000000000000" pitchFamily="2" charset="2"/>
              </a:rPr>
              <a:t> </a:t>
            </a:r>
            <a:r>
              <a:rPr lang="en-GB" b="1" u="sng" dirty="0">
                <a:solidFill>
                  <a:srgbClr val="FF0000"/>
                </a:solidFill>
                <a:sym typeface="Wingdings" panose="05000000000000000000" pitchFamily="2" charset="2"/>
              </a:rPr>
              <a:t>Lexical Analysis</a:t>
            </a:r>
            <a:endParaRPr lang="en-GB" b="1" dirty="0">
              <a:solidFill>
                <a:srgbClr val="FF0000"/>
              </a:solidFill>
            </a:endParaRPr>
          </a:p>
          <a:p>
            <a:pPr marL="514350" indent="-514350">
              <a:buFont typeface="Arial" panose="020B0604020202020204" pitchFamily="34" charset="0"/>
              <a:buAutoNum type="alphaLcPeriod"/>
            </a:pPr>
            <a:r>
              <a:rPr lang="en-GB" b="1" dirty="0">
                <a:solidFill>
                  <a:schemeClr val="accent2"/>
                </a:solidFill>
              </a:rPr>
              <a:t>A code attempts to sum together two arrays x and y to produce a third array z, even though it is forbidden to use z = x + y on this type of variables in C</a:t>
            </a:r>
          </a:p>
          <a:p>
            <a:pPr marL="514350" indent="-514350">
              <a:buFont typeface="Arial" panose="020B0604020202020204" pitchFamily="34" charset="0"/>
              <a:buAutoNum type="alphaLcPeriod"/>
            </a:pPr>
            <a:r>
              <a:rPr lang="en-GB" b="1" dirty="0">
                <a:solidFill>
                  <a:srgbClr val="00B050"/>
                </a:solidFill>
              </a:rPr>
              <a:t>A code attempts to print a variable that is not yet defined (e.g. a </a:t>
            </a:r>
            <a:r>
              <a:rPr lang="en-GB" b="1" dirty="0" err="1">
                <a:solidFill>
                  <a:srgbClr val="00B050"/>
                </a:solidFill>
              </a:rPr>
              <a:t>printf</a:t>
            </a:r>
            <a:r>
              <a:rPr lang="en-GB" b="1" dirty="0">
                <a:solidFill>
                  <a:srgbClr val="00B050"/>
                </a:solidFill>
              </a:rPr>
              <a:t>(“%d”, x) appears before “int x = 7;”)</a:t>
            </a:r>
          </a:p>
          <a:p>
            <a:pPr marL="0" indent="0">
              <a:buNone/>
            </a:pPr>
            <a:endParaRPr lang="en-SG" dirty="0"/>
          </a:p>
        </p:txBody>
      </p:sp>
    </p:spTree>
    <p:extLst>
      <p:ext uri="{BB962C8B-B14F-4D97-AF65-F5344CB8AC3E}">
        <p14:creationId xmlns:p14="http://schemas.microsoft.com/office/powerpoint/2010/main" val="2705865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Which of these problems will be ignored by the lexical analysis and the syntax analysis, but caught be the semantic analysis?</a:t>
            </a:r>
          </a:p>
          <a:p>
            <a:pPr marL="514350" indent="-514350">
              <a:buFont typeface="Arial" panose="020B0604020202020204" pitchFamily="34" charset="0"/>
              <a:buAutoNum type="alphaLcPeriod"/>
            </a:pPr>
            <a:r>
              <a:rPr lang="en-GB" b="1" dirty="0">
                <a:solidFill>
                  <a:srgbClr val="FF0000"/>
                </a:solidFill>
              </a:rPr>
              <a:t>A code contains a variable name, immediately followed by an integer value of some sort (e.g. “int x 10;”) </a:t>
            </a:r>
            <a:r>
              <a:rPr lang="en-GB" b="1" dirty="0">
                <a:solidFill>
                  <a:srgbClr val="FF0000"/>
                </a:solidFill>
                <a:sym typeface="Wingdings" panose="05000000000000000000" pitchFamily="2" charset="2"/>
              </a:rPr>
              <a:t> </a:t>
            </a:r>
            <a:r>
              <a:rPr lang="en-GB" b="1" u="sng" dirty="0">
                <a:solidFill>
                  <a:srgbClr val="FF0000"/>
                </a:solidFill>
                <a:sym typeface="Wingdings" panose="05000000000000000000" pitchFamily="2" charset="2"/>
              </a:rPr>
              <a:t>Syntax Analysis</a:t>
            </a:r>
            <a:endParaRPr lang="en-GB" b="1" u="sng" dirty="0">
              <a:solidFill>
                <a:srgbClr val="FF0000"/>
              </a:solidFill>
            </a:endParaRPr>
          </a:p>
          <a:p>
            <a:pPr marL="514350" indent="-514350">
              <a:buFont typeface="Arial" panose="020B0604020202020204" pitchFamily="34" charset="0"/>
              <a:buAutoNum type="alphaLcPeriod"/>
            </a:pPr>
            <a:r>
              <a:rPr lang="en-GB" b="1" dirty="0">
                <a:solidFill>
                  <a:srgbClr val="FF0000"/>
                </a:solidFill>
              </a:rPr>
              <a:t>A code contains a special symbol, which has no meaning in the language (e.g. “int x = 10 @ 7;) </a:t>
            </a:r>
            <a:r>
              <a:rPr lang="en-GB" b="1" dirty="0">
                <a:solidFill>
                  <a:srgbClr val="FF0000"/>
                </a:solidFill>
                <a:sym typeface="Wingdings" panose="05000000000000000000" pitchFamily="2" charset="2"/>
              </a:rPr>
              <a:t> </a:t>
            </a:r>
            <a:r>
              <a:rPr lang="en-GB" b="1" u="sng" dirty="0">
                <a:solidFill>
                  <a:srgbClr val="FF0000"/>
                </a:solidFill>
                <a:sym typeface="Wingdings" panose="05000000000000000000" pitchFamily="2" charset="2"/>
              </a:rPr>
              <a:t>Lexical Analysis</a:t>
            </a:r>
            <a:endParaRPr lang="en-GB" b="1" dirty="0">
              <a:solidFill>
                <a:srgbClr val="FF0000"/>
              </a:solidFill>
            </a:endParaRPr>
          </a:p>
          <a:p>
            <a:pPr marL="514350" indent="-514350">
              <a:buFont typeface="Arial" panose="020B0604020202020204" pitchFamily="34" charset="0"/>
              <a:buAutoNum type="alphaLcPeriod"/>
            </a:pPr>
            <a:r>
              <a:rPr lang="en-GB" b="1" dirty="0">
                <a:solidFill>
                  <a:schemeClr val="accent2"/>
                </a:solidFill>
              </a:rPr>
              <a:t>A code attempts to sum together two arrays x and y to produce a third array z, even though it is forbidden to use z = x + y on this type of variables in C </a:t>
            </a:r>
            <a:r>
              <a:rPr lang="en-GB" b="1" dirty="0">
                <a:solidFill>
                  <a:schemeClr val="accent2"/>
                </a:solidFill>
                <a:sym typeface="Wingdings" panose="05000000000000000000" pitchFamily="2" charset="2"/>
              </a:rPr>
              <a:t> </a:t>
            </a:r>
            <a:r>
              <a:rPr lang="en-GB" b="1" u="sng" dirty="0">
                <a:solidFill>
                  <a:schemeClr val="accent2"/>
                </a:solidFill>
                <a:sym typeface="Wingdings" panose="05000000000000000000" pitchFamily="2" charset="2"/>
              </a:rPr>
              <a:t>Semantic Analysis</a:t>
            </a:r>
            <a:r>
              <a:rPr lang="en-GB" b="1" dirty="0">
                <a:solidFill>
                  <a:schemeClr val="accent2"/>
                </a:solidFill>
                <a:sym typeface="Wingdings" panose="05000000000000000000" pitchFamily="2" charset="2"/>
              </a:rPr>
              <a:t>, but careful, this operation could be allowed in some languages!</a:t>
            </a:r>
            <a:endParaRPr lang="en-GB" b="1" dirty="0">
              <a:solidFill>
                <a:schemeClr val="accent2"/>
              </a:solidFill>
            </a:endParaRPr>
          </a:p>
          <a:p>
            <a:pPr marL="514350" indent="-514350">
              <a:buFont typeface="Arial" panose="020B0604020202020204" pitchFamily="34" charset="0"/>
              <a:buAutoNum type="alphaLcPeriod"/>
            </a:pPr>
            <a:r>
              <a:rPr lang="en-GB" b="1" dirty="0">
                <a:solidFill>
                  <a:srgbClr val="00B050"/>
                </a:solidFill>
              </a:rPr>
              <a:t>A code attempts to print a variable that is not yet defined (e.g. a </a:t>
            </a:r>
            <a:r>
              <a:rPr lang="en-GB" b="1" dirty="0" err="1">
                <a:solidFill>
                  <a:srgbClr val="00B050"/>
                </a:solidFill>
              </a:rPr>
              <a:t>printf</a:t>
            </a:r>
            <a:r>
              <a:rPr lang="en-GB" b="1" dirty="0">
                <a:solidFill>
                  <a:srgbClr val="00B050"/>
                </a:solidFill>
              </a:rPr>
              <a:t>(“%d”, x) appears before “int x = 7;”) </a:t>
            </a:r>
            <a:r>
              <a:rPr lang="en-GB" b="1" dirty="0">
                <a:solidFill>
                  <a:srgbClr val="00B050"/>
                </a:solidFill>
                <a:sym typeface="Wingdings" panose="05000000000000000000" pitchFamily="2" charset="2"/>
              </a:rPr>
              <a:t> </a:t>
            </a:r>
            <a:r>
              <a:rPr lang="en-GB" b="1" u="sng" dirty="0">
                <a:solidFill>
                  <a:srgbClr val="00B050"/>
                </a:solidFill>
                <a:sym typeface="Wingdings" panose="05000000000000000000" pitchFamily="2" charset="2"/>
              </a:rPr>
              <a:t>Semantic Analysis</a:t>
            </a:r>
            <a:endParaRPr lang="en-GB" b="1" u="sng" dirty="0">
              <a:solidFill>
                <a:srgbClr val="00B050"/>
              </a:solidFill>
            </a:endParaRPr>
          </a:p>
          <a:p>
            <a:pPr marL="0" indent="0">
              <a:buNone/>
            </a:pPr>
            <a:endParaRPr lang="en-SG" dirty="0"/>
          </a:p>
        </p:txBody>
      </p:sp>
    </p:spTree>
    <p:extLst>
      <p:ext uri="{BB962C8B-B14F-4D97-AF65-F5344CB8AC3E}">
        <p14:creationId xmlns:p14="http://schemas.microsoft.com/office/powerpoint/2010/main" val="29941130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middle-end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middle-end part of a compiler):</a:t>
            </a:r>
          </a:p>
          <a:p>
            <a:pPr marL="0" indent="0">
              <a:buNone/>
            </a:pPr>
            <a:r>
              <a:rPr lang="en-GB" dirty="0"/>
              <a:t>The </a:t>
            </a:r>
            <a:r>
              <a:rPr lang="en-GB" b="1" dirty="0"/>
              <a:t>middle-end of a compiler </a:t>
            </a:r>
            <a:r>
              <a:rPr lang="en-GB" dirty="0"/>
              <a:t>follows the front-end analysis and it consists of a series of operations and transformations to optimize and improve its efficiency.</a:t>
            </a:r>
          </a:p>
          <a:p>
            <a:pPr marL="0" indent="0">
              <a:buNone/>
            </a:pPr>
            <a:r>
              <a:rPr lang="en-GB" dirty="0"/>
              <a:t>It involves tasks, such as:</a:t>
            </a:r>
          </a:p>
          <a:p>
            <a:r>
              <a:rPr lang="en-GB" b="1" dirty="0"/>
              <a:t>Intermediate code generation</a:t>
            </a:r>
          </a:p>
          <a:p>
            <a:r>
              <a:rPr lang="en-GB" b="1" dirty="0"/>
              <a:t>Code optimization</a:t>
            </a:r>
            <a:r>
              <a:rPr lang="en-GB" dirty="0"/>
              <a:t>,</a:t>
            </a:r>
          </a:p>
          <a:p>
            <a:r>
              <a:rPr lang="en-GB" dirty="0"/>
              <a:t>and </a:t>
            </a:r>
            <a:r>
              <a:rPr lang="en-GB" b="1" dirty="0"/>
              <a:t>Data-flow analysis</a:t>
            </a:r>
            <a:r>
              <a:rPr lang="en-GB" dirty="0"/>
              <a:t>.</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42172741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Intermediate code generation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Intermediate code generation</a:t>
            </a:r>
            <a:r>
              <a:rPr lang="en-GB" b="1" dirty="0"/>
              <a:t>):</a:t>
            </a:r>
          </a:p>
          <a:p>
            <a:pPr marL="0" indent="0">
              <a:buNone/>
            </a:pPr>
            <a:r>
              <a:rPr lang="en-GB" b="1" dirty="0">
                <a:solidFill>
                  <a:srgbClr val="00B050"/>
                </a:solidFill>
              </a:rPr>
              <a:t>Intermediate</a:t>
            </a:r>
            <a:r>
              <a:rPr lang="en-GB" dirty="0">
                <a:solidFill>
                  <a:srgbClr val="00B050"/>
                </a:solidFill>
              </a:rPr>
              <a:t> </a:t>
            </a:r>
            <a:r>
              <a:rPr lang="en-GB" b="1" dirty="0">
                <a:solidFill>
                  <a:srgbClr val="00B050"/>
                </a:solidFill>
              </a:rPr>
              <a:t>code</a:t>
            </a:r>
            <a:r>
              <a:rPr lang="en-GB" dirty="0">
                <a:solidFill>
                  <a:srgbClr val="00B050"/>
                </a:solidFill>
              </a:rPr>
              <a:t> </a:t>
            </a:r>
            <a:r>
              <a:rPr lang="en-GB" b="1" dirty="0">
                <a:solidFill>
                  <a:srgbClr val="00B050"/>
                </a:solidFill>
              </a:rPr>
              <a:t>generation</a:t>
            </a:r>
            <a:r>
              <a:rPr lang="en-GB" dirty="0">
                <a:solidFill>
                  <a:srgbClr val="00B050"/>
                </a:solidFill>
              </a:rPr>
              <a:t> </a:t>
            </a:r>
            <a:r>
              <a:rPr lang="en-GB" dirty="0"/>
              <a:t>is the process of transforming the source code into a code that is more abstract and closer to machine language, but not machine language just yet.</a:t>
            </a:r>
          </a:p>
          <a:p>
            <a:pPr marL="0" indent="0">
              <a:buNone/>
            </a:pPr>
            <a:r>
              <a:rPr lang="en-GB" dirty="0"/>
              <a:t>It is a much-needed step as making a direct jump from source code to target code might prove difficult.</a:t>
            </a:r>
          </a:p>
        </p:txBody>
      </p:sp>
      <p:sp>
        <p:nvSpPr>
          <p:cNvPr id="7" name="Rectangle 6">
            <a:extLst>
              <a:ext uri="{FF2B5EF4-FFF2-40B4-BE49-F238E27FC236}">
                <a16:creationId xmlns:a16="http://schemas.microsoft.com/office/drawing/2014/main" id="{D4D5F4D7-398B-ACD9-E7C7-C4E1B498201A}"/>
              </a:ext>
            </a:extLst>
          </p:cNvPr>
          <p:cNvSpPr/>
          <p:nvPr/>
        </p:nvSpPr>
        <p:spPr>
          <a:xfrm>
            <a:off x="2012390" y="5697413"/>
            <a:ext cx="1738994" cy="10909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Source code</a:t>
            </a:r>
            <a:endParaRPr lang="en-GB" b="1" dirty="0"/>
          </a:p>
        </p:txBody>
      </p:sp>
      <p:sp>
        <p:nvSpPr>
          <p:cNvPr id="8" name="Rectangle 7">
            <a:extLst>
              <a:ext uri="{FF2B5EF4-FFF2-40B4-BE49-F238E27FC236}">
                <a16:creationId xmlns:a16="http://schemas.microsoft.com/office/drawing/2014/main" id="{D576238F-C2D4-C7A4-F8DA-C5A96E50E27E}"/>
              </a:ext>
            </a:extLst>
          </p:cNvPr>
          <p:cNvSpPr/>
          <p:nvPr/>
        </p:nvSpPr>
        <p:spPr>
          <a:xfrm>
            <a:off x="8440616" y="5697413"/>
            <a:ext cx="1738994" cy="10909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Target code</a:t>
            </a:r>
            <a:endParaRPr lang="en-GB" b="1" dirty="0"/>
          </a:p>
        </p:txBody>
      </p:sp>
      <p:sp>
        <p:nvSpPr>
          <p:cNvPr id="9" name="Rectangle 8">
            <a:extLst>
              <a:ext uri="{FF2B5EF4-FFF2-40B4-BE49-F238E27FC236}">
                <a16:creationId xmlns:a16="http://schemas.microsoft.com/office/drawing/2014/main" id="{C7FBA987-C549-8E00-0F07-6541ABAD191C}"/>
              </a:ext>
            </a:extLst>
          </p:cNvPr>
          <p:cNvSpPr/>
          <p:nvPr/>
        </p:nvSpPr>
        <p:spPr>
          <a:xfrm>
            <a:off x="5226503" y="4606434"/>
            <a:ext cx="1738994" cy="10909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code</a:t>
            </a:r>
            <a:endParaRPr lang="en-GB" b="1" dirty="0"/>
          </a:p>
        </p:txBody>
      </p:sp>
      <p:sp>
        <p:nvSpPr>
          <p:cNvPr id="11" name="Freeform: Shape 10">
            <a:extLst>
              <a:ext uri="{FF2B5EF4-FFF2-40B4-BE49-F238E27FC236}">
                <a16:creationId xmlns:a16="http://schemas.microsoft.com/office/drawing/2014/main" id="{39E7D4BA-48DE-3049-144F-854ACF1FFE48}"/>
              </a:ext>
            </a:extLst>
          </p:cNvPr>
          <p:cNvSpPr/>
          <p:nvPr/>
        </p:nvSpPr>
        <p:spPr>
          <a:xfrm>
            <a:off x="2883878" y="5150337"/>
            <a:ext cx="2258645" cy="547075"/>
          </a:xfrm>
          <a:custGeom>
            <a:avLst/>
            <a:gdLst>
              <a:gd name="connsiteX0" fmla="*/ 0 w 2344615"/>
              <a:gd name="connsiteY0" fmla="*/ 617416 h 617416"/>
              <a:gd name="connsiteX1" fmla="*/ 2344615 w 2344615"/>
              <a:gd name="connsiteY1" fmla="*/ 0 h 617416"/>
            </a:gdLst>
            <a:ahLst/>
            <a:cxnLst>
              <a:cxn ang="0">
                <a:pos x="connsiteX0" y="connsiteY0"/>
              </a:cxn>
              <a:cxn ang="0">
                <a:pos x="connsiteX1" y="connsiteY1"/>
              </a:cxn>
            </a:cxnLst>
            <a:rect l="l" t="t" r="r" b="b"/>
            <a:pathLst>
              <a:path w="2344615" h="617416">
                <a:moveTo>
                  <a:pt x="0" y="617416"/>
                </a:moveTo>
                <a:cubicBezTo>
                  <a:pt x="633697" y="308708"/>
                  <a:pt x="1267395" y="0"/>
                  <a:pt x="2344615" y="0"/>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Shape 15">
            <a:extLst>
              <a:ext uri="{FF2B5EF4-FFF2-40B4-BE49-F238E27FC236}">
                <a16:creationId xmlns:a16="http://schemas.microsoft.com/office/drawing/2014/main" id="{A8BAD85A-B884-B031-4B8E-F6602A7E6FBD}"/>
              </a:ext>
            </a:extLst>
          </p:cNvPr>
          <p:cNvSpPr/>
          <p:nvPr/>
        </p:nvSpPr>
        <p:spPr>
          <a:xfrm rot="1616786">
            <a:off x="6971896" y="5113326"/>
            <a:ext cx="2153799" cy="544263"/>
          </a:xfrm>
          <a:custGeom>
            <a:avLst/>
            <a:gdLst>
              <a:gd name="connsiteX0" fmla="*/ 0 w 2344615"/>
              <a:gd name="connsiteY0" fmla="*/ 617416 h 617416"/>
              <a:gd name="connsiteX1" fmla="*/ 2344615 w 2344615"/>
              <a:gd name="connsiteY1" fmla="*/ 0 h 617416"/>
            </a:gdLst>
            <a:ahLst/>
            <a:cxnLst>
              <a:cxn ang="0">
                <a:pos x="connsiteX0" y="connsiteY0"/>
              </a:cxn>
              <a:cxn ang="0">
                <a:pos x="connsiteX1" y="connsiteY1"/>
              </a:cxn>
            </a:cxnLst>
            <a:rect l="l" t="t" r="r" b="b"/>
            <a:pathLst>
              <a:path w="2344615" h="617416">
                <a:moveTo>
                  <a:pt x="0" y="617416"/>
                </a:moveTo>
                <a:cubicBezTo>
                  <a:pt x="633697" y="308708"/>
                  <a:pt x="1267395" y="0"/>
                  <a:pt x="2344615" y="0"/>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CAE3696F-84E4-8BDA-A284-36E5CD78A768}"/>
              </a:ext>
            </a:extLst>
          </p:cNvPr>
          <p:cNvCxnSpPr>
            <a:cxnSpLocks/>
            <a:stCxn id="7" idx="3"/>
          </p:cNvCxnSpPr>
          <p:nvPr/>
        </p:nvCxnSpPr>
        <p:spPr>
          <a:xfrm>
            <a:off x="3751384" y="6242903"/>
            <a:ext cx="4572001" cy="0"/>
          </a:xfrm>
          <a:prstGeom prst="straightConnector1">
            <a:avLst/>
          </a:prstGeom>
          <a:ln w="381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0571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Intermediate code generation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Intermediate code generation</a:t>
            </a:r>
            <a:r>
              <a:rPr lang="en-GB" b="1" dirty="0"/>
              <a:t>):</a:t>
            </a:r>
          </a:p>
          <a:p>
            <a:pPr marL="0" indent="0">
              <a:buNone/>
            </a:pPr>
            <a:r>
              <a:rPr lang="en-GB" b="1" dirty="0">
                <a:solidFill>
                  <a:srgbClr val="00B050"/>
                </a:solidFill>
              </a:rPr>
              <a:t>Intermediate</a:t>
            </a:r>
            <a:r>
              <a:rPr lang="en-GB" dirty="0">
                <a:solidFill>
                  <a:srgbClr val="00B050"/>
                </a:solidFill>
              </a:rPr>
              <a:t> </a:t>
            </a:r>
            <a:r>
              <a:rPr lang="en-GB" b="1" dirty="0">
                <a:solidFill>
                  <a:srgbClr val="00B050"/>
                </a:solidFill>
              </a:rPr>
              <a:t>code</a:t>
            </a:r>
            <a:r>
              <a:rPr lang="en-GB" dirty="0">
                <a:solidFill>
                  <a:srgbClr val="00B050"/>
                </a:solidFill>
              </a:rPr>
              <a:t> </a:t>
            </a:r>
            <a:r>
              <a:rPr lang="en-GB" b="1" dirty="0">
                <a:solidFill>
                  <a:srgbClr val="00B050"/>
                </a:solidFill>
              </a:rPr>
              <a:t>generation</a:t>
            </a:r>
            <a:r>
              <a:rPr lang="en-GB" dirty="0">
                <a:solidFill>
                  <a:srgbClr val="00B050"/>
                </a:solidFill>
              </a:rPr>
              <a:t> </a:t>
            </a:r>
            <a:r>
              <a:rPr lang="en-GB" dirty="0"/>
              <a:t>is the process of transforming the source code into a code that is more abstract and closer to machine language, but not machine language just yet.</a:t>
            </a:r>
          </a:p>
          <a:p>
            <a:pPr marL="0" indent="0">
              <a:buNone/>
            </a:pPr>
            <a:r>
              <a:rPr lang="en-GB" dirty="0"/>
              <a:t>It is a much-needed step as making a direct jump from source code to target code might prove difficult.</a:t>
            </a:r>
          </a:p>
          <a:p>
            <a:pPr marL="0" indent="0">
              <a:buNone/>
            </a:pPr>
            <a:r>
              <a:rPr lang="en-GB" b="1" dirty="0"/>
              <a:t>In fact, an intermediate code representation is often easier to manipulate and allows for optimization.</a:t>
            </a:r>
          </a:p>
          <a:p>
            <a:pPr marL="0" indent="0">
              <a:buNone/>
            </a:pPr>
            <a:r>
              <a:rPr lang="en-GB" dirty="0"/>
              <a:t>The intermediate code is not specific to any particular hardware or operating system and can be easily transformed into the final machine code during the backend phase of the compilation process.</a:t>
            </a:r>
          </a:p>
        </p:txBody>
      </p:sp>
    </p:spTree>
    <p:extLst>
      <p:ext uri="{BB962C8B-B14F-4D97-AF65-F5344CB8AC3E}">
        <p14:creationId xmlns:p14="http://schemas.microsoft.com/office/powerpoint/2010/main" val="306117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C7E4-BBAA-0BC4-D20C-72E3847BF90D}"/>
              </a:ext>
            </a:extLst>
          </p:cNvPr>
          <p:cNvSpPr>
            <a:spLocks noGrp="1"/>
          </p:cNvSpPr>
          <p:nvPr>
            <p:ph type="title"/>
          </p:nvPr>
        </p:nvSpPr>
        <p:spPr/>
        <p:txBody>
          <a:bodyPr/>
          <a:lstStyle/>
          <a:p>
            <a:r>
              <a:rPr lang="en-US" dirty="0"/>
              <a:t>On the need of intermediate languages (IL) or intermediate representations (IR) </a:t>
            </a:r>
            <a:endParaRPr lang="en-GB" dirty="0"/>
          </a:p>
        </p:txBody>
      </p:sp>
      <p:sp>
        <p:nvSpPr>
          <p:cNvPr id="3" name="Content Placeholder 2">
            <a:extLst>
              <a:ext uri="{FF2B5EF4-FFF2-40B4-BE49-F238E27FC236}">
                <a16:creationId xmlns:a16="http://schemas.microsoft.com/office/drawing/2014/main" id="{097D872E-3486-FBAD-9B1E-6412E4F0FB9B}"/>
              </a:ext>
            </a:extLst>
          </p:cNvPr>
          <p:cNvSpPr>
            <a:spLocks noGrp="1"/>
          </p:cNvSpPr>
          <p:nvPr>
            <p:ph idx="1"/>
          </p:nvPr>
        </p:nvSpPr>
        <p:spPr>
          <a:xfrm>
            <a:off x="838199" y="1825624"/>
            <a:ext cx="11142133" cy="5032375"/>
          </a:xfrm>
        </p:spPr>
        <p:txBody>
          <a:bodyPr>
            <a:normAutofit/>
          </a:bodyPr>
          <a:lstStyle/>
          <a:p>
            <a:pPr marL="0" indent="0">
              <a:buNone/>
            </a:pPr>
            <a:r>
              <a:rPr lang="en-US" b="1" dirty="0"/>
              <a:t>Definition (</a:t>
            </a:r>
            <a:r>
              <a:rPr lang="en-US" b="1" dirty="0">
                <a:solidFill>
                  <a:srgbClr val="00B050"/>
                </a:solidFill>
              </a:rPr>
              <a:t>Intermediate Language (IL), Intermediate Representation (IR)</a:t>
            </a:r>
            <a:r>
              <a:rPr lang="en-US" b="1" dirty="0"/>
              <a:t>):</a:t>
            </a:r>
          </a:p>
          <a:p>
            <a:pPr marL="0" indent="0">
              <a:buNone/>
            </a:pPr>
            <a:r>
              <a:rPr lang="en-US" dirty="0"/>
              <a:t>It might be tempting to think compilers are black-boxes capable of translating a source program directly into CPU instructions.</a:t>
            </a:r>
          </a:p>
          <a:p>
            <a:pPr marL="0" indent="0">
              <a:buNone/>
            </a:pPr>
            <a:r>
              <a:rPr lang="en-US" dirty="0"/>
              <a:t>In practice, we prefer to </a:t>
            </a:r>
            <a:r>
              <a:rPr lang="en-US" b="1" dirty="0"/>
              <a:t>add extra steps to the translation</a:t>
            </a:r>
            <a:r>
              <a:rPr lang="en-US" dirty="0"/>
              <a:t>, typically </a:t>
            </a:r>
            <a:r>
              <a:rPr lang="en-US" b="1" dirty="0"/>
              <a:t>translating the source program </a:t>
            </a:r>
            <a:r>
              <a:rPr lang="en-US" dirty="0"/>
              <a:t>into an </a:t>
            </a:r>
            <a:r>
              <a:rPr lang="en-US" b="1" dirty="0">
                <a:solidFill>
                  <a:srgbClr val="00B050"/>
                </a:solidFill>
              </a:rPr>
              <a:t>Intermediate Language (IL)</a:t>
            </a:r>
            <a:r>
              <a:rPr lang="en-US" dirty="0"/>
              <a:t>, first.</a:t>
            </a:r>
          </a:p>
          <a:p>
            <a:pPr marL="0" indent="0">
              <a:buNone/>
            </a:pPr>
            <a:r>
              <a:rPr lang="en-US" dirty="0"/>
              <a:t>This </a:t>
            </a:r>
            <a:r>
              <a:rPr lang="en-US" b="1" dirty="0">
                <a:solidFill>
                  <a:srgbClr val="00B050"/>
                </a:solidFill>
              </a:rPr>
              <a:t>Intermediate Representation (IR)</a:t>
            </a:r>
            <a:r>
              <a:rPr lang="en-US" b="1" dirty="0"/>
              <a:t>, </a:t>
            </a:r>
            <a:r>
              <a:rPr lang="en-US" dirty="0"/>
              <a:t>often has a lower language level, than the source code, and will then be translated into our target program.</a:t>
            </a:r>
          </a:p>
          <a:p>
            <a:pPr marL="0" indent="0">
              <a:buNone/>
            </a:pPr>
            <a:r>
              <a:rPr lang="en-US" dirty="0"/>
              <a:t>This typically allows for </a:t>
            </a:r>
            <a:r>
              <a:rPr lang="en-US" b="1" dirty="0"/>
              <a:t>optimization</a:t>
            </a:r>
            <a:r>
              <a:rPr lang="en-US" dirty="0"/>
              <a:t> </a:t>
            </a:r>
            <a:r>
              <a:rPr lang="en-US" b="1" dirty="0"/>
              <a:t>routines</a:t>
            </a:r>
            <a:r>
              <a:rPr lang="en-US" dirty="0"/>
              <a:t> to be run on the intermediate program </a:t>
            </a:r>
            <a:r>
              <a:rPr lang="en-US" b="1" dirty="0"/>
              <a:t>before</a:t>
            </a:r>
            <a:r>
              <a:rPr lang="en-US" dirty="0"/>
              <a:t> </a:t>
            </a:r>
            <a:r>
              <a:rPr lang="en-US" b="1" dirty="0"/>
              <a:t>the</a:t>
            </a:r>
            <a:r>
              <a:rPr lang="en-US" dirty="0"/>
              <a:t> </a:t>
            </a:r>
            <a:r>
              <a:rPr lang="en-US" b="1" dirty="0"/>
              <a:t>final</a:t>
            </a:r>
            <a:r>
              <a:rPr lang="en-US" dirty="0"/>
              <a:t> </a:t>
            </a:r>
            <a:r>
              <a:rPr lang="en-US" b="1" dirty="0"/>
              <a:t>translation</a:t>
            </a:r>
            <a:r>
              <a:rPr lang="en-US" dirty="0"/>
              <a:t> and </a:t>
            </a:r>
            <a:r>
              <a:rPr lang="en-US" b="1" dirty="0"/>
              <a:t>upcoming execution</a:t>
            </a:r>
            <a:r>
              <a:rPr lang="en-US" dirty="0"/>
              <a:t> (For instance, checking for errors and optimizing your computer resources).</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21726473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8263-76FD-09AD-787F-66B813B151DA}"/>
              </a:ext>
            </a:extLst>
          </p:cNvPr>
          <p:cNvSpPr>
            <a:spLocks noGrp="1"/>
          </p:cNvSpPr>
          <p:nvPr>
            <p:ph type="title"/>
          </p:nvPr>
        </p:nvSpPr>
        <p:spPr/>
        <p:txBody>
          <a:bodyPr/>
          <a:lstStyle/>
          <a:p>
            <a:r>
              <a:rPr lang="en-GB" dirty="0"/>
              <a:t>Intermediate code representations</a:t>
            </a:r>
            <a:endParaRPr lang="en-SG" dirty="0"/>
          </a:p>
        </p:txBody>
      </p:sp>
      <p:sp>
        <p:nvSpPr>
          <p:cNvPr id="3" name="Content Placeholder 2">
            <a:extLst>
              <a:ext uri="{FF2B5EF4-FFF2-40B4-BE49-F238E27FC236}">
                <a16:creationId xmlns:a16="http://schemas.microsoft.com/office/drawing/2014/main" id="{81F056F9-505F-A234-C068-2D577DD6D4E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intermediate code representations</a:t>
            </a:r>
            <a:r>
              <a:rPr lang="en-GB" b="1" dirty="0"/>
              <a:t>):</a:t>
            </a:r>
          </a:p>
          <a:p>
            <a:pPr marL="0" indent="0">
              <a:buNone/>
            </a:pPr>
            <a:r>
              <a:rPr lang="en-GB" dirty="0"/>
              <a:t>The intermediate code generated during this phase is often represented in a language that is easier to manipulate than the original source code.</a:t>
            </a:r>
          </a:p>
          <a:p>
            <a:pPr marL="0" indent="0">
              <a:buNone/>
            </a:pPr>
            <a:r>
              <a:rPr lang="en-GB" b="1" dirty="0"/>
              <a:t>Three-address code representations</a:t>
            </a:r>
            <a:r>
              <a:rPr lang="en-GB" dirty="0"/>
              <a:t> are typical examples of intermediate code representation languages that we will investigate.</a:t>
            </a:r>
          </a:p>
          <a:p>
            <a:pPr marL="0" indent="0">
              <a:buNone/>
            </a:pPr>
            <a:r>
              <a:rPr lang="en-GB" dirty="0"/>
              <a:t>Other representations exist, but will not necessarily be covered:</a:t>
            </a:r>
          </a:p>
          <a:p>
            <a:r>
              <a:rPr lang="en-GB" dirty="0"/>
              <a:t>Virtual machine code,</a:t>
            </a:r>
          </a:p>
          <a:p>
            <a:r>
              <a:rPr lang="en-GB" dirty="0"/>
              <a:t>Abstract syntax trees,</a:t>
            </a:r>
          </a:p>
          <a:p>
            <a:r>
              <a:rPr lang="en-GB" dirty="0"/>
              <a:t>Etc.</a:t>
            </a:r>
          </a:p>
        </p:txBody>
      </p:sp>
    </p:spTree>
    <p:extLst>
      <p:ext uri="{BB962C8B-B14F-4D97-AF65-F5344CB8AC3E}">
        <p14:creationId xmlns:p14="http://schemas.microsoft.com/office/powerpoint/2010/main" val="13426024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p:txBody>
          <a:bodyPr/>
          <a:lstStyle/>
          <a:p>
            <a:r>
              <a:rPr lang="en-GB" dirty="0"/>
              <a:t>Three-address code representation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B7324-B540-3767-63C5-15C5025183F5}"/>
                  </a:ext>
                </a:extLst>
              </p:cNvPr>
              <p:cNvSpPr>
                <a:spLocks noGrp="1"/>
              </p:cNvSpPr>
              <p:nvPr>
                <p:ph idx="1"/>
              </p:nvPr>
            </p:nvSpPr>
            <p:spPr/>
            <p:txBody>
              <a:bodyPr/>
              <a:lstStyle/>
              <a:p>
                <a:pPr marL="0" indent="0">
                  <a:buNone/>
                </a:pPr>
                <a:r>
                  <a:rPr lang="en-GB" b="1" dirty="0"/>
                  <a:t>Definition (</a:t>
                </a:r>
                <a:r>
                  <a:rPr lang="en-GB" b="1" dirty="0">
                    <a:solidFill>
                      <a:srgbClr val="00B050"/>
                    </a:solidFill>
                  </a:rPr>
                  <a:t>Three-address code </a:t>
                </a:r>
                <a:r>
                  <a:rPr lang="en-GB" b="1" dirty="0"/>
                  <a:t>representation):</a:t>
                </a:r>
              </a:p>
              <a:p>
                <a:pPr marL="0" indent="0">
                  <a:buNone/>
                </a:pPr>
                <a:r>
                  <a:rPr lang="en-GB" b="1" dirty="0">
                    <a:solidFill>
                      <a:srgbClr val="00B050"/>
                    </a:solidFill>
                  </a:rPr>
                  <a:t>Three-address code </a:t>
                </a:r>
                <a:r>
                  <a:rPr lang="en-GB" dirty="0"/>
                  <a:t>is a low-level intermediate code representation used by compilers to facilitate optimization and code generation.</a:t>
                </a:r>
              </a:p>
              <a:p>
                <a:pPr marL="0" indent="0">
                  <a:buNone/>
                </a:pPr>
                <a:r>
                  <a:rPr lang="en-GB" dirty="0"/>
                  <a:t>It is called </a:t>
                </a:r>
                <a:r>
                  <a:rPr lang="en-GB" b="1" dirty="0"/>
                  <a:t>“three-address” </a:t>
                </a:r>
                <a:r>
                  <a:rPr lang="en-GB" dirty="0"/>
                  <a:t>because each instruction in the code </a:t>
                </a:r>
                <a:r>
                  <a:rPr lang="en-GB" b="1" dirty="0"/>
                  <a:t>can have at most three operands</a:t>
                </a:r>
                <a:r>
                  <a:rPr lang="en-GB" dirty="0"/>
                  <a:t>.</a:t>
                </a:r>
              </a:p>
              <a:p>
                <a:pPr marL="0" indent="0">
                  <a:buNone/>
                </a:pPr>
                <a:r>
                  <a:rPr lang="en-GB" dirty="0"/>
                  <a:t>A typical three-address code instruction has the following format: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1=</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2 </m:t>
                      </m:r>
                      <m:r>
                        <a:rPr lang="en-GB" b="0" i="1" smtClean="0">
                          <a:solidFill>
                            <a:schemeClr val="accent2"/>
                          </a:solidFill>
                          <a:latin typeface="Cambria Math" panose="02040503050406030204" pitchFamily="18" charset="0"/>
                        </a:rPr>
                        <m:t>𝑜𝑝𝑒𝑟𝑎𝑡𝑜𝑟</m:t>
                      </m:r>
                      <m:r>
                        <a:rPr lang="en-GB" b="0" i="1" smtClean="0">
                          <a:latin typeface="Cambria Math" panose="02040503050406030204" pitchFamily="18" charset="0"/>
                        </a:rPr>
                        <m:t> </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3</m:t>
                      </m:r>
                    </m:oMath>
                  </m:oMathPara>
                </a14:m>
                <a:endParaRPr lang="en-SG" dirty="0"/>
              </a:p>
            </p:txBody>
          </p:sp>
        </mc:Choice>
        <mc:Fallback xmlns="">
          <p:sp>
            <p:nvSpPr>
              <p:cNvPr id="3" name="Content Placeholder 2">
                <a:extLst>
                  <a:ext uri="{FF2B5EF4-FFF2-40B4-BE49-F238E27FC236}">
                    <a16:creationId xmlns:a16="http://schemas.microsoft.com/office/drawing/2014/main" id="{900B7324-B540-3767-63C5-15C5025183F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0602135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p:txBody>
          <a:bodyPr/>
          <a:lstStyle/>
          <a:p>
            <a:r>
              <a:rPr lang="en-GB" dirty="0"/>
              <a:t>Three-address code representation</a:t>
            </a:r>
            <a:endParaRPr lang="en-SG" dirty="0"/>
          </a:p>
        </p:txBody>
      </p:sp>
      <p:sp>
        <p:nvSpPr>
          <p:cNvPr id="3" name="Content Placeholder 2">
            <a:extLst>
              <a:ext uri="{FF2B5EF4-FFF2-40B4-BE49-F238E27FC236}">
                <a16:creationId xmlns:a16="http://schemas.microsoft.com/office/drawing/2014/main" id="{900B7324-B540-3767-63C5-15C5025183F5}"/>
              </a:ext>
            </a:extLst>
          </p:cNvPr>
          <p:cNvSpPr>
            <a:spLocks noGrp="1"/>
          </p:cNvSpPr>
          <p:nvPr>
            <p:ph sz="half" idx="1"/>
          </p:nvPr>
        </p:nvSpPr>
        <p:spPr>
          <a:xfrm>
            <a:off x="838200" y="1825625"/>
            <a:ext cx="4887478" cy="4351338"/>
          </a:xfrm>
        </p:spPr>
        <p:txBody>
          <a:bodyPr/>
          <a:lstStyle/>
          <a:p>
            <a:pPr marL="0" indent="0">
              <a:buNone/>
            </a:pPr>
            <a:r>
              <a:rPr lang="en-GB" dirty="0"/>
              <a:t>For instance, the C code below can be transformed…</a:t>
            </a:r>
          </a:p>
        </p:txBody>
      </p:sp>
      <p:sp>
        <p:nvSpPr>
          <p:cNvPr id="8" name="Content Placeholder 7">
            <a:extLst>
              <a:ext uri="{FF2B5EF4-FFF2-40B4-BE49-F238E27FC236}">
                <a16:creationId xmlns:a16="http://schemas.microsoft.com/office/drawing/2014/main" id="{C7437BBC-8797-B9CD-ECD3-F2F387370756}"/>
              </a:ext>
            </a:extLst>
          </p:cNvPr>
          <p:cNvSpPr>
            <a:spLocks noGrp="1"/>
          </p:cNvSpPr>
          <p:nvPr>
            <p:ph sz="half" idx="2"/>
          </p:nvPr>
        </p:nvSpPr>
        <p:spPr>
          <a:xfrm>
            <a:off x="6650892" y="1825625"/>
            <a:ext cx="5136220" cy="4351338"/>
          </a:xfrm>
        </p:spPr>
        <p:txBody>
          <a:bodyPr/>
          <a:lstStyle/>
          <a:p>
            <a:pPr marL="0" indent="0">
              <a:buNone/>
            </a:pPr>
            <a:r>
              <a:rPr lang="en-GB" dirty="0"/>
              <a:t>…into its equivalent three-address code representation.</a:t>
            </a:r>
            <a:endParaRPr lang="en-SG" dirty="0"/>
          </a:p>
          <a:p>
            <a:pPr marL="0" indent="0">
              <a:buNone/>
            </a:pPr>
            <a:endParaRPr lang="en-SG" dirty="0"/>
          </a:p>
        </p:txBody>
      </p:sp>
      <p:pic>
        <p:nvPicPr>
          <p:cNvPr id="10" name="Picture 9">
            <a:extLst>
              <a:ext uri="{FF2B5EF4-FFF2-40B4-BE49-F238E27FC236}">
                <a16:creationId xmlns:a16="http://schemas.microsoft.com/office/drawing/2014/main" id="{07C6C646-DC67-4AB1-AFDA-B4DBE2C02DCE}"/>
              </a:ext>
            </a:extLst>
          </p:cNvPr>
          <p:cNvPicPr>
            <a:picLocks noChangeAspect="1"/>
          </p:cNvPicPr>
          <p:nvPr/>
        </p:nvPicPr>
        <p:blipFill>
          <a:blip r:embed="rId2"/>
          <a:stretch>
            <a:fillRect/>
          </a:stretch>
        </p:blipFill>
        <p:spPr>
          <a:xfrm>
            <a:off x="132900" y="3854107"/>
            <a:ext cx="6439799" cy="2457793"/>
          </a:xfrm>
          <a:prstGeom prst="rect">
            <a:avLst/>
          </a:prstGeom>
        </p:spPr>
      </p:pic>
      <p:pic>
        <p:nvPicPr>
          <p:cNvPr id="12" name="Picture 11">
            <a:extLst>
              <a:ext uri="{FF2B5EF4-FFF2-40B4-BE49-F238E27FC236}">
                <a16:creationId xmlns:a16="http://schemas.microsoft.com/office/drawing/2014/main" id="{AC403C7A-6971-2BDB-E0BB-7A61A07B0FD6}"/>
              </a:ext>
            </a:extLst>
          </p:cNvPr>
          <p:cNvPicPr>
            <a:picLocks noChangeAspect="1"/>
          </p:cNvPicPr>
          <p:nvPr/>
        </p:nvPicPr>
        <p:blipFill>
          <a:blip r:embed="rId3"/>
          <a:stretch>
            <a:fillRect/>
          </a:stretch>
        </p:blipFill>
        <p:spPr>
          <a:xfrm>
            <a:off x="6228986" y="3215843"/>
            <a:ext cx="5830114" cy="1276528"/>
          </a:xfrm>
          <a:prstGeom prst="rect">
            <a:avLst/>
          </a:prstGeom>
        </p:spPr>
      </p:pic>
    </p:spTree>
    <p:extLst>
      <p:ext uri="{BB962C8B-B14F-4D97-AF65-F5344CB8AC3E}">
        <p14:creationId xmlns:p14="http://schemas.microsoft.com/office/powerpoint/2010/main" val="12153289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back-end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199" y="1825624"/>
            <a:ext cx="5752019" cy="5032375"/>
          </a:xfrm>
        </p:spPr>
        <p:txBody>
          <a:bodyPr>
            <a:normAutofit/>
          </a:bodyPr>
          <a:lstStyle/>
          <a:p>
            <a:pPr marL="0" indent="0">
              <a:buNone/>
            </a:pPr>
            <a:r>
              <a:rPr lang="en-GB" b="1" dirty="0"/>
              <a:t>Definition (The back-end part of a compiler):</a:t>
            </a:r>
          </a:p>
          <a:p>
            <a:pPr marL="0" indent="0">
              <a:buNone/>
            </a:pPr>
            <a:r>
              <a:rPr lang="en-GB" dirty="0"/>
              <a:t>The </a:t>
            </a:r>
            <a:r>
              <a:rPr lang="en-GB" b="1" dirty="0"/>
              <a:t>back-end of a compiler </a:t>
            </a:r>
            <a:r>
              <a:rPr lang="en-GB" dirty="0"/>
              <a:t>takes the optimized and transformed code generated by the middle-end and translates it into machine code that can be executed.</a:t>
            </a:r>
          </a:p>
          <a:p>
            <a:pPr marL="0" indent="0">
              <a:buNone/>
            </a:pPr>
            <a:r>
              <a:rPr lang="en-GB" dirty="0"/>
              <a:t>It involves tasks, such as:</a:t>
            </a:r>
          </a:p>
          <a:p>
            <a:r>
              <a:rPr lang="en-GB" b="1" dirty="0"/>
              <a:t>Instruction selection/ordering</a:t>
            </a:r>
            <a:r>
              <a:rPr lang="en-GB" dirty="0"/>
              <a:t>,</a:t>
            </a:r>
          </a:p>
          <a:p>
            <a:r>
              <a:rPr lang="en-GB" b="1" dirty="0"/>
              <a:t>Register allocation</a:t>
            </a:r>
            <a:r>
              <a:rPr lang="en-GB" dirty="0"/>
              <a:t>,</a:t>
            </a:r>
          </a:p>
          <a:p>
            <a:r>
              <a:rPr lang="en-GB" dirty="0"/>
              <a:t>and </a:t>
            </a:r>
            <a:r>
              <a:rPr lang="en-GB" b="1" dirty="0"/>
              <a:t>Code generation/optimization</a:t>
            </a:r>
            <a:r>
              <a:rPr lang="en-GB" dirty="0"/>
              <a:t>.</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253114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Code generation</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code generation</a:t>
            </a:r>
            <a:r>
              <a:rPr lang="en-GB" b="1" dirty="0"/>
              <a:t>):</a:t>
            </a:r>
          </a:p>
          <a:p>
            <a:pPr marL="0" indent="0">
              <a:buNone/>
            </a:pPr>
            <a:r>
              <a:rPr lang="en-GB" dirty="0"/>
              <a:t>The </a:t>
            </a:r>
            <a:r>
              <a:rPr lang="en-GB" b="1" dirty="0">
                <a:solidFill>
                  <a:srgbClr val="00B050"/>
                </a:solidFill>
              </a:rPr>
              <a:t>code generation </a:t>
            </a:r>
            <a:r>
              <a:rPr lang="en-GB" dirty="0"/>
              <a:t>phase is responsible for generating machine code based on the intermediate code representation of the program produced by the middle-end part of the compiler.</a:t>
            </a:r>
          </a:p>
          <a:p>
            <a:pPr marL="0" indent="0">
              <a:buNone/>
            </a:pPr>
            <a:r>
              <a:rPr lang="en-GB" dirty="0"/>
              <a:t>This involves translating the intermediate representation into a low-level machine language that can be executed by the CPU (or GPU!).</a:t>
            </a:r>
          </a:p>
          <a:p>
            <a:pPr marL="0" indent="0">
              <a:buNone/>
            </a:pPr>
            <a:endParaRPr lang="en-GB" dirty="0"/>
          </a:p>
          <a:p>
            <a:endParaRPr lang="en-SG" dirty="0"/>
          </a:p>
        </p:txBody>
      </p:sp>
      <p:sp>
        <p:nvSpPr>
          <p:cNvPr id="7" name="Content Placeholder 6">
            <a:extLst>
              <a:ext uri="{FF2B5EF4-FFF2-40B4-BE49-F238E27FC236}">
                <a16:creationId xmlns:a16="http://schemas.microsoft.com/office/drawing/2014/main" id="{7B61F6C1-BB06-5959-DD57-25DF602A3BBA}"/>
              </a:ext>
            </a:extLst>
          </p:cNvPr>
          <p:cNvSpPr>
            <a:spLocks noGrp="1"/>
          </p:cNvSpPr>
          <p:nvPr>
            <p:ph sz="half" idx="2"/>
          </p:nvPr>
        </p:nvSpPr>
        <p:spPr>
          <a:xfrm>
            <a:off x="6172200" y="1825625"/>
            <a:ext cx="5181600" cy="5032374"/>
          </a:xfrm>
        </p:spPr>
        <p:txBody>
          <a:bodyPr>
            <a:normAutofit/>
          </a:bodyPr>
          <a:lstStyle/>
          <a:p>
            <a:pPr marL="0" indent="0">
              <a:buNone/>
            </a:pPr>
            <a:r>
              <a:rPr lang="en-GB" dirty="0"/>
              <a:t>In its most advanced versions, the code generator must take into account the specifics of the target architecture, such as the instruction set, memory hierarchy, and addressing modes.</a:t>
            </a:r>
          </a:p>
          <a:p>
            <a:pPr marL="0" indent="0">
              <a:buNone/>
            </a:pPr>
            <a:endParaRPr lang="en-GB" dirty="0"/>
          </a:p>
          <a:p>
            <a:pPr marL="0" indent="0">
              <a:buNone/>
            </a:pPr>
            <a:r>
              <a:rPr lang="en-GB" dirty="0"/>
              <a:t>And then, after the machine code is ready, we execute it, as explained in </a:t>
            </a:r>
            <a:r>
              <a:rPr lang="en-SG" b="1" dirty="0">
                <a:hlinkClick r:id="rId2"/>
              </a:rPr>
              <a:t>50.002 Computation Structures!</a:t>
            </a:r>
          </a:p>
          <a:p>
            <a:pPr marL="0" indent="0">
              <a:buNone/>
            </a:pPr>
            <a:endParaRPr lang="en-SG" dirty="0"/>
          </a:p>
        </p:txBody>
      </p:sp>
    </p:spTree>
    <p:extLst>
      <p:ext uri="{BB962C8B-B14F-4D97-AF65-F5344CB8AC3E}">
        <p14:creationId xmlns:p14="http://schemas.microsoft.com/office/powerpoint/2010/main" val="1722593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C0362F-DBDA-3626-4E15-A6A9DADDB94F}"/>
              </a:ext>
            </a:extLst>
          </p:cNvPr>
          <p:cNvSpPr>
            <a:spLocks noGrp="1"/>
          </p:cNvSpPr>
          <p:nvPr>
            <p:ph type="title"/>
          </p:nvPr>
        </p:nvSpPr>
        <p:spPr/>
        <p:txBody>
          <a:bodyPr/>
          <a:lstStyle/>
          <a:p>
            <a:r>
              <a:rPr lang="en-GB" dirty="0"/>
              <a:t>Recall your machine code from 50.002!</a:t>
            </a:r>
            <a:endParaRPr lang="en-SG" dirty="0"/>
          </a:p>
        </p:txBody>
      </p:sp>
      <p:sp>
        <p:nvSpPr>
          <p:cNvPr id="6" name="Content Placeholder 5">
            <a:extLst>
              <a:ext uri="{FF2B5EF4-FFF2-40B4-BE49-F238E27FC236}">
                <a16:creationId xmlns:a16="http://schemas.microsoft.com/office/drawing/2014/main" id="{A09F1F29-82E5-C697-75AD-39316659B26E}"/>
              </a:ext>
            </a:extLst>
          </p:cNvPr>
          <p:cNvSpPr>
            <a:spLocks noGrp="1"/>
          </p:cNvSpPr>
          <p:nvPr>
            <p:ph idx="1"/>
          </p:nvPr>
        </p:nvSpPr>
        <p:spPr/>
        <p:txBody>
          <a:bodyPr/>
          <a:lstStyle/>
          <a:p>
            <a:pPr marL="0" indent="0">
              <a:buNone/>
            </a:pPr>
            <a:r>
              <a:rPr lang="en-GB" dirty="0"/>
              <a:t>The machine code, to be executed by the CPU has</a:t>
            </a:r>
          </a:p>
          <a:p>
            <a:r>
              <a:rPr lang="en-GB" b="1" dirty="0"/>
              <a:t>Decomposed the source code into basic instructions understandable by the CPU (or GPU),</a:t>
            </a:r>
          </a:p>
          <a:p>
            <a:r>
              <a:rPr lang="en-GB" b="1" dirty="0"/>
              <a:t>Identified registers to use to store (and free) variables for each of these operations.</a:t>
            </a:r>
          </a:p>
          <a:p>
            <a:pPr marL="0" indent="0">
              <a:buNone/>
            </a:pPr>
            <a:r>
              <a:rPr lang="en-GB" dirty="0"/>
              <a:t>Need a refresher? Have a look at your </a:t>
            </a:r>
            <a:r>
              <a:rPr lang="en-SG" b="1" dirty="0">
                <a:hlinkClick r:id="rId2"/>
              </a:rPr>
              <a:t>50.002 Computation Structures!</a:t>
            </a:r>
          </a:p>
          <a:p>
            <a:pPr marL="0" indent="0">
              <a:buNone/>
            </a:pPr>
            <a:endParaRPr lang="en-SG" dirty="0"/>
          </a:p>
        </p:txBody>
      </p:sp>
      <p:pic>
        <p:nvPicPr>
          <p:cNvPr id="10" name="Picture 9">
            <a:extLst>
              <a:ext uri="{FF2B5EF4-FFF2-40B4-BE49-F238E27FC236}">
                <a16:creationId xmlns:a16="http://schemas.microsoft.com/office/drawing/2014/main" id="{AE4F99F4-E9AA-F2F4-85E0-BF0FA18FC83B}"/>
              </a:ext>
            </a:extLst>
          </p:cNvPr>
          <p:cNvPicPr>
            <a:picLocks noChangeAspect="1"/>
          </p:cNvPicPr>
          <p:nvPr/>
        </p:nvPicPr>
        <p:blipFill>
          <a:blip r:embed="rId3"/>
          <a:stretch>
            <a:fillRect/>
          </a:stretch>
        </p:blipFill>
        <p:spPr>
          <a:xfrm>
            <a:off x="1918704" y="5254452"/>
            <a:ext cx="8354591" cy="1238423"/>
          </a:xfrm>
          <a:prstGeom prst="rect">
            <a:avLst/>
          </a:prstGeom>
        </p:spPr>
      </p:pic>
    </p:spTree>
    <p:extLst>
      <p:ext uri="{BB962C8B-B14F-4D97-AF65-F5344CB8AC3E}">
        <p14:creationId xmlns:p14="http://schemas.microsoft.com/office/powerpoint/2010/main" val="29632100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C0362F-DBDA-3626-4E15-A6A9DADDB94F}"/>
              </a:ext>
            </a:extLst>
          </p:cNvPr>
          <p:cNvSpPr>
            <a:spLocks noGrp="1"/>
          </p:cNvSpPr>
          <p:nvPr>
            <p:ph type="title"/>
          </p:nvPr>
        </p:nvSpPr>
        <p:spPr/>
        <p:txBody>
          <a:bodyPr/>
          <a:lstStyle/>
          <a:p>
            <a:r>
              <a:rPr lang="en-GB" dirty="0"/>
              <a:t>Recall your machine code from 50.002!</a:t>
            </a:r>
            <a:endParaRPr lang="en-SG" dirty="0"/>
          </a:p>
        </p:txBody>
      </p:sp>
      <p:sp>
        <p:nvSpPr>
          <p:cNvPr id="6" name="Content Placeholder 5">
            <a:extLst>
              <a:ext uri="{FF2B5EF4-FFF2-40B4-BE49-F238E27FC236}">
                <a16:creationId xmlns:a16="http://schemas.microsoft.com/office/drawing/2014/main" id="{A09F1F29-82E5-C697-75AD-39316659B26E}"/>
              </a:ext>
            </a:extLst>
          </p:cNvPr>
          <p:cNvSpPr>
            <a:spLocks noGrp="1"/>
          </p:cNvSpPr>
          <p:nvPr>
            <p:ph idx="1"/>
          </p:nvPr>
        </p:nvSpPr>
        <p:spPr/>
        <p:txBody>
          <a:bodyPr/>
          <a:lstStyle/>
          <a:p>
            <a:pPr marL="0" indent="0">
              <a:buNone/>
            </a:pPr>
            <a:r>
              <a:rPr lang="en-GB" dirty="0">
                <a:solidFill>
                  <a:schemeClr val="bg1">
                    <a:lumMod val="75000"/>
                  </a:schemeClr>
                </a:solidFill>
              </a:rPr>
              <a:t>The machine code, to be executed by the CPU has</a:t>
            </a:r>
          </a:p>
          <a:p>
            <a:r>
              <a:rPr lang="en-GB" b="1" dirty="0">
                <a:solidFill>
                  <a:schemeClr val="bg1">
                    <a:lumMod val="75000"/>
                  </a:schemeClr>
                </a:solidFill>
              </a:rPr>
              <a:t>Decomposed the source code into basic instructions understandable by the CPU (or GPU),</a:t>
            </a:r>
          </a:p>
          <a:p>
            <a:r>
              <a:rPr lang="en-GB" b="1" dirty="0">
                <a:solidFill>
                  <a:schemeClr val="bg1">
                    <a:lumMod val="75000"/>
                  </a:schemeClr>
                </a:solidFill>
              </a:rPr>
              <a:t>Identified registers to use to store (and free) variables for each of these operations.</a:t>
            </a:r>
          </a:p>
          <a:p>
            <a:pPr marL="0" indent="0">
              <a:buNone/>
            </a:pPr>
            <a:r>
              <a:rPr lang="en-GB" dirty="0">
                <a:solidFill>
                  <a:schemeClr val="bg1">
                    <a:lumMod val="75000"/>
                  </a:schemeClr>
                </a:solidFill>
              </a:rPr>
              <a:t>Need a refresher? Have a look at your </a:t>
            </a:r>
            <a:r>
              <a:rPr lang="en-SG" b="1" dirty="0">
                <a:solidFill>
                  <a:schemeClr val="bg1">
                    <a:lumMod val="75000"/>
                  </a:schemeClr>
                </a:solidFill>
                <a:hlinkClick r:id="rId2">
                  <a:extLst>
                    <a:ext uri="{A12FA001-AC4F-418D-AE19-62706E023703}">
                      <ahyp:hlinkClr xmlns:ahyp="http://schemas.microsoft.com/office/drawing/2018/hyperlinkcolor" val="tx"/>
                    </a:ext>
                  </a:extLst>
                </a:hlinkClick>
              </a:rPr>
              <a:t>50.002 Computation Structures!</a:t>
            </a:r>
          </a:p>
          <a:p>
            <a:pPr marL="0" indent="0">
              <a:buNone/>
            </a:pPr>
            <a:endParaRPr lang="en-SG" dirty="0">
              <a:solidFill>
                <a:schemeClr val="bg1">
                  <a:lumMod val="75000"/>
                </a:schemeClr>
              </a:solidFill>
            </a:endParaRPr>
          </a:p>
        </p:txBody>
      </p:sp>
      <p:pic>
        <p:nvPicPr>
          <p:cNvPr id="10" name="Picture 9">
            <a:extLst>
              <a:ext uri="{FF2B5EF4-FFF2-40B4-BE49-F238E27FC236}">
                <a16:creationId xmlns:a16="http://schemas.microsoft.com/office/drawing/2014/main" id="{AE4F99F4-E9AA-F2F4-85E0-BF0FA18FC83B}"/>
              </a:ext>
            </a:extLst>
          </p:cNvPr>
          <p:cNvPicPr>
            <a:picLocks noChangeAspect="1"/>
          </p:cNvPicPr>
          <p:nvPr/>
        </p:nvPicPr>
        <p:blipFill>
          <a:blip r:embed="rId3"/>
          <a:stretch>
            <a:fillRect/>
          </a:stretch>
        </p:blipFill>
        <p:spPr>
          <a:xfrm>
            <a:off x="1918704" y="5254452"/>
            <a:ext cx="8354591" cy="1238423"/>
          </a:xfrm>
          <a:prstGeom prst="rect">
            <a:avLst/>
          </a:prstGeom>
        </p:spPr>
      </p:pic>
      <p:pic>
        <p:nvPicPr>
          <p:cNvPr id="2" name="Picture 1">
            <a:extLst>
              <a:ext uri="{FF2B5EF4-FFF2-40B4-BE49-F238E27FC236}">
                <a16:creationId xmlns:a16="http://schemas.microsoft.com/office/drawing/2014/main" id="{CE667F7F-7AF7-1E88-D5D8-DB5DE77619C8}"/>
              </a:ext>
            </a:extLst>
          </p:cNvPr>
          <p:cNvPicPr>
            <a:picLocks noChangeAspect="1"/>
          </p:cNvPicPr>
          <p:nvPr/>
        </p:nvPicPr>
        <p:blipFill>
          <a:blip r:embed="rId4"/>
          <a:stretch>
            <a:fillRect/>
          </a:stretch>
        </p:blipFill>
        <p:spPr>
          <a:xfrm>
            <a:off x="2069135" y="1426399"/>
            <a:ext cx="8053727" cy="51497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08458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28B6786F-9746-B81B-5FD3-90AA0ABE911A}"/>
              </a:ext>
            </a:extLst>
          </p:cNvPr>
          <p:cNvGraphicFramePr/>
          <p:nvPr/>
        </p:nvGraphicFramePr>
        <p:xfrm>
          <a:off x="257908" y="70338"/>
          <a:ext cx="11730891" cy="6572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437E3FD1-F2A9-CE8C-9D1A-CE36138CE00C}"/>
              </a:ext>
            </a:extLst>
          </p:cNvPr>
          <p:cNvPicPr>
            <a:picLocks noChangeAspect="1"/>
          </p:cNvPicPr>
          <p:nvPr/>
        </p:nvPicPr>
        <p:blipFill>
          <a:blip r:embed="rId7"/>
          <a:stretch>
            <a:fillRect/>
          </a:stretch>
        </p:blipFill>
        <p:spPr>
          <a:xfrm>
            <a:off x="1974535" y="831112"/>
            <a:ext cx="2772162" cy="1819529"/>
          </a:xfrm>
          <a:prstGeom prst="rect">
            <a:avLst/>
          </a:prstGeom>
        </p:spPr>
      </p:pic>
      <p:pic>
        <p:nvPicPr>
          <p:cNvPr id="14" name="Picture 13">
            <a:extLst>
              <a:ext uri="{FF2B5EF4-FFF2-40B4-BE49-F238E27FC236}">
                <a16:creationId xmlns:a16="http://schemas.microsoft.com/office/drawing/2014/main" id="{88628AC9-F5FE-0C16-5A48-FE71624EF5C7}"/>
              </a:ext>
            </a:extLst>
          </p:cNvPr>
          <p:cNvPicPr>
            <a:picLocks noChangeAspect="1"/>
          </p:cNvPicPr>
          <p:nvPr/>
        </p:nvPicPr>
        <p:blipFill>
          <a:blip r:embed="rId8"/>
          <a:stretch>
            <a:fillRect/>
          </a:stretch>
        </p:blipFill>
        <p:spPr>
          <a:xfrm>
            <a:off x="2284141" y="4975114"/>
            <a:ext cx="2152950" cy="1581371"/>
          </a:xfrm>
          <a:prstGeom prst="rect">
            <a:avLst/>
          </a:prstGeom>
        </p:spPr>
      </p:pic>
      <p:pic>
        <p:nvPicPr>
          <p:cNvPr id="22" name="Picture 21">
            <a:extLst>
              <a:ext uri="{FF2B5EF4-FFF2-40B4-BE49-F238E27FC236}">
                <a16:creationId xmlns:a16="http://schemas.microsoft.com/office/drawing/2014/main" id="{BD05D7E0-9AA9-0AC9-5E25-732C97557362}"/>
              </a:ext>
            </a:extLst>
          </p:cNvPr>
          <p:cNvPicPr>
            <a:picLocks noChangeAspect="1"/>
          </p:cNvPicPr>
          <p:nvPr/>
        </p:nvPicPr>
        <p:blipFill>
          <a:blip r:embed="rId9"/>
          <a:stretch>
            <a:fillRect/>
          </a:stretch>
        </p:blipFill>
        <p:spPr>
          <a:xfrm>
            <a:off x="7329372" y="5170403"/>
            <a:ext cx="3410426" cy="1190791"/>
          </a:xfrm>
          <a:prstGeom prst="rect">
            <a:avLst/>
          </a:prstGeom>
        </p:spPr>
      </p:pic>
    </p:spTree>
    <p:extLst>
      <p:ext uri="{BB962C8B-B14F-4D97-AF65-F5344CB8AC3E}">
        <p14:creationId xmlns:p14="http://schemas.microsoft.com/office/powerpoint/2010/main" val="25861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Ordering/Scheduling</a:t>
            </a:r>
            <a:endParaRPr lang="en-SG" dirty="0"/>
          </a:p>
        </p:txBody>
      </p:sp>
      <p:pic>
        <p:nvPicPr>
          <p:cNvPr id="7" name="Picture 6">
            <a:extLst>
              <a:ext uri="{FF2B5EF4-FFF2-40B4-BE49-F238E27FC236}">
                <a16:creationId xmlns:a16="http://schemas.microsoft.com/office/drawing/2014/main" id="{D1FED40E-FB0A-E453-3377-C54712733578}"/>
              </a:ext>
            </a:extLst>
          </p:cNvPr>
          <p:cNvPicPr>
            <a:picLocks noChangeAspect="1"/>
          </p:cNvPicPr>
          <p:nvPr/>
        </p:nvPicPr>
        <p:blipFill>
          <a:blip r:embed="rId2"/>
          <a:stretch>
            <a:fillRect/>
          </a:stretch>
        </p:blipFill>
        <p:spPr>
          <a:xfrm>
            <a:off x="428662" y="3468214"/>
            <a:ext cx="6338637" cy="3024661"/>
          </a:xfrm>
          <a:prstGeom prst="rect">
            <a:avLst/>
          </a:prstGeom>
        </p:spPr>
      </p:pic>
      <p:pic>
        <p:nvPicPr>
          <p:cNvPr id="9" name="Picture 8">
            <a:extLst>
              <a:ext uri="{FF2B5EF4-FFF2-40B4-BE49-F238E27FC236}">
                <a16:creationId xmlns:a16="http://schemas.microsoft.com/office/drawing/2014/main" id="{C9CBA4C0-3EB3-B9D0-F3C1-0BE337FBC954}"/>
              </a:ext>
            </a:extLst>
          </p:cNvPr>
          <p:cNvPicPr>
            <a:picLocks noChangeAspect="1"/>
          </p:cNvPicPr>
          <p:nvPr/>
        </p:nvPicPr>
        <p:blipFill>
          <a:blip r:embed="rId3"/>
          <a:stretch>
            <a:fillRect/>
          </a:stretch>
        </p:blipFill>
        <p:spPr>
          <a:xfrm>
            <a:off x="8519433" y="365125"/>
            <a:ext cx="3053198" cy="2702133"/>
          </a:xfrm>
          <a:prstGeom prst="rect">
            <a:avLst/>
          </a:prstGeom>
        </p:spPr>
      </p:pic>
      <p:pic>
        <p:nvPicPr>
          <p:cNvPr id="11" name="Picture 10">
            <a:extLst>
              <a:ext uri="{FF2B5EF4-FFF2-40B4-BE49-F238E27FC236}">
                <a16:creationId xmlns:a16="http://schemas.microsoft.com/office/drawing/2014/main" id="{DC857E52-2193-8590-0DDE-A1A8503D4562}"/>
              </a:ext>
            </a:extLst>
          </p:cNvPr>
          <p:cNvPicPr>
            <a:picLocks noChangeAspect="1"/>
          </p:cNvPicPr>
          <p:nvPr/>
        </p:nvPicPr>
        <p:blipFill>
          <a:blip r:embed="rId4"/>
          <a:stretch>
            <a:fillRect/>
          </a:stretch>
        </p:blipFill>
        <p:spPr>
          <a:xfrm>
            <a:off x="8519433" y="3971692"/>
            <a:ext cx="3115399" cy="2702132"/>
          </a:xfrm>
          <a:prstGeom prst="rect">
            <a:avLst/>
          </a:prstGeom>
        </p:spPr>
      </p:pic>
      <p:sp>
        <p:nvSpPr>
          <p:cNvPr id="12" name="Arrow: Right 11">
            <a:extLst>
              <a:ext uri="{FF2B5EF4-FFF2-40B4-BE49-F238E27FC236}">
                <a16:creationId xmlns:a16="http://schemas.microsoft.com/office/drawing/2014/main" id="{0EE1B81E-ADD3-695E-B1E2-555D5BCA5F8D}"/>
              </a:ext>
            </a:extLst>
          </p:cNvPr>
          <p:cNvSpPr/>
          <p:nvPr/>
        </p:nvSpPr>
        <p:spPr>
          <a:xfrm rot="19860719">
            <a:off x="5097579" y="2961782"/>
            <a:ext cx="3339438" cy="10431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 name="Arrow: Right 12">
            <a:extLst>
              <a:ext uri="{FF2B5EF4-FFF2-40B4-BE49-F238E27FC236}">
                <a16:creationId xmlns:a16="http://schemas.microsoft.com/office/drawing/2014/main" id="{5358D606-2E87-023B-3591-22EC5402912D}"/>
              </a:ext>
            </a:extLst>
          </p:cNvPr>
          <p:cNvSpPr/>
          <p:nvPr/>
        </p:nvSpPr>
        <p:spPr>
          <a:xfrm rot="1240871">
            <a:off x="6675207" y="4616728"/>
            <a:ext cx="1782624" cy="10431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8A1587D0-2D18-30B1-F397-FF98B0FA504A}"/>
              </a:ext>
            </a:extLst>
          </p:cNvPr>
          <p:cNvSpPr txBox="1"/>
          <p:nvPr/>
        </p:nvSpPr>
        <p:spPr>
          <a:xfrm>
            <a:off x="619369" y="1623915"/>
            <a:ext cx="6479521" cy="1384995"/>
          </a:xfrm>
          <a:prstGeom prst="rect">
            <a:avLst/>
          </a:prstGeom>
          <a:noFill/>
        </p:spPr>
        <p:txBody>
          <a:bodyPr wrap="square" rtlCol="0">
            <a:spAutoFit/>
          </a:bodyPr>
          <a:lstStyle/>
          <a:p>
            <a:r>
              <a:rPr lang="en-GB" sz="2800" dirty="0"/>
              <a:t>These two are equivalent but prove that there might be scenarios where reordering instructions could prove beneficial!</a:t>
            </a:r>
          </a:p>
        </p:txBody>
      </p:sp>
    </p:spTree>
    <p:extLst>
      <p:ext uri="{BB962C8B-B14F-4D97-AF65-F5344CB8AC3E}">
        <p14:creationId xmlns:p14="http://schemas.microsoft.com/office/powerpoint/2010/main" val="42103154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Ordering/Scheduling</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Instruction Ordering/Scheduling</a:t>
            </a:r>
            <a:r>
              <a:rPr lang="en-GB" b="1" dirty="0"/>
              <a:t>):</a:t>
            </a:r>
            <a:endParaRPr lang="en-GB" dirty="0"/>
          </a:p>
          <a:p>
            <a:pPr marL="0" indent="0">
              <a:buNone/>
            </a:pPr>
            <a:r>
              <a:rPr lang="en-GB" dirty="0"/>
              <a:t>The </a:t>
            </a:r>
            <a:r>
              <a:rPr lang="en-GB" b="1" dirty="0">
                <a:solidFill>
                  <a:srgbClr val="00B050"/>
                </a:solidFill>
              </a:rPr>
              <a:t>instruction ordering </a:t>
            </a:r>
            <a:r>
              <a:rPr lang="en-GB" dirty="0"/>
              <a:t>(or </a:t>
            </a:r>
            <a:r>
              <a:rPr lang="en-GB" b="1" dirty="0">
                <a:solidFill>
                  <a:srgbClr val="00B050"/>
                </a:solidFill>
              </a:rPr>
              <a:t>scheduling</a:t>
            </a:r>
            <a:r>
              <a:rPr lang="en-GB" dirty="0"/>
              <a:t>)</a:t>
            </a:r>
            <a:r>
              <a:rPr lang="en-GB" b="1" dirty="0">
                <a:solidFill>
                  <a:srgbClr val="00B050"/>
                </a:solidFill>
              </a:rPr>
              <a:t> </a:t>
            </a:r>
            <a:r>
              <a:rPr lang="en-GB" dirty="0"/>
              <a:t>phase is responsible for rearranging the order of instructions in the program to improve performance.</a:t>
            </a:r>
          </a:p>
          <a:p>
            <a:pPr marL="0" indent="0">
              <a:buNone/>
            </a:pPr>
            <a:r>
              <a:rPr lang="en-GB" dirty="0"/>
              <a:t>This typically involves reordering instructions to take advantage of the parallelism and pipelining features of modern processors (with many cores running in parallel, for instance).</a:t>
            </a:r>
          </a:p>
          <a:p>
            <a:pPr marL="0" indent="0">
              <a:buNone/>
            </a:pPr>
            <a:r>
              <a:rPr lang="en-GB" dirty="0"/>
              <a:t>The instruction scheduler takes into account the dependencies between instructions and the specific features of the processor.</a:t>
            </a:r>
          </a:p>
          <a:p>
            <a:pPr marL="0" indent="0">
              <a:buNone/>
            </a:pPr>
            <a:r>
              <a:rPr lang="en-GB" i="1" dirty="0"/>
              <a:t>(Too advanced, could have been interesting, but out-of-scope).</a:t>
            </a:r>
            <a:endParaRPr lang="en-SG" i="1" dirty="0"/>
          </a:p>
        </p:txBody>
      </p:sp>
    </p:spTree>
    <p:extLst>
      <p:ext uri="{BB962C8B-B14F-4D97-AF65-F5344CB8AC3E}">
        <p14:creationId xmlns:p14="http://schemas.microsoft.com/office/powerpoint/2010/main" val="386378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ADCE5E-64C9-1671-D67D-16F8B30CAE32}"/>
              </a:ext>
            </a:extLst>
          </p:cNvPr>
          <p:cNvSpPr/>
          <p:nvPr/>
        </p:nvSpPr>
        <p:spPr>
          <a:xfrm>
            <a:off x="916771" y="3991796"/>
            <a:ext cx="3006267" cy="15045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9" name="Picture 8">
            <a:extLst>
              <a:ext uri="{FF2B5EF4-FFF2-40B4-BE49-F238E27FC236}">
                <a16:creationId xmlns:a16="http://schemas.microsoft.com/office/drawing/2014/main" id="{F1A0262E-D49B-4C79-CDFB-24CB7F5EC869}"/>
              </a:ext>
            </a:extLst>
          </p:cNvPr>
          <p:cNvPicPr>
            <a:picLocks noChangeAspect="1"/>
          </p:cNvPicPr>
          <p:nvPr/>
        </p:nvPicPr>
        <p:blipFill>
          <a:blip r:embed="rId2"/>
          <a:stretch>
            <a:fillRect/>
          </a:stretch>
        </p:blipFill>
        <p:spPr>
          <a:xfrm>
            <a:off x="916771" y="188240"/>
            <a:ext cx="3001888" cy="1504561"/>
          </a:xfrm>
          <a:prstGeom prst="rect">
            <a:avLst/>
          </a:prstGeom>
        </p:spPr>
      </p:pic>
      <p:sp>
        <p:nvSpPr>
          <p:cNvPr id="10" name="TextBox 9">
            <a:extLst>
              <a:ext uri="{FF2B5EF4-FFF2-40B4-BE49-F238E27FC236}">
                <a16:creationId xmlns:a16="http://schemas.microsoft.com/office/drawing/2014/main" id="{8C694F28-6A86-7AD1-2910-C541575BCF72}"/>
              </a:ext>
            </a:extLst>
          </p:cNvPr>
          <p:cNvSpPr txBox="1"/>
          <p:nvPr/>
        </p:nvSpPr>
        <p:spPr>
          <a:xfrm>
            <a:off x="916771" y="1698194"/>
            <a:ext cx="2997509" cy="369332"/>
          </a:xfrm>
          <a:prstGeom prst="rect">
            <a:avLst/>
          </a:prstGeom>
          <a:noFill/>
        </p:spPr>
        <p:txBody>
          <a:bodyPr wrap="square" rtlCol="0">
            <a:spAutoFit/>
          </a:bodyPr>
          <a:lstStyle/>
          <a:p>
            <a:pPr algn="ctr"/>
            <a:r>
              <a:rPr lang="en-US" b="1" dirty="0"/>
              <a:t>Source Program (C/C++)</a:t>
            </a:r>
            <a:endParaRPr lang="en-GB" b="1" dirty="0"/>
          </a:p>
        </p:txBody>
      </p:sp>
      <p:pic>
        <p:nvPicPr>
          <p:cNvPr id="11" name="Picture 10">
            <a:extLst>
              <a:ext uri="{FF2B5EF4-FFF2-40B4-BE49-F238E27FC236}">
                <a16:creationId xmlns:a16="http://schemas.microsoft.com/office/drawing/2014/main" id="{106A462E-A97E-D801-9FBE-FD176DD115E6}"/>
              </a:ext>
            </a:extLst>
          </p:cNvPr>
          <p:cNvPicPr>
            <a:picLocks noChangeAspect="1"/>
          </p:cNvPicPr>
          <p:nvPr/>
        </p:nvPicPr>
        <p:blipFill>
          <a:blip r:embed="rId3"/>
          <a:stretch>
            <a:fillRect/>
          </a:stretch>
        </p:blipFill>
        <p:spPr>
          <a:xfrm>
            <a:off x="916771" y="5917109"/>
            <a:ext cx="2997509" cy="571559"/>
          </a:xfrm>
          <a:prstGeom prst="rect">
            <a:avLst/>
          </a:prstGeom>
        </p:spPr>
      </p:pic>
      <p:sp>
        <p:nvSpPr>
          <p:cNvPr id="12" name="TextBox 11">
            <a:extLst>
              <a:ext uri="{FF2B5EF4-FFF2-40B4-BE49-F238E27FC236}">
                <a16:creationId xmlns:a16="http://schemas.microsoft.com/office/drawing/2014/main" id="{710AD780-DB45-01C8-F22D-9A3444F95928}"/>
              </a:ext>
            </a:extLst>
          </p:cNvPr>
          <p:cNvSpPr txBox="1"/>
          <p:nvPr/>
        </p:nvSpPr>
        <p:spPr>
          <a:xfrm>
            <a:off x="1579515" y="6488668"/>
            <a:ext cx="1676400" cy="369332"/>
          </a:xfrm>
          <a:prstGeom prst="rect">
            <a:avLst/>
          </a:prstGeom>
          <a:noFill/>
        </p:spPr>
        <p:txBody>
          <a:bodyPr wrap="square" rtlCol="0">
            <a:spAutoFit/>
          </a:bodyPr>
          <a:lstStyle/>
          <a:p>
            <a:pPr algn="ctr"/>
            <a:r>
              <a:rPr lang="en-US" b="1" dirty="0"/>
              <a:t>Execution</a:t>
            </a:r>
            <a:endParaRPr lang="en-GB" b="1" dirty="0"/>
          </a:p>
        </p:txBody>
      </p:sp>
      <p:sp>
        <p:nvSpPr>
          <p:cNvPr id="13" name="Rectangle 12">
            <a:extLst>
              <a:ext uri="{FF2B5EF4-FFF2-40B4-BE49-F238E27FC236}">
                <a16:creationId xmlns:a16="http://schemas.microsoft.com/office/drawing/2014/main" id="{E6E929B0-CC41-A836-BFBD-853F2ED87C39}"/>
              </a:ext>
            </a:extLst>
          </p:cNvPr>
          <p:cNvSpPr/>
          <p:nvPr/>
        </p:nvSpPr>
        <p:spPr>
          <a:xfrm>
            <a:off x="921151" y="2496642"/>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pic>
        <p:nvPicPr>
          <p:cNvPr id="14" name="Picture 13">
            <a:extLst>
              <a:ext uri="{FF2B5EF4-FFF2-40B4-BE49-F238E27FC236}">
                <a16:creationId xmlns:a16="http://schemas.microsoft.com/office/drawing/2014/main" id="{57B177AA-1F82-C361-E952-EB9B3C10A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381" y="4123893"/>
            <a:ext cx="1240364" cy="1240364"/>
          </a:xfrm>
          <a:prstGeom prst="rect">
            <a:avLst/>
          </a:prstGeom>
          <a:solidFill>
            <a:schemeClr val="bg1"/>
          </a:solidFill>
        </p:spPr>
      </p:pic>
      <p:sp>
        <p:nvSpPr>
          <p:cNvPr id="15" name="TextBox 14">
            <a:extLst>
              <a:ext uri="{FF2B5EF4-FFF2-40B4-BE49-F238E27FC236}">
                <a16:creationId xmlns:a16="http://schemas.microsoft.com/office/drawing/2014/main" id="{C0DA199A-53E0-49E6-66E9-F9575A251450}"/>
              </a:ext>
            </a:extLst>
          </p:cNvPr>
          <p:cNvSpPr txBox="1"/>
          <p:nvPr/>
        </p:nvSpPr>
        <p:spPr>
          <a:xfrm>
            <a:off x="2288745" y="4231855"/>
            <a:ext cx="1676400" cy="923330"/>
          </a:xfrm>
          <a:prstGeom prst="rect">
            <a:avLst/>
          </a:prstGeom>
          <a:noFill/>
        </p:spPr>
        <p:txBody>
          <a:bodyPr wrap="square" rtlCol="0">
            <a:spAutoFit/>
          </a:bodyPr>
          <a:lstStyle/>
          <a:p>
            <a:pPr algn="ctr"/>
            <a:r>
              <a:rPr lang="en-US" b="1" dirty="0">
                <a:solidFill>
                  <a:schemeClr val="bg1"/>
                </a:solidFill>
              </a:rPr>
              <a:t>Target</a:t>
            </a:r>
            <a:br>
              <a:rPr lang="en-US" b="1" dirty="0">
                <a:solidFill>
                  <a:schemeClr val="bg1"/>
                </a:solidFill>
              </a:rPr>
            </a:br>
            <a:r>
              <a:rPr lang="en-US" b="1" dirty="0">
                <a:solidFill>
                  <a:schemeClr val="bg1"/>
                </a:solidFill>
              </a:rPr>
              <a:t>Program</a:t>
            </a:r>
          </a:p>
          <a:p>
            <a:pPr algn="ctr"/>
            <a:r>
              <a:rPr lang="en-US" b="1" dirty="0">
                <a:solidFill>
                  <a:schemeClr val="bg1"/>
                </a:solidFill>
              </a:rPr>
              <a:t>(Object Code)</a:t>
            </a:r>
            <a:endParaRPr lang="en-GB" b="1" dirty="0">
              <a:solidFill>
                <a:schemeClr val="bg1"/>
              </a:solidFill>
            </a:endParaRPr>
          </a:p>
        </p:txBody>
      </p:sp>
      <p:sp>
        <p:nvSpPr>
          <p:cNvPr id="16" name="Arrow: Down 15">
            <a:extLst>
              <a:ext uri="{FF2B5EF4-FFF2-40B4-BE49-F238E27FC236}">
                <a16:creationId xmlns:a16="http://schemas.microsoft.com/office/drawing/2014/main" id="{A3772DC3-F03A-B572-E6CC-C6BD661E3F9A}"/>
              </a:ext>
            </a:extLst>
          </p:cNvPr>
          <p:cNvSpPr/>
          <p:nvPr/>
        </p:nvSpPr>
        <p:spPr>
          <a:xfrm>
            <a:off x="1901175" y="2067526"/>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59B8BE51-EE5F-10AE-05B6-0F74E274E2B9}"/>
              </a:ext>
            </a:extLst>
          </p:cNvPr>
          <p:cNvSpPr/>
          <p:nvPr/>
        </p:nvSpPr>
        <p:spPr>
          <a:xfrm>
            <a:off x="1907745" y="336377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3C630609-7AF3-AE9C-105B-EB97632B829C}"/>
              </a:ext>
            </a:extLst>
          </p:cNvPr>
          <p:cNvSpPr/>
          <p:nvPr/>
        </p:nvSpPr>
        <p:spPr>
          <a:xfrm>
            <a:off x="1907745" y="539524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5890D0A0-AE2A-7606-D7C4-5EC1ED2085B8}"/>
              </a:ext>
            </a:extLst>
          </p:cNvPr>
          <p:cNvSpPr/>
          <p:nvPr/>
        </p:nvSpPr>
        <p:spPr>
          <a:xfrm>
            <a:off x="7802025" y="3610709"/>
            <a:ext cx="3001888" cy="10550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Some extra steps, e.g. error handling, resource optimization, etc.</a:t>
            </a:r>
            <a:endParaRPr lang="en-GB" b="1" dirty="0"/>
          </a:p>
        </p:txBody>
      </p:sp>
      <p:sp>
        <p:nvSpPr>
          <p:cNvPr id="19" name="Rectangle 18">
            <a:extLst>
              <a:ext uri="{FF2B5EF4-FFF2-40B4-BE49-F238E27FC236}">
                <a16:creationId xmlns:a16="http://schemas.microsoft.com/office/drawing/2014/main" id="{06BA0ADA-A84F-356B-CAFF-F504320BEF68}"/>
              </a:ext>
            </a:extLst>
          </p:cNvPr>
          <p:cNvSpPr/>
          <p:nvPr/>
        </p:nvSpPr>
        <p:spPr>
          <a:xfrm>
            <a:off x="7798201" y="791154"/>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 #1</a:t>
            </a:r>
          </a:p>
          <a:p>
            <a:pPr algn="ctr"/>
            <a:r>
              <a:rPr lang="en-US" b="1" dirty="0"/>
              <a:t>(C/C++ to IL)</a:t>
            </a:r>
            <a:endParaRPr lang="en-GB" b="1" dirty="0"/>
          </a:p>
        </p:txBody>
      </p:sp>
      <p:sp>
        <p:nvSpPr>
          <p:cNvPr id="20" name="Rectangle 19">
            <a:extLst>
              <a:ext uri="{FF2B5EF4-FFF2-40B4-BE49-F238E27FC236}">
                <a16:creationId xmlns:a16="http://schemas.microsoft.com/office/drawing/2014/main" id="{E3AF4C4D-C4E1-EFB6-12BD-2710978122D0}"/>
              </a:ext>
            </a:extLst>
          </p:cNvPr>
          <p:cNvSpPr/>
          <p:nvPr/>
        </p:nvSpPr>
        <p:spPr>
          <a:xfrm>
            <a:off x="7798201" y="5248687"/>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 #2</a:t>
            </a:r>
          </a:p>
          <a:p>
            <a:pPr algn="ctr"/>
            <a:r>
              <a:rPr lang="en-US" b="1" dirty="0"/>
              <a:t>(IL to Object Code)</a:t>
            </a:r>
            <a:endParaRPr lang="en-GB" b="1" dirty="0"/>
          </a:p>
        </p:txBody>
      </p:sp>
      <p:sp>
        <p:nvSpPr>
          <p:cNvPr id="21" name="Arrow: Down 20">
            <a:extLst>
              <a:ext uri="{FF2B5EF4-FFF2-40B4-BE49-F238E27FC236}">
                <a16:creationId xmlns:a16="http://schemas.microsoft.com/office/drawing/2014/main" id="{54401493-D133-6AAD-952A-9BB28B80E250}"/>
              </a:ext>
            </a:extLst>
          </p:cNvPr>
          <p:cNvSpPr/>
          <p:nvPr/>
        </p:nvSpPr>
        <p:spPr>
          <a:xfrm>
            <a:off x="8784794" y="35869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Down 21">
            <a:extLst>
              <a:ext uri="{FF2B5EF4-FFF2-40B4-BE49-F238E27FC236}">
                <a16:creationId xmlns:a16="http://schemas.microsoft.com/office/drawing/2014/main" id="{FC808562-3C3B-1FED-6050-0B9BC99A0976}"/>
              </a:ext>
            </a:extLst>
          </p:cNvPr>
          <p:cNvSpPr/>
          <p:nvPr/>
        </p:nvSpPr>
        <p:spPr>
          <a:xfrm>
            <a:off x="8784794" y="4761518"/>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5761C87-6399-E7AB-9783-DDA99C310C33}"/>
              </a:ext>
            </a:extLst>
          </p:cNvPr>
          <p:cNvSpPr/>
          <p:nvPr/>
        </p:nvSpPr>
        <p:spPr>
          <a:xfrm>
            <a:off x="7798201" y="2276998"/>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Language Code</a:t>
            </a:r>
            <a:endParaRPr lang="en-GB" b="1" dirty="0"/>
          </a:p>
        </p:txBody>
      </p:sp>
      <p:sp>
        <p:nvSpPr>
          <p:cNvPr id="25" name="Arrow: Down 24">
            <a:extLst>
              <a:ext uri="{FF2B5EF4-FFF2-40B4-BE49-F238E27FC236}">
                <a16:creationId xmlns:a16="http://schemas.microsoft.com/office/drawing/2014/main" id="{41E2F780-BA8F-C754-6F8B-88CC07EB1AB4}"/>
              </a:ext>
            </a:extLst>
          </p:cNvPr>
          <p:cNvSpPr/>
          <p:nvPr/>
        </p:nvSpPr>
        <p:spPr>
          <a:xfrm>
            <a:off x="8784794" y="311937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Down 25">
            <a:extLst>
              <a:ext uri="{FF2B5EF4-FFF2-40B4-BE49-F238E27FC236}">
                <a16:creationId xmlns:a16="http://schemas.microsoft.com/office/drawing/2014/main" id="{2263C911-7B4E-9955-7A1D-5763F1E6A2C0}"/>
              </a:ext>
            </a:extLst>
          </p:cNvPr>
          <p:cNvSpPr/>
          <p:nvPr/>
        </p:nvSpPr>
        <p:spPr>
          <a:xfrm>
            <a:off x="8784794" y="1821097"/>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90758F09-0FE5-E2FE-6EE1-5D044C4BCE6A}"/>
              </a:ext>
            </a:extLst>
          </p:cNvPr>
          <p:cNvSpPr/>
          <p:nvPr/>
        </p:nvSpPr>
        <p:spPr>
          <a:xfrm>
            <a:off x="8784794" y="609106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44F808DB-379C-2B19-2B22-7F61DDF5D1B2}"/>
              </a:ext>
            </a:extLst>
          </p:cNvPr>
          <p:cNvSpPr/>
          <p:nvPr/>
        </p:nvSpPr>
        <p:spPr>
          <a:xfrm>
            <a:off x="7219950" y="295274"/>
            <a:ext cx="4048125" cy="593407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F3B1DE0F-93CF-49BD-C45E-F88A644A5A4A}"/>
              </a:ext>
            </a:extLst>
          </p:cNvPr>
          <p:cNvCxnSpPr>
            <a:cxnSpLocks/>
          </p:cNvCxnSpPr>
          <p:nvPr/>
        </p:nvCxnSpPr>
        <p:spPr>
          <a:xfrm flipV="1">
            <a:off x="3923038" y="295274"/>
            <a:ext cx="3296912" cy="22013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F518DD3-428C-CC63-B956-D0B1D75D8605}"/>
              </a:ext>
            </a:extLst>
          </p:cNvPr>
          <p:cNvCxnSpPr>
            <a:cxnSpLocks/>
          </p:cNvCxnSpPr>
          <p:nvPr/>
        </p:nvCxnSpPr>
        <p:spPr>
          <a:xfrm>
            <a:off x="3923038" y="3267107"/>
            <a:ext cx="3296912" cy="2962242"/>
          </a:xfrm>
          <a:prstGeom prst="line">
            <a:avLst/>
          </a:prstGeom>
        </p:spPr>
        <p:style>
          <a:lnRef idx="1">
            <a:schemeClr val="dk1"/>
          </a:lnRef>
          <a:fillRef idx="0">
            <a:schemeClr val="dk1"/>
          </a:fillRef>
          <a:effectRef idx="0">
            <a:schemeClr val="dk1"/>
          </a:effectRef>
          <a:fontRef idx="minor">
            <a:schemeClr val="tx1"/>
          </a:fontRef>
        </p:style>
      </p:cxnSp>
      <p:pic>
        <p:nvPicPr>
          <p:cNvPr id="42" name="Picture 41">
            <a:extLst>
              <a:ext uri="{FF2B5EF4-FFF2-40B4-BE49-F238E27FC236}">
                <a16:creationId xmlns:a16="http://schemas.microsoft.com/office/drawing/2014/main" id="{63342056-5D23-81BB-8288-D7F24030C8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8973" y="2496642"/>
            <a:ext cx="684622" cy="684622"/>
          </a:xfrm>
          <a:prstGeom prst="rect">
            <a:avLst/>
          </a:prstGeom>
        </p:spPr>
      </p:pic>
    </p:spTree>
    <p:extLst>
      <p:ext uri="{BB962C8B-B14F-4D97-AF65-F5344CB8AC3E}">
        <p14:creationId xmlns:p14="http://schemas.microsoft.com/office/powerpoint/2010/main" val="6498923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Code optimization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Code optimization</a:t>
            </a:r>
            <a:r>
              <a:rPr lang="en-GB" b="1" dirty="0"/>
              <a:t>):</a:t>
            </a:r>
          </a:p>
          <a:p>
            <a:pPr marL="0" indent="0">
              <a:buNone/>
            </a:pPr>
            <a:r>
              <a:rPr lang="en-GB" b="1" dirty="0">
                <a:solidFill>
                  <a:srgbClr val="00B050"/>
                </a:solidFill>
              </a:rPr>
              <a:t>Code optimization </a:t>
            </a:r>
            <a:r>
              <a:rPr lang="en-GB" dirty="0"/>
              <a:t>is a critical process that involves analysing and modifying the intermediate code to make it run faster and consume fewer resources. Some of the optimizations typically include:</a:t>
            </a:r>
          </a:p>
          <a:p>
            <a:pPr marL="514350" indent="-514350">
              <a:buFont typeface="+mj-lt"/>
              <a:buAutoNum type="arabicPeriod"/>
            </a:pPr>
            <a:r>
              <a:rPr lang="en-GB" b="1" dirty="0"/>
              <a:t>Dead code elimination: </a:t>
            </a:r>
            <a:r>
              <a:rPr lang="en-GB" dirty="0"/>
              <a:t>identify and remove </a:t>
            </a:r>
            <a:r>
              <a:rPr lang="en-GB" b="1" dirty="0">
                <a:solidFill>
                  <a:srgbClr val="7030A0"/>
                </a:solidFill>
              </a:rPr>
              <a:t>dead code </a:t>
            </a:r>
            <a:r>
              <a:rPr lang="en-GB" dirty="0"/>
              <a:t>that is not executed during program execution.</a:t>
            </a:r>
            <a:br>
              <a:rPr lang="en-GB" dirty="0"/>
            </a:br>
            <a:r>
              <a:rPr lang="en-GB" dirty="0"/>
              <a:t>This allows to reduce the size of the final compiled code.</a:t>
            </a:r>
          </a:p>
          <a:p>
            <a:pPr marL="0" indent="0">
              <a:buNone/>
            </a:pPr>
            <a:endParaRPr lang="en-GB" dirty="0"/>
          </a:p>
        </p:txBody>
      </p:sp>
    </p:spTree>
    <p:extLst>
      <p:ext uri="{BB962C8B-B14F-4D97-AF65-F5344CB8AC3E}">
        <p14:creationId xmlns:p14="http://schemas.microsoft.com/office/powerpoint/2010/main" val="336152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3274-C595-59A6-867F-D9E039814E5B}"/>
              </a:ext>
            </a:extLst>
          </p:cNvPr>
          <p:cNvSpPr>
            <a:spLocks noGrp="1"/>
          </p:cNvSpPr>
          <p:nvPr>
            <p:ph type="title"/>
          </p:nvPr>
        </p:nvSpPr>
        <p:spPr/>
        <p:txBody>
          <a:bodyPr/>
          <a:lstStyle/>
          <a:p>
            <a:r>
              <a:rPr lang="en-GB" dirty="0"/>
              <a:t>Dead code</a:t>
            </a:r>
            <a:endParaRPr lang="en-SG" dirty="0"/>
          </a:p>
        </p:txBody>
      </p:sp>
      <p:sp>
        <p:nvSpPr>
          <p:cNvPr id="3" name="Content Placeholder 2">
            <a:extLst>
              <a:ext uri="{FF2B5EF4-FFF2-40B4-BE49-F238E27FC236}">
                <a16:creationId xmlns:a16="http://schemas.microsoft.com/office/drawing/2014/main" id="{FBDE9A7F-DDBD-F13F-EF7D-109C4AD3AE06}"/>
              </a:ext>
            </a:extLst>
          </p:cNvPr>
          <p:cNvSpPr>
            <a:spLocks noGrp="1"/>
          </p:cNvSpPr>
          <p:nvPr>
            <p:ph idx="1"/>
          </p:nvPr>
        </p:nvSpPr>
        <p:spPr/>
        <p:txBody>
          <a:bodyPr>
            <a:normAutofit/>
          </a:bodyPr>
          <a:lstStyle/>
          <a:p>
            <a:pPr marL="0" indent="0">
              <a:buNone/>
            </a:pPr>
            <a:r>
              <a:rPr lang="en-GB" b="1" dirty="0"/>
              <a:t>Definition (</a:t>
            </a:r>
            <a:r>
              <a:rPr lang="en-GB" b="1" dirty="0">
                <a:solidFill>
                  <a:srgbClr val="7030A0"/>
                </a:solidFill>
              </a:rPr>
              <a:t>dead code</a:t>
            </a:r>
            <a:r>
              <a:rPr lang="en-GB" b="1" dirty="0"/>
              <a:t>):</a:t>
            </a:r>
          </a:p>
          <a:p>
            <a:pPr marL="0" indent="0">
              <a:buNone/>
            </a:pPr>
            <a:r>
              <a:rPr lang="en-GB" b="1" dirty="0">
                <a:solidFill>
                  <a:srgbClr val="7030A0"/>
                </a:solidFill>
              </a:rPr>
              <a:t>Dead code </a:t>
            </a:r>
            <a:r>
              <a:rPr lang="en-GB" dirty="0"/>
              <a:t>is code that is never executed during the runtime of a program, often following from bad code logic or design.</a:t>
            </a:r>
          </a:p>
          <a:p>
            <a:pPr marL="0" indent="0">
              <a:buNone/>
            </a:pPr>
            <a:endParaRPr lang="en-GB" dirty="0"/>
          </a:p>
        </p:txBody>
      </p:sp>
      <p:pic>
        <p:nvPicPr>
          <p:cNvPr id="9" name="Picture 8">
            <a:extLst>
              <a:ext uri="{FF2B5EF4-FFF2-40B4-BE49-F238E27FC236}">
                <a16:creationId xmlns:a16="http://schemas.microsoft.com/office/drawing/2014/main" id="{B4E956A0-3DEA-52F4-84C4-4EAC6658DDF1}"/>
              </a:ext>
            </a:extLst>
          </p:cNvPr>
          <p:cNvPicPr>
            <a:picLocks noChangeAspect="1"/>
          </p:cNvPicPr>
          <p:nvPr/>
        </p:nvPicPr>
        <p:blipFill>
          <a:blip r:embed="rId2"/>
          <a:stretch>
            <a:fillRect/>
          </a:stretch>
        </p:blipFill>
        <p:spPr>
          <a:xfrm>
            <a:off x="660400" y="3303291"/>
            <a:ext cx="10871200" cy="3550930"/>
          </a:xfrm>
          <a:prstGeom prst="rect">
            <a:avLst/>
          </a:prstGeom>
        </p:spPr>
      </p:pic>
    </p:spTree>
    <p:extLst>
      <p:ext uri="{BB962C8B-B14F-4D97-AF65-F5344CB8AC3E}">
        <p14:creationId xmlns:p14="http://schemas.microsoft.com/office/powerpoint/2010/main" val="24060125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3274-C595-59A6-867F-D9E039814E5B}"/>
              </a:ext>
            </a:extLst>
          </p:cNvPr>
          <p:cNvSpPr>
            <a:spLocks noGrp="1"/>
          </p:cNvSpPr>
          <p:nvPr>
            <p:ph type="title"/>
          </p:nvPr>
        </p:nvSpPr>
        <p:spPr/>
        <p:txBody>
          <a:bodyPr/>
          <a:lstStyle/>
          <a:p>
            <a:r>
              <a:rPr lang="en-GB" dirty="0"/>
              <a:t>Dead code</a:t>
            </a:r>
            <a:endParaRPr lang="en-SG" dirty="0"/>
          </a:p>
        </p:txBody>
      </p:sp>
      <p:sp>
        <p:nvSpPr>
          <p:cNvPr id="3" name="Content Placeholder 2">
            <a:extLst>
              <a:ext uri="{FF2B5EF4-FFF2-40B4-BE49-F238E27FC236}">
                <a16:creationId xmlns:a16="http://schemas.microsoft.com/office/drawing/2014/main" id="{FBDE9A7F-DDBD-F13F-EF7D-109C4AD3AE06}"/>
              </a:ext>
            </a:extLst>
          </p:cNvPr>
          <p:cNvSpPr>
            <a:spLocks noGrp="1"/>
          </p:cNvSpPr>
          <p:nvPr>
            <p:ph idx="1"/>
          </p:nvPr>
        </p:nvSpPr>
        <p:spPr/>
        <p:txBody>
          <a:bodyPr>
            <a:normAutofit/>
          </a:bodyPr>
          <a:lstStyle/>
          <a:p>
            <a:pPr marL="0" indent="0">
              <a:buNone/>
            </a:pPr>
            <a:r>
              <a:rPr lang="en-GB" b="1" dirty="0"/>
              <a:t>Question: </a:t>
            </a:r>
            <a:r>
              <a:rPr lang="en-GB" dirty="0"/>
              <a:t>Can you see why the code shown on the right is containing some dead code?</a:t>
            </a:r>
            <a:endParaRPr lang="en-SG" dirty="0"/>
          </a:p>
        </p:txBody>
      </p:sp>
      <p:pic>
        <p:nvPicPr>
          <p:cNvPr id="5" name="Picture 4">
            <a:extLst>
              <a:ext uri="{FF2B5EF4-FFF2-40B4-BE49-F238E27FC236}">
                <a16:creationId xmlns:a16="http://schemas.microsoft.com/office/drawing/2014/main" id="{8AC66805-1343-D805-1FDC-0D0BCA38A8E6}"/>
              </a:ext>
            </a:extLst>
          </p:cNvPr>
          <p:cNvPicPr>
            <a:picLocks noChangeAspect="1"/>
          </p:cNvPicPr>
          <p:nvPr/>
        </p:nvPicPr>
        <p:blipFill>
          <a:blip r:embed="rId2"/>
          <a:stretch>
            <a:fillRect/>
          </a:stretch>
        </p:blipFill>
        <p:spPr>
          <a:xfrm>
            <a:off x="660400" y="3303291"/>
            <a:ext cx="10871200" cy="3550930"/>
          </a:xfrm>
          <a:prstGeom prst="rect">
            <a:avLst/>
          </a:prstGeom>
        </p:spPr>
      </p:pic>
    </p:spTree>
    <p:extLst>
      <p:ext uri="{BB962C8B-B14F-4D97-AF65-F5344CB8AC3E}">
        <p14:creationId xmlns:p14="http://schemas.microsoft.com/office/powerpoint/2010/main" val="11142552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3274-C595-59A6-867F-D9E039814E5B}"/>
              </a:ext>
            </a:extLst>
          </p:cNvPr>
          <p:cNvSpPr>
            <a:spLocks noGrp="1"/>
          </p:cNvSpPr>
          <p:nvPr>
            <p:ph type="title"/>
          </p:nvPr>
        </p:nvSpPr>
        <p:spPr/>
        <p:txBody>
          <a:bodyPr/>
          <a:lstStyle/>
          <a:p>
            <a:r>
              <a:rPr lang="en-GB" dirty="0"/>
              <a:t>Dead code</a:t>
            </a:r>
            <a:endParaRPr lang="en-SG" dirty="0"/>
          </a:p>
        </p:txBody>
      </p:sp>
      <p:sp>
        <p:nvSpPr>
          <p:cNvPr id="3" name="Content Placeholder 2">
            <a:extLst>
              <a:ext uri="{FF2B5EF4-FFF2-40B4-BE49-F238E27FC236}">
                <a16:creationId xmlns:a16="http://schemas.microsoft.com/office/drawing/2014/main" id="{FBDE9A7F-DDBD-F13F-EF7D-109C4AD3AE06}"/>
              </a:ext>
            </a:extLst>
          </p:cNvPr>
          <p:cNvSpPr>
            <a:spLocks noGrp="1"/>
          </p:cNvSpPr>
          <p:nvPr>
            <p:ph idx="1"/>
          </p:nvPr>
        </p:nvSpPr>
        <p:spPr/>
        <p:txBody>
          <a:bodyPr>
            <a:normAutofit/>
          </a:bodyPr>
          <a:lstStyle/>
          <a:p>
            <a:pPr marL="0" indent="0">
              <a:buNone/>
            </a:pPr>
            <a:r>
              <a:rPr lang="en-GB" b="1" dirty="0"/>
              <a:t>Answer: </a:t>
            </a:r>
            <a:r>
              <a:rPr lang="en-GB" dirty="0"/>
              <a:t>The </a:t>
            </a:r>
            <a:r>
              <a:rPr lang="en-GB" i="1" dirty="0"/>
              <a:t>else if </a:t>
            </a:r>
            <a:r>
              <a:rPr lang="en-GB" dirty="0"/>
              <a:t>statement is the dead code, as the preceding if statement will always evaluate to false since </a:t>
            </a:r>
            <a:r>
              <a:rPr lang="en-GB" i="1" dirty="0"/>
              <a:t>x</a:t>
            </a:r>
            <a:r>
              <a:rPr lang="en-GB" dirty="0"/>
              <a:t> is initialized to 10.</a:t>
            </a:r>
            <a:endParaRPr lang="en-SG" dirty="0"/>
          </a:p>
        </p:txBody>
      </p:sp>
      <p:pic>
        <p:nvPicPr>
          <p:cNvPr id="5" name="Picture 4">
            <a:extLst>
              <a:ext uri="{FF2B5EF4-FFF2-40B4-BE49-F238E27FC236}">
                <a16:creationId xmlns:a16="http://schemas.microsoft.com/office/drawing/2014/main" id="{02D1D553-DCD2-9EB7-EBA8-301203286979}"/>
              </a:ext>
            </a:extLst>
          </p:cNvPr>
          <p:cNvPicPr>
            <a:picLocks noChangeAspect="1"/>
          </p:cNvPicPr>
          <p:nvPr/>
        </p:nvPicPr>
        <p:blipFill>
          <a:blip r:embed="rId2"/>
          <a:stretch>
            <a:fillRect/>
          </a:stretch>
        </p:blipFill>
        <p:spPr>
          <a:xfrm>
            <a:off x="660400" y="3303291"/>
            <a:ext cx="10871200" cy="3550930"/>
          </a:xfrm>
          <a:prstGeom prst="rect">
            <a:avLst/>
          </a:prstGeom>
        </p:spPr>
      </p:pic>
    </p:spTree>
    <p:extLst>
      <p:ext uri="{BB962C8B-B14F-4D97-AF65-F5344CB8AC3E}">
        <p14:creationId xmlns:p14="http://schemas.microsoft.com/office/powerpoint/2010/main" val="21741338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Code optimization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Code optimization</a:t>
            </a:r>
            <a:r>
              <a:rPr lang="en-GB" b="1" dirty="0"/>
              <a:t>):</a:t>
            </a:r>
          </a:p>
          <a:p>
            <a:pPr marL="0" indent="0">
              <a:buNone/>
            </a:pPr>
            <a:r>
              <a:rPr lang="en-GB" b="1" dirty="0">
                <a:solidFill>
                  <a:srgbClr val="00B050"/>
                </a:solidFill>
              </a:rPr>
              <a:t>Code optimization </a:t>
            </a:r>
            <a:r>
              <a:rPr lang="en-GB" dirty="0"/>
              <a:t>is a critical process that involves analysing and modifying the intermediate code to make it run faster and consume fewer resources. Some of the optimizations typically include:</a:t>
            </a:r>
          </a:p>
          <a:p>
            <a:pPr marL="514350" indent="-514350">
              <a:buFont typeface="+mj-lt"/>
              <a:buAutoNum type="arabicPeriod" startAt="2"/>
            </a:pPr>
            <a:r>
              <a:rPr lang="en-GB" b="1" dirty="0"/>
              <a:t>Constant folding: </a:t>
            </a:r>
            <a:r>
              <a:rPr lang="en-GB" dirty="0"/>
              <a:t>replace multiple expressions that involve constant values with their computed values.</a:t>
            </a:r>
            <a:br>
              <a:rPr lang="en-GB" dirty="0"/>
            </a:br>
            <a:r>
              <a:rPr lang="en-GB" dirty="0"/>
              <a:t>This allows to reduce the number of computations performed during program execution.</a:t>
            </a:r>
          </a:p>
          <a:p>
            <a:pPr marL="0" indent="0">
              <a:buNone/>
            </a:pPr>
            <a:endParaRPr lang="en-GB" dirty="0"/>
          </a:p>
        </p:txBody>
      </p:sp>
    </p:spTree>
    <p:extLst>
      <p:ext uri="{BB962C8B-B14F-4D97-AF65-F5344CB8AC3E}">
        <p14:creationId xmlns:p14="http://schemas.microsoft.com/office/powerpoint/2010/main" val="11147519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36B9-A196-040B-7261-711A75E994C4}"/>
              </a:ext>
            </a:extLst>
          </p:cNvPr>
          <p:cNvSpPr>
            <a:spLocks noGrp="1"/>
          </p:cNvSpPr>
          <p:nvPr>
            <p:ph type="title"/>
          </p:nvPr>
        </p:nvSpPr>
        <p:spPr/>
        <p:txBody>
          <a:bodyPr/>
          <a:lstStyle/>
          <a:p>
            <a:r>
              <a:rPr lang="en-GB" dirty="0"/>
              <a:t>Constant folding</a:t>
            </a:r>
            <a:endParaRPr lang="en-SG" dirty="0"/>
          </a:p>
        </p:txBody>
      </p:sp>
      <p:sp>
        <p:nvSpPr>
          <p:cNvPr id="3" name="Content Placeholder 2">
            <a:extLst>
              <a:ext uri="{FF2B5EF4-FFF2-40B4-BE49-F238E27FC236}">
                <a16:creationId xmlns:a16="http://schemas.microsoft.com/office/drawing/2014/main" id="{AECA0B19-420E-967D-8F91-B81321032811}"/>
              </a:ext>
            </a:extLst>
          </p:cNvPr>
          <p:cNvSpPr>
            <a:spLocks noGrp="1"/>
          </p:cNvSpPr>
          <p:nvPr>
            <p:ph idx="1"/>
          </p:nvPr>
        </p:nvSpPr>
        <p:spPr/>
        <p:txBody>
          <a:bodyPr/>
          <a:lstStyle/>
          <a:p>
            <a:pPr marL="0" indent="0">
              <a:buNone/>
            </a:pPr>
            <a:r>
              <a:rPr lang="en-GB" dirty="0"/>
              <a:t>As an example of constant folding…</a:t>
            </a:r>
          </a:p>
          <a:p>
            <a:pPr marL="0" indent="0">
              <a:buNone/>
            </a:pPr>
            <a:r>
              <a:rPr lang="en-GB" dirty="0"/>
              <a:t>In the code below, the expression </a:t>
            </a:r>
            <a:r>
              <a:rPr lang="en-GB" i="1" dirty="0"/>
              <a:t>x = 2 + 3 </a:t>
            </a:r>
            <a:r>
              <a:rPr lang="en-GB" dirty="0"/>
              <a:t>can be folded into a simpler expression </a:t>
            </a:r>
            <a:r>
              <a:rPr lang="en-GB" i="1" dirty="0"/>
              <a:t>x = 5 </a:t>
            </a:r>
            <a:r>
              <a:rPr lang="en-GB" dirty="0"/>
              <a:t>during compilation, eliminating the need to perform the addition operation at runtime.</a:t>
            </a:r>
            <a:endParaRPr lang="en-SG" dirty="0"/>
          </a:p>
        </p:txBody>
      </p:sp>
      <p:pic>
        <p:nvPicPr>
          <p:cNvPr id="8" name="Picture 7">
            <a:extLst>
              <a:ext uri="{FF2B5EF4-FFF2-40B4-BE49-F238E27FC236}">
                <a16:creationId xmlns:a16="http://schemas.microsoft.com/office/drawing/2014/main" id="{C2DE3CE5-6A05-C043-F1AE-2D0CF60EA72D}"/>
              </a:ext>
            </a:extLst>
          </p:cNvPr>
          <p:cNvPicPr>
            <a:picLocks noChangeAspect="1"/>
          </p:cNvPicPr>
          <p:nvPr/>
        </p:nvPicPr>
        <p:blipFill>
          <a:blip r:embed="rId2"/>
          <a:stretch>
            <a:fillRect/>
          </a:stretch>
        </p:blipFill>
        <p:spPr>
          <a:xfrm>
            <a:off x="379046" y="4349773"/>
            <a:ext cx="11433908" cy="1827190"/>
          </a:xfrm>
          <a:prstGeom prst="rect">
            <a:avLst/>
          </a:prstGeom>
        </p:spPr>
      </p:pic>
    </p:spTree>
    <p:extLst>
      <p:ext uri="{BB962C8B-B14F-4D97-AF65-F5344CB8AC3E}">
        <p14:creationId xmlns:p14="http://schemas.microsoft.com/office/powerpoint/2010/main" val="13598180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Code optimization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Code optimization</a:t>
            </a:r>
            <a:r>
              <a:rPr lang="en-GB" b="1" dirty="0"/>
              <a:t>):</a:t>
            </a:r>
          </a:p>
          <a:p>
            <a:pPr marL="0" indent="0">
              <a:buNone/>
            </a:pPr>
            <a:r>
              <a:rPr lang="en-GB" b="1" dirty="0">
                <a:solidFill>
                  <a:srgbClr val="00B050"/>
                </a:solidFill>
              </a:rPr>
              <a:t>Code optimization </a:t>
            </a:r>
            <a:r>
              <a:rPr lang="en-GB" dirty="0"/>
              <a:t>is a critical process that involves analysing and modifying the intermediate code to make it run faster and consume fewer resources. Some of the optimizations typically include:</a:t>
            </a:r>
          </a:p>
          <a:p>
            <a:pPr marL="514350" indent="-514350">
              <a:buFont typeface="+mj-lt"/>
              <a:buAutoNum type="arabicPeriod" startAt="3"/>
            </a:pPr>
            <a:r>
              <a:rPr lang="en-GB" b="1" dirty="0"/>
              <a:t>Control flow optimization: </a:t>
            </a:r>
            <a:r>
              <a:rPr lang="en-GB" dirty="0"/>
              <a:t>optimize the instructions and the order of instructions being executed.</a:t>
            </a:r>
            <a:br>
              <a:rPr lang="en-GB" dirty="0"/>
            </a:br>
            <a:r>
              <a:rPr lang="en-GB" dirty="0"/>
              <a:t>This allows, for instance, to reduce the number of necessary branch instructions, removing parts that could almost be considered </a:t>
            </a:r>
            <a:r>
              <a:rPr lang="en-GB" b="1" dirty="0">
                <a:solidFill>
                  <a:srgbClr val="7030A0"/>
                </a:solidFill>
              </a:rPr>
              <a:t>dead code</a:t>
            </a:r>
            <a:r>
              <a:rPr lang="en-GB" dirty="0"/>
              <a:t> (even though they did not follow from bad logic this time).</a:t>
            </a:r>
          </a:p>
          <a:p>
            <a:pPr marL="0" indent="0">
              <a:buNone/>
            </a:pPr>
            <a:endParaRPr lang="en-GB" dirty="0"/>
          </a:p>
        </p:txBody>
      </p:sp>
    </p:spTree>
    <p:extLst>
      <p:ext uri="{BB962C8B-B14F-4D97-AF65-F5344CB8AC3E}">
        <p14:creationId xmlns:p14="http://schemas.microsoft.com/office/powerpoint/2010/main" val="8810143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42D4-FC60-2CB3-BAEA-75A3589A7A9B}"/>
              </a:ext>
            </a:extLst>
          </p:cNvPr>
          <p:cNvSpPr>
            <a:spLocks noGrp="1"/>
          </p:cNvSpPr>
          <p:nvPr>
            <p:ph type="title"/>
          </p:nvPr>
        </p:nvSpPr>
        <p:spPr/>
        <p:txBody>
          <a:bodyPr/>
          <a:lstStyle/>
          <a:p>
            <a:r>
              <a:rPr lang="en-GB" dirty="0"/>
              <a:t>Control flow optimization</a:t>
            </a:r>
            <a:endParaRPr lang="en-SG" dirty="0"/>
          </a:p>
        </p:txBody>
      </p:sp>
      <p:sp>
        <p:nvSpPr>
          <p:cNvPr id="3" name="Content Placeholder 2">
            <a:extLst>
              <a:ext uri="{FF2B5EF4-FFF2-40B4-BE49-F238E27FC236}">
                <a16:creationId xmlns:a16="http://schemas.microsoft.com/office/drawing/2014/main" id="{1C1427F3-0407-37B1-B92A-79735FA65219}"/>
              </a:ext>
            </a:extLst>
          </p:cNvPr>
          <p:cNvSpPr>
            <a:spLocks noGrp="1"/>
          </p:cNvSpPr>
          <p:nvPr>
            <p:ph idx="1"/>
          </p:nvPr>
        </p:nvSpPr>
        <p:spPr/>
        <p:txBody>
          <a:bodyPr/>
          <a:lstStyle/>
          <a:p>
            <a:pPr marL="0" indent="0">
              <a:buNone/>
            </a:pPr>
            <a:r>
              <a:rPr lang="en-GB" dirty="0"/>
              <a:t>As an example of control flow optimization…</a:t>
            </a:r>
          </a:p>
          <a:p>
            <a:pPr marL="0" indent="0">
              <a:buNone/>
            </a:pPr>
            <a:r>
              <a:rPr lang="en-GB" dirty="0"/>
              <a:t>The program below uses an </a:t>
            </a:r>
            <a:r>
              <a:rPr lang="en-GB" i="1" dirty="0"/>
              <a:t>if-else</a:t>
            </a:r>
            <a:r>
              <a:rPr lang="en-GB" dirty="0"/>
              <a:t> </a:t>
            </a:r>
            <a:r>
              <a:rPr lang="en-GB" i="1" dirty="0"/>
              <a:t>statement</a:t>
            </a:r>
            <a:r>
              <a:rPr lang="en-GB" dirty="0"/>
              <a:t> to check if the value of </a:t>
            </a:r>
            <a:r>
              <a:rPr lang="en-GB" i="1" dirty="0"/>
              <a:t>x</a:t>
            </a:r>
            <a:r>
              <a:rPr lang="en-GB" dirty="0"/>
              <a:t> is less than the value of </a:t>
            </a:r>
            <a:r>
              <a:rPr lang="en-GB" i="1" dirty="0"/>
              <a:t>y</a:t>
            </a:r>
            <a:r>
              <a:rPr lang="en-GB" dirty="0"/>
              <a:t>.</a:t>
            </a:r>
            <a:endParaRPr lang="en-SG" dirty="0"/>
          </a:p>
        </p:txBody>
      </p:sp>
      <p:pic>
        <p:nvPicPr>
          <p:cNvPr id="13" name="Picture 12">
            <a:extLst>
              <a:ext uri="{FF2B5EF4-FFF2-40B4-BE49-F238E27FC236}">
                <a16:creationId xmlns:a16="http://schemas.microsoft.com/office/drawing/2014/main" id="{BD0862EF-548D-C585-18E2-8A381E68D1AE}"/>
              </a:ext>
            </a:extLst>
          </p:cNvPr>
          <p:cNvPicPr>
            <a:picLocks noChangeAspect="1"/>
          </p:cNvPicPr>
          <p:nvPr/>
        </p:nvPicPr>
        <p:blipFill>
          <a:blip r:embed="rId2"/>
          <a:stretch>
            <a:fillRect/>
          </a:stretch>
        </p:blipFill>
        <p:spPr>
          <a:xfrm>
            <a:off x="2210091" y="3542837"/>
            <a:ext cx="8068801" cy="3315163"/>
          </a:xfrm>
          <a:prstGeom prst="rect">
            <a:avLst/>
          </a:prstGeom>
        </p:spPr>
      </p:pic>
    </p:spTree>
    <p:extLst>
      <p:ext uri="{BB962C8B-B14F-4D97-AF65-F5344CB8AC3E}">
        <p14:creationId xmlns:p14="http://schemas.microsoft.com/office/powerpoint/2010/main" val="12338224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42D4-FC60-2CB3-BAEA-75A3589A7A9B}"/>
              </a:ext>
            </a:extLst>
          </p:cNvPr>
          <p:cNvSpPr>
            <a:spLocks noGrp="1"/>
          </p:cNvSpPr>
          <p:nvPr>
            <p:ph type="title"/>
          </p:nvPr>
        </p:nvSpPr>
        <p:spPr/>
        <p:txBody>
          <a:bodyPr/>
          <a:lstStyle/>
          <a:p>
            <a:r>
              <a:rPr lang="en-GB" dirty="0"/>
              <a:t>Control flow optimization</a:t>
            </a:r>
            <a:endParaRPr lang="en-SG" dirty="0"/>
          </a:p>
        </p:txBody>
      </p:sp>
      <p:sp>
        <p:nvSpPr>
          <p:cNvPr id="3" name="Content Placeholder 2">
            <a:extLst>
              <a:ext uri="{FF2B5EF4-FFF2-40B4-BE49-F238E27FC236}">
                <a16:creationId xmlns:a16="http://schemas.microsoft.com/office/drawing/2014/main" id="{1C1427F3-0407-37B1-B92A-79735FA65219}"/>
              </a:ext>
            </a:extLst>
          </p:cNvPr>
          <p:cNvSpPr>
            <a:spLocks noGrp="1"/>
          </p:cNvSpPr>
          <p:nvPr>
            <p:ph idx="1"/>
          </p:nvPr>
        </p:nvSpPr>
        <p:spPr/>
        <p:txBody>
          <a:bodyPr/>
          <a:lstStyle/>
          <a:p>
            <a:pPr marL="0" indent="0">
              <a:buNone/>
            </a:pPr>
            <a:r>
              <a:rPr lang="en-GB" dirty="0"/>
              <a:t>As an example of control flow optimization…</a:t>
            </a:r>
          </a:p>
          <a:p>
            <a:pPr marL="0" indent="0">
              <a:buNone/>
            </a:pPr>
            <a:r>
              <a:rPr lang="en-GB" dirty="0"/>
              <a:t>The program below uses an </a:t>
            </a:r>
            <a:r>
              <a:rPr lang="en-GB" i="1" dirty="0"/>
              <a:t>if-else</a:t>
            </a:r>
            <a:r>
              <a:rPr lang="en-GB" dirty="0"/>
              <a:t> </a:t>
            </a:r>
            <a:r>
              <a:rPr lang="en-GB" i="1" dirty="0"/>
              <a:t>statement</a:t>
            </a:r>
            <a:r>
              <a:rPr lang="en-GB" dirty="0"/>
              <a:t> to check if the value of </a:t>
            </a:r>
            <a:r>
              <a:rPr lang="en-GB" i="1" dirty="0"/>
              <a:t>x</a:t>
            </a:r>
            <a:r>
              <a:rPr lang="en-GB" dirty="0"/>
              <a:t> is less than the value of </a:t>
            </a:r>
            <a:r>
              <a:rPr lang="en-GB" i="1" dirty="0"/>
              <a:t>y</a:t>
            </a:r>
            <a:r>
              <a:rPr lang="en-GB" dirty="0"/>
              <a:t>.</a:t>
            </a:r>
            <a:endParaRPr lang="en-SG" dirty="0"/>
          </a:p>
        </p:txBody>
      </p:sp>
      <p:sp>
        <p:nvSpPr>
          <p:cNvPr id="10" name="TextBox 9">
            <a:extLst>
              <a:ext uri="{FF2B5EF4-FFF2-40B4-BE49-F238E27FC236}">
                <a16:creationId xmlns:a16="http://schemas.microsoft.com/office/drawing/2014/main" id="{4E9BF0E9-DEDE-6EB5-B057-0446D4D4D209}"/>
              </a:ext>
            </a:extLst>
          </p:cNvPr>
          <p:cNvSpPr txBox="1"/>
          <p:nvPr/>
        </p:nvSpPr>
        <p:spPr>
          <a:xfrm>
            <a:off x="838201" y="3225804"/>
            <a:ext cx="5695462" cy="3108543"/>
          </a:xfrm>
          <a:prstGeom prst="rect">
            <a:avLst/>
          </a:prstGeom>
          <a:noFill/>
        </p:spPr>
        <p:txBody>
          <a:bodyPr wrap="square" rtlCol="0">
            <a:spAutoFit/>
          </a:bodyPr>
          <a:lstStyle/>
          <a:p>
            <a:r>
              <a:rPr lang="en-GB" sz="2800" dirty="0"/>
              <a:t>Control flow optimization analyses the code and can determine that </a:t>
            </a:r>
            <a:r>
              <a:rPr lang="en-GB" sz="2800" i="1" dirty="0"/>
              <a:t>x</a:t>
            </a:r>
            <a:r>
              <a:rPr lang="en-GB" sz="2800" dirty="0"/>
              <a:t> will always be less than </a:t>
            </a:r>
            <a:r>
              <a:rPr lang="en-GB" sz="2800" i="1" dirty="0"/>
              <a:t>y</a:t>
            </a:r>
            <a:r>
              <a:rPr lang="en-GB" sz="2800" dirty="0"/>
              <a:t>, as they are constants.</a:t>
            </a:r>
          </a:p>
          <a:p>
            <a:r>
              <a:rPr lang="en-GB" sz="2800" dirty="0"/>
              <a:t>It can simplify the code to eliminate</a:t>
            </a:r>
            <a:br>
              <a:rPr lang="en-GB" sz="2800" dirty="0"/>
            </a:br>
            <a:r>
              <a:rPr lang="en-GB" sz="2800" dirty="0"/>
              <a:t>the unnecessary </a:t>
            </a:r>
            <a:r>
              <a:rPr lang="en-GB" sz="2800" i="1" dirty="0"/>
              <a:t>if-else statement </a:t>
            </a:r>
            <a:r>
              <a:rPr lang="en-GB" sz="2800" dirty="0"/>
              <a:t>and simplify the code even further. </a:t>
            </a:r>
            <a:endParaRPr lang="en-SG" sz="2800" dirty="0"/>
          </a:p>
        </p:txBody>
      </p:sp>
      <p:pic>
        <p:nvPicPr>
          <p:cNvPr id="5" name="Picture 4">
            <a:extLst>
              <a:ext uri="{FF2B5EF4-FFF2-40B4-BE49-F238E27FC236}">
                <a16:creationId xmlns:a16="http://schemas.microsoft.com/office/drawing/2014/main" id="{9172BB7E-F9EA-B054-232A-2914E1B2EBF0}"/>
              </a:ext>
            </a:extLst>
          </p:cNvPr>
          <p:cNvPicPr>
            <a:picLocks noChangeAspect="1"/>
          </p:cNvPicPr>
          <p:nvPr/>
        </p:nvPicPr>
        <p:blipFill>
          <a:blip r:embed="rId2"/>
          <a:stretch>
            <a:fillRect/>
          </a:stretch>
        </p:blipFill>
        <p:spPr>
          <a:xfrm>
            <a:off x="6800481" y="3787504"/>
            <a:ext cx="5296639" cy="2143424"/>
          </a:xfrm>
          <a:prstGeom prst="rect">
            <a:avLst/>
          </a:prstGeom>
        </p:spPr>
      </p:pic>
    </p:spTree>
    <p:extLst>
      <p:ext uri="{BB962C8B-B14F-4D97-AF65-F5344CB8AC3E}">
        <p14:creationId xmlns:p14="http://schemas.microsoft.com/office/powerpoint/2010/main" val="12696246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Code optimization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Code optimization</a:t>
            </a:r>
            <a:r>
              <a:rPr lang="en-GB" b="1" dirty="0"/>
              <a:t>):</a:t>
            </a:r>
          </a:p>
          <a:p>
            <a:pPr marL="0" indent="0">
              <a:buNone/>
            </a:pPr>
            <a:r>
              <a:rPr lang="en-GB" b="1" dirty="0">
                <a:solidFill>
                  <a:srgbClr val="00B050"/>
                </a:solidFill>
              </a:rPr>
              <a:t>Code optimization </a:t>
            </a:r>
            <a:r>
              <a:rPr lang="en-GB" dirty="0"/>
              <a:t>is a critical process that involves analysing and modifying the intermediate code to make it run faster and consume fewer resources. Some of the optimizations typically include:</a:t>
            </a:r>
          </a:p>
          <a:p>
            <a:r>
              <a:rPr lang="en-GB" b="1" dirty="0"/>
              <a:t>Dead code elimination,</a:t>
            </a:r>
          </a:p>
          <a:p>
            <a:r>
              <a:rPr lang="en-GB" b="1" dirty="0"/>
              <a:t>Constant folding,</a:t>
            </a:r>
          </a:p>
          <a:p>
            <a:r>
              <a:rPr lang="en-GB" b="1" dirty="0"/>
              <a:t>Control flow optimization,</a:t>
            </a:r>
          </a:p>
          <a:p>
            <a:r>
              <a:rPr lang="en-GB" b="1" dirty="0"/>
              <a:t>Many other operations: Function Inlining (substituting secondary functions into main), Loop Unrolling (replaces a loop with a fixed number of iterations with a series of unrolled iterations), etc.</a:t>
            </a:r>
          </a:p>
        </p:txBody>
      </p:sp>
    </p:spTree>
    <p:extLst>
      <p:ext uri="{BB962C8B-B14F-4D97-AF65-F5344CB8AC3E}">
        <p14:creationId xmlns:p14="http://schemas.microsoft.com/office/powerpoint/2010/main" val="2560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61F8-FAD0-8759-C3F1-5F530D6ABA3A}"/>
              </a:ext>
            </a:extLst>
          </p:cNvPr>
          <p:cNvSpPr>
            <a:spLocks noGrp="1"/>
          </p:cNvSpPr>
          <p:nvPr>
            <p:ph type="title"/>
          </p:nvPr>
        </p:nvSpPr>
        <p:spPr/>
        <p:txBody>
          <a:bodyPr/>
          <a:lstStyle/>
          <a:p>
            <a:r>
              <a:rPr lang="en-US" dirty="0"/>
              <a:t>Source-to-source compilers</a:t>
            </a:r>
            <a:endParaRPr lang="en-GB" dirty="0"/>
          </a:p>
        </p:txBody>
      </p:sp>
      <p:sp>
        <p:nvSpPr>
          <p:cNvPr id="3" name="Content Placeholder 2">
            <a:extLst>
              <a:ext uri="{FF2B5EF4-FFF2-40B4-BE49-F238E27FC236}">
                <a16:creationId xmlns:a16="http://schemas.microsoft.com/office/drawing/2014/main" id="{A61FAA42-106F-39F5-DD78-BB04653C3A81}"/>
              </a:ext>
            </a:extLst>
          </p:cNvPr>
          <p:cNvSpPr>
            <a:spLocks noGrp="1"/>
          </p:cNvSpPr>
          <p:nvPr>
            <p:ph idx="1"/>
          </p:nvPr>
        </p:nvSpPr>
        <p:spPr>
          <a:xfrm>
            <a:off x="838200" y="1825625"/>
            <a:ext cx="10515600" cy="5032375"/>
          </a:xfrm>
        </p:spPr>
        <p:txBody>
          <a:bodyPr>
            <a:normAutofit/>
          </a:bodyPr>
          <a:lstStyle/>
          <a:p>
            <a:pPr marL="0" indent="0">
              <a:buNone/>
            </a:pPr>
            <a:r>
              <a:rPr lang="en-US" b="1" dirty="0"/>
              <a:t>Definition (</a:t>
            </a:r>
            <a:r>
              <a:rPr lang="en-US" b="1" dirty="0">
                <a:solidFill>
                  <a:srgbClr val="00B050"/>
                </a:solidFill>
              </a:rPr>
              <a:t>Source-To-Source Compilers</a:t>
            </a:r>
            <a:r>
              <a:rPr lang="en-US" b="1" dirty="0"/>
              <a:t>):</a:t>
            </a:r>
          </a:p>
          <a:p>
            <a:pPr marL="0" indent="0">
              <a:buNone/>
            </a:pPr>
            <a:r>
              <a:rPr lang="en-US" dirty="0"/>
              <a:t>C and C++ are among the most basic languages. These days, compilers for C and C++ are available on most computers and operating systems.</a:t>
            </a:r>
          </a:p>
          <a:p>
            <a:pPr marL="0" indent="0">
              <a:buNone/>
            </a:pPr>
            <a:r>
              <a:rPr lang="en-US" dirty="0"/>
              <a:t>For this reason, many programming languages will therefore </a:t>
            </a:r>
            <a:r>
              <a:rPr lang="en-US" b="1" dirty="0"/>
              <a:t>compile by using C/C++ as an intermediate language</a:t>
            </a:r>
            <a:r>
              <a:rPr lang="en-US" dirty="0"/>
              <a:t>, first.</a:t>
            </a:r>
          </a:p>
          <a:p>
            <a:pPr marL="0" indent="0">
              <a:buNone/>
            </a:pPr>
            <a:r>
              <a:rPr lang="en-US" dirty="0"/>
              <a:t>Then, all it takes is one extra compilation from C/C++ to machine code, which then leads to execution.</a:t>
            </a:r>
          </a:p>
          <a:p>
            <a:pPr marL="0" indent="0">
              <a:buNone/>
            </a:pPr>
            <a:endParaRPr lang="en-US" dirty="0"/>
          </a:p>
          <a:p>
            <a:pPr marL="0" indent="0">
              <a:buNone/>
            </a:pPr>
            <a:r>
              <a:rPr lang="en-US" b="1" dirty="0"/>
              <a:t>Compilers that target other programming languages (typically C/C++) </a:t>
            </a:r>
            <a:r>
              <a:rPr lang="en-US" dirty="0"/>
              <a:t>are then commonly referred to as </a:t>
            </a:r>
            <a:r>
              <a:rPr lang="en-US" b="1" dirty="0">
                <a:solidFill>
                  <a:srgbClr val="00B050"/>
                </a:solidFill>
              </a:rPr>
              <a:t>source-to-source compilers</a:t>
            </a:r>
            <a:r>
              <a:rPr lang="en-US" dirty="0"/>
              <a:t>.</a:t>
            </a:r>
          </a:p>
          <a:p>
            <a:pPr marL="0" indent="0">
              <a:buNone/>
            </a:pPr>
            <a:endParaRPr lang="en-US" dirty="0"/>
          </a:p>
          <a:p>
            <a:pPr marL="0" indent="0">
              <a:buNone/>
            </a:pPr>
            <a:endParaRPr lang="en-US"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1669473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Register Allocation</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Register Allocation</a:t>
            </a:r>
            <a:r>
              <a:rPr lang="en-GB" b="1" dirty="0"/>
              <a:t>):</a:t>
            </a:r>
            <a:endParaRPr lang="en-GB" dirty="0"/>
          </a:p>
          <a:p>
            <a:pPr marL="0" indent="0">
              <a:buNone/>
            </a:pPr>
            <a:r>
              <a:rPr lang="en-GB" dirty="0"/>
              <a:t>During the </a:t>
            </a:r>
            <a:r>
              <a:rPr lang="en-GB" b="1" dirty="0">
                <a:solidFill>
                  <a:srgbClr val="00B050"/>
                </a:solidFill>
              </a:rPr>
              <a:t>register allocation </a:t>
            </a:r>
            <a:r>
              <a:rPr lang="en-GB" dirty="0"/>
              <a:t>phase, the compiler assigns program variables to the different types of memories, in an efficient way.</a:t>
            </a:r>
          </a:p>
          <a:p>
            <a:pPr marL="0" indent="0">
              <a:buNone/>
            </a:pPr>
            <a:r>
              <a:rPr lang="en-GB" dirty="0"/>
              <a:t>As seen in </a:t>
            </a:r>
            <a:r>
              <a:rPr lang="en-SG" b="1" dirty="0">
                <a:hlinkClick r:id="rId2"/>
              </a:rPr>
              <a:t>50.002 Computation Structures</a:t>
            </a:r>
            <a:r>
              <a:rPr lang="en-GB" dirty="0"/>
              <a:t>, this is important because CPU registers are much faster than other types of memory, but are very limited in numbers (</a:t>
            </a:r>
            <a:r>
              <a:rPr lang="en-GB" dirty="0" err="1"/>
              <a:t>a.k.a</a:t>
            </a:r>
            <a:r>
              <a:rPr lang="en-GB" dirty="0"/>
              <a:t> memory hierarchy).</a:t>
            </a:r>
          </a:p>
          <a:p>
            <a:pPr marL="0" indent="0">
              <a:buNone/>
            </a:pPr>
            <a:r>
              <a:rPr lang="en-GB" dirty="0"/>
              <a:t>The register allocator must take into account the constraints imposed by the CPU architecture, such as the number and type of available registers, but also identify in the code variable that are used many times to give them priority in terms of memory space.</a:t>
            </a:r>
          </a:p>
          <a:p>
            <a:pPr marL="0" indent="0">
              <a:buNone/>
            </a:pPr>
            <a:r>
              <a:rPr lang="en-GB" i="1" dirty="0"/>
              <a:t>(Could have been interesting, but probably out-of-scope).</a:t>
            </a:r>
            <a:endParaRPr lang="en-SG" i="1" dirty="0"/>
          </a:p>
          <a:p>
            <a:pPr marL="0" indent="0">
              <a:buNone/>
            </a:pPr>
            <a:endParaRPr lang="en-SG" dirty="0"/>
          </a:p>
        </p:txBody>
      </p:sp>
    </p:spTree>
    <p:extLst>
      <p:ext uri="{BB962C8B-B14F-4D97-AF65-F5344CB8AC3E}">
        <p14:creationId xmlns:p14="http://schemas.microsoft.com/office/powerpoint/2010/main" val="42811758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sz="half" idx="1"/>
          </p:nvPr>
        </p:nvSpPr>
        <p:spPr>
          <a:xfrm>
            <a:off x="838199" y="1825624"/>
            <a:ext cx="5453185" cy="5032375"/>
          </a:xfrm>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p>
          <a:p>
            <a:pPr marL="0" indent="0">
              <a:buNone/>
            </a:pPr>
            <a:r>
              <a:rPr lang="en-GB" b="1" dirty="0">
                <a:solidFill>
                  <a:srgbClr val="FF0000"/>
                </a:solidFill>
              </a:rPr>
              <a:t>Hopefully, this gives us a roadmap!</a:t>
            </a:r>
            <a:endParaRPr lang="en-SG" b="1" dirty="0">
              <a:solidFill>
                <a:srgbClr val="FF0000"/>
              </a:solidFill>
            </a:endParaRP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5CD7F81-A6B6-798E-DD89-DC8670C0D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4856498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middle-end phase of a compiler?</a:t>
            </a:r>
          </a:p>
          <a:p>
            <a:pPr marL="514350" indent="-514350">
              <a:buAutoNum type="alphaLcPeriod"/>
            </a:pPr>
            <a:r>
              <a:rPr lang="en-GB" dirty="0"/>
              <a:t>The phase that analyses and optimizes an abstract syntax tree or another intermediate code representation.</a:t>
            </a:r>
          </a:p>
          <a:p>
            <a:pPr marL="514350" indent="-514350">
              <a:buAutoNum type="alphaLcPeriod"/>
            </a:pPr>
            <a:r>
              <a:rPr lang="en-GB" dirty="0"/>
              <a:t>The phase that generates machine code from the intermediate representation (IR) code.</a:t>
            </a:r>
          </a:p>
          <a:p>
            <a:pPr marL="514350" indent="-514350">
              <a:buAutoNum type="alphaLcPeriod"/>
            </a:pPr>
            <a:r>
              <a:rPr lang="en-GB" dirty="0"/>
              <a:t>The phase that performs lexical analysis and tokenization of the source code. </a:t>
            </a:r>
          </a:p>
          <a:p>
            <a:pPr marL="514350" indent="-514350">
              <a:buAutoNum type="alphaLcPeriod"/>
            </a:pPr>
            <a:r>
              <a:rPr lang="en-GB" dirty="0"/>
              <a:t>The phase that performs typos checking and reporting.</a:t>
            </a:r>
          </a:p>
          <a:p>
            <a:endParaRPr lang="en-SG" dirty="0"/>
          </a:p>
        </p:txBody>
      </p:sp>
    </p:spTree>
    <p:extLst>
      <p:ext uri="{BB962C8B-B14F-4D97-AF65-F5344CB8AC3E}">
        <p14:creationId xmlns:p14="http://schemas.microsoft.com/office/powerpoint/2010/main" val="28194439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middle-end phase of a compiler?</a:t>
            </a:r>
          </a:p>
          <a:p>
            <a:pPr marL="514350" indent="-514350">
              <a:buAutoNum type="alphaLcPeriod"/>
            </a:pPr>
            <a:r>
              <a:rPr lang="en-GB" b="1" dirty="0">
                <a:solidFill>
                  <a:srgbClr val="00B050"/>
                </a:solidFill>
              </a:rPr>
              <a:t>The phase that analyses and optimizes an abstract syntax tree or another intermediate code representation.</a:t>
            </a:r>
          </a:p>
          <a:p>
            <a:pPr marL="514350" indent="-514350">
              <a:buAutoNum type="alphaLcPeriod"/>
            </a:pPr>
            <a:r>
              <a:rPr lang="en-GB" dirty="0"/>
              <a:t>The phase that generates machine code from the intermediate representation (IR) code.</a:t>
            </a:r>
          </a:p>
          <a:p>
            <a:pPr marL="514350" indent="-514350">
              <a:buAutoNum type="alphaLcPeriod"/>
            </a:pPr>
            <a:r>
              <a:rPr lang="en-GB" dirty="0"/>
              <a:t>The phase that performs lexical analysis and tokenization of the source code. </a:t>
            </a:r>
          </a:p>
          <a:p>
            <a:pPr marL="514350" indent="-514350">
              <a:buAutoNum type="alphaLcPeriod"/>
            </a:pPr>
            <a:r>
              <a:rPr lang="en-GB" dirty="0"/>
              <a:t>The phase that performs typos checking and reporting.</a:t>
            </a:r>
          </a:p>
          <a:p>
            <a:endParaRPr lang="en-SG" dirty="0"/>
          </a:p>
        </p:txBody>
      </p:sp>
    </p:spTree>
    <p:extLst>
      <p:ext uri="{BB962C8B-B14F-4D97-AF65-F5344CB8AC3E}">
        <p14:creationId xmlns:p14="http://schemas.microsoft.com/office/powerpoint/2010/main" val="33517920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What is the purpose of instruction selection in a compiler?</a:t>
            </a:r>
          </a:p>
          <a:p>
            <a:pPr marL="514350" indent="-514350">
              <a:buAutoNum type="alphaLcPeriod"/>
            </a:pPr>
            <a:r>
              <a:rPr lang="en-GB" dirty="0"/>
              <a:t>To perform static analysis of the program to identify possible runtime errors.</a:t>
            </a:r>
          </a:p>
          <a:p>
            <a:pPr marL="514350" indent="-514350">
              <a:buAutoNum type="alphaLcPeriod"/>
            </a:pPr>
            <a:r>
              <a:rPr lang="en-GB" dirty="0"/>
              <a:t>To generate an optimized intermediate representation (IR) that can be used for code generation.</a:t>
            </a:r>
          </a:p>
          <a:p>
            <a:pPr marL="514350" indent="-514350">
              <a:buAutoNum type="alphaLcPeriod"/>
            </a:pPr>
            <a:r>
              <a:rPr lang="en-GB" dirty="0"/>
              <a:t>To map high-level or intermediate-level language constructs to low-level machine instructions that can be executed by the processor.</a:t>
            </a:r>
          </a:p>
          <a:p>
            <a:pPr marL="514350" indent="-514350">
              <a:buAutoNum type="alphaLcPeriod"/>
            </a:pPr>
            <a:r>
              <a:rPr lang="en-GB" dirty="0"/>
              <a:t>To optimize the code for specific target architectures and instruction sets.</a:t>
            </a:r>
          </a:p>
        </p:txBody>
      </p:sp>
    </p:spTree>
    <p:extLst>
      <p:ext uri="{BB962C8B-B14F-4D97-AF65-F5344CB8AC3E}">
        <p14:creationId xmlns:p14="http://schemas.microsoft.com/office/powerpoint/2010/main" val="8335501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What is the purpose of instruction selection in a compiler?</a:t>
            </a:r>
          </a:p>
          <a:p>
            <a:pPr marL="514350" indent="-514350">
              <a:buAutoNum type="alphaLcPeriod"/>
            </a:pPr>
            <a:r>
              <a:rPr lang="en-GB" dirty="0"/>
              <a:t>To perform static analysis of the program to identify possible runtime errors.</a:t>
            </a:r>
          </a:p>
          <a:p>
            <a:pPr marL="514350" indent="-514350">
              <a:buAutoNum type="alphaLcPeriod"/>
            </a:pPr>
            <a:r>
              <a:rPr lang="en-GB" dirty="0"/>
              <a:t>To generate an optimized intermediate representation (IR) that can be used for code generation.</a:t>
            </a:r>
          </a:p>
          <a:p>
            <a:pPr marL="514350" indent="-514350">
              <a:buAutoNum type="alphaLcPeriod"/>
            </a:pPr>
            <a:r>
              <a:rPr lang="en-GB" b="1" dirty="0">
                <a:solidFill>
                  <a:srgbClr val="00B050"/>
                </a:solidFill>
              </a:rPr>
              <a:t>To map high-level or intermediate-level language constructs to low-level machine instructions that can be executed by the processor.</a:t>
            </a:r>
          </a:p>
          <a:p>
            <a:pPr marL="514350" indent="-514350">
              <a:buAutoNum type="alphaLcPeriod"/>
            </a:pPr>
            <a:r>
              <a:rPr lang="en-GB" dirty="0"/>
              <a:t>To optimize the code for specific target architectures and instruction sets.</a:t>
            </a:r>
          </a:p>
        </p:txBody>
      </p:sp>
    </p:spTree>
    <p:extLst>
      <p:ext uri="{BB962C8B-B14F-4D97-AF65-F5344CB8AC3E}">
        <p14:creationId xmlns:p14="http://schemas.microsoft.com/office/powerpoint/2010/main" val="16509552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register allocation in a compiler?</a:t>
            </a:r>
          </a:p>
          <a:p>
            <a:pPr marL="514350" indent="-514350">
              <a:buAutoNum type="alphaLcPeriod"/>
            </a:pPr>
            <a:r>
              <a:rPr lang="en-GB" dirty="0"/>
              <a:t>The process of mapping variables to their literal values.</a:t>
            </a:r>
          </a:p>
          <a:p>
            <a:pPr marL="514350" indent="-514350">
              <a:buAutoNum type="alphaLcPeriod"/>
            </a:pPr>
            <a:r>
              <a:rPr lang="en-GB" dirty="0"/>
              <a:t>The process of transforming high-level language constructs into low-level machine code.</a:t>
            </a:r>
          </a:p>
          <a:p>
            <a:pPr marL="514350" indent="-514350">
              <a:buAutoNum type="alphaLcPeriod"/>
            </a:pPr>
            <a:r>
              <a:rPr lang="en-GB" dirty="0"/>
              <a:t>The process of selecting the best set of machine instructions to implement a program.</a:t>
            </a:r>
          </a:p>
          <a:p>
            <a:pPr marL="514350" indent="-514350">
              <a:buAutoNum type="alphaLcPeriod"/>
            </a:pPr>
            <a:r>
              <a:rPr lang="en-GB" dirty="0"/>
              <a:t>The process of mapping variables to hardware registers in the target architecture (CPU or GPU).</a:t>
            </a:r>
          </a:p>
        </p:txBody>
      </p:sp>
    </p:spTree>
    <p:extLst>
      <p:ext uri="{BB962C8B-B14F-4D97-AF65-F5344CB8AC3E}">
        <p14:creationId xmlns:p14="http://schemas.microsoft.com/office/powerpoint/2010/main" val="34215838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register allocation in a compiler?</a:t>
            </a:r>
          </a:p>
          <a:p>
            <a:pPr marL="514350" indent="-514350">
              <a:buAutoNum type="alphaLcPeriod"/>
            </a:pPr>
            <a:r>
              <a:rPr lang="en-GB" dirty="0"/>
              <a:t>The process of mapping variables to their literal values.</a:t>
            </a:r>
          </a:p>
          <a:p>
            <a:pPr marL="514350" indent="-514350">
              <a:buAutoNum type="alphaLcPeriod"/>
            </a:pPr>
            <a:r>
              <a:rPr lang="en-GB" dirty="0"/>
              <a:t>The process of transforming high-level language constructs into low-level machine code.</a:t>
            </a:r>
          </a:p>
          <a:p>
            <a:pPr marL="514350" indent="-514350">
              <a:buAutoNum type="alphaLcPeriod"/>
            </a:pPr>
            <a:r>
              <a:rPr lang="en-GB" dirty="0"/>
              <a:t>The process of selecting the best set of machine instructions to implement a program.</a:t>
            </a:r>
          </a:p>
          <a:p>
            <a:pPr marL="514350" indent="-514350">
              <a:buAutoNum type="alphaLcPeriod"/>
            </a:pPr>
            <a:r>
              <a:rPr lang="en-GB" b="1" dirty="0">
                <a:solidFill>
                  <a:srgbClr val="00B050"/>
                </a:solidFill>
              </a:rPr>
              <a:t>The process of mapping variables to hardware registers in the target architecture (CPU or GPU).</a:t>
            </a:r>
          </a:p>
        </p:txBody>
      </p:sp>
    </p:spTree>
    <p:extLst>
      <p:ext uri="{BB962C8B-B14F-4D97-AF65-F5344CB8AC3E}">
        <p14:creationId xmlns:p14="http://schemas.microsoft.com/office/powerpoint/2010/main" val="21062294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dirty="0"/>
              <a:t>HTML and PHP…!</a:t>
            </a:r>
          </a:p>
          <a:p>
            <a:pPr marL="514350" indent="-514350">
              <a:buAutoNum type="alphaLcPeriod"/>
            </a:pPr>
            <a:r>
              <a:rPr lang="en-GB" dirty="0"/>
              <a:t>A language older than C like Fortran?</a:t>
            </a:r>
          </a:p>
          <a:p>
            <a:pPr marL="514350" indent="-514350">
              <a:buAutoNum type="alphaLcPeriod"/>
            </a:pPr>
            <a:r>
              <a:rPr lang="en-GB" dirty="0"/>
              <a:t>C itself?!</a:t>
            </a:r>
          </a:p>
          <a:p>
            <a:pPr marL="514350" indent="-514350">
              <a:buAutoNum type="alphaLcPeriod"/>
            </a:pPr>
            <a:r>
              <a:rPr lang="en-GB" dirty="0"/>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25800703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strike="sngStrike" dirty="0"/>
              <a:t>HTML and PHP</a:t>
            </a:r>
            <a:r>
              <a:rPr lang="en-GB" dirty="0"/>
              <a:t> (lol)</a:t>
            </a:r>
          </a:p>
          <a:p>
            <a:pPr marL="514350" indent="-514350">
              <a:buAutoNum type="alphaLcPeriod"/>
            </a:pPr>
            <a:r>
              <a:rPr lang="en-GB" dirty="0"/>
              <a:t>A language older than C like Fortran? C--? B?</a:t>
            </a:r>
          </a:p>
          <a:p>
            <a:pPr marL="514350" indent="-514350">
              <a:buAutoNum type="alphaLcPeriod"/>
            </a:pPr>
            <a:r>
              <a:rPr lang="en-GB" dirty="0"/>
              <a:t>C itself?!</a:t>
            </a:r>
          </a:p>
          <a:p>
            <a:pPr marL="514350" indent="-514350">
              <a:buAutoNum type="alphaLcPeriod"/>
            </a:pPr>
            <a:r>
              <a:rPr lang="en-GB" dirty="0"/>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260974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And interpreters in all of this?</a:t>
            </a:r>
            <a:endParaRPr lang="en-GB" dirty="0"/>
          </a:p>
        </p:txBody>
      </p:sp>
      <p:sp>
        <p:nvSpPr>
          <p:cNvPr id="3" name="Content Placeholder 2">
            <a:extLst>
              <a:ext uri="{FF2B5EF4-FFF2-40B4-BE49-F238E27FC236}">
                <a16:creationId xmlns:a16="http://schemas.microsoft.com/office/drawing/2014/main" id="{C085ED28-5440-9734-066D-069B39F29AEB}"/>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Interpreters</a:t>
            </a:r>
            <a:r>
              <a:rPr lang="en-US" b="1" dirty="0"/>
              <a:t>):</a:t>
            </a:r>
            <a:endParaRPr lang="en-GB" b="1" dirty="0"/>
          </a:p>
          <a:p>
            <a:pPr marL="0" indent="0">
              <a:buNone/>
            </a:pPr>
            <a:r>
              <a:rPr lang="en-US" dirty="0"/>
              <a:t>Many of you have probably heard about the </a:t>
            </a:r>
            <a:r>
              <a:rPr lang="en-US" b="1" dirty="0"/>
              <a:t>compilers vs. </a:t>
            </a:r>
            <a:r>
              <a:rPr lang="en-US" b="1" dirty="0">
                <a:solidFill>
                  <a:srgbClr val="00B050"/>
                </a:solidFill>
              </a:rPr>
              <a:t>interpreters</a:t>
            </a:r>
            <a:r>
              <a:rPr lang="en-US" b="1" dirty="0"/>
              <a:t> paradigm</a:t>
            </a:r>
            <a:r>
              <a:rPr lang="en-US" dirty="0"/>
              <a:t>, but what is it about?</a:t>
            </a:r>
          </a:p>
          <a:p>
            <a:pPr marL="0" indent="0">
              <a:buNone/>
            </a:pPr>
            <a:r>
              <a:rPr lang="en-US" b="1" dirty="0">
                <a:solidFill>
                  <a:srgbClr val="00B050"/>
                </a:solidFill>
              </a:rPr>
              <a:t>Interpreters</a:t>
            </a:r>
            <a:r>
              <a:rPr lang="en-US" dirty="0"/>
              <a:t> have the </a:t>
            </a:r>
            <a:r>
              <a:rPr lang="en-US" b="1" dirty="0"/>
              <a:t>same objective as compilers</a:t>
            </a:r>
            <a:r>
              <a:rPr lang="en-US" dirty="0"/>
              <a:t>, i.e. </a:t>
            </a:r>
            <a:r>
              <a:rPr lang="en-US" b="1" dirty="0"/>
              <a:t>translate a source program into target code which can be executed by the CPU</a:t>
            </a:r>
            <a:r>
              <a:rPr lang="en-US" dirty="0"/>
              <a:t>.</a:t>
            </a:r>
          </a:p>
          <a:p>
            <a:pPr marL="0" indent="0">
              <a:buNone/>
            </a:pPr>
            <a:r>
              <a:rPr lang="en-US" dirty="0"/>
              <a:t>What changes is the translation and execution procedure:</a:t>
            </a:r>
          </a:p>
          <a:p>
            <a:r>
              <a:rPr lang="en-US" b="1" dirty="0"/>
              <a:t>Compilers</a:t>
            </a:r>
            <a:r>
              <a:rPr lang="en-US" dirty="0"/>
              <a:t> will translate the source code into target code </a:t>
            </a:r>
            <a:r>
              <a:rPr lang="en-US" b="1" dirty="0"/>
              <a:t>in its entirety first</a:t>
            </a:r>
            <a:r>
              <a:rPr lang="en-US" dirty="0"/>
              <a:t>, and THEN will execute the target code.</a:t>
            </a:r>
          </a:p>
          <a:p>
            <a:r>
              <a:rPr lang="en-US" b="1" dirty="0"/>
              <a:t>Interpreters</a:t>
            </a:r>
            <a:r>
              <a:rPr lang="en-US" dirty="0"/>
              <a:t>, on the other hand, will translate each line of the source code</a:t>
            </a:r>
            <a:r>
              <a:rPr lang="en-US" b="1" dirty="0"/>
              <a:t> one line at a time</a:t>
            </a:r>
            <a:r>
              <a:rPr lang="en-US" dirty="0"/>
              <a:t>, and execute each one of them in succession.</a:t>
            </a:r>
            <a:endParaRPr lang="en-GB" dirty="0"/>
          </a:p>
        </p:txBody>
      </p:sp>
    </p:spTree>
    <p:extLst>
      <p:ext uri="{BB962C8B-B14F-4D97-AF65-F5344CB8AC3E}">
        <p14:creationId xmlns:p14="http://schemas.microsoft.com/office/powerpoint/2010/main" val="27234586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strike="sngStrike" dirty="0"/>
              <a:t>HTML and PHP</a:t>
            </a:r>
            <a:r>
              <a:rPr lang="en-GB" dirty="0"/>
              <a:t> (lol)</a:t>
            </a:r>
          </a:p>
          <a:p>
            <a:pPr marL="514350" indent="-514350">
              <a:buAutoNum type="alphaLcPeriod"/>
            </a:pPr>
            <a:r>
              <a:rPr lang="en-GB" strike="sngStrike" dirty="0"/>
              <a:t>A language older than C like Fortran? C--? B?</a:t>
            </a:r>
            <a:br>
              <a:rPr lang="en-GB" strike="sngStrike" dirty="0"/>
            </a:br>
            <a:r>
              <a:rPr lang="en-GB" dirty="0"/>
              <a:t>(Technically no, because it would not resolve the problem of which language was used to compile this compiler in Fortran then)</a:t>
            </a:r>
          </a:p>
          <a:p>
            <a:pPr marL="514350" indent="-514350">
              <a:buAutoNum type="alphaLcPeriod"/>
            </a:pPr>
            <a:r>
              <a:rPr lang="en-GB" dirty="0"/>
              <a:t>C itself?!</a:t>
            </a:r>
          </a:p>
          <a:p>
            <a:pPr marL="514350" indent="-514350">
              <a:buAutoNum type="alphaLcPeriod"/>
            </a:pPr>
            <a:r>
              <a:rPr lang="en-GB" dirty="0"/>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12989531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strike="sngStrike" dirty="0"/>
              <a:t>HTML and PHP</a:t>
            </a:r>
            <a:r>
              <a:rPr lang="en-GB" dirty="0"/>
              <a:t> (lol)</a:t>
            </a:r>
          </a:p>
          <a:p>
            <a:pPr marL="514350" indent="-514350">
              <a:buAutoNum type="alphaLcPeriod"/>
            </a:pPr>
            <a:r>
              <a:rPr lang="en-GB" strike="sngStrike" dirty="0"/>
              <a:t>A language older than C like Fortran? C--? B?</a:t>
            </a:r>
            <a:br>
              <a:rPr lang="en-GB" strike="sngStrike" dirty="0"/>
            </a:br>
            <a:r>
              <a:rPr lang="en-GB" dirty="0"/>
              <a:t>(Technically no, because it would not resolve the problem of which language was used to compile this compiler in Fortran then)</a:t>
            </a:r>
          </a:p>
          <a:p>
            <a:pPr marL="514350" indent="-514350">
              <a:buAutoNum type="alphaLcPeriod"/>
            </a:pPr>
            <a:r>
              <a:rPr lang="en-GB" b="1" dirty="0">
                <a:solidFill>
                  <a:srgbClr val="00B050"/>
                </a:solidFill>
              </a:rPr>
              <a:t>C itself?!</a:t>
            </a:r>
          </a:p>
          <a:p>
            <a:pPr marL="514350" indent="-514350">
              <a:buAutoNum type="alphaLcPeriod"/>
            </a:pPr>
            <a:r>
              <a:rPr lang="en-GB" dirty="0"/>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34179447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strike="sngStrike" dirty="0"/>
              <a:t>HTML and PHP</a:t>
            </a:r>
            <a:r>
              <a:rPr lang="en-GB" dirty="0"/>
              <a:t> (lol)</a:t>
            </a:r>
          </a:p>
          <a:p>
            <a:pPr marL="514350" indent="-514350">
              <a:buAutoNum type="alphaLcPeriod"/>
            </a:pPr>
            <a:r>
              <a:rPr lang="en-GB" strike="sngStrike" dirty="0"/>
              <a:t>A language older than C like Fortran? C--? B?</a:t>
            </a:r>
            <a:br>
              <a:rPr lang="en-GB" strike="sngStrike" dirty="0"/>
            </a:br>
            <a:r>
              <a:rPr lang="en-GB" dirty="0"/>
              <a:t>(Technically no, because it would not resolve the problem of which language was used to compile this compiler in Fortran then)</a:t>
            </a:r>
          </a:p>
          <a:p>
            <a:pPr marL="514350" indent="-514350">
              <a:buAutoNum type="alphaLcPeriod"/>
            </a:pPr>
            <a:r>
              <a:rPr lang="en-GB" b="1" dirty="0">
                <a:solidFill>
                  <a:srgbClr val="00B050"/>
                </a:solidFill>
              </a:rPr>
              <a:t>C itself?!</a:t>
            </a:r>
          </a:p>
          <a:p>
            <a:pPr marL="514350" indent="-514350">
              <a:buAutoNum type="alphaLcPeriod"/>
            </a:pPr>
            <a:r>
              <a:rPr lang="en-GB" b="1" dirty="0">
                <a:solidFill>
                  <a:srgbClr val="00B050"/>
                </a:solidFill>
              </a:rPr>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23051996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8CB0-7BFE-53EC-CB8D-F3BA20BC6052}"/>
              </a:ext>
            </a:extLst>
          </p:cNvPr>
          <p:cNvSpPr>
            <a:spLocks noGrp="1"/>
          </p:cNvSpPr>
          <p:nvPr>
            <p:ph type="title"/>
          </p:nvPr>
        </p:nvSpPr>
        <p:spPr/>
        <p:txBody>
          <a:bodyPr/>
          <a:lstStyle/>
          <a:p>
            <a:r>
              <a:rPr lang="en-GB" dirty="0"/>
              <a:t>Bootstrapping</a:t>
            </a:r>
            <a:endParaRPr lang="en-SG" dirty="0"/>
          </a:p>
        </p:txBody>
      </p:sp>
      <p:sp>
        <p:nvSpPr>
          <p:cNvPr id="3" name="Content Placeholder 2">
            <a:extLst>
              <a:ext uri="{FF2B5EF4-FFF2-40B4-BE49-F238E27FC236}">
                <a16:creationId xmlns:a16="http://schemas.microsoft.com/office/drawing/2014/main" id="{2B64F28A-8A08-4429-EAAF-C3BB8D98FF2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Bootstrapping</a:t>
            </a:r>
            <a:r>
              <a:rPr lang="en-GB" b="1" dirty="0"/>
              <a:t>):</a:t>
            </a:r>
          </a:p>
          <a:p>
            <a:pPr marL="0" indent="0">
              <a:buNone/>
            </a:pPr>
            <a:r>
              <a:rPr lang="en-GB" b="1" dirty="0"/>
              <a:t>The latest version of the C compiler is typically written in C itself.</a:t>
            </a:r>
          </a:p>
          <a:p>
            <a:pPr marL="0" indent="0">
              <a:buNone/>
            </a:pPr>
            <a:r>
              <a:rPr lang="en-GB" dirty="0"/>
              <a:t>The source code for latest version of the C compiler is then compiled using an older version of the compiler that is already available.</a:t>
            </a:r>
          </a:p>
          <a:p>
            <a:pPr marL="0" indent="0">
              <a:buNone/>
            </a:pPr>
            <a:r>
              <a:rPr lang="en-GB" dirty="0"/>
              <a:t>This process is called </a:t>
            </a:r>
            <a:r>
              <a:rPr lang="en-GB" b="1" dirty="0">
                <a:solidFill>
                  <a:srgbClr val="00B050"/>
                </a:solidFill>
              </a:rPr>
              <a:t>bootstrapping</a:t>
            </a:r>
            <a:r>
              <a:rPr lang="en-GB" dirty="0"/>
              <a:t>, and it allows a C compiler to be built from scratch by reusing and improving an existing compiler.</a:t>
            </a:r>
          </a:p>
          <a:p>
            <a:pPr marL="0" indent="0">
              <a:buNone/>
            </a:pPr>
            <a:r>
              <a:rPr lang="en-GB" dirty="0"/>
              <a:t>Once a basic C compiler is built, it can be used to compile other programs written in C, including newer versions of the C compiler itself with more advanced features.</a:t>
            </a:r>
          </a:p>
          <a:p>
            <a:endParaRPr lang="en-SG" dirty="0"/>
          </a:p>
        </p:txBody>
      </p:sp>
    </p:spTree>
    <p:extLst>
      <p:ext uri="{BB962C8B-B14F-4D97-AF65-F5344CB8AC3E}">
        <p14:creationId xmlns:p14="http://schemas.microsoft.com/office/powerpoint/2010/main" val="3496865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8CB0-7BFE-53EC-CB8D-F3BA20BC6052}"/>
              </a:ext>
            </a:extLst>
          </p:cNvPr>
          <p:cNvSpPr>
            <a:spLocks noGrp="1"/>
          </p:cNvSpPr>
          <p:nvPr>
            <p:ph type="title"/>
          </p:nvPr>
        </p:nvSpPr>
        <p:spPr/>
        <p:txBody>
          <a:bodyPr/>
          <a:lstStyle/>
          <a:p>
            <a:r>
              <a:rPr lang="en-GB" dirty="0"/>
              <a:t>Bootstrapping</a:t>
            </a:r>
            <a:endParaRPr lang="en-SG" dirty="0"/>
          </a:p>
        </p:txBody>
      </p:sp>
      <p:sp>
        <p:nvSpPr>
          <p:cNvPr id="3" name="Content Placeholder 2">
            <a:extLst>
              <a:ext uri="{FF2B5EF4-FFF2-40B4-BE49-F238E27FC236}">
                <a16:creationId xmlns:a16="http://schemas.microsoft.com/office/drawing/2014/main" id="{2B64F28A-8A08-4429-EAAF-C3BB8D98FF2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Bootstrapping</a:t>
            </a:r>
            <a:r>
              <a:rPr lang="en-GB" b="1" dirty="0"/>
              <a:t>):</a:t>
            </a:r>
          </a:p>
          <a:p>
            <a:pPr marL="0" indent="0">
              <a:buNone/>
            </a:pPr>
            <a:r>
              <a:rPr lang="en-GB" b="1" dirty="0"/>
              <a:t>The latest version of the C compiler is typically written in C itself.</a:t>
            </a:r>
          </a:p>
          <a:p>
            <a:pPr marL="0" indent="0">
              <a:buNone/>
            </a:pPr>
            <a:r>
              <a:rPr lang="en-GB" dirty="0"/>
              <a:t>The source code for latest version of the C compiler is then compiled using an older version of the compiler that is already available.</a:t>
            </a:r>
          </a:p>
          <a:p>
            <a:pPr marL="0" indent="0">
              <a:buNone/>
            </a:pPr>
            <a:r>
              <a:rPr lang="en-GB" dirty="0"/>
              <a:t>This process is called </a:t>
            </a:r>
            <a:r>
              <a:rPr lang="en-GB" b="1" dirty="0">
                <a:solidFill>
                  <a:srgbClr val="00B050"/>
                </a:solidFill>
              </a:rPr>
              <a:t>bootstrapping</a:t>
            </a:r>
            <a:r>
              <a:rPr lang="en-GB" dirty="0"/>
              <a:t>, and it allows a C compiler to be built from scratch by reusing and improving an existing compiler.</a:t>
            </a:r>
          </a:p>
          <a:p>
            <a:pPr marL="0" indent="0">
              <a:buNone/>
            </a:pPr>
            <a:r>
              <a:rPr lang="en-GB" dirty="0"/>
              <a:t>Once a basic C compiler is built, it can be used to compile other programs written in C, including newer versions of the C compiler itself with more advanced features.</a:t>
            </a:r>
          </a:p>
          <a:p>
            <a:pPr marL="0" indent="0">
              <a:buNone/>
            </a:pPr>
            <a:r>
              <a:rPr lang="en-SG" dirty="0">
                <a:solidFill>
                  <a:srgbClr val="7030A0"/>
                </a:solidFill>
                <a:sym typeface="Wingdings" panose="05000000000000000000" pitchFamily="2" charset="2"/>
              </a:rPr>
              <a:t> Ok, but then what was the language used for the </a:t>
            </a:r>
            <a:r>
              <a:rPr lang="en-SG" b="1" dirty="0">
                <a:solidFill>
                  <a:srgbClr val="7030A0"/>
                </a:solidFill>
                <a:sym typeface="Wingdings" panose="05000000000000000000" pitchFamily="2" charset="2"/>
              </a:rPr>
              <a:t>“first”</a:t>
            </a:r>
            <a:r>
              <a:rPr lang="en-SG" dirty="0">
                <a:solidFill>
                  <a:srgbClr val="7030A0"/>
                </a:solidFill>
                <a:sym typeface="Wingdings" panose="05000000000000000000" pitchFamily="2" charset="2"/>
              </a:rPr>
              <a:t> compiler?</a:t>
            </a:r>
            <a:endParaRPr lang="en-SG" dirty="0">
              <a:solidFill>
                <a:srgbClr val="7030A0"/>
              </a:solidFill>
            </a:endParaRPr>
          </a:p>
        </p:txBody>
      </p:sp>
    </p:spTree>
    <p:extLst>
      <p:ext uri="{BB962C8B-B14F-4D97-AF65-F5344CB8AC3E}">
        <p14:creationId xmlns:p14="http://schemas.microsoft.com/office/powerpoint/2010/main" val="26531529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8CB0-7BFE-53EC-CB8D-F3BA20BC6052}"/>
              </a:ext>
            </a:extLst>
          </p:cNvPr>
          <p:cNvSpPr>
            <a:spLocks noGrp="1"/>
          </p:cNvSpPr>
          <p:nvPr>
            <p:ph type="title"/>
          </p:nvPr>
        </p:nvSpPr>
        <p:spPr/>
        <p:txBody>
          <a:bodyPr/>
          <a:lstStyle/>
          <a:p>
            <a:r>
              <a:rPr lang="en-GB" dirty="0"/>
              <a:t>The mother of all compilers</a:t>
            </a:r>
            <a:endParaRPr lang="en-SG" dirty="0"/>
          </a:p>
        </p:txBody>
      </p:sp>
      <p:sp>
        <p:nvSpPr>
          <p:cNvPr id="3" name="Content Placeholder 2">
            <a:extLst>
              <a:ext uri="{FF2B5EF4-FFF2-40B4-BE49-F238E27FC236}">
                <a16:creationId xmlns:a16="http://schemas.microsoft.com/office/drawing/2014/main" id="{2B64F28A-8A08-4429-EAAF-C3BB8D98FF27}"/>
              </a:ext>
            </a:extLst>
          </p:cNvPr>
          <p:cNvSpPr>
            <a:spLocks noGrp="1"/>
          </p:cNvSpPr>
          <p:nvPr>
            <p:ph idx="1"/>
          </p:nvPr>
        </p:nvSpPr>
        <p:spPr>
          <a:xfrm>
            <a:off x="838200" y="1825624"/>
            <a:ext cx="10515600" cy="5032375"/>
          </a:xfrm>
        </p:spPr>
        <p:txBody>
          <a:bodyPr>
            <a:normAutofit/>
          </a:bodyPr>
          <a:lstStyle/>
          <a:p>
            <a:pPr>
              <a:buFont typeface="Wingdings" panose="05000000000000000000" pitchFamily="2" charset="2"/>
              <a:buChar char="à"/>
            </a:pPr>
            <a:r>
              <a:rPr lang="en-SG" dirty="0">
                <a:solidFill>
                  <a:srgbClr val="7030A0"/>
                </a:solidFill>
                <a:sym typeface="Wingdings" panose="05000000000000000000" pitchFamily="2" charset="2"/>
              </a:rPr>
              <a:t> Ok, but then what was the language used for the </a:t>
            </a:r>
            <a:r>
              <a:rPr lang="en-SG" b="1" dirty="0">
                <a:solidFill>
                  <a:srgbClr val="7030A0"/>
                </a:solidFill>
                <a:sym typeface="Wingdings" panose="05000000000000000000" pitchFamily="2" charset="2"/>
              </a:rPr>
              <a:t>“first”</a:t>
            </a:r>
            <a:r>
              <a:rPr lang="en-SG" dirty="0">
                <a:solidFill>
                  <a:srgbClr val="7030A0"/>
                </a:solidFill>
                <a:sym typeface="Wingdings" panose="05000000000000000000" pitchFamily="2" charset="2"/>
              </a:rPr>
              <a:t> compiler?</a:t>
            </a:r>
          </a:p>
          <a:p>
            <a:pPr>
              <a:buFont typeface="Wingdings" panose="05000000000000000000" pitchFamily="2" charset="2"/>
              <a:buChar char="à"/>
            </a:pPr>
            <a:endParaRPr lang="en-SG" dirty="0">
              <a:solidFill>
                <a:srgbClr val="7030A0"/>
              </a:solidFill>
              <a:sym typeface="Wingdings" panose="05000000000000000000" pitchFamily="2" charset="2"/>
            </a:endParaRPr>
          </a:p>
          <a:p>
            <a:r>
              <a:rPr lang="en-GB" dirty="0"/>
              <a:t>The first C compiler was developed by </a:t>
            </a:r>
            <a:r>
              <a:rPr lang="en-GB" b="1" dirty="0"/>
              <a:t>Dennis Ritchie </a:t>
            </a:r>
            <a:r>
              <a:rPr lang="en-GB" dirty="0"/>
              <a:t>at Bell Labs in the early 1970s (this is the same person who invented the language).</a:t>
            </a:r>
          </a:p>
          <a:p>
            <a:r>
              <a:rPr lang="en-GB" dirty="0"/>
              <a:t>The first C compiler was written in </a:t>
            </a:r>
            <a:r>
              <a:rPr lang="en-GB" b="1" dirty="0"/>
              <a:t>assembly language</a:t>
            </a:r>
            <a:r>
              <a:rPr lang="en-GB" dirty="0"/>
              <a:t>.</a:t>
            </a:r>
          </a:p>
          <a:p>
            <a:r>
              <a:rPr lang="en-GB" dirty="0"/>
              <a:t>After that, every time a new version of the C compiler was needed, we would use </a:t>
            </a:r>
            <a:r>
              <a:rPr lang="en-GB" b="1" dirty="0"/>
              <a:t>bootstrapping</a:t>
            </a:r>
            <a:r>
              <a:rPr lang="en-GB" dirty="0"/>
              <a:t>.</a:t>
            </a:r>
          </a:p>
          <a:p>
            <a:pPr marL="0" indent="0">
              <a:buNone/>
            </a:pPr>
            <a:endParaRPr lang="en-SG" dirty="0"/>
          </a:p>
        </p:txBody>
      </p:sp>
    </p:spTree>
    <p:extLst>
      <p:ext uri="{BB962C8B-B14F-4D97-AF65-F5344CB8AC3E}">
        <p14:creationId xmlns:p14="http://schemas.microsoft.com/office/powerpoint/2010/main" val="20954785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B2BA-D60A-4C7B-6369-3223F159EBF1}"/>
              </a:ext>
            </a:extLst>
          </p:cNvPr>
          <p:cNvSpPr>
            <a:spLocks noGrp="1"/>
          </p:cNvSpPr>
          <p:nvPr>
            <p:ph type="title"/>
          </p:nvPr>
        </p:nvSpPr>
        <p:spPr/>
        <p:txBody>
          <a:bodyPr/>
          <a:lstStyle/>
          <a:p>
            <a:r>
              <a:rPr lang="en-GB" dirty="0"/>
              <a:t>The mother of all compilers</a:t>
            </a:r>
            <a:endParaRPr lang="en-SG" dirty="0"/>
          </a:p>
        </p:txBody>
      </p:sp>
      <p:sp>
        <p:nvSpPr>
          <p:cNvPr id="3" name="Content Placeholder 2">
            <a:extLst>
              <a:ext uri="{FF2B5EF4-FFF2-40B4-BE49-F238E27FC236}">
                <a16:creationId xmlns:a16="http://schemas.microsoft.com/office/drawing/2014/main" id="{26BC1426-5C07-7F8E-AE47-00DAE696C014}"/>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This “first” compiler had some very basic features:</a:t>
            </a:r>
          </a:p>
          <a:p>
            <a:pPr marL="514350" indent="-514350">
              <a:buFont typeface="+mj-lt"/>
              <a:buAutoNum type="arabicPeriod"/>
            </a:pPr>
            <a:r>
              <a:rPr lang="en-GB" dirty="0"/>
              <a:t>It supported the basic features of the C language, including data types, control structures, and functions.</a:t>
            </a:r>
          </a:p>
          <a:p>
            <a:pPr marL="514350" indent="-514350">
              <a:buFont typeface="+mj-lt"/>
              <a:buAutoNum type="arabicPeriod"/>
            </a:pPr>
            <a:r>
              <a:rPr lang="en-GB" dirty="0"/>
              <a:t>It produced assembly language code as output, which could be assembled into machine code using a separate assembler.</a:t>
            </a:r>
          </a:p>
          <a:p>
            <a:pPr marL="514350" indent="-514350">
              <a:buFont typeface="+mj-lt"/>
              <a:buAutoNum type="arabicPeriod"/>
            </a:pPr>
            <a:r>
              <a:rPr lang="en-GB" dirty="0"/>
              <a:t>It used a simple two-pass compiler architecture, where the first pass performed lexical analysis and created a symbol table, and the second pass performed syntax analysis and code generation.</a:t>
            </a:r>
          </a:p>
          <a:p>
            <a:pPr marL="514350" indent="-514350">
              <a:buFont typeface="+mj-lt"/>
              <a:buAutoNum type="arabicPeriod"/>
            </a:pPr>
            <a:r>
              <a:rPr lang="en-GB" dirty="0"/>
              <a:t>It included a rudimentary optimizer that performed simple optimizations such as constant folding and algebraic simplification.</a:t>
            </a:r>
          </a:p>
          <a:p>
            <a:pPr marL="514350" indent="-514350">
              <a:buFont typeface="+mj-lt"/>
              <a:buAutoNum type="arabicPeriod"/>
            </a:pPr>
            <a:r>
              <a:rPr lang="en-GB" dirty="0"/>
              <a:t>It had a limited set of error messages and debugging capabilities, which made it difficult to diagnose and fix errors in the code.</a:t>
            </a:r>
          </a:p>
          <a:p>
            <a:endParaRPr lang="en-SG" dirty="0"/>
          </a:p>
        </p:txBody>
      </p:sp>
    </p:spTree>
    <p:extLst>
      <p:ext uri="{BB962C8B-B14F-4D97-AF65-F5344CB8AC3E}">
        <p14:creationId xmlns:p14="http://schemas.microsoft.com/office/powerpoint/2010/main" val="20870174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B2BA-D60A-4C7B-6369-3223F159EBF1}"/>
              </a:ext>
            </a:extLst>
          </p:cNvPr>
          <p:cNvSpPr>
            <a:spLocks noGrp="1"/>
          </p:cNvSpPr>
          <p:nvPr>
            <p:ph type="title"/>
          </p:nvPr>
        </p:nvSpPr>
        <p:spPr/>
        <p:txBody>
          <a:bodyPr/>
          <a:lstStyle/>
          <a:p>
            <a:r>
              <a:rPr lang="en-GB" dirty="0"/>
              <a:t>The mother of all compilers</a:t>
            </a:r>
            <a:endParaRPr lang="en-SG" dirty="0"/>
          </a:p>
        </p:txBody>
      </p:sp>
      <p:sp>
        <p:nvSpPr>
          <p:cNvPr id="3" name="Content Placeholder 2">
            <a:extLst>
              <a:ext uri="{FF2B5EF4-FFF2-40B4-BE49-F238E27FC236}">
                <a16:creationId xmlns:a16="http://schemas.microsoft.com/office/drawing/2014/main" id="{26BC1426-5C07-7F8E-AE47-00DAE696C014}"/>
              </a:ext>
            </a:extLst>
          </p:cNvPr>
          <p:cNvSpPr>
            <a:spLocks noGrp="1"/>
          </p:cNvSpPr>
          <p:nvPr>
            <p:ph idx="1"/>
          </p:nvPr>
        </p:nvSpPr>
        <p:spPr>
          <a:xfrm>
            <a:off x="838200" y="1825624"/>
            <a:ext cx="10515600" cy="5032375"/>
          </a:xfrm>
        </p:spPr>
        <p:txBody>
          <a:bodyPr>
            <a:normAutofit/>
          </a:bodyPr>
          <a:lstStyle/>
          <a:p>
            <a:pPr marL="0" indent="0">
              <a:buNone/>
            </a:pPr>
            <a:r>
              <a:rPr lang="en-GB" dirty="0"/>
              <a:t>Despite its limitations, this “first” C compiler was a significant achievement because it allowed C to become a popular language for system programming and operating systems development.</a:t>
            </a:r>
          </a:p>
          <a:p>
            <a:pPr marL="0" indent="0">
              <a:buNone/>
            </a:pPr>
            <a:r>
              <a:rPr lang="en-GB" dirty="0"/>
              <a:t>The availability of a reliable and efficient C compiler helped to make C a popular choice for operating system development, as well as for writing other higher-level programming compilers/interpreters.</a:t>
            </a:r>
          </a:p>
          <a:p>
            <a:pPr marL="0" indent="0">
              <a:buNone/>
            </a:pPr>
            <a:endParaRPr lang="en-GB" dirty="0"/>
          </a:p>
          <a:p>
            <a:pPr marL="0" indent="0">
              <a:buNone/>
            </a:pPr>
            <a:r>
              <a:rPr lang="en-GB" dirty="0"/>
              <a:t>Learn more about Dennis Ritchie and his founding (and very much underrated) work on C </a:t>
            </a:r>
            <a:r>
              <a:rPr lang="en-GB"/>
              <a:t>and compilers</a:t>
            </a:r>
            <a:r>
              <a:rPr lang="en-GB" dirty="0"/>
              <a:t>: </a:t>
            </a:r>
            <a:r>
              <a:rPr lang="en-GB" dirty="0">
                <a:hlinkClick r:id="rId2"/>
              </a:rPr>
              <a:t>https://www.youtube.com/watch?v=g3jOJfrOknA</a:t>
            </a:r>
            <a:br>
              <a:rPr lang="en-GB" dirty="0"/>
            </a:br>
            <a:endParaRPr lang="en-GB" dirty="0"/>
          </a:p>
          <a:p>
            <a:pPr marL="0" indent="0">
              <a:buNone/>
            </a:pPr>
            <a:endParaRPr lang="en-GB" dirty="0"/>
          </a:p>
        </p:txBody>
      </p:sp>
    </p:spTree>
    <p:extLst>
      <p:ext uri="{BB962C8B-B14F-4D97-AF65-F5344CB8AC3E}">
        <p14:creationId xmlns:p14="http://schemas.microsoft.com/office/powerpoint/2010/main" val="29279535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B38D-6896-4496-58F6-35E02213C6ED}"/>
              </a:ext>
            </a:extLst>
          </p:cNvPr>
          <p:cNvSpPr>
            <a:spLocks noGrp="1"/>
          </p:cNvSpPr>
          <p:nvPr>
            <p:ph type="title"/>
          </p:nvPr>
        </p:nvSpPr>
        <p:spPr/>
        <p:txBody>
          <a:bodyPr/>
          <a:lstStyle/>
          <a:p>
            <a:r>
              <a:rPr lang="en-GB" dirty="0"/>
              <a:t>A bit of history on compilers</a:t>
            </a:r>
            <a:endParaRPr lang="en-SG" dirty="0"/>
          </a:p>
        </p:txBody>
      </p:sp>
      <p:sp>
        <p:nvSpPr>
          <p:cNvPr id="3" name="Content Placeholder 2">
            <a:extLst>
              <a:ext uri="{FF2B5EF4-FFF2-40B4-BE49-F238E27FC236}">
                <a16:creationId xmlns:a16="http://schemas.microsoft.com/office/drawing/2014/main" id="{FC4A93C0-0CAD-4BA5-9658-F523BC4C732F}"/>
              </a:ext>
            </a:extLst>
          </p:cNvPr>
          <p:cNvSpPr>
            <a:spLocks noGrp="1"/>
          </p:cNvSpPr>
          <p:nvPr>
            <p:ph idx="1"/>
          </p:nvPr>
        </p:nvSpPr>
        <p:spPr/>
        <p:txBody>
          <a:bodyPr/>
          <a:lstStyle/>
          <a:p>
            <a:pPr marL="0" indent="0">
              <a:buNone/>
            </a:pPr>
            <a:r>
              <a:rPr lang="en-GB" dirty="0"/>
              <a:t>References and extra reading, if any (for those of you who are curious):</a:t>
            </a:r>
          </a:p>
          <a:p>
            <a:r>
              <a:rPr lang="en-SG" dirty="0"/>
              <a:t>A bit of </a:t>
            </a:r>
            <a:r>
              <a:rPr lang="en-SG"/>
              <a:t>history of </a:t>
            </a:r>
            <a:r>
              <a:rPr lang="en-SG" dirty="0"/>
              <a:t>compilers</a:t>
            </a:r>
            <a:br>
              <a:rPr lang="en-SG" dirty="0"/>
            </a:br>
            <a:r>
              <a:rPr lang="en-SG" dirty="0">
                <a:hlinkClick r:id="rId2"/>
              </a:rPr>
              <a:t>https://www.geeksforgeeks.org/history-of-compiler/</a:t>
            </a:r>
            <a:endParaRPr lang="en-SG" dirty="0"/>
          </a:p>
          <a:p>
            <a:endParaRPr lang="en-SG" dirty="0"/>
          </a:p>
        </p:txBody>
      </p:sp>
    </p:spTree>
    <p:extLst>
      <p:ext uri="{BB962C8B-B14F-4D97-AF65-F5344CB8AC3E}">
        <p14:creationId xmlns:p14="http://schemas.microsoft.com/office/powerpoint/2010/main" val="38300149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Compilers: benefits and disadvantages</a:t>
            </a:r>
            <a:endParaRPr lang="en-GB" dirty="0"/>
          </a:p>
        </p:txBody>
      </p:sp>
      <p:sp>
        <p:nvSpPr>
          <p:cNvPr id="7" name="Text Placeholder 6">
            <a:extLst>
              <a:ext uri="{FF2B5EF4-FFF2-40B4-BE49-F238E27FC236}">
                <a16:creationId xmlns:a16="http://schemas.microsoft.com/office/drawing/2014/main" id="{CE64D9DC-283B-4657-7206-690C8044C929}"/>
              </a:ext>
            </a:extLst>
          </p:cNvPr>
          <p:cNvSpPr>
            <a:spLocks noGrp="1"/>
          </p:cNvSpPr>
          <p:nvPr>
            <p:ph type="body" idx="1"/>
          </p:nvPr>
        </p:nvSpPr>
        <p:spPr>
          <a:xfrm>
            <a:off x="839788" y="1016856"/>
            <a:ext cx="5157787" cy="823912"/>
          </a:xfrm>
        </p:spPr>
        <p:txBody>
          <a:bodyPr/>
          <a:lstStyle/>
          <a:p>
            <a:r>
              <a:rPr lang="en-GB" dirty="0">
                <a:solidFill>
                  <a:srgbClr val="00B050"/>
                </a:solidFill>
              </a:rPr>
              <a:t>Benefits</a:t>
            </a:r>
            <a:r>
              <a:rPr lang="en-GB" dirty="0"/>
              <a:t> of compilers</a:t>
            </a:r>
            <a:endParaRPr lang="en-SG" dirty="0"/>
          </a:p>
        </p:txBody>
      </p:sp>
      <p:sp>
        <p:nvSpPr>
          <p:cNvPr id="5" name="Content Placeholder 4">
            <a:extLst>
              <a:ext uri="{FF2B5EF4-FFF2-40B4-BE49-F238E27FC236}">
                <a16:creationId xmlns:a16="http://schemas.microsoft.com/office/drawing/2014/main" id="{6649BB52-89C3-E6CD-F1B2-2D67B477189C}"/>
              </a:ext>
            </a:extLst>
          </p:cNvPr>
          <p:cNvSpPr>
            <a:spLocks noGrp="1"/>
          </p:cNvSpPr>
          <p:nvPr>
            <p:ph sz="half" idx="2"/>
          </p:nvPr>
        </p:nvSpPr>
        <p:spPr>
          <a:xfrm>
            <a:off x="839788" y="1840767"/>
            <a:ext cx="5157787" cy="5017233"/>
          </a:xfrm>
        </p:spPr>
        <p:txBody>
          <a:bodyPr>
            <a:normAutofit fontScale="85000" lnSpcReduction="20000"/>
          </a:bodyPr>
          <a:lstStyle/>
          <a:p>
            <a:pPr>
              <a:buFont typeface="Arial" panose="020B0604020202020204" pitchFamily="34" charset="0"/>
              <a:buChar char="•"/>
            </a:pPr>
            <a:r>
              <a:rPr lang="en-GB" b="1" u="sng" dirty="0"/>
              <a:t>Performance:</a:t>
            </a:r>
            <a:r>
              <a:rPr lang="en-GB" b="1" dirty="0"/>
              <a:t> </a:t>
            </a:r>
            <a:r>
              <a:rPr lang="en-GB" dirty="0"/>
              <a:t>Compiled code is often </a:t>
            </a:r>
            <a:r>
              <a:rPr lang="en-GB" b="1" dirty="0"/>
              <a:t>faster and more efficient </a:t>
            </a:r>
            <a:r>
              <a:rPr lang="en-GB" dirty="0"/>
              <a:t>than interpreted code because it is translated into machine code beforehand. This leads to improved application performance, especially for computationally intensive tasks.</a:t>
            </a:r>
          </a:p>
          <a:p>
            <a:pPr>
              <a:buFont typeface="Arial" panose="020B0604020202020204" pitchFamily="34" charset="0"/>
              <a:buChar char="•"/>
            </a:pPr>
            <a:r>
              <a:rPr lang="en-GB" b="1" u="sng" dirty="0"/>
              <a:t>Optimizations:</a:t>
            </a:r>
            <a:r>
              <a:rPr lang="en-GB" b="1" dirty="0"/>
              <a:t> </a:t>
            </a:r>
            <a:r>
              <a:rPr lang="en-GB" dirty="0"/>
              <a:t>Compilers can perform </a:t>
            </a:r>
            <a:r>
              <a:rPr lang="en-GB" b="1" dirty="0"/>
              <a:t>complex optimizations </a:t>
            </a:r>
            <a:r>
              <a:rPr lang="en-GB" dirty="0"/>
              <a:t>that are difficult or impossible for interpreters to achieve (to be discussed later, e.g. loop unrolling, function in-lining, and constant propagation).</a:t>
            </a:r>
          </a:p>
          <a:p>
            <a:pPr>
              <a:buFont typeface="Arial" panose="020B0604020202020204" pitchFamily="34" charset="0"/>
              <a:buChar char="•"/>
            </a:pPr>
            <a:r>
              <a:rPr lang="en-GB" b="1" u="sng" dirty="0"/>
              <a:t>Portability:</a:t>
            </a:r>
            <a:r>
              <a:rPr lang="en-GB" b="1" dirty="0"/>
              <a:t> </a:t>
            </a:r>
            <a:r>
              <a:rPr lang="en-GB" dirty="0"/>
              <a:t>Compiled code can be packaged into </a:t>
            </a:r>
            <a:r>
              <a:rPr lang="en-GB" b="1" dirty="0"/>
              <a:t>standalone executable files</a:t>
            </a:r>
            <a:r>
              <a:rPr lang="en-GB" dirty="0"/>
              <a:t>, making it easier to distribute and run on different platforms.</a:t>
            </a:r>
          </a:p>
          <a:p>
            <a:endParaRPr lang="en-SG" dirty="0"/>
          </a:p>
        </p:txBody>
      </p:sp>
      <p:sp>
        <p:nvSpPr>
          <p:cNvPr id="8" name="Text Placeholder 7">
            <a:extLst>
              <a:ext uri="{FF2B5EF4-FFF2-40B4-BE49-F238E27FC236}">
                <a16:creationId xmlns:a16="http://schemas.microsoft.com/office/drawing/2014/main" id="{8D7715D0-7C6F-FE4B-319D-81CC8F353AF3}"/>
              </a:ext>
            </a:extLst>
          </p:cNvPr>
          <p:cNvSpPr>
            <a:spLocks noGrp="1"/>
          </p:cNvSpPr>
          <p:nvPr>
            <p:ph type="body" sz="quarter" idx="3"/>
          </p:nvPr>
        </p:nvSpPr>
        <p:spPr>
          <a:xfrm>
            <a:off x="6172200" y="1016856"/>
            <a:ext cx="5183188" cy="823912"/>
          </a:xfrm>
        </p:spPr>
        <p:txBody>
          <a:bodyPr/>
          <a:lstStyle/>
          <a:p>
            <a:r>
              <a:rPr lang="en-GB" dirty="0">
                <a:solidFill>
                  <a:srgbClr val="C00000"/>
                </a:solidFill>
              </a:rPr>
              <a:t>Disadvantages</a:t>
            </a:r>
            <a:r>
              <a:rPr lang="en-GB" dirty="0"/>
              <a:t> of compilers</a:t>
            </a:r>
            <a:endParaRPr lang="en-SG" dirty="0"/>
          </a:p>
        </p:txBody>
      </p:sp>
      <p:sp>
        <p:nvSpPr>
          <p:cNvPr id="6" name="Content Placeholder 5">
            <a:extLst>
              <a:ext uri="{FF2B5EF4-FFF2-40B4-BE49-F238E27FC236}">
                <a16:creationId xmlns:a16="http://schemas.microsoft.com/office/drawing/2014/main" id="{FDD2EC50-CDA1-1B6E-AE8B-50784F3D4430}"/>
              </a:ext>
            </a:extLst>
          </p:cNvPr>
          <p:cNvSpPr>
            <a:spLocks noGrp="1"/>
          </p:cNvSpPr>
          <p:nvPr>
            <p:ph sz="quarter" idx="4"/>
          </p:nvPr>
        </p:nvSpPr>
        <p:spPr>
          <a:xfrm>
            <a:off x="6172200" y="1840767"/>
            <a:ext cx="5183188" cy="5017233"/>
          </a:xfrm>
        </p:spPr>
        <p:txBody>
          <a:bodyPr>
            <a:normAutofit fontScale="85000" lnSpcReduction="20000"/>
          </a:bodyPr>
          <a:lstStyle/>
          <a:p>
            <a:pPr>
              <a:buFont typeface="Arial" panose="020B0604020202020204" pitchFamily="34" charset="0"/>
              <a:buChar char="•"/>
            </a:pPr>
            <a:r>
              <a:rPr lang="en-GB" b="1" u="sng" dirty="0"/>
              <a:t>Development time:</a:t>
            </a:r>
            <a:r>
              <a:rPr lang="en-GB" dirty="0"/>
              <a:t> Compilers </a:t>
            </a:r>
            <a:r>
              <a:rPr lang="en-GB" b="1" dirty="0"/>
              <a:t>require a separate compilation step before the code can be executed</a:t>
            </a:r>
            <a:r>
              <a:rPr lang="en-GB" dirty="0"/>
              <a:t>. In addition, code will only compile if flawless. This can make development and testing more difficult and less beginner-friendly.</a:t>
            </a:r>
          </a:p>
          <a:p>
            <a:pPr>
              <a:buFont typeface="Arial" panose="020B0604020202020204" pitchFamily="34" charset="0"/>
              <a:buChar char="•"/>
            </a:pPr>
            <a:r>
              <a:rPr lang="en-GB" b="1" u="sng" dirty="0"/>
              <a:t>Memory management:</a:t>
            </a:r>
            <a:r>
              <a:rPr lang="en-GB" dirty="0"/>
              <a:t> Some compiled languages may require more </a:t>
            </a:r>
            <a:r>
              <a:rPr lang="en-GB" b="1" dirty="0"/>
              <a:t>complex memory management</a:t>
            </a:r>
            <a:r>
              <a:rPr lang="en-GB" dirty="0"/>
              <a:t>, which can be challenging for novice programmers.</a:t>
            </a:r>
          </a:p>
          <a:p>
            <a:pPr>
              <a:buFont typeface="Arial" panose="020B0604020202020204" pitchFamily="34" charset="0"/>
              <a:buChar char="•"/>
            </a:pPr>
            <a:r>
              <a:rPr lang="en-GB" b="1" u="sng" dirty="0"/>
              <a:t>Platform-specific code:</a:t>
            </a:r>
            <a:r>
              <a:rPr lang="en-GB" dirty="0"/>
              <a:t> Compilers can generate </a:t>
            </a:r>
            <a:r>
              <a:rPr lang="en-GB" b="1" dirty="0"/>
              <a:t>machine code that is specific to the platform it is compiled on</a:t>
            </a:r>
            <a:r>
              <a:rPr lang="en-GB" dirty="0"/>
              <a:t>, which can limit portability across different platforms.</a:t>
            </a:r>
          </a:p>
          <a:p>
            <a:endParaRPr lang="en-SG" dirty="0"/>
          </a:p>
        </p:txBody>
      </p:sp>
    </p:spTree>
    <p:extLst>
      <p:ext uri="{BB962C8B-B14F-4D97-AF65-F5344CB8AC3E}">
        <p14:creationId xmlns:p14="http://schemas.microsoft.com/office/powerpoint/2010/main" val="256269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8137</Words>
  <Application>Microsoft Office PowerPoint</Application>
  <PresentationFormat>Widescreen</PresentationFormat>
  <Paragraphs>654</Paragraphs>
  <Slides>100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100</vt:i4>
      </vt:variant>
    </vt:vector>
  </HeadingPairs>
  <TitlesOfParts>
    <vt:vector size="106" baseType="lpstr">
      <vt:lpstr>Arial</vt:lpstr>
      <vt:lpstr>Calibri</vt:lpstr>
      <vt:lpstr>Calibri Light</vt:lpstr>
      <vt:lpstr>Cambria Math</vt:lpstr>
      <vt:lpstr>Wingdings</vt:lpstr>
      <vt:lpstr>Office Theme</vt:lpstr>
      <vt:lpstr>50.051 Programming Language Concepts  W6-S3 Introduction to Compilers</vt:lpstr>
      <vt:lpstr>Compiler: a definition</vt:lpstr>
      <vt:lpstr>Compiler: a definition</vt:lpstr>
      <vt:lpstr>Compiler: a definition</vt:lpstr>
      <vt:lpstr>What does a compiler need?</vt:lpstr>
      <vt:lpstr>On the need of intermediate languages (IL) or intermediate representations (IR) </vt:lpstr>
      <vt:lpstr>PowerPoint Presentation</vt:lpstr>
      <vt:lpstr>Source-to-source compilers</vt:lpstr>
      <vt:lpstr>And interpreters in all of this?</vt:lpstr>
      <vt:lpstr>PowerPoint Presentation</vt:lpstr>
      <vt:lpstr>Compilers vs. Interpreters (to summarize)</vt:lpstr>
      <vt:lpstr>Just-in-time compilation</vt:lpstr>
      <vt:lpstr>Just-in-time compilation</vt:lpstr>
      <vt:lpstr>Why should you study compilers in a Computer Science degree?</vt:lpstr>
      <vt:lpstr>The architecture of a compiler</vt:lpstr>
      <vt:lpstr>The architecture of a compiler</vt:lpstr>
      <vt:lpstr>The front-end of a compiler</vt:lpstr>
      <vt:lpstr>Lexical Analysis</vt:lpstr>
      <vt:lpstr>Lexical Analysis</vt:lpstr>
      <vt:lpstr>Lexical Analysis</vt:lpstr>
      <vt:lpstr>Lexical Analysis</vt:lpstr>
      <vt:lpstr>Lexical Analysis</vt:lpstr>
      <vt:lpstr>Lexical Analysis</vt:lpstr>
      <vt:lpstr>Lexical Analysis</vt:lpstr>
      <vt:lpstr>Steps for Lexical Analysis</vt:lpstr>
      <vt:lpstr>Lexical Analysis Recap</vt:lpstr>
      <vt:lpstr>Syntax Analysis</vt:lpstr>
      <vt:lpstr>Grammar of a programming language</vt:lpstr>
      <vt:lpstr>Grammar of a programming language</vt:lpstr>
      <vt:lpstr>Syntax Analysis</vt:lpstr>
      <vt:lpstr>Parse Tree</vt:lpstr>
      <vt:lpstr>Syntax Analysis and Syntax Errors</vt:lpstr>
      <vt:lpstr>Syntax Analysis Recap</vt:lpstr>
      <vt:lpstr>Semantic Analysis</vt:lpstr>
      <vt:lpstr>Semantic Analysis Steps</vt:lpstr>
      <vt:lpstr>Type Checking</vt:lpstr>
      <vt:lpstr>Type Checking</vt:lpstr>
      <vt:lpstr>Scope Analysis</vt:lpstr>
      <vt:lpstr>Scope Analysis</vt:lpstr>
      <vt:lpstr>Name Resolution</vt:lpstr>
      <vt:lpstr>Semantic Analysis Recap</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The middle-end of a compiler</vt:lpstr>
      <vt:lpstr>Intermediate code generation</vt:lpstr>
      <vt:lpstr>Intermediate code generation</vt:lpstr>
      <vt:lpstr>Intermediate code representations</vt:lpstr>
      <vt:lpstr>Three-address code representation</vt:lpstr>
      <vt:lpstr>Three-address code representation</vt:lpstr>
      <vt:lpstr>The back-end of a compiler</vt:lpstr>
      <vt:lpstr>Code generation</vt:lpstr>
      <vt:lpstr>Recall your machine code from 50.002!</vt:lpstr>
      <vt:lpstr>Recall your machine code from 50.002!</vt:lpstr>
      <vt:lpstr>PowerPoint Presentation</vt:lpstr>
      <vt:lpstr>Instruction Ordering/Scheduling</vt:lpstr>
      <vt:lpstr>Instruction Ordering/Scheduling</vt:lpstr>
      <vt:lpstr>Code optimization</vt:lpstr>
      <vt:lpstr>Dead code</vt:lpstr>
      <vt:lpstr>Dead code</vt:lpstr>
      <vt:lpstr>Dead code</vt:lpstr>
      <vt:lpstr>Code optimization</vt:lpstr>
      <vt:lpstr>Constant folding</vt:lpstr>
      <vt:lpstr>Code optimization</vt:lpstr>
      <vt:lpstr>Control flow optimization</vt:lpstr>
      <vt:lpstr>Control flow optimization</vt:lpstr>
      <vt:lpstr>Code optimization</vt:lpstr>
      <vt:lpstr>Register Allocation</vt:lpstr>
      <vt:lpstr>The architecture of a compiler</vt:lpstr>
      <vt:lpstr>Quiz</vt:lpstr>
      <vt:lpstr>Quiz</vt:lpstr>
      <vt:lpstr>Quiz</vt:lpstr>
      <vt:lpstr>Quiz</vt:lpstr>
      <vt:lpstr>Quiz</vt:lpstr>
      <vt:lpstr>Quiz</vt:lpstr>
      <vt:lpstr>Quiz</vt:lpstr>
      <vt:lpstr>Quiz</vt:lpstr>
      <vt:lpstr>Quiz</vt:lpstr>
      <vt:lpstr>Quiz</vt:lpstr>
      <vt:lpstr>Quiz</vt:lpstr>
      <vt:lpstr>Bootstrapping</vt:lpstr>
      <vt:lpstr>Bootstrapping</vt:lpstr>
      <vt:lpstr>The mother of all compilers</vt:lpstr>
      <vt:lpstr>The mother of all compilers</vt:lpstr>
      <vt:lpstr>The mother of all compilers</vt:lpstr>
      <vt:lpstr>A bit of history on compilers</vt:lpstr>
      <vt:lpstr>Compilers: benefits and disadvantages</vt:lpstr>
      <vt:lpstr>Interpreters: benefits and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2025-03-06T04:20:49Z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