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56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4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7B59C2F-B8D1-49F0-84F5-CDEA5B1124E6}" v="86" dt="2017-11-07T19:40:55.8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898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61479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3233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228100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10381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427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3099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14985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770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471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1448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2926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3230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499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33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0314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0668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11/8/2017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2758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2" Type="http://schemas.openxmlformats.org/officeDocument/2006/relationships/image" Target="../media/image6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1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6.png"/><Relationship Id="rId7" Type="http://schemas.openxmlformats.org/officeDocument/2006/relationships/image" Target="../media/image2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18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3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5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 descr="dna_background.png">
            <a:extLst>
              <a:ext uri="{FF2B5EF4-FFF2-40B4-BE49-F238E27FC236}">
                <a16:creationId xmlns:a16="http://schemas.microsoft.com/office/drawing/2014/main" id="{4DF73B7A-4BF8-4694-9D52-016BAF2B52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1483" y="-1304925"/>
            <a:ext cx="14403360" cy="813849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/>
              <a:t>Celiac Disease Triggers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Matthijs Knigge</a:t>
            </a:r>
          </a:p>
        </p:txBody>
      </p:sp>
      <p:pic>
        <p:nvPicPr>
          <p:cNvPr id="12" name="Picture 12" descr="DNA_white-579.png">
            <a:extLst>
              <a:ext uri="{FF2B5EF4-FFF2-40B4-BE49-F238E27FC236}">
                <a16:creationId xmlns:a16="http://schemas.microsoft.com/office/drawing/2014/main" id="{63C73382-22FC-48C0-B40D-4A74961142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9900" y="-504825"/>
            <a:ext cx="8925703" cy="799935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4AE7C1-0D18-4EC8-9160-D99B46BD61DE}"/>
              </a:ext>
            </a:extLst>
          </p:cNvPr>
          <p:cNvSpPr txBox="1"/>
          <p:nvPr/>
        </p:nvSpPr>
        <p:spPr>
          <a:xfrm>
            <a:off x="10487025" y="400050"/>
            <a:ext cx="61595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DNA_white-579.png">
            <a:extLst>
              <a:ext uri="{FF2B5EF4-FFF2-40B4-BE49-F238E27FC236}">
                <a16:creationId xmlns:a16="http://schemas.microsoft.com/office/drawing/2014/main" id="{D5599F71-1294-4423-AAA8-19FE28D3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pic>
        <p:nvPicPr>
          <p:cNvPr id="7" name="Picture 6" descr="dna_background.png">
            <a:extLst>
              <a:ext uri="{FF2B5EF4-FFF2-40B4-BE49-F238E27FC236}">
                <a16:creationId xmlns:a16="http://schemas.microsoft.com/office/drawing/2014/main" id="{3DEDF87D-4A42-4BB7-BC11-93052F59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1950" y="-1362075"/>
            <a:ext cx="14403360" cy="8138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7B457-CD0A-4150-9C25-BC0D2921A5DE}"/>
              </a:ext>
            </a:extLst>
          </p:cNvPr>
          <p:cNvSpPr txBox="1"/>
          <p:nvPr/>
        </p:nvSpPr>
        <p:spPr>
          <a:xfrm>
            <a:off x="9401175" y="3873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10</a:t>
            </a:r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20A67489-42A8-4FE9-A4AA-8F236A34E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77650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DNA_white-579.png">
            <a:extLst>
              <a:ext uri="{FF2B5EF4-FFF2-40B4-BE49-F238E27FC236}">
                <a16:creationId xmlns:a16="http://schemas.microsoft.com/office/drawing/2014/main" id="{D5599F71-1294-4423-AAA8-19FE28D3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pic>
        <p:nvPicPr>
          <p:cNvPr id="7" name="Picture 6" descr="dna_background.png">
            <a:extLst>
              <a:ext uri="{FF2B5EF4-FFF2-40B4-BE49-F238E27FC236}">
                <a16:creationId xmlns:a16="http://schemas.microsoft.com/office/drawing/2014/main" id="{3DEDF87D-4A42-4BB7-BC11-93052F59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1950" y="-1362075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BF3FD-65BE-4285-8459-0514A32E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Preliminary results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7CF7-3C03-4BAF-9074-40C8BEFB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4511"/>
            <a:ext cx="8946541" cy="419548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7B457-CD0A-4150-9C25-BC0D2921A5DE}"/>
              </a:ext>
            </a:extLst>
          </p:cNvPr>
          <p:cNvSpPr txBox="1"/>
          <p:nvPr/>
        </p:nvSpPr>
        <p:spPr>
          <a:xfrm>
            <a:off x="9401175" y="3873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40905505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DNA_white-579.png">
            <a:extLst>
              <a:ext uri="{FF2B5EF4-FFF2-40B4-BE49-F238E27FC236}">
                <a16:creationId xmlns:a16="http://schemas.microsoft.com/office/drawing/2014/main" id="{D5599F71-1294-4423-AAA8-19FE28D3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pic>
        <p:nvPicPr>
          <p:cNvPr id="7" name="Picture 6" descr="dna_background.png">
            <a:extLst>
              <a:ext uri="{FF2B5EF4-FFF2-40B4-BE49-F238E27FC236}">
                <a16:creationId xmlns:a16="http://schemas.microsoft.com/office/drawing/2014/main" id="{3DEDF87D-4A42-4BB7-BC11-93052F59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1950" y="-1362075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BF3FD-65BE-4285-8459-0514A32E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Future</a:t>
            </a:r>
            <a:r>
              <a:rPr lang="en-US">
                <a:solidFill>
                  <a:srgbClr val="EBEBEB"/>
                </a:solidFill>
              </a:rPr>
              <a:t> steps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6F7CF7-3C03-4BAF-9074-40C8BEFBE3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4511"/>
            <a:ext cx="8946541" cy="4195481"/>
          </a:xfrm>
        </p:spPr>
        <p:txBody>
          <a:bodyPr/>
          <a:lstStyle/>
          <a:p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7B457-CD0A-4150-9C25-BC0D2921A5DE}"/>
              </a:ext>
            </a:extLst>
          </p:cNvPr>
          <p:cNvSpPr txBox="1"/>
          <p:nvPr/>
        </p:nvSpPr>
        <p:spPr>
          <a:xfrm>
            <a:off x="9401175" y="3873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2508099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6" descr="dna_background.png">
            <a:extLst>
              <a:ext uri="{FF2B5EF4-FFF2-40B4-BE49-F238E27FC236}">
                <a16:creationId xmlns:a16="http://schemas.microsoft.com/office/drawing/2014/main" id="{DED2DEBE-49DF-46B1-A256-8152719F41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2528" y="-1308339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E39512A-71A1-44BD-A203-8B7906381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3" y="219075"/>
            <a:ext cx="9906000" cy="1476375"/>
          </a:xfrm>
        </p:spPr>
        <p:txBody>
          <a:bodyPr/>
          <a:lstStyle/>
          <a:p>
            <a:r>
              <a:rPr lang="en-US"/>
              <a:t>Overview</a:t>
            </a:r>
          </a:p>
        </p:txBody>
      </p:sp>
      <p:pic>
        <p:nvPicPr>
          <p:cNvPr id="9" name="Picture 12" descr="DNA_white-579.png">
            <a:extLst>
              <a:ext uri="{FF2B5EF4-FFF2-40B4-BE49-F238E27FC236}">
                <a16:creationId xmlns:a16="http://schemas.microsoft.com/office/drawing/2014/main" id="{D1708753-8B62-49C9-B9F0-C5B33124DB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13F380-74B1-4D4A-93C9-FBC42FAC999B}"/>
              </a:ext>
            </a:extLst>
          </p:cNvPr>
          <p:cNvSpPr txBox="1"/>
          <p:nvPr/>
        </p:nvSpPr>
        <p:spPr>
          <a:xfrm>
            <a:off x="9401175" y="34290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2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9E5B41-13E1-4174-9957-12C67E22655C}"/>
              </a:ext>
            </a:extLst>
          </p:cNvPr>
          <p:cNvSpPr txBox="1">
            <a:spLocks/>
          </p:cNvSpPr>
          <p:nvPr/>
        </p:nvSpPr>
        <p:spPr>
          <a:xfrm>
            <a:off x="646111" y="1853857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/>
              <a:t>Project goal</a:t>
            </a:r>
          </a:p>
          <a:p>
            <a:r>
              <a:rPr lang="en-US"/>
              <a:t>Mendelian Randomization</a:t>
            </a:r>
          </a:p>
          <a:p>
            <a:r>
              <a:rPr lang="en-US"/>
              <a:t>Methods</a:t>
            </a:r>
          </a:p>
          <a:p>
            <a:r>
              <a:rPr lang="en-US"/>
              <a:t>Data</a:t>
            </a:r>
          </a:p>
          <a:p>
            <a:r>
              <a:rPr lang="en-US"/>
              <a:t>Pipeline</a:t>
            </a:r>
          </a:p>
          <a:p>
            <a:r>
              <a:rPr lang="en-US"/>
              <a:t>Preliminary results</a:t>
            </a:r>
          </a:p>
          <a:p>
            <a:r>
              <a:rPr lang="en-US"/>
              <a:t>Future steps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3832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2" descr="DNA_white-579.png">
            <a:extLst>
              <a:ext uri="{FF2B5EF4-FFF2-40B4-BE49-F238E27FC236}">
                <a16:creationId xmlns:a16="http://schemas.microsoft.com/office/drawing/2014/main" id="{E1AFF1C0-EDBD-4F2F-8997-C6A3C19A48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pic>
        <p:nvPicPr>
          <p:cNvPr id="5" name="Picture 6" descr="dna_background.png">
            <a:extLst>
              <a:ext uri="{FF2B5EF4-FFF2-40B4-BE49-F238E27FC236}">
                <a16:creationId xmlns:a16="http://schemas.microsoft.com/office/drawing/2014/main" id="{11AEC555-33FB-48CB-B213-A768492A6D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67268" y="-1306783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1BB8A8F-6C78-4440-B1C6-AC4E426CF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9147B-3391-4D65-9AAD-A79BCCB589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1853857"/>
            <a:ext cx="8946541" cy="419548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Inspect &gt; 60.000 clinical parameters to;</a:t>
            </a:r>
          </a:p>
          <a:p>
            <a:pPr lvl="1"/>
            <a:r>
              <a:rPr lang="en-US"/>
              <a:t>Find potential clinical parameters to evaluate causal effects on celiac disease</a:t>
            </a:r>
          </a:p>
          <a:p>
            <a:pPr lvl="1"/>
            <a:r>
              <a:rPr lang="en-US"/>
              <a:t>Identification of factors that cause or protect Celiac Disease</a:t>
            </a:r>
          </a:p>
          <a:p>
            <a:endParaRPr lang="en-US"/>
          </a:p>
          <a:p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84A587-3E4F-491D-A57E-BBF9BC805A2C}"/>
              </a:ext>
            </a:extLst>
          </p:cNvPr>
          <p:cNvSpPr txBox="1"/>
          <p:nvPr/>
        </p:nvSpPr>
        <p:spPr>
          <a:xfrm>
            <a:off x="9410700" y="38100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061717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na_background.png">
            <a:extLst>
              <a:ext uri="{FF2B5EF4-FFF2-40B4-BE49-F238E27FC236}">
                <a16:creationId xmlns:a16="http://schemas.microsoft.com/office/drawing/2014/main" id="{AE9054E2-3EC7-483B-8065-963D15B859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61950" y="-1362075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D67CAD5-5CAF-43B8-B2FE-85B0BF58B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0325" y="409755"/>
            <a:ext cx="4401030" cy="1400175"/>
          </a:xfrm>
        </p:spPr>
        <p:txBody>
          <a:bodyPr/>
          <a:lstStyle/>
          <a:p>
            <a:r>
              <a:rPr lang="en-US" sz="3200"/>
              <a:t>Mendelian Randomization (MR)</a:t>
            </a:r>
          </a:p>
        </p:txBody>
      </p:sp>
      <p:pic>
        <p:nvPicPr>
          <p:cNvPr id="8" name="Picture 8" descr="Gregor_Mendel_2.png">
            <a:extLst>
              <a:ext uri="{FF2B5EF4-FFF2-40B4-BE49-F238E27FC236}">
                <a16:creationId xmlns:a16="http://schemas.microsoft.com/office/drawing/2014/main" id="{8FCE9C41-D962-4205-B4C3-1A82BBCF2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5547" y="1952625"/>
            <a:ext cx="5049267" cy="6851350"/>
          </a:xfrm>
          <a:prstGeom prst="rect">
            <a:avLst/>
          </a:prstGeom>
        </p:spPr>
      </p:pic>
      <p:pic>
        <p:nvPicPr>
          <p:cNvPr id="20" name="Picture 16" descr="man.png">
            <a:extLst>
              <a:ext uri="{FF2B5EF4-FFF2-40B4-BE49-F238E27FC236}">
                <a16:creationId xmlns:a16="http://schemas.microsoft.com/office/drawing/2014/main" id="{EE223996-04FC-418A-BEEB-619E78F3C0D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2725" y="1485900"/>
            <a:ext cx="479246" cy="479246"/>
          </a:xfrm>
          <a:prstGeom prst="rect">
            <a:avLst/>
          </a:prstGeom>
        </p:spPr>
      </p:pic>
      <p:sp>
        <p:nvSpPr>
          <p:cNvPr id="30" name="Title 1">
            <a:extLst>
              <a:ext uri="{FF2B5EF4-FFF2-40B4-BE49-F238E27FC236}">
                <a16:creationId xmlns:a16="http://schemas.microsoft.com/office/drawing/2014/main" id="{3BBF54AA-CE02-4B63-B0C8-D490F013CD18}"/>
              </a:ext>
            </a:extLst>
          </p:cNvPr>
          <p:cNvSpPr txBox="1">
            <a:spLocks/>
          </p:cNvSpPr>
          <p:nvPr/>
        </p:nvSpPr>
        <p:spPr>
          <a:xfrm>
            <a:off x="554038" y="409575"/>
            <a:ext cx="5105040" cy="140017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sz="3200"/>
              <a:t>Randomized Controlled Trials (RCT)</a:t>
            </a:r>
          </a:p>
        </p:txBody>
      </p:sp>
      <p:pic>
        <p:nvPicPr>
          <p:cNvPr id="31" name="Picture 14" descr="girl.png">
            <a:extLst>
              <a:ext uri="{FF2B5EF4-FFF2-40B4-BE49-F238E27FC236}">
                <a16:creationId xmlns:a16="http://schemas.microsoft.com/office/drawing/2014/main" id="{9F6E61EE-BA79-497D-B842-9147768CC5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52675" y="1485900"/>
            <a:ext cx="471294" cy="473286"/>
          </a:xfrm>
          <a:prstGeom prst="rect">
            <a:avLst/>
          </a:prstGeom>
        </p:spPr>
      </p:pic>
      <p:pic>
        <p:nvPicPr>
          <p:cNvPr id="48" name="Picture 14" descr="girl.png">
            <a:extLst>
              <a:ext uri="{FF2B5EF4-FFF2-40B4-BE49-F238E27FC236}">
                <a16:creationId xmlns:a16="http://schemas.microsoft.com/office/drawing/2014/main" id="{C8E0EF6D-78E8-4E69-9D17-BF5F014CF7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09800" y="1647825"/>
            <a:ext cx="471294" cy="473286"/>
          </a:xfrm>
          <a:prstGeom prst="rect">
            <a:avLst/>
          </a:prstGeom>
        </p:spPr>
      </p:pic>
      <p:pic>
        <p:nvPicPr>
          <p:cNvPr id="49" name="Picture 14" descr="girl.png">
            <a:extLst>
              <a:ext uri="{FF2B5EF4-FFF2-40B4-BE49-F238E27FC236}">
                <a16:creationId xmlns:a16="http://schemas.microsoft.com/office/drawing/2014/main" id="{226C5824-5028-4FB6-B20F-CECFA29AE7E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47925" y="1724025"/>
            <a:ext cx="471294" cy="473286"/>
          </a:xfrm>
          <a:prstGeom prst="rect">
            <a:avLst/>
          </a:prstGeom>
        </p:spPr>
      </p:pic>
      <p:pic>
        <p:nvPicPr>
          <p:cNvPr id="50" name="Picture 16" descr="man.png">
            <a:extLst>
              <a:ext uri="{FF2B5EF4-FFF2-40B4-BE49-F238E27FC236}">
                <a16:creationId xmlns:a16="http://schemas.microsoft.com/office/drawing/2014/main" id="{EDDEC711-3751-4738-84A0-1C834DA0DD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52750" y="1619250"/>
            <a:ext cx="479246" cy="479246"/>
          </a:xfrm>
          <a:prstGeom prst="rect">
            <a:avLst/>
          </a:prstGeom>
        </p:spPr>
      </p:pic>
      <p:pic>
        <p:nvPicPr>
          <p:cNvPr id="51" name="Picture 16" descr="man.png">
            <a:extLst>
              <a:ext uri="{FF2B5EF4-FFF2-40B4-BE49-F238E27FC236}">
                <a16:creationId xmlns:a16="http://schemas.microsoft.com/office/drawing/2014/main" id="{80FFC811-89A6-4905-B263-CC36FA7F15E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4625" y="1724025"/>
            <a:ext cx="479246" cy="479246"/>
          </a:xfrm>
          <a:prstGeom prst="rect">
            <a:avLst/>
          </a:prstGeom>
        </p:spPr>
      </p:pic>
      <p:pic>
        <p:nvPicPr>
          <p:cNvPr id="52" name="Picture 52" descr="shuffle.png">
            <a:extLst>
              <a:ext uri="{FF2B5EF4-FFF2-40B4-BE49-F238E27FC236}">
                <a16:creationId xmlns:a16="http://schemas.microsoft.com/office/drawing/2014/main" id="{E96B1D3C-51FD-4841-8BF0-61DEC3A1B69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2524125" y="2333625"/>
            <a:ext cx="608163" cy="60816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B04DA26C-E5E0-4375-830F-D8F5E1790A6E}"/>
              </a:ext>
            </a:extLst>
          </p:cNvPr>
          <p:cNvSpPr txBox="1"/>
          <p:nvPr/>
        </p:nvSpPr>
        <p:spPr>
          <a:xfrm>
            <a:off x="933270" y="1647825"/>
            <a:ext cx="1204823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Sample </a:t>
            </a:r>
          </a:p>
        </p:txBody>
      </p:sp>
      <p:pic>
        <p:nvPicPr>
          <p:cNvPr id="55" name="Picture 16" descr="man.png">
            <a:extLst>
              <a:ext uri="{FF2B5EF4-FFF2-40B4-BE49-F238E27FC236}">
                <a16:creationId xmlns:a16="http://schemas.microsoft.com/office/drawing/2014/main" id="{AA6FFE7F-FB58-46DC-BD87-F12D038E90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4025" y="2933700"/>
            <a:ext cx="479246" cy="479246"/>
          </a:xfrm>
          <a:prstGeom prst="rect">
            <a:avLst/>
          </a:prstGeom>
        </p:spPr>
      </p:pic>
      <p:pic>
        <p:nvPicPr>
          <p:cNvPr id="56" name="Picture 16" descr="man.png">
            <a:extLst>
              <a:ext uri="{FF2B5EF4-FFF2-40B4-BE49-F238E27FC236}">
                <a16:creationId xmlns:a16="http://schemas.microsoft.com/office/drawing/2014/main" id="{5A312746-7958-4388-B2B6-1C5E8ADAA6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66900" y="3076575"/>
            <a:ext cx="479246" cy="479246"/>
          </a:xfrm>
          <a:prstGeom prst="rect">
            <a:avLst/>
          </a:prstGeom>
        </p:spPr>
      </p:pic>
      <p:pic>
        <p:nvPicPr>
          <p:cNvPr id="57" name="Picture 16" descr="man.png">
            <a:extLst>
              <a:ext uri="{FF2B5EF4-FFF2-40B4-BE49-F238E27FC236}">
                <a16:creationId xmlns:a16="http://schemas.microsoft.com/office/drawing/2014/main" id="{21252606-6CE1-488E-9364-C949B5A01AD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29000" y="2933700"/>
            <a:ext cx="479246" cy="479246"/>
          </a:xfrm>
          <a:prstGeom prst="rect">
            <a:avLst/>
          </a:prstGeom>
        </p:spPr>
      </p:pic>
      <p:pic>
        <p:nvPicPr>
          <p:cNvPr id="58" name="Picture 14" descr="girl.png">
            <a:extLst>
              <a:ext uri="{FF2B5EF4-FFF2-40B4-BE49-F238E27FC236}">
                <a16:creationId xmlns:a16="http://schemas.microsoft.com/office/drawing/2014/main" id="{2254CED3-067F-44C3-B594-931E226FC7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00200" y="3133725"/>
            <a:ext cx="471294" cy="473286"/>
          </a:xfrm>
          <a:prstGeom prst="rect">
            <a:avLst/>
          </a:prstGeom>
        </p:spPr>
      </p:pic>
      <p:pic>
        <p:nvPicPr>
          <p:cNvPr id="59" name="Picture 14" descr="girl.png">
            <a:extLst>
              <a:ext uri="{FF2B5EF4-FFF2-40B4-BE49-F238E27FC236}">
                <a16:creationId xmlns:a16="http://schemas.microsoft.com/office/drawing/2014/main" id="{7AF34712-BB2D-4E56-9FAB-D5D16AE042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0450" y="3028950"/>
            <a:ext cx="471294" cy="473286"/>
          </a:xfrm>
          <a:prstGeom prst="rect">
            <a:avLst/>
          </a:prstGeom>
        </p:spPr>
      </p:pic>
      <p:pic>
        <p:nvPicPr>
          <p:cNvPr id="60" name="Picture 14" descr="girl.png">
            <a:extLst>
              <a:ext uri="{FF2B5EF4-FFF2-40B4-BE49-F238E27FC236}">
                <a16:creationId xmlns:a16="http://schemas.microsoft.com/office/drawing/2014/main" id="{1A952524-09D0-401E-8D38-40C42DB50F2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6125" y="3171825"/>
            <a:ext cx="471294" cy="473286"/>
          </a:xfrm>
          <a:prstGeom prst="rect">
            <a:avLst/>
          </a:prstGeom>
        </p:spPr>
      </p:pic>
      <p:sp>
        <p:nvSpPr>
          <p:cNvPr id="61" name="TextBox 60">
            <a:extLst>
              <a:ext uri="{FF2B5EF4-FFF2-40B4-BE49-F238E27FC236}">
                <a16:creationId xmlns:a16="http://schemas.microsoft.com/office/drawing/2014/main" id="{F73F0037-F35F-4CC5-A457-4A2F6BACD410}"/>
              </a:ext>
            </a:extLst>
          </p:cNvPr>
          <p:cNvSpPr txBox="1"/>
          <p:nvPr/>
        </p:nvSpPr>
        <p:spPr>
          <a:xfrm>
            <a:off x="4133850" y="3133725"/>
            <a:ext cx="1082586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Control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3A06759B-AB26-44F1-986D-6F4DCBA6F513}"/>
              </a:ext>
            </a:extLst>
          </p:cNvPr>
          <p:cNvSpPr txBox="1"/>
          <p:nvPr/>
        </p:nvSpPr>
        <p:spPr>
          <a:xfrm>
            <a:off x="676275" y="3133725"/>
            <a:ext cx="953219" cy="36830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Case</a:t>
            </a:r>
          </a:p>
        </p:txBody>
      </p:sp>
      <p:pic>
        <p:nvPicPr>
          <p:cNvPr id="65" name="Picture 65" descr="pills.png">
            <a:extLst>
              <a:ext uri="{FF2B5EF4-FFF2-40B4-BE49-F238E27FC236}">
                <a16:creationId xmlns:a16="http://schemas.microsoft.com/office/drawing/2014/main" id="{2859713B-F5D7-49BA-8CC4-88A2C0F5665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62025" y="2781300"/>
            <a:ext cx="306268" cy="299919"/>
          </a:xfrm>
          <a:prstGeom prst="rect">
            <a:avLst/>
          </a:prstGeom>
        </p:spPr>
      </p:pic>
      <p:pic>
        <p:nvPicPr>
          <p:cNvPr id="67" name="Picture 65" descr="pills.png">
            <a:extLst>
              <a:ext uri="{FF2B5EF4-FFF2-40B4-BE49-F238E27FC236}">
                <a16:creationId xmlns:a16="http://schemas.microsoft.com/office/drawing/2014/main" id="{E7AADA43-01A8-40BB-8CCF-6C45DAEF8F1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4375" y="2790825"/>
            <a:ext cx="306268" cy="299919"/>
          </a:xfrm>
          <a:prstGeom prst="rect">
            <a:avLst/>
          </a:prstGeom>
        </p:spPr>
      </p:pic>
      <p:pic>
        <p:nvPicPr>
          <p:cNvPr id="68" name="Picture 68" descr="close.png">
            <a:extLst>
              <a:ext uri="{FF2B5EF4-FFF2-40B4-BE49-F238E27FC236}">
                <a16:creationId xmlns:a16="http://schemas.microsoft.com/office/drawing/2014/main" id="{CE93775C-F7E0-4660-AFC5-BAB15B99354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flipH="1">
            <a:off x="4581525" y="2857500"/>
            <a:ext cx="276645" cy="285961"/>
          </a:xfrm>
          <a:prstGeom prst="rect">
            <a:avLst/>
          </a:prstGeom>
        </p:spPr>
      </p:pic>
      <p:pic>
        <p:nvPicPr>
          <p:cNvPr id="3" name="Picture 3" descr="right-arrow.png">
            <a:extLst>
              <a:ext uri="{FF2B5EF4-FFF2-40B4-BE49-F238E27FC236}">
                <a16:creationId xmlns:a16="http://schemas.microsoft.com/office/drawing/2014/main" id="{8CE3FF34-1E0C-4F87-B3F0-FC9F8DA8D2D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685925" y="3800475"/>
            <a:ext cx="479978" cy="478886"/>
          </a:xfrm>
          <a:prstGeom prst="rect">
            <a:avLst/>
          </a:prstGeom>
        </p:spPr>
      </p:pic>
      <p:pic>
        <p:nvPicPr>
          <p:cNvPr id="27" name="Picture 3" descr="right-arrow.png">
            <a:extLst>
              <a:ext uri="{FF2B5EF4-FFF2-40B4-BE49-F238E27FC236}">
                <a16:creationId xmlns:a16="http://schemas.microsoft.com/office/drawing/2014/main" id="{B8FAEDE9-16B8-4916-A7B5-70658AFCABF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3429000" y="3800475"/>
            <a:ext cx="479978" cy="478886"/>
          </a:xfrm>
          <a:prstGeom prst="rect">
            <a:avLst/>
          </a:prstGeom>
        </p:spPr>
      </p:pic>
      <p:pic>
        <p:nvPicPr>
          <p:cNvPr id="28" name="Picture 16" descr="man.png">
            <a:extLst>
              <a:ext uri="{FF2B5EF4-FFF2-40B4-BE49-F238E27FC236}">
                <a16:creationId xmlns:a16="http://schemas.microsoft.com/office/drawing/2014/main" id="{7F9F3F9B-74C1-46F8-AB9E-62C4ACF02A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438650"/>
            <a:ext cx="479246" cy="479246"/>
          </a:xfrm>
          <a:prstGeom prst="rect">
            <a:avLst/>
          </a:prstGeom>
        </p:spPr>
      </p:pic>
      <p:pic>
        <p:nvPicPr>
          <p:cNvPr id="29" name="Picture 16" descr="man.png">
            <a:extLst>
              <a:ext uri="{FF2B5EF4-FFF2-40B4-BE49-F238E27FC236}">
                <a16:creationId xmlns:a16="http://schemas.microsoft.com/office/drawing/2014/main" id="{BDB868E4-7FBE-4C99-924B-90CCAA4DA7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275" y="4581525"/>
            <a:ext cx="479246" cy="479246"/>
          </a:xfrm>
          <a:prstGeom prst="rect">
            <a:avLst/>
          </a:prstGeom>
        </p:spPr>
      </p:pic>
      <p:pic>
        <p:nvPicPr>
          <p:cNvPr id="32" name="Picture 14" descr="girl.png">
            <a:extLst>
              <a:ext uri="{FF2B5EF4-FFF2-40B4-BE49-F238E27FC236}">
                <a16:creationId xmlns:a16="http://schemas.microsoft.com/office/drawing/2014/main" id="{724E55E9-86EA-4FC3-8BD5-8D92D26A0BB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33525" y="4638675"/>
            <a:ext cx="471294" cy="473286"/>
          </a:xfrm>
          <a:prstGeom prst="rect">
            <a:avLst/>
          </a:prstGeom>
        </p:spPr>
      </p:pic>
      <p:pic>
        <p:nvPicPr>
          <p:cNvPr id="33" name="Picture 16" descr="man.png">
            <a:extLst>
              <a:ext uri="{FF2B5EF4-FFF2-40B4-BE49-F238E27FC236}">
                <a16:creationId xmlns:a16="http://schemas.microsoft.com/office/drawing/2014/main" id="{B85A52E2-9859-423D-B46C-45D4EECB4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9950" y="4448175"/>
            <a:ext cx="479246" cy="479246"/>
          </a:xfrm>
          <a:prstGeom prst="rect">
            <a:avLst/>
          </a:prstGeom>
        </p:spPr>
      </p:pic>
      <p:pic>
        <p:nvPicPr>
          <p:cNvPr id="34" name="Picture 14" descr="girl.png">
            <a:extLst>
              <a:ext uri="{FF2B5EF4-FFF2-40B4-BE49-F238E27FC236}">
                <a16:creationId xmlns:a16="http://schemas.microsoft.com/office/drawing/2014/main" id="{5B14A6BD-194F-457E-ABDA-ED2F3570701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81400" y="4543425"/>
            <a:ext cx="471294" cy="473286"/>
          </a:xfrm>
          <a:prstGeom prst="rect">
            <a:avLst/>
          </a:prstGeom>
        </p:spPr>
      </p:pic>
      <p:pic>
        <p:nvPicPr>
          <p:cNvPr id="35" name="Picture 14" descr="girl.png">
            <a:extLst>
              <a:ext uri="{FF2B5EF4-FFF2-40B4-BE49-F238E27FC236}">
                <a16:creationId xmlns:a16="http://schemas.microsoft.com/office/drawing/2014/main" id="{87997985-0D0B-4408-9FF1-EED63D00E9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67075" y="4686300"/>
            <a:ext cx="471294" cy="473286"/>
          </a:xfrm>
          <a:prstGeom prst="rect">
            <a:avLst/>
          </a:prstGeom>
        </p:spPr>
      </p:pic>
      <p:pic>
        <p:nvPicPr>
          <p:cNvPr id="5" name="Picture 5" descr="data.png">
            <a:extLst>
              <a:ext uri="{FF2B5EF4-FFF2-40B4-BE49-F238E27FC236}">
                <a16:creationId xmlns:a16="http://schemas.microsoft.com/office/drawing/2014/main" id="{D602FD73-993C-441B-8BE4-49A2AB2224E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1971675" y="4448175"/>
            <a:ext cx="276584" cy="284522"/>
          </a:xfrm>
          <a:prstGeom prst="rect">
            <a:avLst/>
          </a:prstGeom>
        </p:spPr>
      </p:pic>
      <p:pic>
        <p:nvPicPr>
          <p:cNvPr id="36" name="Picture 5" descr="data.png">
            <a:extLst>
              <a:ext uri="{FF2B5EF4-FFF2-40B4-BE49-F238E27FC236}">
                <a16:creationId xmlns:a16="http://schemas.microsoft.com/office/drawing/2014/main" id="{496F4C4A-0A81-47FB-9D15-5C1621C6748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H="1">
            <a:off x="3819525" y="4438650"/>
            <a:ext cx="276584" cy="284522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960EC93D-E56C-426F-89D7-215CAE10DE0E}"/>
              </a:ext>
            </a:extLst>
          </p:cNvPr>
          <p:cNvSpPr txBox="1"/>
          <p:nvPr/>
        </p:nvSpPr>
        <p:spPr>
          <a:xfrm>
            <a:off x="4095750" y="1971675"/>
            <a:ext cx="37779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Random assignment of subjects</a:t>
            </a:r>
          </a:p>
        </p:txBody>
      </p:sp>
      <p:pic>
        <p:nvPicPr>
          <p:cNvPr id="44" name="Picture 3" descr="right-arrow.png">
            <a:extLst>
              <a:ext uri="{FF2B5EF4-FFF2-40B4-BE49-F238E27FC236}">
                <a16:creationId xmlns:a16="http://schemas.microsoft.com/office/drawing/2014/main" id="{78A59D66-BA7C-44A8-B0FC-828F86AEFC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1685925" y="5295900"/>
            <a:ext cx="479978" cy="478886"/>
          </a:xfrm>
          <a:prstGeom prst="rect">
            <a:avLst/>
          </a:prstGeom>
        </p:spPr>
      </p:pic>
      <p:pic>
        <p:nvPicPr>
          <p:cNvPr id="45" name="Picture 3" descr="right-arrow.png">
            <a:extLst>
              <a:ext uri="{FF2B5EF4-FFF2-40B4-BE49-F238E27FC236}">
                <a16:creationId xmlns:a16="http://schemas.microsoft.com/office/drawing/2014/main" id="{06295EAC-A929-4BE4-950D-E39E19D4BA22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3427203" y="5295899"/>
            <a:ext cx="479978" cy="478886"/>
          </a:xfrm>
          <a:prstGeom prst="rect">
            <a:avLst/>
          </a:prstGeom>
        </p:spPr>
      </p:pic>
      <p:pic>
        <p:nvPicPr>
          <p:cNvPr id="13" name="Picture 13" descr="cardiogram.png">
            <a:extLst>
              <a:ext uri="{FF2B5EF4-FFF2-40B4-BE49-F238E27FC236}">
                <a16:creationId xmlns:a16="http://schemas.microsoft.com/office/drawing/2014/main" id="{2318E1A7-A307-4D79-85B7-B726FDF611C7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92472" y="5953125"/>
            <a:ext cx="672861" cy="672861"/>
          </a:xfrm>
          <a:prstGeom prst="rect">
            <a:avLst/>
          </a:prstGeom>
        </p:spPr>
      </p:pic>
      <p:pic>
        <p:nvPicPr>
          <p:cNvPr id="53" name="Picture 13" descr="cardiogram.png">
            <a:extLst>
              <a:ext uri="{FF2B5EF4-FFF2-40B4-BE49-F238E27FC236}">
                <a16:creationId xmlns:a16="http://schemas.microsoft.com/office/drawing/2014/main" id="{2F7929D8-6C61-4A10-BE7C-FD7695F7EF7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333750" y="5953124"/>
            <a:ext cx="672861" cy="672861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5A075D45-5F68-4F53-BCE6-05F42382B9DD}"/>
              </a:ext>
            </a:extLst>
          </p:cNvPr>
          <p:cNvSpPr txBox="1"/>
          <p:nvPr/>
        </p:nvSpPr>
        <p:spPr>
          <a:xfrm>
            <a:off x="5347658" y="5898133"/>
            <a:ext cx="130552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Outcome</a:t>
            </a:r>
          </a:p>
        </p:txBody>
      </p:sp>
      <p:pic>
        <p:nvPicPr>
          <p:cNvPr id="4" name="Picture 5" descr="dna_vector.png">
            <a:extLst>
              <a:ext uri="{FF2B5EF4-FFF2-40B4-BE49-F238E27FC236}">
                <a16:creationId xmlns:a16="http://schemas.microsoft.com/office/drawing/2014/main" id="{FCD7291C-F729-44C4-992B-D5513B477EF7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60000">
            <a:off x="9189650" y="1708749"/>
            <a:ext cx="521710" cy="521710"/>
          </a:xfrm>
          <a:prstGeom prst="rect">
            <a:avLst/>
          </a:prstGeom>
        </p:spPr>
      </p:pic>
      <p:pic>
        <p:nvPicPr>
          <p:cNvPr id="46" name="Picture 5" descr="dna_vector.png">
            <a:extLst>
              <a:ext uri="{FF2B5EF4-FFF2-40B4-BE49-F238E27FC236}">
                <a16:creationId xmlns:a16="http://schemas.microsoft.com/office/drawing/2014/main" id="{CB7F395E-3B97-4114-82CC-DB4A440AC90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4260000">
            <a:off x="8982075" y="1581150"/>
            <a:ext cx="521710" cy="521710"/>
          </a:xfrm>
          <a:prstGeom prst="rect">
            <a:avLst/>
          </a:prstGeom>
        </p:spPr>
      </p:pic>
      <p:pic>
        <p:nvPicPr>
          <p:cNvPr id="47" name="Picture 5" descr="dna_vector.png">
            <a:extLst>
              <a:ext uri="{FF2B5EF4-FFF2-40B4-BE49-F238E27FC236}">
                <a16:creationId xmlns:a16="http://schemas.microsoft.com/office/drawing/2014/main" id="{9EFDC02C-893F-4FA3-8655-6F69CF5CFA8D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21000000">
            <a:off x="8658225" y="1495425"/>
            <a:ext cx="521710" cy="521710"/>
          </a:xfrm>
          <a:prstGeom prst="rect">
            <a:avLst/>
          </a:prstGeom>
        </p:spPr>
      </p:pic>
      <p:pic>
        <p:nvPicPr>
          <p:cNvPr id="64" name="Picture 5" descr="dna_vector.png">
            <a:extLst>
              <a:ext uri="{FF2B5EF4-FFF2-40B4-BE49-F238E27FC236}">
                <a16:creationId xmlns:a16="http://schemas.microsoft.com/office/drawing/2014/main" id="{842A7E19-6E9E-4BA4-903A-1FA25636D2F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6420000">
            <a:off x="8601075" y="1685925"/>
            <a:ext cx="521710" cy="52171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4C35DD42-26CF-4EAA-9449-B584C6E847A6}"/>
              </a:ext>
            </a:extLst>
          </p:cNvPr>
          <p:cNvSpPr txBox="1"/>
          <p:nvPr/>
        </p:nvSpPr>
        <p:spPr>
          <a:xfrm>
            <a:off x="9872393" y="1689519"/>
            <a:ext cx="1204823" cy="36988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Sample </a:t>
            </a:r>
          </a:p>
        </p:txBody>
      </p:sp>
      <p:pic>
        <p:nvPicPr>
          <p:cNvPr id="69" name="Picture 52" descr="shuffle.png">
            <a:extLst>
              <a:ext uri="{FF2B5EF4-FFF2-40B4-BE49-F238E27FC236}">
                <a16:creationId xmlns:a16="http://schemas.microsoft.com/office/drawing/2014/main" id="{913537C4-0967-45FD-9CC7-3CB9A20D7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5400000">
            <a:off x="8833270" y="2275397"/>
            <a:ext cx="608163" cy="608163"/>
          </a:xfrm>
          <a:prstGeom prst="rect">
            <a:avLst/>
          </a:prstGeom>
        </p:spPr>
      </p:pic>
      <p:pic>
        <p:nvPicPr>
          <p:cNvPr id="9" name="Picture 9" descr="dna_vector_right.png">
            <a:extLst>
              <a:ext uri="{FF2B5EF4-FFF2-40B4-BE49-F238E27FC236}">
                <a16:creationId xmlns:a16="http://schemas.microsoft.com/office/drawing/2014/main" id="{A7BCEB55-DC95-4F03-A45A-C8D0BA59EE9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2580000">
            <a:off x="8013761" y="2839708"/>
            <a:ext cx="644243" cy="644243"/>
          </a:xfrm>
          <a:prstGeom prst="rect">
            <a:avLst/>
          </a:prstGeom>
        </p:spPr>
      </p:pic>
      <p:pic>
        <p:nvPicPr>
          <p:cNvPr id="11" name="Picture 11" descr="dna_vector_left.png">
            <a:extLst>
              <a:ext uri="{FF2B5EF4-FFF2-40B4-BE49-F238E27FC236}">
                <a16:creationId xmlns:a16="http://schemas.microsoft.com/office/drawing/2014/main" id="{7A5B84B2-3B7C-42B2-A92D-07E977FD467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2940000">
            <a:off x="9610725" y="2943225"/>
            <a:ext cx="704486" cy="704486"/>
          </a:xfrm>
          <a:prstGeom prst="rect">
            <a:avLst/>
          </a:prstGeom>
        </p:spPr>
      </p:pic>
      <p:pic>
        <p:nvPicPr>
          <p:cNvPr id="70" name="Picture 11" descr="dna_vector_left.png">
            <a:extLst>
              <a:ext uri="{FF2B5EF4-FFF2-40B4-BE49-F238E27FC236}">
                <a16:creationId xmlns:a16="http://schemas.microsoft.com/office/drawing/2014/main" id="{0A55132B-CDA5-44AD-BA30-B0201C855F3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420000">
            <a:off x="9915525" y="2809875"/>
            <a:ext cx="704486" cy="704486"/>
          </a:xfrm>
          <a:prstGeom prst="rect">
            <a:avLst/>
          </a:prstGeom>
        </p:spPr>
      </p:pic>
      <p:pic>
        <p:nvPicPr>
          <p:cNvPr id="71" name="Picture 11" descr="dna_vector_left.png">
            <a:extLst>
              <a:ext uri="{FF2B5EF4-FFF2-40B4-BE49-F238E27FC236}">
                <a16:creationId xmlns:a16="http://schemas.microsoft.com/office/drawing/2014/main" id="{3352D550-12B1-4290-9325-066AA7BB3AF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 rot="12660000">
            <a:off x="9410700" y="2581275"/>
            <a:ext cx="704486" cy="704486"/>
          </a:xfrm>
          <a:prstGeom prst="rect">
            <a:avLst/>
          </a:prstGeom>
        </p:spPr>
      </p:pic>
      <p:pic>
        <p:nvPicPr>
          <p:cNvPr id="72" name="Picture 9" descr="dna_vector_right.png">
            <a:extLst>
              <a:ext uri="{FF2B5EF4-FFF2-40B4-BE49-F238E27FC236}">
                <a16:creationId xmlns:a16="http://schemas.microsoft.com/office/drawing/2014/main" id="{9BCE5E82-0404-4588-9A11-DBC82FA4F0F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6900000">
            <a:off x="7896225" y="2943225"/>
            <a:ext cx="644243" cy="644243"/>
          </a:xfrm>
          <a:prstGeom prst="rect">
            <a:avLst/>
          </a:prstGeom>
        </p:spPr>
      </p:pic>
      <p:pic>
        <p:nvPicPr>
          <p:cNvPr id="73" name="Picture 9" descr="dna_vector_right.png">
            <a:extLst>
              <a:ext uri="{FF2B5EF4-FFF2-40B4-BE49-F238E27FC236}">
                <a16:creationId xmlns:a16="http://schemas.microsoft.com/office/drawing/2014/main" id="{10AF3CA0-33AD-420A-B92D-B5CB748EFDB8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 rot="13920000">
            <a:off x="7838715" y="2762071"/>
            <a:ext cx="644243" cy="644243"/>
          </a:xfrm>
          <a:prstGeom prst="rect">
            <a:avLst/>
          </a:prstGeom>
        </p:spPr>
      </p:pic>
      <p:sp>
        <p:nvSpPr>
          <p:cNvPr id="74" name="TextBox 73">
            <a:extLst>
              <a:ext uri="{FF2B5EF4-FFF2-40B4-BE49-F238E27FC236}">
                <a16:creationId xmlns:a16="http://schemas.microsoft.com/office/drawing/2014/main" id="{342CD583-B200-4911-9793-7371BF48D620}"/>
              </a:ext>
            </a:extLst>
          </p:cNvPr>
          <p:cNvSpPr txBox="1"/>
          <p:nvPr/>
        </p:nvSpPr>
        <p:spPr>
          <a:xfrm>
            <a:off x="6315075" y="3086100"/>
            <a:ext cx="1420723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Genotype </a:t>
            </a:r>
          </a:p>
          <a:p>
            <a:pPr algn="ctr"/>
            <a:r>
              <a:rPr lang="en-US"/>
              <a:t>AA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84D40350-4270-4A09-9286-BEC959A34461}"/>
              </a:ext>
            </a:extLst>
          </p:cNvPr>
          <p:cNvSpPr txBox="1"/>
          <p:nvPr/>
        </p:nvSpPr>
        <p:spPr>
          <a:xfrm>
            <a:off x="10458450" y="3114675"/>
            <a:ext cx="1420723" cy="64611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Genotype </a:t>
            </a:r>
          </a:p>
          <a:p>
            <a:pPr algn="ctr"/>
            <a:r>
              <a:rPr lang="en-US"/>
              <a:t>aa</a:t>
            </a:r>
          </a:p>
        </p:txBody>
      </p:sp>
      <p:pic>
        <p:nvPicPr>
          <p:cNvPr id="77" name="Picture 3" descr="right-arrow.png">
            <a:extLst>
              <a:ext uri="{FF2B5EF4-FFF2-40B4-BE49-F238E27FC236}">
                <a16:creationId xmlns:a16="http://schemas.microsoft.com/office/drawing/2014/main" id="{EC8A4C2F-F847-4B31-B309-D54452AE93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877175" y="3781425"/>
            <a:ext cx="479978" cy="478886"/>
          </a:xfrm>
          <a:prstGeom prst="rect">
            <a:avLst/>
          </a:prstGeom>
        </p:spPr>
      </p:pic>
      <p:pic>
        <p:nvPicPr>
          <p:cNvPr id="78" name="Picture 3" descr="right-arrow.png">
            <a:extLst>
              <a:ext uri="{FF2B5EF4-FFF2-40B4-BE49-F238E27FC236}">
                <a16:creationId xmlns:a16="http://schemas.microsoft.com/office/drawing/2014/main" id="{394B1485-0B93-4F0F-AC14-116794BE8F38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9753600" y="3762375"/>
            <a:ext cx="479978" cy="478886"/>
          </a:xfrm>
          <a:prstGeom prst="rect">
            <a:avLst/>
          </a:prstGeom>
        </p:spPr>
      </p:pic>
      <p:sp>
        <p:nvSpPr>
          <p:cNvPr id="80" name="TextBox 79">
            <a:extLst>
              <a:ext uri="{FF2B5EF4-FFF2-40B4-BE49-F238E27FC236}">
                <a16:creationId xmlns:a16="http://schemas.microsoft.com/office/drawing/2014/main" id="{23873C87-04E5-48AF-97AA-6347342F5140}"/>
              </a:ext>
            </a:extLst>
          </p:cNvPr>
          <p:cNvSpPr txBox="1"/>
          <p:nvPr/>
        </p:nvSpPr>
        <p:spPr>
          <a:xfrm>
            <a:off x="4114800" y="2266950"/>
            <a:ext cx="37779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Random allocation of alleles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FBCAD77-46AF-43A0-A5C3-22DEA4D77464}"/>
              </a:ext>
            </a:extLst>
          </p:cNvPr>
          <p:cNvCxnSpPr/>
          <p:nvPr/>
        </p:nvCxnSpPr>
        <p:spPr>
          <a:xfrm>
            <a:off x="4162425" y="2314575"/>
            <a:ext cx="3610153" cy="143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pic>
        <p:nvPicPr>
          <p:cNvPr id="15" name="Picture 15" descr="atoms.png">
            <a:extLst>
              <a:ext uri="{FF2B5EF4-FFF2-40B4-BE49-F238E27FC236}">
                <a16:creationId xmlns:a16="http://schemas.microsoft.com/office/drawing/2014/main" id="{57664E6C-CEF7-4986-A57A-CBF336B5D254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867650" y="4572000"/>
            <a:ext cx="507521" cy="507521"/>
          </a:xfrm>
          <a:prstGeom prst="rect">
            <a:avLst/>
          </a:prstGeom>
        </p:spPr>
      </p:pic>
      <p:pic>
        <p:nvPicPr>
          <p:cNvPr id="82" name="Picture 15" descr="atoms.png">
            <a:extLst>
              <a:ext uri="{FF2B5EF4-FFF2-40B4-BE49-F238E27FC236}">
                <a16:creationId xmlns:a16="http://schemas.microsoft.com/office/drawing/2014/main" id="{D7A31054-271A-410C-B3F0-8D0A72F19C5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7620000">
            <a:off x="7777613" y="4336751"/>
            <a:ext cx="507521" cy="507521"/>
          </a:xfrm>
          <a:prstGeom prst="rect">
            <a:avLst/>
          </a:prstGeom>
        </p:spPr>
      </p:pic>
      <p:pic>
        <p:nvPicPr>
          <p:cNvPr id="83" name="Picture 15" descr="atoms.png">
            <a:extLst>
              <a:ext uri="{FF2B5EF4-FFF2-40B4-BE49-F238E27FC236}">
                <a16:creationId xmlns:a16="http://schemas.microsoft.com/office/drawing/2014/main" id="{717724C3-81FC-48FC-9EB6-A92EEA977802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 rot="15060000">
            <a:off x="8258175" y="4333875"/>
            <a:ext cx="507521" cy="507521"/>
          </a:xfrm>
          <a:prstGeom prst="rect">
            <a:avLst/>
          </a:prstGeom>
        </p:spPr>
      </p:pic>
      <p:pic>
        <p:nvPicPr>
          <p:cNvPr id="17" name="Picture 17" descr="atoms (1).png">
            <a:extLst>
              <a:ext uri="{FF2B5EF4-FFF2-40B4-BE49-F238E27FC236}">
                <a16:creationId xmlns:a16="http://schemas.microsoft.com/office/drawing/2014/main" id="{CAFC79FB-3DDF-4F4E-991F-D4E5906E4DF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505950" y="4257675"/>
            <a:ext cx="622540" cy="622540"/>
          </a:xfrm>
          <a:prstGeom prst="rect">
            <a:avLst/>
          </a:prstGeom>
        </p:spPr>
      </p:pic>
      <p:pic>
        <p:nvPicPr>
          <p:cNvPr id="84" name="Picture 17" descr="atoms (1).png">
            <a:extLst>
              <a:ext uri="{FF2B5EF4-FFF2-40B4-BE49-F238E27FC236}">
                <a16:creationId xmlns:a16="http://schemas.microsoft.com/office/drawing/2014/main" id="{33A95D74-033C-4932-AFEC-DE417D7D5A9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9660000">
            <a:off x="9753600" y="4505325"/>
            <a:ext cx="622540" cy="622540"/>
          </a:xfrm>
          <a:prstGeom prst="rect">
            <a:avLst/>
          </a:prstGeom>
        </p:spPr>
      </p:pic>
      <p:pic>
        <p:nvPicPr>
          <p:cNvPr id="85" name="Picture 17" descr="atoms (1).png">
            <a:extLst>
              <a:ext uri="{FF2B5EF4-FFF2-40B4-BE49-F238E27FC236}">
                <a16:creationId xmlns:a16="http://schemas.microsoft.com/office/drawing/2014/main" id="{1CAA3B14-ADDD-481B-A2B8-FC965953E01A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 rot="15840000">
            <a:off x="10029825" y="4200525"/>
            <a:ext cx="622540" cy="622540"/>
          </a:xfrm>
          <a:prstGeom prst="rect">
            <a:avLst/>
          </a:prstGeom>
        </p:spPr>
      </p:pic>
      <p:pic>
        <p:nvPicPr>
          <p:cNvPr id="86" name="Picture 3" descr="right-arrow.png">
            <a:extLst>
              <a:ext uri="{FF2B5EF4-FFF2-40B4-BE49-F238E27FC236}">
                <a16:creationId xmlns:a16="http://schemas.microsoft.com/office/drawing/2014/main" id="{64D2D9BC-A55C-4B0E-A965-A623D562F6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7886700" y="5267325"/>
            <a:ext cx="479978" cy="478886"/>
          </a:xfrm>
          <a:prstGeom prst="rect">
            <a:avLst/>
          </a:prstGeom>
        </p:spPr>
      </p:pic>
      <p:pic>
        <p:nvPicPr>
          <p:cNvPr id="87" name="Picture 3" descr="right-arrow.png">
            <a:extLst>
              <a:ext uri="{FF2B5EF4-FFF2-40B4-BE49-F238E27FC236}">
                <a16:creationId xmlns:a16="http://schemas.microsoft.com/office/drawing/2014/main" id="{BE9824D7-05E7-4919-BCA8-258B605C6A9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5400000">
            <a:off x="9763125" y="5305425"/>
            <a:ext cx="479978" cy="478886"/>
          </a:xfrm>
          <a:prstGeom prst="rect">
            <a:avLst/>
          </a:prstGeom>
        </p:spPr>
      </p:pic>
      <p:pic>
        <p:nvPicPr>
          <p:cNvPr id="88" name="Picture 13" descr="cardiogram.png">
            <a:extLst>
              <a:ext uri="{FF2B5EF4-FFF2-40B4-BE49-F238E27FC236}">
                <a16:creationId xmlns:a16="http://schemas.microsoft.com/office/drawing/2014/main" id="{90483CA6-9C26-4376-9391-8FFCD6DD1891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00975" y="5934075"/>
            <a:ext cx="672861" cy="672861"/>
          </a:xfrm>
          <a:prstGeom prst="rect">
            <a:avLst/>
          </a:prstGeom>
        </p:spPr>
      </p:pic>
      <p:pic>
        <p:nvPicPr>
          <p:cNvPr id="89" name="Picture 13" descr="cardiogram.png">
            <a:extLst>
              <a:ext uri="{FF2B5EF4-FFF2-40B4-BE49-F238E27FC236}">
                <a16:creationId xmlns:a16="http://schemas.microsoft.com/office/drawing/2014/main" id="{233A6FB7-01AE-47A6-BEF4-4A30D6A982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7875" y="5924550"/>
            <a:ext cx="672861" cy="672861"/>
          </a:xfrm>
          <a:prstGeom prst="rect">
            <a:avLst/>
          </a:prstGeom>
        </p:spPr>
      </p:pic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D2735822-8C4F-4158-87B7-E0DA800735D1}"/>
              </a:ext>
            </a:extLst>
          </p:cNvPr>
          <p:cNvCxnSpPr>
            <a:cxnSpLocks/>
          </p:cNvCxnSpPr>
          <p:nvPr/>
        </p:nvCxnSpPr>
        <p:spPr>
          <a:xfrm>
            <a:off x="4747404" y="6283803"/>
            <a:ext cx="2510287" cy="143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6F868BDA-93B4-4BF3-8B20-9125BF61B704}"/>
              </a:ext>
            </a:extLst>
          </p:cNvPr>
          <p:cNvCxnSpPr>
            <a:cxnSpLocks/>
          </p:cNvCxnSpPr>
          <p:nvPr/>
        </p:nvCxnSpPr>
        <p:spPr>
          <a:xfrm>
            <a:off x="4715953" y="4607584"/>
            <a:ext cx="2510287" cy="1438"/>
          </a:xfrm>
          <a:prstGeom prst="straightConnector1">
            <a:avLst/>
          </a:prstGeom>
          <a:ln>
            <a:solidFill>
              <a:schemeClr val="tx1"/>
            </a:solidFill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92" name="TextBox 91">
            <a:extLst>
              <a:ext uri="{FF2B5EF4-FFF2-40B4-BE49-F238E27FC236}">
                <a16:creationId xmlns:a16="http://schemas.microsoft.com/office/drawing/2014/main" id="{347280CB-F9D9-4B03-B885-76771C41C071}"/>
              </a:ext>
            </a:extLst>
          </p:cNvPr>
          <p:cNvSpPr txBox="1"/>
          <p:nvPr/>
        </p:nvSpPr>
        <p:spPr>
          <a:xfrm>
            <a:off x="4095750" y="4257675"/>
            <a:ext cx="37779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Target effects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9AF5B403-8824-4C69-9FBD-BC874905A1EE}"/>
              </a:ext>
            </a:extLst>
          </p:cNvPr>
          <p:cNvSpPr txBox="1"/>
          <p:nvPr/>
        </p:nvSpPr>
        <p:spPr>
          <a:xfrm>
            <a:off x="4114800" y="4593746"/>
            <a:ext cx="377795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Protein effects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333F41-037F-4212-9FE7-8E51302D1BA1}"/>
              </a:ext>
            </a:extLst>
          </p:cNvPr>
          <p:cNvSpPr txBox="1"/>
          <p:nvPr/>
        </p:nvSpPr>
        <p:spPr>
          <a:xfrm>
            <a:off x="9401175" y="3873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24768474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2" descr="DNA_white-579.png">
            <a:extLst>
              <a:ext uri="{FF2B5EF4-FFF2-40B4-BE49-F238E27FC236}">
                <a16:creationId xmlns:a16="http://schemas.microsoft.com/office/drawing/2014/main" id="{F4F8962D-5F2F-445E-B30F-EF1E5FDBE7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pic>
        <p:nvPicPr>
          <p:cNvPr id="12" name="Picture 11" descr="dna_background.png">
            <a:extLst>
              <a:ext uri="{FF2B5EF4-FFF2-40B4-BE49-F238E27FC236}">
                <a16:creationId xmlns:a16="http://schemas.microsoft.com/office/drawing/2014/main" id="{8CD621C6-E34D-4746-8A4D-1AADF06659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1950" y="-1362075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70344C-0E4D-49A9-9EDB-0EB470D42A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Methods</a:t>
            </a:r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280A2C02-BC72-4A8B-B674-7880BBCCA91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62830779"/>
              </p:ext>
            </p:extLst>
          </p:nvPr>
        </p:nvGraphicFramePr>
        <p:xfrm>
          <a:off x="646111" y="1212469"/>
          <a:ext cx="11058522" cy="4577079"/>
        </p:xfrm>
        <a:graphic>
          <a:graphicData uri="http://schemas.openxmlformats.org/drawingml/2006/table">
            <a:tbl>
              <a:tblPr firstRow="1" firstCol="1" bandRow="1">
                <a:tableStyleId>{D27102A9-8310-4765-A935-A1911B00CA55}</a:tableStyleId>
              </a:tblPr>
              <a:tblGrid>
                <a:gridCol w="2571750">
                  <a:extLst>
                    <a:ext uri="{9D8B030D-6E8A-4147-A177-3AD203B41FA5}">
                      <a16:colId xmlns:a16="http://schemas.microsoft.com/office/drawing/2014/main" val="1905667138"/>
                    </a:ext>
                  </a:extLst>
                </a:gridCol>
                <a:gridCol w="3248024">
                  <a:extLst>
                    <a:ext uri="{9D8B030D-6E8A-4147-A177-3AD203B41FA5}">
                      <a16:colId xmlns:a16="http://schemas.microsoft.com/office/drawing/2014/main" val="2193445130"/>
                    </a:ext>
                  </a:extLst>
                </a:gridCol>
                <a:gridCol w="2819399">
                  <a:extLst>
                    <a:ext uri="{9D8B030D-6E8A-4147-A177-3AD203B41FA5}">
                      <a16:colId xmlns:a16="http://schemas.microsoft.com/office/drawing/2014/main" val="256142757"/>
                    </a:ext>
                  </a:extLst>
                </a:gridCol>
                <a:gridCol w="2419349">
                  <a:extLst>
                    <a:ext uri="{9D8B030D-6E8A-4147-A177-3AD203B41FA5}">
                      <a16:colId xmlns:a16="http://schemas.microsoft.com/office/drawing/2014/main" val="3870491967"/>
                    </a:ext>
                  </a:extLst>
                </a:gridCol>
              </a:tblGrid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7419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Two-Sample 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- Estimate causal effect between different samples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- Summary-level data from GWAS can be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- Cannot test for confounding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- No overall causal estimate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- Assumes genetic variants are uncorrelated (not in linkage disequilibrium)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 Causal estimate between genetic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73527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Inverse-Variance Weighted method (IVW)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- Overall causal estimate between exposure and outcome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- Summary-level data from GWAS can be used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- Assumes causal estimates provide independent evidence (no correlation)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- Cannot test for confounding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 Overall causal estimate between exposure and 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78699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MR-egger method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- Can test for confounding (correlation between variants)</a:t>
                      </a:r>
                      <a:endParaRPr lang="en-US"/>
                    </a:p>
                    <a:p>
                      <a:pPr lvl="0">
                        <a:buNone/>
                      </a:pPr>
                      <a:r>
                        <a:rPr lang="en-US" sz="1400"/>
                        <a:t>- Can test for a causal effect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- An estimate of the overall causal effect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- Needs 3 or more genetic variants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 Overall causal estimate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- MR-egger causal test</a:t>
                      </a:r>
                    </a:p>
                    <a:p>
                      <a:pPr lvl="0">
                        <a:buNone/>
                      </a:pPr>
                      <a:r>
                        <a:rPr lang="en-US" sz="1400"/>
                        <a:t>- Overall pleiotropic effect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9147708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Bidirectional MR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 Can determine when genetic variant exhibits primary effect on the exposure, or the effect is secondary to the outcome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 difficulty in the presence of genetic variants that influence each other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- MR analysis in both directions, that ascertains direction of causal relationship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0186090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E3D8510-5D49-4C00-BCBC-CE1B6133960D}"/>
              </a:ext>
            </a:extLst>
          </p:cNvPr>
          <p:cNvSpPr txBox="1"/>
          <p:nvPr/>
        </p:nvSpPr>
        <p:spPr>
          <a:xfrm>
            <a:off x="9391650" y="41910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5</a:t>
            </a:r>
          </a:p>
        </p:txBody>
      </p:sp>
      <p:pic>
        <p:nvPicPr>
          <p:cNvPr id="4" name="Picture 4" descr="close.png">
            <a:extLst>
              <a:ext uri="{FF2B5EF4-FFF2-40B4-BE49-F238E27FC236}">
                <a16:creationId xmlns:a16="http://schemas.microsoft.com/office/drawing/2014/main" id="{2AC39F35-3222-4EC6-A012-7BC263EFB1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7975" y="1269978"/>
            <a:ext cx="263045" cy="266220"/>
          </a:xfrm>
          <a:prstGeom prst="rect">
            <a:avLst/>
          </a:prstGeom>
        </p:spPr>
      </p:pic>
      <p:pic>
        <p:nvPicPr>
          <p:cNvPr id="6" name="Picture 6" descr="done-tick.png">
            <a:extLst>
              <a:ext uri="{FF2B5EF4-FFF2-40B4-BE49-F238E27FC236}">
                <a16:creationId xmlns:a16="http://schemas.microsoft.com/office/drawing/2014/main" id="{2A45E471-5531-4906-8468-58492308A94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57575" y="1212469"/>
            <a:ext cx="321065" cy="321065"/>
          </a:xfrm>
          <a:prstGeom prst="rect">
            <a:avLst/>
          </a:prstGeom>
        </p:spPr>
      </p:pic>
      <p:pic>
        <p:nvPicPr>
          <p:cNvPr id="9" name="Picture 9" descr="left-arrow.png">
            <a:extLst>
              <a:ext uri="{FF2B5EF4-FFF2-40B4-BE49-F238E27FC236}">
                <a16:creationId xmlns:a16="http://schemas.microsoft.com/office/drawing/2014/main" id="{1518CB6D-8433-4A3A-A6E4-1B4133141F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10800000">
            <a:off x="9353550" y="1190903"/>
            <a:ext cx="363268" cy="36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93284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DNA_white-579.png">
            <a:extLst>
              <a:ext uri="{FF2B5EF4-FFF2-40B4-BE49-F238E27FC236}">
                <a16:creationId xmlns:a16="http://schemas.microsoft.com/office/drawing/2014/main" id="{D5599F71-1294-4423-AAA8-19FE28D3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pic>
        <p:nvPicPr>
          <p:cNvPr id="7" name="Picture 6" descr="dna_background.png">
            <a:extLst>
              <a:ext uri="{FF2B5EF4-FFF2-40B4-BE49-F238E27FC236}">
                <a16:creationId xmlns:a16="http://schemas.microsoft.com/office/drawing/2014/main" id="{3DEDF87D-4A42-4BB7-BC11-93052F59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1950" y="-1362075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BF3FD-65BE-4285-8459-0514A32E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7B457-CD0A-4150-9C25-BC0D2921A5DE}"/>
              </a:ext>
            </a:extLst>
          </p:cNvPr>
          <p:cNvSpPr txBox="1"/>
          <p:nvPr/>
        </p:nvSpPr>
        <p:spPr>
          <a:xfrm>
            <a:off x="9401175" y="3873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6</a:t>
            </a:r>
          </a:p>
        </p:txBody>
      </p:sp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F2CDA1BB-8AE5-4EDF-B052-7CA7C45081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640741"/>
              </p:ext>
            </p:extLst>
          </p:nvPr>
        </p:nvGraphicFramePr>
        <p:xfrm>
          <a:off x="781199" y="1362075"/>
          <a:ext cx="10596935" cy="4587235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2653088">
                  <a:extLst>
                    <a:ext uri="{9D8B030D-6E8A-4147-A177-3AD203B41FA5}">
                      <a16:colId xmlns:a16="http://schemas.microsoft.com/office/drawing/2014/main" val="321938150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887541410"/>
                    </a:ext>
                  </a:extLst>
                </a:gridCol>
                <a:gridCol w="2390774">
                  <a:extLst>
                    <a:ext uri="{9D8B030D-6E8A-4147-A177-3AD203B41FA5}">
                      <a16:colId xmlns:a16="http://schemas.microsoft.com/office/drawing/2014/main" val="3622268038"/>
                    </a:ext>
                  </a:extLst>
                </a:gridCol>
                <a:gridCol w="2047874">
                  <a:extLst>
                    <a:ext uri="{9D8B030D-6E8A-4147-A177-3AD203B41FA5}">
                      <a16:colId xmlns:a16="http://schemas.microsoft.com/office/drawing/2014/main" val="122629511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Amount of Phenotypes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Direction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827667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Celiac, </a:t>
                      </a:r>
                      <a:r>
                        <a:rPr lang="en-US" sz="1600" err="1"/>
                        <a:t>Trynka</a:t>
                      </a:r>
                      <a:r>
                        <a:rPr lang="en-US" sz="1600"/>
                        <a:t> 2011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GWAS </a:t>
                      </a:r>
                      <a:r>
                        <a:rPr lang="en-US" sz="1600" err="1"/>
                        <a:t>Immunochip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9087522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Celiac, Dubois 2010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GWAS </a:t>
                      </a:r>
                      <a:r>
                        <a:rPr lang="en-US" sz="1600" err="1"/>
                        <a:t>Immunochip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Outcome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5935507"/>
                  </a:ext>
                </a:extLst>
              </a:tr>
              <a:tr h="370838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The NHGRI-EBI GWAS catalog 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err="1"/>
                        <a:t>Publicated</a:t>
                      </a:r>
                      <a:r>
                        <a:rPr lang="en-US" sz="1600"/>
                        <a:t> GWAS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2893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63194880"/>
                  </a:ext>
                </a:extLst>
              </a:tr>
              <a:tr h="370837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err="1"/>
                        <a:t>MRbase</a:t>
                      </a:r>
                      <a:r>
                        <a:rPr lang="en-US" sz="1600"/>
                        <a:t> Metabolite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GWAS on metabolites in whole blood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2961802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err="1"/>
                        <a:t>MRbase</a:t>
                      </a:r>
                      <a:r>
                        <a:rPr lang="en-US" sz="1600"/>
                        <a:t> Proteins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GWAS on protein levels whole blood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47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6864456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err="1"/>
                        <a:t>MRbase</a:t>
                      </a:r>
                      <a:r>
                        <a:rPr lang="en-US" sz="1600"/>
                        <a:t> Gene Expression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GWAS on gene identifiers in 44 different tissues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32432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0551084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err="1"/>
                        <a:t>MRbase</a:t>
                      </a:r>
                      <a:r>
                        <a:rPr lang="en-US" sz="1600"/>
                        <a:t> Methylation levels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GWAS on methylation levels in whole blood across 5 time points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6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33256 </a:t>
                      </a:r>
                      <a:endParaRPr lang="en-US" sz="1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9457469"/>
                  </a:ext>
                </a:extLst>
              </a:tr>
              <a:tr h="370836"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 err="1"/>
                        <a:t>Publicated</a:t>
                      </a:r>
                      <a:r>
                        <a:rPr lang="en-US" sz="1600"/>
                        <a:t> GWAS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GWAS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1308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600"/>
                        <a:t>Exposure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181422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A6E6C6CF-654D-412D-9E31-F3CD69357D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5403322"/>
              </p:ext>
            </p:extLst>
          </p:nvPr>
        </p:nvGraphicFramePr>
        <p:xfrm>
          <a:off x="762000" y="5953125"/>
          <a:ext cx="10610850" cy="370840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6191250">
                  <a:extLst>
                    <a:ext uri="{9D8B030D-6E8A-4147-A177-3AD203B41FA5}">
                      <a16:colId xmlns:a16="http://schemas.microsoft.com/office/drawing/2014/main" val="1696060898"/>
                    </a:ext>
                  </a:extLst>
                </a:gridCol>
                <a:gridCol w="4419600">
                  <a:extLst>
                    <a:ext uri="{9D8B030D-6E8A-4147-A177-3AD203B41FA5}">
                      <a16:colId xmlns:a16="http://schemas.microsoft.com/office/drawing/2014/main" val="1264651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Total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70059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9011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104472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DNA_white-579.png">
            <a:extLst>
              <a:ext uri="{FF2B5EF4-FFF2-40B4-BE49-F238E27FC236}">
                <a16:creationId xmlns:a16="http://schemas.microsoft.com/office/drawing/2014/main" id="{D5599F71-1294-4423-AAA8-19FE28D3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pic>
        <p:nvPicPr>
          <p:cNvPr id="7" name="Picture 6" descr="dna_background.png">
            <a:extLst>
              <a:ext uri="{FF2B5EF4-FFF2-40B4-BE49-F238E27FC236}">
                <a16:creationId xmlns:a16="http://schemas.microsoft.com/office/drawing/2014/main" id="{3DEDF87D-4A42-4BB7-BC11-93052F59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1950" y="-1362075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BF3FD-65BE-4285-8459-0514A32E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7B457-CD0A-4150-9C25-BC0D2921A5DE}"/>
              </a:ext>
            </a:extLst>
          </p:cNvPr>
          <p:cNvSpPr txBox="1"/>
          <p:nvPr/>
        </p:nvSpPr>
        <p:spPr>
          <a:xfrm>
            <a:off x="9401175" y="3873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7</a:t>
            </a:r>
          </a:p>
        </p:txBody>
      </p:sp>
      <p:pic>
        <p:nvPicPr>
          <p:cNvPr id="4" name="Picture 5" descr="man.png">
            <a:extLst>
              <a:ext uri="{FF2B5EF4-FFF2-40B4-BE49-F238E27FC236}">
                <a16:creationId xmlns:a16="http://schemas.microsoft.com/office/drawing/2014/main" id="{B65B9320-3FE5-4875-B319-D27DE62CDB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3502" y="2085975"/>
            <a:ext cx="693773" cy="694164"/>
          </a:xfrm>
          <a:prstGeom prst="rect">
            <a:avLst/>
          </a:prstGeom>
        </p:spPr>
      </p:pic>
      <p:pic>
        <p:nvPicPr>
          <p:cNvPr id="8" name="Picture 9" descr="toast.png">
            <a:extLst>
              <a:ext uri="{FF2B5EF4-FFF2-40B4-BE49-F238E27FC236}">
                <a16:creationId xmlns:a16="http://schemas.microsoft.com/office/drawing/2014/main" id="{8E2DD259-E4EC-4E10-8595-FADA5697A8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4032" y="1951122"/>
            <a:ext cx="356559" cy="356559"/>
          </a:xfrm>
          <a:prstGeom prst="rect">
            <a:avLst/>
          </a:prstGeom>
        </p:spPr>
      </p:pic>
      <p:pic>
        <p:nvPicPr>
          <p:cNvPr id="11" name="Picture 11" descr="close.png">
            <a:extLst>
              <a:ext uri="{FF2B5EF4-FFF2-40B4-BE49-F238E27FC236}">
                <a16:creationId xmlns:a16="http://schemas.microsoft.com/office/drawing/2014/main" id="{475564C3-A112-4344-8EB1-DC50D90576E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847887" y="1914525"/>
            <a:ext cx="412750" cy="435065"/>
          </a:xfrm>
          <a:prstGeom prst="rect">
            <a:avLst/>
          </a:prstGeom>
        </p:spPr>
      </p:pic>
      <p:pic>
        <p:nvPicPr>
          <p:cNvPr id="13" name="Picture 13" descr="right-arrow.png">
            <a:extLst>
              <a:ext uri="{FF2B5EF4-FFF2-40B4-BE49-F238E27FC236}">
                <a16:creationId xmlns:a16="http://schemas.microsoft.com/office/drawing/2014/main" id="{85BF09B5-F724-4E35-BDD9-620D9D4075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95773" y="2181225"/>
            <a:ext cx="600974" cy="60097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7E98C53-BDF0-4529-8EA0-D39BDE855910}"/>
              </a:ext>
            </a:extLst>
          </p:cNvPr>
          <p:cNvSpPr txBox="1"/>
          <p:nvPr/>
        </p:nvSpPr>
        <p:spPr>
          <a:xfrm>
            <a:off x="1476656" y="1905000"/>
            <a:ext cx="105386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GWAS</a:t>
            </a:r>
          </a:p>
        </p:txBody>
      </p:sp>
      <p:graphicFrame>
        <p:nvGraphicFramePr>
          <p:cNvPr id="16" name="Table 16">
            <a:extLst>
              <a:ext uri="{FF2B5EF4-FFF2-40B4-BE49-F238E27FC236}">
                <a16:creationId xmlns:a16="http://schemas.microsoft.com/office/drawing/2014/main" id="{A53DD476-FE04-4CEF-B56F-CE2596C51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6377927"/>
              </p:ext>
            </p:extLst>
          </p:nvPr>
        </p:nvGraphicFramePr>
        <p:xfrm>
          <a:off x="2886625" y="1704975"/>
          <a:ext cx="8168635" cy="148335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33727">
                  <a:extLst>
                    <a:ext uri="{9D8B030D-6E8A-4147-A177-3AD203B41FA5}">
                      <a16:colId xmlns:a16="http://schemas.microsoft.com/office/drawing/2014/main" val="58592868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832334051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732781022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2957991419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378757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effect_allele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6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rs61733845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0.03536714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0.04432255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2.465e-06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96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rs1320571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0.01882175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0.04265126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6.590e-01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207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....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....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76505"/>
                  </a:ext>
                </a:extLst>
              </a:tr>
            </a:tbl>
          </a:graphicData>
        </a:graphic>
      </p:graphicFrame>
      <p:pic>
        <p:nvPicPr>
          <p:cNvPr id="12" name="Picture 5" descr="man.png">
            <a:extLst>
              <a:ext uri="{FF2B5EF4-FFF2-40B4-BE49-F238E27FC236}">
                <a16:creationId xmlns:a16="http://schemas.microsoft.com/office/drawing/2014/main" id="{C68FFA67-4DDC-4752-9E93-72EFB3AF69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868" y="4105275"/>
            <a:ext cx="693773" cy="694164"/>
          </a:xfrm>
          <a:prstGeom prst="rect">
            <a:avLst/>
          </a:prstGeom>
        </p:spPr>
      </p:pic>
      <p:pic>
        <p:nvPicPr>
          <p:cNvPr id="14" name="Picture 13" descr="right-arrow.png">
            <a:extLst>
              <a:ext uri="{FF2B5EF4-FFF2-40B4-BE49-F238E27FC236}">
                <a16:creationId xmlns:a16="http://schemas.microsoft.com/office/drawing/2014/main" id="{DBC97F74-D630-4099-BA2F-3359B09F964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57666" y="4276725"/>
            <a:ext cx="600974" cy="600974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97E97A18-1910-4061-BFAE-3D92FF331558}"/>
              </a:ext>
            </a:extLst>
          </p:cNvPr>
          <p:cNvSpPr txBox="1"/>
          <p:nvPr/>
        </p:nvSpPr>
        <p:spPr>
          <a:xfrm>
            <a:off x="1467130" y="3905250"/>
            <a:ext cx="105386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GWAS</a:t>
            </a:r>
          </a:p>
        </p:txBody>
      </p:sp>
      <p:pic>
        <p:nvPicPr>
          <p:cNvPr id="3" name="Picture 5" descr="heart.png">
            <a:extLst>
              <a:ext uri="{FF2B5EF4-FFF2-40B4-BE49-F238E27FC236}">
                <a16:creationId xmlns:a16="http://schemas.microsoft.com/office/drawing/2014/main" id="{713B116A-880D-4BE4-8F22-750DA90746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43092" y="3905250"/>
            <a:ext cx="484950" cy="494412"/>
          </a:xfrm>
          <a:prstGeom prst="rect">
            <a:avLst/>
          </a:prstGeom>
        </p:spPr>
      </p:pic>
      <p:graphicFrame>
        <p:nvGraphicFramePr>
          <p:cNvPr id="18" name="Table 16">
            <a:extLst>
              <a:ext uri="{FF2B5EF4-FFF2-40B4-BE49-F238E27FC236}">
                <a16:creationId xmlns:a16="http://schemas.microsoft.com/office/drawing/2014/main" id="{8E5C6CE4-CFE8-46E2-8797-2319C143A0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576460"/>
              </p:ext>
            </p:extLst>
          </p:nvPr>
        </p:nvGraphicFramePr>
        <p:xfrm>
          <a:off x="2858045" y="3762375"/>
          <a:ext cx="8168635" cy="1483358"/>
        </p:xfrm>
        <a:graphic>
          <a:graphicData uri="http://schemas.openxmlformats.org/drawingml/2006/table">
            <a:tbl>
              <a:tblPr firstRow="1" bandRow="1">
                <a:tableStyleId>{D27102A9-8310-4765-A935-A1911B00CA55}</a:tableStyleId>
              </a:tblPr>
              <a:tblGrid>
                <a:gridCol w="1633727">
                  <a:extLst>
                    <a:ext uri="{9D8B030D-6E8A-4147-A177-3AD203B41FA5}">
                      <a16:colId xmlns:a16="http://schemas.microsoft.com/office/drawing/2014/main" val="58592868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832334051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732781022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2957991419"/>
                    </a:ext>
                  </a:extLst>
                </a:gridCol>
                <a:gridCol w="1633727">
                  <a:extLst>
                    <a:ext uri="{9D8B030D-6E8A-4147-A177-3AD203B41FA5}">
                      <a16:colId xmlns:a16="http://schemas.microsoft.com/office/drawing/2014/main" val="378757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SNP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effect_allele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beta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71686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rs314253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-0.0201900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0.002646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2.471-14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42396775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rs7775397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-0.0369352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0.004845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2.721e-14</a:t>
                      </a:r>
                      <a:endParaRPr lang="en-US" sz="1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8520730"/>
                  </a:ext>
                </a:extLst>
              </a:tr>
              <a:tr h="370839"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....</a:t>
                      </a:r>
                      <a:endParaRPr lang="en-US" sz="1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sz="1400"/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….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>
                        <a:buNone/>
                      </a:pPr>
                      <a:r>
                        <a:rPr lang="en-US" sz="1400" b="0" i="0" u="none" strike="noStrike" noProof="0">
                          <a:solidFill>
                            <a:srgbClr val="FFFFFF"/>
                          </a:solidFill>
                          <a:latin typeface="Century Gothic"/>
                        </a:rPr>
                        <a:t>….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7650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1B64574-3FC6-4B3C-93D9-78948BC1E0DA}"/>
              </a:ext>
            </a:extLst>
          </p:cNvPr>
          <p:cNvSpPr txBox="1"/>
          <p:nvPr/>
        </p:nvSpPr>
        <p:spPr>
          <a:xfrm>
            <a:off x="2657981" y="3267075"/>
            <a:ext cx="2743200" cy="276999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Celiac 2011. Gosia Trynka et al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C39FA3-013F-4EFF-85CC-3B032E7CFB14}"/>
              </a:ext>
            </a:extLst>
          </p:cNvPr>
          <p:cNvSpPr txBox="1"/>
          <p:nvPr/>
        </p:nvSpPr>
        <p:spPr>
          <a:xfrm>
            <a:off x="2524606" y="5305425"/>
            <a:ext cx="8232057" cy="46196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200"/>
              <a:t>HDL, LDL, Triglycerides. Willer CJ et al. Discovery and refinement of loci associated with lipid levels. Nat. Genet. 2013. doi:10.1038/ng.2797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1DCE22-B792-462F-ACD7-49649A5DED22}"/>
              </a:ext>
            </a:extLst>
          </p:cNvPr>
          <p:cNvSpPr txBox="1"/>
          <p:nvPr/>
        </p:nvSpPr>
        <p:spPr>
          <a:xfrm>
            <a:off x="238170" y="6029325"/>
            <a:ext cx="7647186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Outcome = Celiac Disease, Exposure = HDL, LDL, Triglycerides</a:t>
            </a:r>
          </a:p>
        </p:txBody>
      </p:sp>
    </p:spTree>
    <p:extLst>
      <p:ext uri="{BB962C8B-B14F-4D97-AF65-F5344CB8AC3E}">
        <p14:creationId xmlns:p14="http://schemas.microsoft.com/office/powerpoint/2010/main" val="136760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DNA_white-579.png">
            <a:extLst>
              <a:ext uri="{FF2B5EF4-FFF2-40B4-BE49-F238E27FC236}">
                <a16:creationId xmlns:a16="http://schemas.microsoft.com/office/drawing/2014/main" id="{D5599F71-1294-4423-AAA8-19FE28D3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pic>
        <p:nvPicPr>
          <p:cNvPr id="7" name="Picture 6" descr="dna_background.png">
            <a:extLst>
              <a:ext uri="{FF2B5EF4-FFF2-40B4-BE49-F238E27FC236}">
                <a16:creationId xmlns:a16="http://schemas.microsoft.com/office/drawing/2014/main" id="{3DEDF87D-4A42-4BB7-BC11-93052F59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77407" y="-1409700"/>
            <a:ext cx="14403360" cy="813849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B7B457-CD0A-4150-9C25-BC0D2921A5DE}"/>
              </a:ext>
            </a:extLst>
          </p:cNvPr>
          <p:cNvSpPr txBox="1"/>
          <p:nvPr/>
        </p:nvSpPr>
        <p:spPr>
          <a:xfrm>
            <a:off x="9401175" y="3873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8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C30980-0941-43AD-A9BB-59D9B0FC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/>
          <a:lstStyle/>
          <a:p>
            <a:r>
              <a:rPr lang="en-US"/>
              <a:t>Mendelian</a:t>
            </a:r>
            <a:r>
              <a:rPr lang="en-US">
                <a:solidFill>
                  <a:srgbClr val="EBEBEB"/>
                </a:solidFill>
              </a:rPr>
              <a:t> Randomization setup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10343D-1880-4B18-9F54-C958A69CF39D}"/>
              </a:ext>
            </a:extLst>
          </p:cNvPr>
          <p:cNvSpPr txBox="1"/>
          <p:nvPr/>
        </p:nvSpPr>
        <p:spPr>
          <a:xfrm>
            <a:off x="457200" y="1838325"/>
            <a:ext cx="1059525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SNP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D0345D4-DE9B-4716-A19B-A5FE4F5ABA37}"/>
              </a:ext>
            </a:extLst>
          </p:cNvPr>
          <p:cNvSpPr txBox="1"/>
          <p:nvPr/>
        </p:nvSpPr>
        <p:spPr>
          <a:xfrm>
            <a:off x="2505075" y="1838325"/>
            <a:ext cx="3528127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Exposure phenotype</a:t>
            </a:r>
            <a:endParaRPr lang="en-US" sz="2000" err="1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AC9566-C041-4D6C-9334-FA7067FBFEE7}"/>
              </a:ext>
            </a:extLst>
          </p:cNvPr>
          <p:cNvSpPr txBox="1"/>
          <p:nvPr/>
        </p:nvSpPr>
        <p:spPr>
          <a:xfrm>
            <a:off x="6753225" y="1857375"/>
            <a:ext cx="3528127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Outcome phenotype</a:t>
            </a:r>
            <a:endParaRPr lang="en-US" sz="2000" err="1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FB3E583-82F2-4069-81CF-C55413D19054}"/>
              </a:ext>
            </a:extLst>
          </p:cNvPr>
          <p:cNvSpPr txBox="1"/>
          <p:nvPr/>
        </p:nvSpPr>
        <p:spPr>
          <a:xfrm>
            <a:off x="5038725" y="3190875"/>
            <a:ext cx="2731863" cy="40011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000"/>
              <a:t>Confounders</a:t>
            </a:r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F190B6CE-E04E-4B7A-8567-357E625F50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6111" y="3781425"/>
            <a:ext cx="10863802" cy="25019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Rules that need to be met before using a genetic variant in the MR framework</a:t>
            </a:r>
          </a:p>
          <a:p>
            <a:pPr lvl="1"/>
            <a:r>
              <a:rPr lang="en-US"/>
              <a:t>The genetic variant must be associated with the exposure of interest</a:t>
            </a:r>
          </a:p>
          <a:p>
            <a:pPr lvl="1"/>
            <a:r>
              <a:rPr lang="en-US"/>
              <a:t>The genetic variant must not be associated with confounders</a:t>
            </a:r>
          </a:p>
          <a:p>
            <a:pPr lvl="1"/>
            <a:r>
              <a:rPr lang="en-US"/>
              <a:t>The genetic variant may only affect the outcome through the exposure</a:t>
            </a:r>
          </a:p>
          <a:p>
            <a:pPr lvl="1"/>
            <a:endParaRPr lang="en-US"/>
          </a:p>
          <a:p>
            <a:pPr lvl="1"/>
            <a:endParaRPr lang="en-US"/>
          </a:p>
          <a:p>
            <a:endParaRPr lang="en-US"/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8147C522-8C6F-445D-8F76-F7E3D585E86A}"/>
              </a:ext>
            </a:extLst>
          </p:cNvPr>
          <p:cNvCxnSpPr/>
          <p:nvPr/>
        </p:nvCxnSpPr>
        <p:spPr>
          <a:xfrm>
            <a:off x="1438275" y="2028825"/>
            <a:ext cx="1367287" cy="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8900018-0436-4161-9D04-865A72C2647B}"/>
              </a:ext>
            </a:extLst>
          </p:cNvPr>
          <p:cNvCxnSpPr>
            <a:cxnSpLocks/>
          </p:cNvCxnSpPr>
          <p:nvPr/>
        </p:nvCxnSpPr>
        <p:spPr>
          <a:xfrm>
            <a:off x="5715000" y="2028825"/>
            <a:ext cx="1367287" cy="86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64CFCC-8FBE-42ED-8784-073E2AFE91D6}"/>
              </a:ext>
            </a:extLst>
          </p:cNvPr>
          <p:cNvCxnSpPr>
            <a:cxnSpLocks/>
          </p:cNvCxnSpPr>
          <p:nvPr/>
        </p:nvCxnSpPr>
        <p:spPr>
          <a:xfrm flipH="1" flipV="1">
            <a:off x="4333875" y="2371725"/>
            <a:ext cx="1220636" cy="7533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A21E2805-FADF-4464-94D1-B7B7DFF47576}"/>
              </a:ext>
            </a:extLst>
          </p:cNvPr>
          <p:cNvCxnSpPr>
            <a:cxnSpLocks/>
          </p:cNvCxnSpPr>
          <p:nvPr/>
        </p:nvCxnSpPr>
        <p:spPr>
          <a:xfrm flipV="1">
            <a:off x="7181850" y="2390775"/>
            <a:ext cx="1115684" cy="7246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42345A00-A80D-4D9F-93D6-DDF808F07655}"/>
              </a:ext>
            </a:extLst>
          </p:cNvPr>
          <p:cNvCxnSpPr/>
          <p:nvPr/>
        </p:nvCxnSpPr>
        <p:spPr>
          <a:xfrm>
            <a:off x="1409700" y="2143125"/>
            <a:ext cx="1475113" cy="1259456"/>
          </a:xfrm>
          <a:prstGeom prst="curvedConnector3">
            <a:avLst/>
          </a:prstGeom>
          <a:ln>
            <a:solidFill>
              <a:schemeClr val="tx1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1125D93-9EB9-4A7B-BCB2-08E8AAAEDF79}"/>
              </a:ext>
            </a:extLst>
          </p:cNvPr>
          <p:cNvCxnSpPr>
            <a:cxnSpLocks/>
          </p:cNvCxnSpPr>
          <p:nvPr/>
        </p:nvCxnSpPr>
        <p:spPr>
          <a:xfrm>
            <a:off x="2809875" y="3390900"/>
            <a:ext cx="2639683" cy="14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Picture 14" descr="close.png">
            <a:extLst>
              <a:ext uri="{FF2B5EF4-FFF2-40B4-BE49-F238E27FC236}">
                <a16:creationId xmlns:a16="http://schemas.microsoft.com/office/drawing/2014/main" id="{BE28674E-5F2E-4461-BAE6-FCD1BA5875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8900" y="3181350"/>
            <a:ext cx="364287" cy="371475"/>
          </a:xfrm>
          <a:prstGeom prst="rect">
            <a:avLst/>
          </a:prstGeom>
        </p:spPr>
      </p:pic>
      <p:pic>
        <p:nvPicPr>
          <p:cNvPr id="26" name="Picture 9" descr="dna_vector_right.png">
            <a:extLst>
              <a:ext uri="{FF2B5EF4-FFF2-40B4-BE49-F238E27FC236}">
                <a16:creationId xmlns:a16="http://schemas.microsoft.com/office/drawing/2014/main" id="{17EE4949-01B3-4897-9BBB-FA67EB28439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3920000">
            <a:off x="737559" y="1373936"/>
            <a:ext cx="644243" cy="644243"/>
          </a:xfrm>
          <a:prstGeom prst="rect">
            <a:avLst/>
          </a:prstGeom>
        </p:spPr>
      </p:pic>
      <p:pic>
        <p:nvPicPr>
          <p:cNvPr id="28" name="Picture 5" descr="man.png">
            <a:extLst>
              <a:ext uri="{FF2B5EF4-FFF2-40B4-BE49-F238E27FC236}">
                <a16:creationId xmlns:a16="http://schemas.microsoft.com/office/drawing/2014/main" id="{7A63E906-FC59-430F-8F79-0A054CF8C27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43875" y="1167262"/>
            <a:ext cx="693773" cy="694164"/>
          </a:xfrm>
          <a:prstGeom prst="rect">
            <a:avLst/>
          </a:prstGeom>
        </p:spPr>
      </p:pic>
      <p:pic>
        <p:nvPicPr>
          <p:cNvPr id="32" name="Picture 9" descr="toast.png">
            <a:extLst>
              <a:ext uri="{FF2B5EF4-FFF2-40B4-BE49-F238E27FC236}">
                <a16:creationId xmlns:a16="http://schemas.microsoft.com/office/drawing/2014/main" id="{41AD9F17-DEDA-4877-A49C-EF262F0C88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43925" y="1555091"/>
            <a:ext cx="356559" cy="356559"/>
          </a:xfrm>
          <a:prstGeom prst="rect">
            <a:avLst/>
          </a:prstGeom>
        </p:spPr>
      </p:pic>
      <p:pic>
        <p:nvPicPr>
          <p:cNvPr id="33" name="Picture 11" descr="close.png">
            <a:extLst>
              <a:ext uri="{FF2B5EF4-FFF2-40B4-BE49-F238E27FC236}">
                <a16:creationId xmlns:a16="http://schemas.microsoft.com/office/drawing/2014/main" id="{0725B667-653C-42B1-B72C-DF156526B0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flipH="1">
            <a:off x="8515170" y="1511959"/>
            <a:ext cx="412750" cy="435065"/>
          </a:xfrm>
          <a:prstGeom prst="rect">
            <a:avLst/>
          </a:prstGeom>
        </p:spPr>
      </p:pic>
      <p:pic>
        <p:nvPicPr>
          <p:cNvPr id="35" name="Picture 5" descr="man.png">
            <a:extLst>
              <a:ext uri="{FF2B5EF4-FFF2-40B4-BE49-F238E27FC236}">
                <a16:creationId xmlns:a16="http://schemas.microsoft.com/office/drawing/2014/main" id="{4B1A512E-5EB5-4918-A246-CC5609039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4275" y="1171575"/>
            <a:ext cx="693773" cy="694164"/>
          </a:xfrm>
          <a:prstGeom prst="rect">
            <a:avLst/>
          </a:prstGeom>
        </p:spPr>
      </p:pic>
      <p:pic>
        <p:nvPicPr>
          <p:cNvPr id="37" name="Picture 5" descr="heart.png">
            <a:extLst>
              <a:ext uri="{FF2B5EF4-FFF2-40B4-BE49-F238E27FC236}">
                <a16:creationId xmlns:a16="http://schemas.microsoft.com/office/drawing/2014/main" id="{3975C713-30F6-4F4B-925B-33ED292BFC2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082990" y="1537119"/>
            <a:ext cx="372424" cy="3786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40224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12" descr="DNA_white-579.png">
            <a:extLst>
              <a:ext uri="{FF2B5EF4-FFF2-40B4-BE49-F238E27FC236}">
                <a16:creationId xmlns:a16="http://schemas.microsoft.com/office/drawing/2014/main" id="{D5599F71-1294-4423-AAA8-19FE28D3E4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56" y="-503207"/>
            <a:ext cx="8925703" cy="7999352"/>
          </a:xfrm>
          <a:prstGeom prst="rect">
            <a:avLst/>
          </a:prstGeom>
        </p:spPr>
      </p:pic>
      <p:pic>
        <p:nvPicPr>
          <p:cNvPr id="7" name="Picture 6" descr="dna_background.png">
            <a:extLst>
              <a:ext uri="{FF2B5EF4-FFF2-40B4-BE49-F238E27FC236}">
                <a16:creationId xmlns:a16="http://schemas.microsoft.com/office/drawing/2014/main" id="{3DEDF87D-4A42-4BB7-BC11-93052F592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361950" y="-1362075"/>
            <a:ext cx="14403360" cy="813849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33BF3FD-65BE-4285-8459-0514A32E4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Pipeline</a:t>
            </a:r>
            <a:endParaRPr 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B7B457-CD0A-4150-9C25-BC0D2921A5DE}"/>
              </a:ext>
            </a:extLst>
          </p:cNvPr>
          <p:cNvSpPr txBox="1"/>
          <p:nvPr/>
        </p:nvSpPr>
        <p:spPr>
          <a:xfrm>
            <a:off x="9401175" y="387350"/>
            <a:ext cx="2743200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400" b="1"/>
              <a:t>9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97C7010-27AA-4B62-85DD-5BD767EBB7DC}"/>
              </a:ext>
            </a:extLst>
          </p:cNvPr>
          <p:cNvCxnSpPr/>
          <p:nvPr/>
        </p:nvCxnSpPr>
        <p:spPr>
          <a:xfrm>
            <a:off x="6000750" y="1428750"/>
            <a:ext cx="37382" cy="4803475"/>
          </a:xfrm>
          <a:prstGeom prst="straightConnector1">
            <a:avLst/>
          </a:prstGeom>
          <a:ln>
            <a:solidFill>
              <a:schemeClr val="tx1"/>
            </a:solidFill>
            <a:prstDash val="solid"/>
            <a:headEnd type="none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3" name="Picture 5" descr="man.png">
            <a:extLst>
              <a:ext uri="{FF2B5EF4-FFF2-40B4-BE49-F238E27FC236}">
                <a16:creationId xmlns:a16="http://schemas.microsoft.com/office/drawing/2014/main" id="{32E4971E-48CD-4A61-8ED6-785E8EFBA6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025" y="1609725"/>
            <a:ext cx="693773" cy="694164"/>
          </a:xfrm>
          <a:prstGeom prst="rect">
            <a:avLst/>
          </a:prstGeom>
        </p:spPr>
      </p:pic>
      <p:pic>
        <p:nvPicPr>
          <p:cNvPr id="15" name="Picture 5" descr="heart.png">
            <a:extLst>
              <a:ext uri="{FF2B5EF4-FFF2-40B4-BE49-F238E27FC236}">
                <a16:creationId xmlns:a16="http://schemas.microsoft.com/office/drawing/2014/main" id="{600E4A78-934D-40B8-88AA-9D649ADE43D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28975" y="1971675"/>
            <a:ext cx="372424" cy="37869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E3F4B60C-5435-480C-98AB-5851EF64F3F9}"/>
              </a:ext>
            </a:extLst>
          </p:cNvPr>
          <p:cNvSpPr txBox="1"/>
          <p:nvPr/>
        </p:nvSpPr>
        <p:spPr>
          <a:xfrm>
            <a:off x="3676650" y="11049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Data input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D585F9-8C15-43BB-8858-00B860AFEA81}"/>
              </a:ext>
            </a:extLst>
          </p:cNvPr>
          <p:cNvSpPr txBox="1"/>
          <p:nvPr/>
        </p:nvSpPr>
        <p:spPr>
          <a:xfrm>
            <a:off x="5498980" y="110490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/>
              <a:t>Operation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19AB4F-CEA5-47BE-9D9A-044AEAB588E9}"/>
              </a:ext>
            </a:extLst>
          </p:cNvPr>
          <p:cNvCxnSpPr/>
          <p:nvPr/>
        </p:nvCxnSpPr>
        <p:spPr>
          <a:xfrm flipV="1">
            <a:off x="3871645" y="2038890"/>
            <a:ext cx="1791417" cy="574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871910-BF18-4942-945E-50D12E087291}"/>
              </a:ext>
            </a:extLst>
          </p:cNvPr>
          <p:cNvSpPr txBox="1"/>
          <p:nvPr/>
        </p:nvSpPr>
        <p:spPr>
          <a:xfrm>
            <a:off x="3826534" y="1723677"/>
            <a:ext cx="1764431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GWAS exposure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E08B0001-743E-408A-8DF3-AD32D3D72A62}"/>
              </a:ext>
            </a:extLst>
          </p:cNvPr>
          <p:cNvCxnSpPr>
            <a:cxnSpLocks/>
          </p:cNvCxnSpPr>
          <p:nvPr/>
        </p:nvCxnSpPr>
        <p:spPr>
          <a:xfrm flipH="1">
            <a:off x="6343650" y="2470750"/>
            <a:ext cx="4810663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A5EC868-1DC5-4F32-930F-41D5C76ADB8A}"/>
              </a:ext>
            </a:extLst>
          </p:cNvPr>
          <p:cNvSpPr txBox="1"/>
          <p:nvPr/>
        </p:nvSpPr>
        <p:spPr>
          <a:xfrm>
            <a:off x="6442195" y="2165350"/>
            <a:ext cx="484651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Select genome-wide significance on exposure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152B51B-2B38-4FE3-ACF9-62B42E498011}"/>
              </a:ext>
            </a:extLst>
          </p:cNvPr>
          <p:cNvCxnSpPr>
            <a:cxnSpLocks/>
          </p:cNvCxnSpPr>
          <p:nvPr/>
        </p:nvCxnSpPr>
        <p:spPr>
          <a:xfrm flipH="1" flipV="1">
            <a:off x="6343786" y="3038475"/>
            <a:ext cx="5414512" cy="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99A549-7AD2-4960-AFE4-D24899DEE355}"/>
              </a:ext>
            </a:extLst>
          </p:cNvPr>
          <p:cNvCxnSpPr>
            <a:cxnSpLocks/>
          </p:cNvCxnSpPr>
          <p:nvPr/>
        </p:nvCxnSpPr>
        <p:spPr>
          <a:xfrm flipH="1" flipV="1">
            <a:off x="6372224" y="3629025"/>
            <a:ext cx="4810663" cy="15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7ABD790-9D90-429C-B699-AD6C46CE0520}"/>
              </a:ext>
            </a:extLst>
          </p:cNvPr>
          <p:cNvSpPr txBox="1"/>
          <p:nvPr/>
        </p:nvSpPr>
        <p:spPr>
          <a:xfrm>
            <a:off x="6476998" y="2731698"/>
            <a:ext cx="540822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Remove variants without Beta/Log odds on exposure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F9C2A1A-3179-4E44-81B0-84FFDE131D3B}"/>
              </a:ext>
            </a:extLst>
          </p:cNvPr>
          <p:cNvSpPr txBox="1"/>
          <p:nvPr/>
        </p:nvSpPr>
        <p:spPr>
          <a:xfrm>
            <a:off x="6343376" y="3321170"/>
            <a:ext cx="5047711" cy="3381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Query missing alleles by reference on exposure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FA69F2C-773B-47A8-800D-7EAB235D4E35}"/>
              </a:ext>
            </a:extLst>
          </p:cNvPr>
          <p:cNvCxnSpPr>
            <a:cxnSpLocks/>
          </p:cNvCxnSpPr>
          <p:nvPr/>
        </p:nvCxnSpPr>
        <p:spPr>
          <a:xfrm>
            <a:off x="3818951" y="3621833"/>
            <a:ext cx="1870494" cy="158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9717956D-ACEE-4F52-9FA8-E35F2DAB387C}"/>
              </a:ext>
            </a:extLst>
          </p:cNvPr>
          <p:cNvSpPr txBox="1"/>
          <p:nvPr/>
        </p:nvSpPr>
        <p:spPr>
          <a:xfrm>
            <a:off x="3857625" y="3294748"/>
            <a:ext cx="172129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1000 Genomes</a:t>
            </a:r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A83C0391-2EC3-4B50-BEB2-355BE514A99B}"/>
              </a:ext>
            </a:extLst>
          </p:cNvPr>
          <p:cNvCxnSpPr/>
          <p:nvPr/>
        </p:nvCxnSpPr>
        <p:spPr>
          <a:xfrm flipV="1">
            <a:off x="1218841" y="2486383"/>
            <a:ext cx="4415285" cy="566468"/>
          </a:xfrm>
          <a:prstGeom prst="bentConnector3">
            <a:avLst/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17D04664-56E5-4903-A2B8-E9AD68B0ED1B}"/>
              </a:ext>
            </a:extLst>
          </p:cNvPr>
          <p:cNvSpPr txBox="1"/>
          <p:nvPr/>
        </p:nvSpPr>
        <p:spPr>
          <a:xfrm>
            <a:off x="1095375" y="2716421"/>
            <a:ext cx="2353453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First core assumption</a:t>
            </a:r>
            <a:endParaRPr lang="en-US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56E4D8-52C9-4755-BD70-01202E6262FF}"/>
              </a:ext>
            </a:extLst>
          </p:cNvPr>
          <p:cNvCxnSpPr>
            <a:cxnSpLocks/>
          </p:cNvCxnSpPr>
          <p:nvPr/>
        </p:nvCxnSpPr>
        <p:spPr>
          <a:xfrm>
            <a:off x="3826715" y="4488612"/>
            <a:ext cx="1856116" cy="862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38" name="Picture 5" descr="man.png">
            <a:extLst>
              <a:ext uri="{FF2B5EF4-FFF2-40B4-BE49-F238E27FC236}">
                <a16:creationId xmlns:a16="http://schemas.microsoft.com/office/drawing/2014/main" id="{9AC09AA7-E3CE-4CE5-BB1B-105F305205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09875" y="3990975"/>
            <a:ext cx="693773" cy="694164"/>
          </a:xfrm>
          <a:prstGeom prst="rect">
            <a:avLst/>
          </a:prstGeom>
        </p:spPr>
      </p:pic>
      <p:pic>
        <p:nvPicPr>
          <p:cNvPr id="42" name="Picture 9" descr="toast.png">
            <a:extLst>
              <a:ext uri="{FF2B5EF4-FFF2-40B4-BE49-F238E27FC236}">
                <a16:creationId xmlns:a16="http://schemas.microsoft.com/office/drawing/2014/main" id="{1C476B5E-9F28-425F-88AD-2134791A5D4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58526" y="4423913"/>
            <a:ext cx="356559" cy="356559"/>
          </a:xfrm>
          <a:prstGeom prst="rect">
            <a:avLst/>
          </a:prstGeom>
        </p:spPr>
      </p:pic>
      <p:pic>
        <p:nvPicPr>
          <p:cNvPr id="40" name="Picture 11" descr="close.png">
            <a:extLst>
              <a:ext uri="{FF2B5EF4-FFF2-40B4-BE49-F238E27FC236}">
                <a16:creationId xmlns:a16="http://schemas.microsoft.com/office/drawing/2014/main" id="{1359CAC3-1340-4B9A-8BF1-045579DE733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flipH="1">
            <a:off x="3129771" y="4387970"/>
            <a:ext cx="412750" cy="435065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63494D60-FDE1-4665-8891-37DA0205C195}"/>
              </a:ext>
            </a:extLst>
          </p:cNvPr>
          <p:cNvSpPr txBox="1"/>
          <p:nvPr/>
        </p:nvSpPr>
        <p:spPr>
          <a:xfrm>
            <a:off x="3780646" y="4167188"/>
            <a:ext cx="1827992" cy="33813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GWAS outcome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6A8AEE60-D0A8-4663-BA8D-2B54CB5EF8C6}"/>
              </a:ext>
            </a:extLst>
          </p:cNvPr>
          <p:cNvCxnSpPr>
            <a:cxnSpLocks/>
          </p:cNvCxnSpPr>
          <p:nvPr/>
        </p:nvCxnSpPr>
        <p:spPr>
          <a:xfrm flipH="1">
            <a:off x="6393791" y="4488612"/>
            <a:ext cx="4810663" cy="57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EEEA5198-1642-4C49-9CFB-36F431E87A49}"/>
              </a:ext>
            </a:extLst>
          </p:cNvPr>
          <p:cNvSpPr txBox="1"/>
          <p:nvPr/>
        </p:nvSpPr>
        <p:spPr>
          <a:xfrm>
            <a:off x="6341551" y="4182194"/>
            <a:ext cx="5047711" cy="3381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Find overlap between exposure and outcome</a:t>
            </a:r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D4892A-35B6-4336-BFBC-7C8A51E5530E}"/>
              </a:ext>
            </a:extLst>
          </p:cNvPr>
          <p:cNvCxnSpPr>
            <a:cxnSpLocks/>
          </p:cNvCxnSpPr>
          <p:nvPr/>
        </p:nvCxnSpPr>
        <p:spPr>
          <a:xfrm flipH="1" flipV="1">
            <a:off x="6394258" y="5063527"/>
            <a:ext cx="3840191" cy="158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3406BA55-5511-4B14-82D4-6FB78DC4E39B}"/>
              </a:ext>
            </a:extLst>
          </p:cNvPr>
          <p:cNvSpPr txBox="1"/>
          <p:nvPr/>
        </p:nvSpPr>
        <p:spPr>
          <a:xfrm>
            <a:off x="6431786" y="4764298"/>
            <a:ext cx="3681712" cy="338138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Harmonize Exposure on Outcome</a:t>
            </a:r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E975D08E-D9A9-4695-9B01-1D03E750F4EC}"/>
              </a:ext>
            </a:extLst>
          </p:cNvPr>
          <p:cNvCxnSpPr/>
          <p:nvPr/>
        </p:nvCxnSpPr>
        <p:spPr>
          <a:xfrm>
            <a:off x="6476997" y="5181600"/>
            <a:ext cx="1741098" cy="792194"/>
          </a:xfrm>
          <a:prstGeom prst="bentConnector3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2D6DA9C9-2167-40D3-93D0-1B22F6108ED5}"/>
              </a:ext>
            </a:extLst>
          </p:cNvPr>
          <p:cNvSpPr txBox="1"/>
          <p:nvPr/>
        </p:nvSpPr>
        <p:spPr>
          <a:xfrm>
            <a:off x="7350422" y="5181599"/>
            <a:ext cx="3251200" cy="98488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1400"/>
              <a:t>- Positive align exposure</a:t>
            </a:r>
          </a:p>
          <a:p>
            <a:r>
              <a:rPr lang="en-US" sz="1400"/>
              <a:t>- Align outcome on exposure</a:t>
            </a:r>
          </a:p>
          <a:p>
            <a:r>
              <a:rPr lang="en-US" sz="1400"/>
              <a:t>- Remove palindromic SNPs</a:t>
            </a:r>
          </a:p>
          <a:p>
            <a:pPr algn="ctr"/>
            <a:endParaRPr lang="en-US" sz="16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232259C8-1D75-4840-84D7-481E2E3F99B5}"/>
              </a:ext>
            </a:extLst>
          </p:cNvPr>
          <p:cNvCxnSpPr/>
          <p:nvPr/>
        </p:nvCxnSpPr>
        <p:spPr>
          <a:xfrm flipV="1">
            <a:off x="8096250" y="5975946"/>
            <a:ext cx="2107719" cy="5751"/>
          </a:xfrm>
          <a:prstGeom prst="straightConnector1">
            <a:avLst/>
          </a:prstGeom>
          <a:ln>
            <a:solidFill>
              <a:schemeClr val="tx1"/>
            </a:solidFill>
            <a:prstDash val="dash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09898589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12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Ion</vt:lpstr>
      <vt:lpstr>Celiac Disease Triggers</vt:lpstr>
      <vt:lpstr>Overview</vt:lpstr>
      <vt:lpstr>Project Goal</vt:lpstr>
      <vt:lpstr>Mendelian Randomization (MR)</vt:lpstr>
      <vt:lpstr>Methods</vt:lpstr>
      <vt:lpstr>Data</vt:lpstr>
      <vt:lpstr>Pipeline</vt:lpstr>
      <vt:lpstr>Mendelian Randomization setup</vt:lpstr>
      <vt:lpstr>Pipeline</vt:lpstr>
      <vt:lpstr>PowerPoint Presentation</vt:lpstr>
      <vt:lpstr>Preliminary results</vt:lpstr>
      <vt:lpstr>Future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Celiac Disease Triggers</dc:title>
  <cp:revision>2</cp:revision>
  <dcterms:modified xsi:type="dcterms:W3CDTF">2017-11-08T11:24:00Z</dcterms:modified>
</cp:coreProperties>
</file>