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59C2F-B8D1-49F0-84F5-CDEA5B1124E6}" v="86" dt="2017-11-07T19:40:55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81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4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5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na_background.png">
            <a:extLst>
              <a:ext uri="{FF2B5EF4-FFF2-40B4-BE49-F238E27FC236}">
                <a16:creationId xmlns:a16="http://schemas.microsoft.com/office/drawing/2014/main" id="{4DF73B7A-4BF8-4694-9D52-016BAF2B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83" y="-1304925"/>
            <a:ext cx="14403360" cy="8138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/>
              <a:t>Celiac Disease Triggers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Matthijs Knigge</a:t>
            </a:r>
          </a:p>
        </p:txBody>
      </p:sp>
      <p:pic>
        <p:nvPicPr>
          <p:cNvPr id="12" name="Picture 12" descr="DNA_white-579.png">
            <a:extLst>
              <a:ext uri="{FF2B5EF4-FFF2-40B4-BE49-F238E27FC236}">
                <a16:creationId xmlns:a16="http://schemas.microsoft.com/office/drawing/2014/main" id="{63C73382-22FC-48C0-B40D-4A749611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-504825"/>
            <a:ext cx="8925703" cy="7999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4AE7C1-0D18-4EC8-9160-D99B46BD61DE}"/>
              </a:ext>
            </a:extLst>
          </p:cNvPr>
          <p:cNvSpPr txBox="1"/>
          <p:nvPr/>
        </p:nvSpPr>
        <p:spPr>
          <a:xfrm>
            <a:off x="10487025" y="400050"/>
            <a:ext cx="615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</a:t>
            </a:r>
            <a:r>
              <a:rPr lang="en-US">
                <a:solidFill>
                  <a:srgbClr val="EBEBEB"/>
                </a:solidFill>
              </a:rPr>
              <a:t> steps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7CF7-3C03-4BAF-9074-40C8BEFB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4511"/>
            <a:ext cx="8946541" cy="419548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080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dna_background.png">
            <a:extLst>
              <a:ext uri="{FF2B5EF4-FFF2-40B4-BE49-F238E27FC236}">
                <a16:creationId xmlns:a16="http://schemas.microsoft.com/office/drawing/2014/main" id="{DED2DEBE-49DF-46B1-A256-8152719F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28" y="-1308339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9512A-71A1-44BD-A203-8B790638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219075"/>
            <a:ext cx="9906000" cy="1476375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39E-BAF5-4024-9854-C27252AF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2402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/>
              <a:t>Project goal</a:t>
            </a:r>
          </a:p>
          <a:p>
            <a:pPr>
              <a:buClr>
                <a:srgbClr val="FFFFFF"/>
              </a:buClr>
            </a:pPr>
            <a:r>
              <a:rPr lang="en-US"/>
              <a:t>Mendelian Randomization</a:t>
            </a:r>
          </a:p>
          <a:p>
            <a:pPr>
              <a:buClr>
                <a:srgbClr val="FFFFFF"/>
              </a:buClr>
            </a:pPr>
            <a:r>
              <a:rPr lang="en-US"/>
              <a:t>Methods</a:t>
            </a:r>
          </a:p>
          <a:p>
            <a:pPr>
              <a:buClr>
                <a:srgbClr val="FFFFFF"/>
              </a:buClr>
            </a:pPr>
            <a:r>
              <a:rPr lang="en-US"/>
              <a:t>Data</a:t>
            </a:r>
          </a:p>
          <a:p>
            <a:pPr>
              <a:buClr>
                <a:srgbClr val="FFFFFF"/>
              </a:buClr>
            </a:pPr>
            <a:r>
              <a:rPr lang="en-US"/>
              <a:t>Pipeline</a:t>
            </a:r>
          </a:p>
          <a:p>
            <a:pPr>
              <a:buClr>
                <a:srgbClr val="FFFFFF"/>
              </a:buClr>
            </a:pPr>
            <a:r>
              <a:rPr lang="en-US"/>
              <a:t>Preliminary results</a:t>
            </a:r>
          </a:p>
          <a:p>
            <a:pPr>
              <a:buClr>
                <a:srgbClr val="FFFFFF"/>
              </a:buClr>
            </a:pPr>
            <a:r>
              <a:rPr lang="en-US"/>
              <a:t>Future steps</a:t>
            </a:r>
          </a:p>
        </p:txBody>
      </p:sp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1708753-8B62-49C9-B9F0-C5B33124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3F380-74B1-4D4A-93C9-FBC42FAC999B}"/>
              </a:ext>
            </a:extLst>
          </p:cNvPr>
          <p:cNvSpPr txBox="1"/>
          <p:nvPr/>
        </p:nvSpPr>
        <p:spPr>
          <a:xfrm>
            <a:off x="9401175" y="342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83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na_background.png">
            <a:extLst>
              <a:ext uri="{FF2B5EF4-FFF2-40B4-BE49-F238E27FC236}">
                <a16:creationId xmlns:a16="http://schemas.microsoft.com/office/drawing/2014/main" id="{11AEC555-33FB-48CB-B213-A768492A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268" y="-1306783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B8A8F-6C78-4440-B1C6-AC4E426C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147B-3391-4D65-9AAD-A79BCCB5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85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Inspect &gt; 60.000 clinical parameters to;</a:t>
            </a:r>
          </a:p>
          <a:p>
            <a:r>
              <a:rPr lang="en-US"/>
              <a:t>Find potential clinical parameters to evaluate causal effects on celiac disease</a:t>
            </a:r>
          </a:p>
          <a:p>
            <a:r>
              <a:rPr lang="en-US"/>
              <a:t>Identification of factors that cause or protect Celiac Disease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12" descr="DNA_white-579.png">
            <a:extLst>
              <a:ext uri="{FF2B5EF4-FFF2-40B4-BE49-F238E27FC236}">
                <a16:creationId xmlns:a16="http://schemas.microsoft.com/office/drawing/2014/main" id="{E1AFF1C0-EDBD-4F2F-8997-C6A3C19A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4A587-3E4F-491D-A57E-BBF9BC805A2C}"/>
              </a:ext>
            </a:extLst>
          </p:cNvPr>
          <p:cNvSpPr txBox="1"/>
          <p:nvPr/>
        </p:nvSpPr>
        <p:spPr>
          <a:xfrm>
            <a:off x="9410700" y="3810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617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AE9054E2-3EC7-483B-8065-963D15B8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7CAD5-5CAF-43B8-B2FE-85B0BF58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325" y="409755"/>
            <a:ext cx="4401030" cy="1400175"/>
          </a:xfrm>
        </p:spPr>
        <p:txBody>
          <a:bodyPr/>
          <a:lstStyle/>
          <a:p>
            <a:r>
              <a:rPr lang="en-US" sz="3200"/>
              <a:t>Mendelian Randomization (MR)</a:t>
            </a:r>
          </a:p>
        </p:txBody>
      </p:sp>
      <p:pic>
        <p:nvPicPr>
          <p:cNvPr id="8" name="Picture 8" descr="Gregor_Mendel_2.png">
            <a:extLst>
              <a:ext uri="{FF2B5EF4-FFF2-40B4-BE49-F238E27FC236}">
                <a16:creationId xmlns:a16="http://schemas.microsoft.com/office/drawing/2014/main" id="{8FCE9C41-D962-4205-B4C3-1A82BBCF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47" y="1952625"/>
            <a:ext cx="5049267" cy="6851350"/>
          </a:xfrm>
          <a:prstGeom prst="rect">
            <a:avLst/>
          </a:prstGeom>
        </p:spPr>
      </p:pic>
      <p:pic>
        <p:nvPicPr>
          <p:cNvPr id="20" name="Picture 16" descr="man.png">
            <a:extLst>
              <a:ext uri="{FF2B5EF4-FFF2-40B4-BE49-F238E27FC236}">
                <a16:creationId xmlns:a16="http://schemas.microsoft.com/office/drawing/2014/main" id="{EE223996-04FC-418A-BEEB-619E78F3C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1485900"/>
            <a:ext cx="479246" cy="47924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BBF54AA-CE02-4B63-B0C8-D490F013CD18}"/>
              </a:ext>
            </a:extLst>
          </p:cNvPr>
          <p:cNvSpPr txBox="1">
            <a:spLocks/>
          </p:cNvSpPr>
          <p:nvPr/>
        </p:nvSpPr>
        <p:spPr>
          <a:xfrm>
            <a:off x="554038" y="409575"/>
            <a:ext cx="5105040" cy="1400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Randomized Controlled Trials (RCT)</a:t>
            </a:r>
          </a:p>
        </p:txBody>
      </p:sp>
      <p:pic>
        <p:nvPicPr>
          <p:cNvPr id="31" name="Picture 14" descr="girl.png">
            <a:extLst>
              <a:ext uri="{FF2B5EF4-FFF2-40B4-BE49-F238E27FC236}">
                <a16:creationId xmlns:a16="http://schemas.microsoft.com/office/drawing/2014/main" id="{9F6E61EE-BA79-497D-B842-9147768C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75" y="1485900"/>
            <a:ext cx="471294" cy="473286"/>
          </a:xfrm>
          <a:prstGeom prst="rect">
            <a:avLst/>
          </a:prstGeom>
        </p:spPr>
      </p:pic>
      <p:pic>
        <p:nvPicPr>
          <p:cNvPr id="48" name="Picture 14" descr="girl.png">
            <a:extLst>
              <a:ext uri="{FF2B5EF4-FFF2-40B4-BE49-F238E27FC236}">
                <a16:creationId xmlns:a16="http://schemas.microsoft.com/office/drawing/2014/main" id="{C8E0EF6D-78E8-4E69-9D17-BF5F014C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647825"/>
            <a:ext cx="471294" cy="473286"/>
          </a:xfrm>
          <a:prstGeom prst="rect">
            <a:avLst/>
          </a:prstGeom>
        </p:spPr>
      </p:pic>
      <p:pic>
        <p:nvPicPr>
          <p:cNvPr id="49" name="Picture 14" descr="girl.png">
            <a:extLst>
              <a:ext uri="{FF2B5EF4-FFF2-40B4-BE49-F238E27FC236}">
                <a16:creationId xmlns:a16="http://schemas.microsoft.com/office/drawing/2014/main" id="{226C5824-5028-4FB6-B20F-CECFA29AE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5" y="1724025"/>
            <a:ext cx="471294" cy="473286"/>
          </a:xfrm>
          <a:prstGeom prst="rect">
            <a:avLst/>
          </a:prstGeom>
        </p:spPr>
      </p:pic>
      <p:pic>
        <p:nvPicPr>
          <p:cNvPr id="50" name="Picture 16" descr="man.png">
            <a:extLst>
              <a:ext uri="{FF2B5EF4-FFF2-40B4-BE49-F238E27FC236}">
                <a16:creationId xmlns:a16="http://schemas.microsoft.com/office/drawing/2014/main" id="{EDDEC711-3751-4738-84A0-1C834DA0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1619250"/>
            <a:ext cx="479246" cy="479246"/>
          </a:xfrm>
          <a:prstGeom prst="rect">
            <a:avLst/>
          </a:prstGeom>
        </p:spPr>
      </p:pic>
      <p:pic>
        <p:nvPicPr>
          <p:cNvPr id="51" name="Picture 16" descr="man.png">
            <a:extLst>
              <a:ext uri="{FF2B5EF4-FFF2-40B4-BE49-F238E27FC236}">
                <a16:creationId xmlns:a16="http://schemas.microsoft.com/office/drawing/2014/main" id="{80FFC811-89A6-4905-B263-CC36FA7F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1724025"/>
            <a:ext cx="479246" cy="479246"/>
          </a:xfrm>
          <a:prstGeom prst="rect">
            <a:avLst/>
          </a:prstGeom>
        </p:spPr>
      </p:pic>
      <p:pic>
        <p:nvPicPr>
          <p:cNvPr id="52" name="Picture 52" descr="shuffle.png">
            <a:extLst>
              <a:ext uri="{FF2B5EF4-FFF2-40B4-BE49-F238E27FC236}">
                <a16:creationId xmlns:a16="http://schemas.microsoft.com/office/drawing/2014/main" id="{E96B1D3C-51FD-4841-8BF0-61DEC3A1B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24125" y="2333625"/>
            <a:ext cx="608163" cy="6081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04DA26C-E5E0-4375-830F-D8F5E1790A6E}"/>
              </a:ext>
            </a:extLst>
          </p:cNvPr>
          <p:cNvSpPr txBox="1"/>
          <p:nvPr/>
        </p:nvSpPr>
        <p:spPr>
          <a:xfrm>
            <a:off x="933270" y="1647825"/>
            <a:ext cx="120482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Sample </a:t>
            </a:r>
          </a:p>
        </p:txBody>
      </p:sp>
      <p:pic>
        <p:nvPicPr>
          <p:cNvPr id="55" name="Picture 16" descr="man.png">
            <a:extLst>
              <a:ext uri="{FF2B5EF4-FFF2-40B4-BE49-F238E27FC236}">
                <a16:creationId xmlns:a16="http://schemas.microsoft.com/office/drawing/2014/main" id="{AA6FFE7F-FB58-46DC-BD87-F12D038E9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2933700"/>
            <a:ext cx="479246" cy="479246"/>
          </a:xfrm>
          <a:prstGeom prst="rect">
            <a:avLst/>
          </a:prstGeom>
        </p:spPr>
      </p:pic>
      <p:pic>
        <p:nvPicPr>
          <p:cNvPr id="56" name="Picture 16" descr="man.png">
            <a:extLst>
              <a:ext uri="{FF2B5EF4-FFF2-40B4-BE49-F238E27FC236}">
                <a16:creationId xmlns:a16="http://schemas.microsoft.com/office/drawing/2014/main" id="{5A312746-7958-4388-B2B6-1C5E8ADAA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3076575"/>
            <a:ext cx="479246" cy="479246"/>
          </a:xfrm>
          <a:prstGeom prst="rect">
            <a:avLst/>
          </a:prstGeom>
        </p:spPr>
      </p:pic>
      <p:pic>
        <p:nvPicPr>
          <p:cNvPr id="57" name="Picture 16" descr="man.png">
            <a:extLst>
              <a:ext uri="{FF2B5EF4-FFF2-40B4-BE49-F238E27FC236}">
                <a16:creationId xmlns:a16="http://schemas.microsoft.com/office/drawing/2014/main" id="{21252606-6CE1-488E-9364-C949B5A01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33700"/>
            <a:ext cx="479246" cy="479246"/>
          </a:xfrm>
          <a:prstGeom prst="rect">
            <a:avLst/>
          </a:prstGeom>
        </p:spPr>
      </p:pic>
      <p:pic>
        <p:nvPicPr>
          <p:cNvPr id="58" name="Picture 14" descr="girl.png">
            <a:extLst>
              <a:ext uri="{FF2B5EF4-FFF2-40B4-BE49-F238E27FC236}">
                <a16:creationId xmlns:a16="http://schemas.microsoft.com/office/drawing/2014/main" id="{2254CED3-067F-44C3-B594-931E226FC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133725"/>
            <a:ext cx="471294" cy="473286"/>
          </a:xfrm>
          <a:prstGeom prst="rect">
            <a:avLst/>
          </a:prstGeom>
        </p:spPr>
      </p:pic>
      <p:pic>
        <p:nvPicPr>
          <p:cNvPr id="59" name="Picture 14" descr="girl.png">
            <a:extLst>
              <a:ext uri="{FF2B5EF4-FFF2-40B4-BE49-F238E27FC236}">
                <a16:creationId xmlns:a16="http://schemas.microsoft.com/office/drawing/2014/main" id="{7AF34712-BB2D-4E56-9FAB-D5D16AE04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3028950"/>
            <a:ext cx="471294" cy="473286"/>
          </a:xfrm>
          <a:prstGeom prst="rect">
            <a:avLst/>
          </a:prstGeom>
        </p:spPr>
      </p:pic>
      <p:pic>
        <p:nvPicPr>
          <p:cNvPr id="60" name="Picture 14" descr="girl.png">
            <a:extLst>
              <a:ext uri="{FF2B5EF4-FFF2-40B4-BE49-F238E27FC236}">
                <a16:creationId xmlns:a16="http://schemas.microsoft.com/office/drawing/2014/main" id="{1A952524-09D0-401E-8D38-40C42DB50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3171825"/>
            <a:ext cx="471294" cy="47328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73F0037-F35F-4CC5-A457-4A2F6BACD410}"/>
              </a:ext>
            </a:extLst>
          </p:cNvPr>
          <p:cNvSpPr txBox="1"/>
          <p:nvPr/>
        </p:nvSpPr>
        <p:spPr>
          <a:xfrm>
            <a:off x="4133850" y="3133725"/>
            <a:ext cx="1082586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6759B-AB26-44F1-986D-6F4DCBA6F513}"/>
              </a:ext>
            </a:extLst>
          </p:cNvPr>
          <p:cNvSpPr txBox="1"/>
          <p:nvPr/>
        </p:nvSpPr>
        <p:spPr>
          <a:xfrm>
            <a:off x="676275" y="3133725"/>
            <a:ext cx="953219" cy="368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Case</a:t>
            </a:r>
          </a:p>
        </p:txBody>
      </p:sp>
      <p:pic>
        <p:nvPicPr>
          <p:cNvPr id="65" name="Picture 65" descr="pills.png">
            <a:extLst>
              <a:ext uri="{FF2B5EF4-FFF2-40B4-BE49-F238E27FC236}">
                <a16:creationId xmlns:a16="http://schemas.microsoft.com/office/drawing/2014/main" id="{2859713B-F5D7-49BA-8CC4-88A2C0F56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25" y="2781300"/>
            <a:ext cx="306268" cy="299919"/>
          </a:xfrm>
          <a:prstGeom prst="rect">
            <a:avLst/>
          </a:prstGeom>
        </p:spPr>
      </p:pic>
      <p:pic>
        <p:nvPicPr>
          <p:cNvPr id="67" name="Picture 65" descr="pills.png">
            <a:extLst>
              <a:ext uri="{FF2B5EF4-FFF2-40B4-BE49-F238E27FC236}">
                <a16:creationId xmlns:a16="http://schemas.microsoft.com/office/drawing/2014/main" id="{E7AADA43-01A8-40BB-8CCF-6C45DAEF8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5" y="2790825"/>
            <a:ext cx="306268" cy="299919"/>
          </a:xfrm>
          <a:prstGeom prst="rect">
            <a:avLst/>
          </a:prstGeom>
        </p:spPr>
      </p:pic>
      <p:pic>
        <p:nvPicPr>
          <p:cNvPr id="68" name="Picture 68" descr="close.png">
            <a:extLst>
              <a:ext uri="{FF2B5EF4-FFF2-40B4-BE49-F238E27FC236}">
                <a16:creationId xmlns:a16="http://schemas.microsoft.com/office/drawing/2014/main" id="{CE93775C-F7E0-4660-AFC5-BAB15B993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581525" y="2857500"/>
            <a:ext cx="276645" cy="285961"/>
          </a:xfrm>
          <a:prstGeom prst="rect">
            <a:avLst/>
          </a:prstGeom>
        </p:spPr>
      </p:pic>
      <p:pic>
        <p:nvPicPr>
          <p:cNvPr id="3" name="Picture 3" descr="right-arrow.png">
            <a:extLst>
              <a:ext uri="{FF2B5EF4-FFF2-40B4-BE49-F238E27FC236}">
                <a16:creationId xmlns:a16="http://schemas.microsoft.com/office/drawing/2014/main" id="{8CE3FF34-1E0C-4F87-B3F0-FC9F8DA8D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685925" y="3800475"/>
            <a:ext cx="479978" cy="478886"/>
          </a:xfrm>
          <a:prstGeom prst="rect">
            <a:avLst/>
          </a:prstGeom>
        </p:spPr>
      </p:pic>
      <p:pic>
        <p:nvPicPr>
          <p:cNvPr id="27" name="Picture 3" descr="right-arrow.png">
            <a:extLst>
              <a:ext uri="{FF2B5EF4-FFF2-40B4-BE49-F238E27FC236}">
                <a16:creationId xmlns:a16="http://schemas.microsoft.com/office/drawing/2014/main" id="{B8FAEDE9-16B8-4916-A7B5-70658AFCA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429000" y="3800475"/>
            <a:ext cx="479978" cy="478886"/>
          </a:xfrm>
          <a:prstGeom prst="rect">
            <a:avLst/>
          </a:prstGeom>
        </p:spPr>
      </p:pic>
      <p:pic>
        <p:nvPicPr>
          <p:cNvPr id="28" name="Picture 16" descr="man.png">
            <a:extLst>
              <a:ext uri="{FF2B5EF4-FFF2-40B4-BE49-F238E27FC236}">
                <a16:creationId xmlns:a16="http://schemas.microsoft.com/office/drawing/2014/main" id="{7F9F3F9B-74C1-46F8-AB9E-62C4ACF0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38650"/>
            <a:ext cx="479246" cy="479246"/>
          </a:xfrm>
          <a:prstGeom prst="rect">
            <a:avLst/>
          </a:prstGeom>
        </p:spPr>
      </p:pic>
      <p:pic>
        <p:nvPicPr>
          <p:cNvPr id="29" name="Picture 16" descr="man.png">
            <a:extLst>
              <a:ext uri="{FF2B5EF4-FFF2-40B4-BE49-F238E27FC236}">
                <a16:creationId xmlns:a16="http://schemas.microsoft.com/office/drawing/2014/main" id="{BDB868E4-7FBE-4C99-924B-90CCAA4D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4581525"/>
            <a:ext cx="479246" cy="479246"/>
          </a:xfrm>
          <a:prstGeom prst="rect">
            <a:avLst/>
          </a:prstGeom>
        </p:spPr>
      </p:pic>
      <p:pic>
        <p:nvPicPr>
          <p:cNvPr id="32" name="Picture 14" descr="girl.png">
            <a:extLst>
              <a:ext uri="{FF2B5EF4-FFF2-40B4-BE49-F238E27FC236}">
                <a16:creationId xmlns:a16="http://schemas.microsoft.com/office/drawing/2014/main" id="{724E55E9-86EA-4FC3-8BD5-8D92D26A0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25" y="4638675"/>
            <a:ext cx="471294" cy="473286"/>
          </a:xfrm>
          <a:prstGeom prst="rect">
            <a:avLst/>
          </a:prstGeom>
        </p:spPr>
      </p:pic>
      <p:pic>
        <p:nvPicPr>
          <p:cNvPr id="33" name="Picture 16" descr="man.png">
            <a:extLst>
              <a:ext uri="{FF2B5EF4-FFF2-40B4-BE49-F238E27FC236}">
                <a16:creationId xmlns:a16="http://schemas.microsoft.com/office/drawing/2014/main" id="{B85A52E2-9859-423D-B46C-45D4EECB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4448175"/>
            <a:ext cx="479246" cy="479246"/>
          </a:xfrm>
          <a:prstGeom prst="rect">
            <a:avLst/>
          </a:prstGeom>
        </p:spPr>
      </p:pic>
      <p:pic>
        <p:nvPicPr>
          <p:cNvPr id="34" name="Picture 14" descr="girl.png">
            <a:extLst>
              <a:ext uri="{FF2B5EF4-FFF2-40B4-BE49-F238E27FC236}">
                <a16:creationId xmlns:a16="http://schemas.microsoft.com/office/drawing/2014/main" id="{5B14A6BD-194F-457E-ABDA-ED2F3570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543425"/>
            <a:ext cx="471294" cy="473286"/>
          </a:xfrm>
          <a:prstGeom prst="rect">
            <a:avLst/>
          </a:prstGeom>
        </p:spPr>
      </p:pic>
      <p:pic>
        <p:nvPicPr>
          <p:cNvPr id="35" name="Picture 14" descr="girl.png">
            <a:extLst>
              <a:ext uri="{FF2B5EF4-FFF2-40B4-BE49-F238E27FC236}">
                <a16:creationId xmlns:a16="http://schemas.microsoft.com/office/drawing/2014/main" id="{87997985-0D0B-4408-9FF1-EED63D00E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4686300"/>
            <a:ext cx="471294" cy="473286"/>
          </a:xfrm>
          <a:prstGeom prst="rect">
            <a:avLst/>
          </a:prstGeom>
        </p:spPr>
      </p:pic>
      <p:pic>
        <p:nvPicPr>
          <p:cNvPr id="5" name="Picture 5" descr="data.png">
            <a:extLst>
              <a:ext uri="{FF2B5EF4-FFF2-40B4-BE49-F238E27FC236}">
                <a16:creationId xmlns:a16="http://schemas.microsoft.com/office/drawing/2014/main" id="{D602FD73-993C-441B-8BE4-49A2AB2224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971675" y="4448175"/>
            <a:ext cx="276584" cy="284522"/>
          </a:xfrm>
          <a:prstGeom prst="rect">
            <a:avLst/>
          </a:prstGeom>
        </p:spPr>
      </p:pic>
      <p:pic>
        <p:nvPicPr>
          <p:cNvPr id="36" name="Picture 5" descr="data.png">
            <a:extLst>
              <a:ext uri="{FF2B5EF4-FFF2-40B4-BE49-F238E27FC236}">
                <a16:creationId xmlns:a16="http://schemas.microsoft.com/office/drawing/2014/main" id="{496F4C4A-0A81-47FB-9D15-5C1621C674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819525" y="4438650"/>
            <a:ext cx="276584" cy="2845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60EC93D-E56C-426F-89D7-215CAE10DE0E}"/>
              </a:ext>
            </a:extLst>
          </p:cNvPr>
          <p:cNvSpPr txBox="1"/>
          <p:nvPr/>
        </p:nvSpPr>
        <p:spPr>
          <a:xfrm>
            <a:off x="4095750" y="1971675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Random assignment of subjects</a:t>
            </a:r>
          </a:p>
        </p:txBody>
      </p:sp>
      <p:pic>
        <p:nvPicPr>
          <p:cNvPr id="44" name="Picture 3" descr="right-arrow.png">
            <a:extLst>
              <a:ext uri="{FF2B5EF4-FFF2-40B4-BE49-F238E27FC236}">
                <a16:creationId xmlns:a16="http://schemas.microsoft.com/office/drawing/2014/main" id="{78A59D66-BA7C-44A8-B0FC-828F86AEF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685925" y="5295900"/>
            <a:ext cx="479978" cy="478886"/>
          </a:xfrm>
          <a:prstGeom prst="rect">
            <a:avLst/>
          </a:prstGeom>
        </p:spPr>
      </p:pic>
      <p:pic>
        <p:nvPicPr>
          <p:cNvPr id="45" name="Picture 3" descr="right-arrow.png">
            <a:extLst>
              <a:ext uri="{FF2B5EF4-FFF2-40B4-BE49-F238E27FC236}">
                <a16:creationId xmlns:a16="http://schemas.microsoft.com/office/drawing/2014/main" id="{06295EAC-A929-4BE4-950D-E39E19D4BA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427203" y="5295899"/>
            <a:ext cx="479978" cy="478886"/>
          </a:xfrm>
          <a:prstGeom prst="rect">
            <a:avLst/>
          </a:prstGeom>
        </p:spPr>
      </p:pic>
      <p:pic>
        <p:nvPicPr>
          <p:cNvPr id="13" name="Picture 13" descr="cardiogram.png">
            <a:extLst>
              <a:ext uri="{FF2B5EF4-FFF2-40B4-BE49-F238E27FC236}">
                <a16:creationId xmlns:a16="http://schemas.microsoft.com/office/drawing/2014/main" id="{2318E1A7-A307-4D79-85B7-B726FDF611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2472" y="5953125"/>
            <a:ext cx="672861" cy="672861"/>
          </a:xfrm>
          <a:prstGeom prst="rect">
            <a:avLst/>
          </a:prstGeom>
        </p:spPr>
      </p:pic>
      <p:pic>
        <p:nvPicPr>
          <p:cNvPr id="53" name="Picture 13" descr="cardiogram.png">
            <a:extLst>
              <a:ext uri="{FF2B5EF4-FFF2-40B4-BE49-F238E27FC236}">
                <a16:creationId xmlns:a16="http://schemas.microsoft.com/office/drawing/2014/main" id="{2F7929D8-6C61-4A10-BE7C-FD7695F7EF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3750" y="5953124"/>
            <a:ext cx="672861" cy="67286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075D45-5F68-4F53-BCE6-05F42382B9DD}"/>
              </a:ext>
            </a:extLst>
          </p:cNvPr>
          <p:cNvSpPr txBox="1"/>
          <p:nvPr/>
        </p:nvSpPr>
        <p:spPr>
          <a:xfrm>
            <a:off x="5347658" y="5898133"/>
            <a:ext cx="13055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Outcome</a:t>
            </a:r>
          </a:p>
        </p:txBody>
      </p:sp>
      <p:pic>
        <p:nvPicPr>
          <p:cNvPr id="4" name="Picture 5" descr="dna_vector.png">
            <a:extLst>
              <a:ext uri="{FF2B5EF4-FFF2-40B4-BE49-F238E27FC236}">
                <a16:creationId xmlns:a16="http://schemas.microsoft.com/office/drawing/2014/main" id="{FCD7291C-F729-44C4-992B-D5513B477E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">
            <a:off x="9189650" y="1708749"/>
            <a:ext cx="521710" cy="521710"/>
          </a:xfrm>
          <a:prstGeom prst="rect">
            <a:avLst/>
          </a:prstGeom>
        </p:spPr>
      </p:pic>
      <p:pic>
        <p:nvPicPr>
          <p:cNvPr id="46" name="Picture 5" descr="dna_vector.png">
            <a:extLst>
              <a:ext uri="{FF2B5EF4-FFF2-40B4-BE49-F238E27FC236}">
                <a16:creationId xmlns:a16="http://schemas.microsoft.com/office/drawing/2014/main" id="{CB7F395E-3B97-4114-82CC-DB4A440AC9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260000">
            <a:off x="8982075" y="1581150"/>
            <a:ext cx="521710" cy="521710"/>
          </a:xfrm>
          <a:prstGeom prst="rect">
            <a:avLst/>
          </a:prstGeom>
        </p:spPr>
      </p:pic>
      <p:pic>
        <p:nvPicPr>
          <p:cNvPr id="47" name="Picture 5" descr="dna_vector.png">
            <a:extLst>
              <a:ext uri="{FF2B5EF4-FFF2-40B4-BE49-F238E27FC236}">
                <a16:creationId xmlns:a16="http://schemas.microsoft.com/office/drawing/2014/main" id="{9EFDC02C-893F-4FA3-8655-6F69CF5CFA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000000">
            <a:off x="8658225" y="1495425"/>
            <a:ext cx="521710" cy="521710"/>
          </a:xfrm>
          <a:prstGeom prst="rect">
            <a:avLst/>
          </a:prstGeom>
        </p:spPr>
      </p:pic>
      <p:pic>
        <p:nvPicPr>
          <p:cNvPr id="64" name="Picture 5" descr="dna_vector.png">
            <a:extLst>
              <a:ext uri="{FF2B5EF4-FFF2-40B4-BE49-F238E27FC236}">
                <a16:creationId xmlns:a16="http://schemas.microsoft.com/office/drawing/2014/main" id="{842A7E19-6E9E-4BA4-903A-1FA25636D2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420000">
            <a:off x="8601075" y="1685925"/>
            <a:ext cx="521710" cy="52171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C35DD42-26CF-4EAA-9449-B584C6E847A6}"/>
              </a:ext>
            </a:extLst>
          </p:cNvPr>
          <p:cNvSpPr txBox="1"/>
          <p:nvPr/>
        </p:nvSpPr>
        <p:spPr>
          <a:xfrm>
            <a:off x="9872393" y="1689519"/>
            <a:ext cx="120482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Sample </a:t>
            </a:r>
          </a:p>
        </p:txBody>
      </p:sp>
      <p:pic>
        <p:nvPicPr>
          <p:cNvPr id="69" name="Picture 52" descr="shuffle.png">
            <a:extLst>
              <a:ext uri="{FF2B5EF4-FFF2-40B4-BE49-F238E27FC236}">
                <a16:creationId xmlns:a16="http://schemas.microsoft.com/office/drawing/2014/main" id="{913537C4-0967-45FD-9CC7-3CB9A20D7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833270" y="2275397"/>
            <a:ext cx="608163" cy="608163"/>
          </a:xfrm>
          <a:prstGeom prst="rect">
            <a:avLst/>
          </a:prstGeom>
        </p:spPr>
      </p:pic>
      <p:pic>
        <p:nvPicPr>
          <p:cNvPr id="9" name="Picture 9" descr="dna_vector_right.png">
            <a:extLst>
              <a:ext uri="{FF2B5EF4-FFF2-40B4-BE49-F238E27FC236}">
                <a16:creationId xmlns:a16="http://schemas.microsoft.com/office/drawing/2014/main" id="{A7BCEB55-DC95-4F03-A45A-C8D0BA59EE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580000">
            <a:off x="8013761" y="2839708"/>
            <a:ext cx="644243" cy="644243"/>
          </a:xfrm>
          <a:prstGeom prst="rect">
            <a:avLst/>
          </a:prstGeom>
        </p:spPr>
      </p:pic>
      <p:pic>
        <p:nvPicPr>
          <p:cNvPr id="11" name="Picture 11" descr="dna_vector_left.png">
            <a:extLst>
              <a:ext uri="{FF2B5EF4-FFF2-40B4-BE49-F238E27FC236}">
                <a16:creationId xmlns:a16="http://schemas.microsoft.com/office/drawing/2014/main" id="{7A5B84B2-3B7C-42B2-A92D-07E977FD46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940000">
            <a:off x="9610725" y="2943225"/>
            <a:ext cx="704486" cy="704486"/>
          </a:xfrm>
          <a:prstGeom prst="rect">
            <a:avLst/>
          </a:prstGeom>
        </p:spPr>
      </p:pic>
      <p:pic>
        <p:nvPicPr>
          <p:cNvPr id="70" name="Picture 11" descr="dna_vector_left.png">
            <a:extLst>
              <a:ext uri="{FF2B5EF4-FFF2-40B4-BE49-F238E27FC236}">
                <a16:creationId xmlns:a16="http://schemas.microsoft.com/office/drawing/2014/main" id="{0A55132B-CDA5-44AD-BA30-B0201C855F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20000">
            <a:off x="9915525" y="2809875"/>
            <a:ext cx="704486" cy="704486"/>
          </a:xfrm>
          <a:prstGeom prst="rect">
            <a:avLst/>
          </a:prstGeom>
        </p:spPr>
      </p:pic>
      <p:pic>
        <p:nvPicPr>
          <p:cNvPr id="71" name="Picture 11" descr="dna_vector_left.png">
            <a:extLst>
              <a:ext uri="{FF2B5EF4-FFF2-40B4-BE49-F238E27FC236}">
                <a16:creationId xmlns:a16="http://schemas.microsoft.com/office/drawing/2014/main" id="{3352D550-12B1-4290-9325-066AA7BB3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2660000">
            <a:off x="9410700" y="2581275"/>
            <a:ext cx="704486" cy="704486"/>
          </a:xfrm>
          <a:prstGeom prst="rect">
            <a:avLst/>
          </a:prstGeom>
        </p:spPr>
      </p:pic>
      <p:pic>
        <p:nvPicPr>
          <p:cNvPr id="72" name="Picture 9" descr="dna_vector_right.png">
            <a:extLst>
              <a:ext uri="{FF2B5EF4-FFF2-40B4-BE49-F238E27FC236}">
                <a16:creationId xmlns:a16="http://schemas.microsoft.com/office/drawing/2014/main" id="{9BCE5E82-0404-4588-9A11-DBC82FA4F0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6900000">
            <a:off x="7896225" y="2943225"/>
            <a:ext cx="644243" cy="644243"/>
          </a:xfrm>
          <a:prstGeom prst="rect">
            <a:avLst/>
          </a:prstGeom>
        </p:spPr>
      </p:pic>
      <p:pic>
        <p:nvPicPr>
          <p:cNvPr id="73" name="Picture 9" descr="dna_vector_right.png">
            <a:extLst>
              <a:ext uri="{FF2B5EF4-FFF2-40B4-BE49-F238E27FC236}">
                <a16:creationId xmlns:a16="http://schemas.microsoft.com/office/drawing/2014/main" id="{10AF3CA0-33AD-420A-B92D-B5CB748EFD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3920000">
            <a:off x="7838715" y="2762071"/>
            <a:ext cx="644243" cy="64424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42CD583-B200-4911-9793-7371BF48D620}"/>
              </a:ext>
            </a:extLst>
          </p:cNvPr>
          <p:cNvSpPr txBox="1"/>
          <p:nvPr/>
        </p:nvSpPr>
        <p:spPr>
          <a:xfrm>
            <a:off x="6315075" y="3086100"/>
            <a:ext cx="1420723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Genotype </a:t>
            </a:r>
          </a:p>
          <a:p>
            <a:pPr algn="ctr"/>
            <a:r>
              <a:rPr lang="en-US"/>
              <a:t>AA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D40350-4270-4A09-9286-BEC959A34461}"/>
              </a:ext>
            </a:extLst>
          </p:cNvPr>
          <p:cNvSpPr txBox="1"/>
          <p:nvPr/>
        </p:nvSpPr>
        <p:spPr>
          <a:xfrm>
            <a:off x="10458450" y="3114675"/>
            <a:ext cx="1420723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Genotype </a:t>
            </a:r>
          </a:p>
          <a:p>
            <a:pPr algn="ctr"/>
            <a:r>
              <a:rPr lang="en-US"/>
              <a:t>aa</a:t>
            </a:r>
          </a:p>
        </p:txBody>
      </p:sp>
      <p:pic>
        <p:nvPicPr>
          <p:cNvPr id="77" name="Picture 3" descr="right-arrow.png">
            <a:extLst>
              <a:ext uri="{FF2B5EF4-FFF2-40B4-BE49-F238E27FC236}">
                <a16:creationId xmlns:a16="http://schemas.microsoft.com/office/drawing/2014/main" id="{EC8A4C2F-F847-4B31-B309-D54452AE93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77175" y="3781425"/>
            <a:ext cx="479978" cy="478886"/>
          </a:xfrm>
          <a:prstGeom prst="rect">
            <a:avLst/>
          </a:prstGeom>
        </p:spPr>
      </p:pic>
      <p:pic>
        <p:nvPicPr>
          <p:cNvPr id="78" name="Picture 3" descr="right-arrow.png">
            <a:extLst>
              <a:ext uri="{FF2B5EF4-FFF2-40B4-BE49-F238E27FC236}">
                <a16:creationId xmlns:a16="http://schemas.microsoft.com/office/drawing/2014/main" id="{394B1485-0B93-4F0F-AC14-116794BE8F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753600" y="3762375"/>
            <a:ext cx="479978" cy="4788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3873C87-04E5-48AF-97AA-6347342F5140}"/>
              </a:ext>
            </a:extLst>
          </p:cNvPr>
          <p:cNvSpPr txBox="1"/>
          <p:nvPr/>
        </p:nvSpPr>
        <p:spPr>
          <a:xfrm>
            <a:off x="4114800" y="2266950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Random allocation of alleles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BCAD77-46AF-43A0-A5C3-22DEA4D77464}"/>
              </a:ext>
            </a:extLst>
          </p:cNvPr>
          <p:cNvCxnSpPr/>
          <p:nvPr/>
        </p:nvCxnSpPr>
        <p:spPr>
          <a:xfrm>
            <a:off x="4162425" y="2314575"/>
            <a:ext cx="3610153" cy="14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Picture 15" descr="atoms.png">
            <a:extLst>
              <a:ext uri="{FF2B5EF4-FFF2-40B4-BE49-F238E27FC236}">
                <a16:creationId xmlns:a16="http://schemas.microsoft.com/office/drawing/2014/main" id="{57664E6C-CEF7-4986-A57A-CBF336B5D2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7650" y="4572000"/>
            <a:ext cx="507521" cy="507521"/>
          </a:xfrm>
          <a:prstGeom prst="rect">
            <a:avLst/>
          </a:prstGeom>
        </p:spPr>
      </p:pic>
      <p:pic>
        <p:nvPicPr>
          <p:cNvPr id="82" name="Picture 15" descr="atoms.png">
            <a:extLst>
              <a:ext uri="{FF2B5EF4-FFF2-40B4-BE49-F238E27FC236}">
                <a16:creationId xmlns:a16="http://schemas.microsoft.com/office/drawing/2014/main" id="{D7A31054-271A-410C-B3F0-8D0A72F19C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7620000">
            <a:off x="7777613" y="4336751"/>
            <a:ext cx="507521" cy="507521"/>
          </a:xfrm>
          <a:prstGeom prst="rect">
            <a:avLst/>
          </a:prstGeom>
        </p:spPr>
      </p:pic>
      <p:pic>
        <p:nvPicPr>
          <p:cNvPr id="83" name="Picture 15" descr="atoms.png">
            <a:extLst>
              <a:ext uri="{FF2B5EF4-FFF2-40B4-BE49-F238E27FC236}">
                <a16:creationId xmlns:a16="http://schemas.microsoft.com/office/drawing/2014/main" id="{717724C3-81FC-48FC-9EB6-A92EEA9778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5060000">
            <a:off x="8258175" y="4333875"/>
            <a:ext cx="507521" cy="507521"/>
          </a:xfrm>
          <a:prstGeom prst="rect">
            <a:avLst/>
          </a:prstGeom>
        </p:spPr>
      </p:pic>
      <p:pic>
        <p:nvPicPr>
          <p:cNvPr id="17" name="Picture 17" descr="atoms (1).png">
            <a:extLst>
              <a:ext uri="{FF2B5EF4-FFF2-40B4-BE49-F238E27FC236}">
                <a16:creationId xmlns:a16="http://schemas.microsoft.com/office/drawing/2014/main" id="{CAFC79FB-3DDF-4F4E-991F-D4E5906E4D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5950" y="4257675"/>
            <a:ext cx="622540" cy="622540"/>
          </a:xfrm>
          <a:prstGeom prst="rect">
            <a:avLst/>
          </a:prstGeom>
        </p:spPr>
      </p:pic>
      <p:pic>
        <p:nvPicPr>
          <p:cNvPr id="84" name="Picture 17" descr="atoms (1).png">
            <a:extLst>
              <a:ext uri="{FF2B5EF4-FFF2-40B4-BE49-F238E27FC236}">
                <a16:creationId xmlns:a16="http://schemas.microsoft.com/office/drawing/2014/main" id="{33A95D74-033C-4932-AFEC-DE417D7D5A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660000">
            <a:off x="9753600" y="4505325"/>
            <a:ext cx="622540" cy="622540"/>
          </a:xfrm>
          <a:prstGeom prst="rect">
            <a:avLst/>
          </a:prstGeom>
        </p:spPr>
      </p:pic>
      <p:pic>
        <p:nvPicPr>
          <p:cNvPr id="85" name="Picture 17" descr="atoms (1).png">
            <a:extLst>
              <a:ext uri="{FF2B5EF4-FFF2-40B4-BE49-F238E27FC236}">
                <a16:creationId xmlns:a16="http://schemas.microsoft.com/office/drawing/2014/main" id="{1CAA3B14-ADDD-481B-A2B8-FC965953E0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5840000">
            <a:off x="10029825" y="4200525"/>
            <a:ext cx="622540" cy="622540"/>
          </a:xfrm>
          <a:prstGeom prst="rect">
            <a:avLst/>
          </a:prstGeom>
        </p:spPr>
      </p:pic>
      <p:pic>
        <p:nvPicPr>
          <p:cNvPr id="86" name="Picture 3" descr="right-arrow.png">
            <a:extLst>
              <a:ext uri="{FF2B5EF4-FFF2-40B4-BE49-F238E27FC236}">
                <a16:creationId xmlns:a16="http://schemas.microsoft.com/office/drawing/2014/main" id="{64D2D9BC-A55C-4B0E-A965-A623D562F6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86700" y="5267325"/>
            <a:ext cx="479978" cy="478886"/>
          </a:xfrm>
          <a:prstGeom prst="rect">
            <a:avLst/>
          </a:prstGeom>
        </p:spPr>
      </p:pic>
      <p:pic>
        <p:nvPicPr>
          <p:cNvPr id="87" name="Picture 3" descr="right-arrow.png">
            <a:extLst>
              <a:ext uri="{FF2B5EF4-FFF2-40B4-BE49-F238E27FC236}">
                <a16:creationId xmlns:a16="http://schemas.microsoft.com/office/drawing/2014/main" id="{BE9824D7-05E7-4919-BCA8-258B605C6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763125" y="5305425"/>
            <a:ext cx="479978" cy="478886"/>
          </a:xfrm>
          <a:prstGeom prst="rect">
            <a:avLst/>
          </a:prstGeom>
        </p:spPr>
      </p:pic>
      <p:pic>
        <p:nvPicPr>
          <p:cNvPr id="88" name="Picture 13" descr="cardiogram.png">
            <a:extLst>
              <a:ext uri="{FF2B5EF4-FFF2-40B4-BE49-F238E27FC236}">
                <a16:creationId xmlns:a16="http://schemas.microsoft.com/office/drawing/2014/main" id="{90483CA6-9C26-4376-9391-8FFCD6DD1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0975" y="5934075"/>
            <a:ext cx="672861" cy="672861"/>
          </a:xfrm>
          <a:prstGeom prst="rect">
            <a:avLst/>
          </a:prstGeom>
        </p:spPr>
      </p:pic>
      <p:pic>
        <p:nvPicPr>
          <p:cNvPr id="89" name="Picture 13" descr="cardiogram.png">
            <a:extLst>
              <a:ext uri="{FF2B5EF4-FFF2-40B4-BE49-F238E27FC236}">
                <a16:creationId xmlns:a16="http://schemas.microsoft.com/office/drawing/2014/main" id="{233A6FB7-01AE-47A6-BEF4-4A30D6A982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7875" y="5924550"/>
            <a:ext cx="672861" cy="67286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735822-8C4F-4158-87B7-E0DA800735D1}"/>
              </a:ext>
            </a:extLst>
          </p:cNvPr>
          <p:cNvCxnSpPr>
            <a:cxnSpLocks/>
          </p:cNvCxnSpPr>
          <p:nvPr/>
        </p:nvCxnSpPr>
        <p:spPr>
          <a:xfrm>
            <a:off x="4747404" y="6283803"/>
            <a:ext cx="2510287" cy="14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868BDA-93B4-4BF3-8B20-9125BF61B704}"/>
              </a:ext>
            </a:extLst>
          </p:cNvPr>
          <p:cNvCxnSpPr>
            <a:cxnSpLocks/>
          </p:cNvCxnSpPr>
          <p:nvPr/>
        </p:nvCxnSpPr>
        <p:spPr>
          <a:xfrm>
            <a:off x="4715953" y="4607584"/>
            <a:ext cx="2510287" cy="14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47280CB-F9D9-4B03-B885-76771C41C071}"/>
              </a:ext>
            </a:extLst>
          </p:cNvPr>
          <p:cNvSpPr txBox="1"/>
          <p:nvPr/>
        </p:nvSpPr>
        <p:spPr>
          <a:xfrm>
            <a:off x="4095750" y="4257675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Target effects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F5B403-8824-4C69-9FBD-BC874905A1EE}"/>
              </a:ext>
            </a:extLst>
          </p:cNvPr>
          <p:cNvSpPr txBox="1"/>
          <p:nvPr/>
        </p:nvSpPr>
        <p:spPr>
          <a:xfrm>
            <a:off x="4114800" y="4593746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Protein effects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3F41-037F-4212-9FE7-8E51302D1BA1}"/>
              </a:ext>
            </a:extLst>
          </p:cNvPr>
          <p:cNvSpPr txBox="1"/>
          <p:nvPr/>
        </p:nvSpPr>
        <p:spPr>
          <a:xfrm>
            <a:off x="9401175" y="387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684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 descr="DNA_white-579.png">
            <a:extLst>
              <a:ext uri="{FF2B5EF4-FFF2-40B4-BE49-F238E27FC236}">
                <a16:creationId xmlns:a16="http://schemas.microsoft.com/office/drawing/2014/main" id="{F4F8962D-5F2F-445E-B30F-EF1E5FDB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12" name="Picture 11" descr="dna_background.png">
            <a:extLst>
              <a:ext uri="{FF2B5EF4-FFF2-40B4-BE49-F238E27FC236}">
                <a16:creationId xmlns:a16="http://schemas.microsoft.com/office/drawing/2014/main" id="{8CD621C6-E34D-4746-8A4D-1AADF066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0344C-0E4D-49A9-9EDB-0EB470D4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0A2C02-BC72-4A8B-B674-7880BBCCA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30779"/>
              </p:ext>
            </p:extLst>
          </p:nvPr>
        </p:nvGraphicFramePr>
        <p:xfrm>
          <a:off x="646111" y="1212469"/>
          <a:ext cx="11058522" cy="457707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1905667138"/>
                    </a:ext>
                  </a:extLst>
                </a:gridCol>
                <a:gridCol w="3248024">
                  <a:extLst>
                    <a:ext uri="{9D8B030D-6E8A-4147-A177-3AD203B41FA5}">
                      <a16:colId xmlns:a16="http://schemas.microsoft.com/office/drawing/2014/main" val="2193445130"/>
                    </a:ext>
                  </a:extLst>
                </a:gridCol>
                <a:gridCol w="2819399">
                  <a:extLst>
                    <a:ext uri="{9D8B030D-6E8A-4147-A177-3AD203B41FA5}">
                      <a16:colId xmlns:a16="http://schemas.microsoft.com/office/drawing/2014/main" val="256142757"/>
                    </a:ext>
                  </a:extLst>
                </a:gridCol>
                <a:gridCol w="2419349">
                  <a:extLst>
                    <a:ext uri="{9D8B030D-6E8A-4147-A177-3AD203B41FA5}">
                      <a16:colId xmlns:a16="http://schemas.microsoft.com/office/drawing/2014/main" val="387049196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Two-Sample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Estimate causal effect between different samples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Summary-level data from GWAS can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Cannot test for confounding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No overall causal estimate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Assumes genetic variants are uncorrelated (not in linkage disequilibrium)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Causal estimate between genetic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Inverse-Variance Weighted method (IVW)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Overall causal estimate between exposure and outcome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Summary-level data from GWAS can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Assumes causal estimates provide independent evidence (no correlation)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Cannot test for confounding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Overall causal estimate between exposure and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6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MR-egger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Can test for confounding (correlation between variants)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400"/>
                        <a:t>- Can test for a causal effect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An estimate of the overall causal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Needs 3 or more genetic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Overall causal estimate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MR-egger causal test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Overall pleiotropic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477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Bidirectional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Can determine when genetic variant exhibits primary effect on the exposure, or the effect is secondary to the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difficulty in the presence of genetic variants that influence each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MR analysis in both directions, that ascertains direction of causal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60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3D8510-5D49-4C00-BCBC-CE1B6133960D}"/>
              </a:ext>
            </a:extLst>
          </p:cNvPr>
          <p:cNvSpPr txBox="1"/>
          <p:nvPr/>
        </p:nvSpPr>
        <p:spPr>
          <a:xfrm>
            <a:off x="9391650" y="4191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5</a:t>
            </a:r>
          </a:p>
        </p:txBody>
      </p:sp>
      <p:pic>
        <p:nvPicPr>
          <p:cNvPr id="4" name="Picture 4" descr="close.png">
            <a:extLst>
              <a:ext uri="{FF2B5EF4-FFF2-40B4-BE49-F238E27FC236}">
                <a16:creationId xmlns:a16="http://schemas.microsoft.com/office/drawing/2014/main" id="{2AC39F35-3222-4EC6-A012-7BC263EFB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1269978"/>
            <a:ext cx="263045" cy="266220"/>
          </a:xfrm>
          <a:prstGeom prst="rect">
            <a:avLst/>
          </a:prstGeom>
        </p:spPr>
      </p:pic>
      <p:pic>
        <p:nvPicPr>
          <p:cNvPr id="6" name="Picture 6" descr="done-tick.png">
            <a:extLst>
              <a:ext uri="{FF2B5EF4-FFF2-40B4-BE49-F238E27FC236}">
                <a16:creationId xmlns:a16="http://schemas.microsoft.com/office/drawing/2014/main" id="{2A45E471-5531-4906-8468-58492308A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575" y="1212469"/>
            <a:ext cx="321065" cy="321065"/>
          </a:xfrm>
          <a:prstGeom prst="rect">
            <a:avLst/>
          </a:prstGeom>
        </p:spPr>
      </p:pic>
      <p:pic>
        <p:nvPicPr>
          <p:cNvPr id="9" name="Picture 9" descr="left-arrow.png">
            <a:extLst>
              <a:ext uri="{FF2B5EF4-FFF2-40B4-BE49-F238E27FC236}">
                <a16:creationId xmlns:a16="http://schemas.microsoft.com/office/drawing/2014/main" id="{1518CB6D-8433-4A3A-A6E4-1B4133141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53550" y="1190903"/>
            <a:ext cx="363268" cy="3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2CDA1BB-8AE5-4EDF-B052-7CA7C450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62118"/>
              </p:ext>
            </p:extLst>
          </p:nvPr>
        </p:nvGraphicFramePr>
        <p:xfrm>
          <a:off x="781199" y="1362075"/>
          <a:ext cx="10596935" cy="45872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53088">
                  <a:extLst>
                    <a:ext uri="{9D8B030D-6E8A-4147-A177-3AD203B41FA5}">
                      <a16:colId xmlns:a16="http://schemas.microsoft.com/office/drawing/2014/main" val="32193815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87541410"/>
                    </a:ext>
                  </a:extLst>
                </a:gridCol>
                <a:gridCol w="2390774">
                  <a:extLst>
                    <a:ext uri="{9D8B030D-6E8A-4147-A177-3AD203B41FA5}">
                      <a16:colId xmlns:a16="http://schemas.microsoft.com/office/drawing/2014/main" val="3622268038"/>
                    </a:ext>
                  </a:extLst>
                </a:gridCol>
                <a:gridCol w="2047874">
                  <a:extLst>
                    <a:ext uri="{9D8B030D-6E8A-4147-A177-3AD203B41FA5}">
                      <a16:colId xmlns:a16="http://schemas.microsoft.com/office/drawing/2014/main" val="122629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Amount of Phenotypes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Celiac, </a:t>
                      </a:r>
                      <a:r>
                        <a:rPr lang="en-US" sz="1600" err="1"/>
                        <a:t>Trynka</a:t>
                      </a:r>
                      <a:r>
                        <a:rPr lang="en-US" sz="1600"/>
                        <a:t>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GWAS </a:t>
                      </a:r>
                      <a:r>
                        <a:rPr lang="en-US" sz="1600" err="1"/>
                        <a:t>Immunochip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875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Celiac, Dubois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</a:t>
                      </a:r>
                      <a:r>
                        <a:rPr lang="en-US" sz="1600" err="1"/>
                        <a:t>Immunochip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The NHGRI-EBI GWAS catalog 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Publicated</a:t>
                      </a:r>
                      <a:r>
                        <a:rPr lang="en-US" sz="1600"/>
                        <a:t> GWAS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2893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9488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GWAS on metabolites in whole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61802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on protein levels whole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64456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Gene Expression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on gene identifiers in 44 different tissues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32432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51084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Methylation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on methylation levels in whole blood across 5 time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33256 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57469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Publicated</a:t>
                      </a:r>
                      <a:r>
                        <a:rPr lang="en-US" sz="1600"/>
                        <a:t> GWAS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1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4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pic>
        <p:nvPicPr>
          <p:cNvPr id="4" name="Picture 5" descr="man.png">
            <a:extLst>
              <a:ext uri="{FF2B5EF4-FFF2-40B4-BE49-F238E27FC236}">
                <a16:creationId xmlns:a16="http://schemas.microsoft.com/office/drawing/2014/main" id="{B65B9320-3FE5-4875-B319-D27DE62C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2" y="2085975"/>
            <a:ext cx="693773" cy="694164"/>
          </a:xfrm>
          <a:prstGeom prst="rect">
            <a:avLst/>
          </a:prstGeom>
        </p:spPr>
      </p:pic>
      <p:pic>
        <p:nvPicPr>
          <p:cNvPr id="8" name="Picture 9" descr="toast.png">
            <a:extLst>
              <a:ext uri="{FF2B5EF4-FFF2-40B4-BE49-F238E27FC236}">
                <a16:creationId xmlns:a16="http://schemas.microsoft.com/office/drawing/2014/main" id="{8E2DD259-E4EC-4E10-8595-FADA5697A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32" y="1951122"/>
            <a:ext cx="356559" cy="356559"/>
          </a:xfrm>
          <a:prstGeom prst="rect">
            <a:avLst/>
          </a:prstGeom>
        </p:spPr>
      </p:pic>
      <p:pic>
        <p:nvPicPr>
          <p:cNvPr id="11" name="Picture 11" descr="close.png">
            <a:extLst>
              <a:ext uri="{FF2B5EF4-FFF2-40B4-BE49-F238E27FC236}">
                <a16:creationId xmlns:a16="http://schemas.microsoft.com/office/drawing/2014/main" id="{475564C3-A112-4344-8EB1-DC50D9057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7887" y="1914525"/>
            <a:ext cx="412750" cy="435065"/>
          </a:xfrm>
          <a:prstGeom prst="rect">
            <a:avLst/>
          </a:prstGeom>
        </p:spPr>
      </p:pic>
      <p:pic>
        <p:nvPicPr>
          <p:cNvPr id="13" name="Picture 13" descr="right-arrow.png">
            <a:extLst>
              <a:ext uri="{FF2B5EF4-FFF2-40B4-BE49-F238E27FC236}">
                <a16:creationId xmlns:a16="http://schemas.microsoft.com/office/drawing/2014/main" id="{85BF09B5-F724-4E35-BDD9-620D9D407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73" y="2181225"/>
            <a:ext cx="600974" cy="600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E98C53-BDF0-4529-8EA0-D39BDE855910}"/>
              </a:ext>
            </a:extLst>
          </p:cNvPr>
          <p:cNvSpPr txBox="1"/>
          <p:nvPr/>
        </p:nvSpPr>
        <p:spPr>
          <a:xfrm>
            <a:off x="1476656" y="1905000"/>
            <a:ext cx="105386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GWAS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53DD476-FE04-4CEF-B56F-CE2596C5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77927"/>
              </p:ext>
            </p:extLst>
          </p:nvPr>
        </p:nvGraphicFramePr>
        <p:xfrm>
          <a:off x="2886625" y="1704975"/>
          <a:ext cx="8168635" cy="14833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33727">
                  <a:extLst>
                    <a:ext uri="{9D8B030D-6E8A-4147-A177-3AD203B41FA5}">
                      <a16:colId xmlns:a16="http://schemas.microsoft.com/office/drawing/2014/main" val="58592868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832334051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732781022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2957991419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37875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effect_allele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rs61733845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0.03536714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0.04432255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2.465e-06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96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rs1320571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0.01882175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0.04265126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6.590e-01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20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....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6505"/>
                  </a:ext>
                </a:extLst>
              </a:tr>
            </a:tbl>
          </a:graphicData>
        </a:graphic>
      </p:graphicFrame>
      <p:pic>
        <p:nvPicPr>
          <p:cNvPr id="12" name="Picture 5" descr="man.png">
            <a:extLst>
              <a:ext uri="{FF2B5EF4-FFF2-40B4-BE49-F238E27FC236}">
                <a16:creationId xmlns:a16="http://schemas.microsoft.com/office/drawing/2014/main" id="{C68FFA67-4DDC-4752-9E93-72EFB3AF6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8" y="4105275"/>
            <a:ext cx="693773" cy="694164"/>
          </a:xfrm>
          <a:prstGeom prst="rect">
            <a:avLst/>
          </a:prstGeom>
        </p:spPr>
      </p:pic>
      <p:pic>
        <p:nvPicPr>
          <p:cNvPr id="14" name="Picture 13" descr="right-arrow.png">
            <a:extLst>
              <a:ext uri="{FF2B5EF4-FFF2-40B4-BE49-F238E27FC236}">
                <a16:creationId xmlns:a16="http://schemas.microsoft.com/office/drawing/2014/main" id="{DBC97F74-D630-4099-BA2F-3359B09F9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666" y="4276725"/>
            <a:ext cx="600974" cy="6009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97A18-1910-4061-BFAE-3D92FF331558}"/>
              </a:ext>
            </a:extLst>
          </p:cNvPr>
          <p:cNvSpPr txBox="1"/>
          <p:nvPr/>
        </p:nvSpPr>
        <p:spPr>
          <a:xfrm>
            <a:off x="1467130" y="3905250"/>
            <a:ext cx="105386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GWAS</a:t>
            </a:r>
          </a:p>
        </p:txBody>
      </p:sp>
      <p:pic>
        <p:nvPicPr>
          <p:cNvPr id="3" name="Picture 5" descr="heart.png">
            <a:extLst>
              <a:ext uri="{FF2B5EF4-FFF2-40B4-BE49-F238E27FC236}">
                <a16:creationId xmlns:a16="http://schemas.microsoft.com/office/drawing/2014/main" id="{713B116A-880D-4BE4-8F22-750DA90746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92" y="3905250"/>
            <a:ext cx="484950" cy="494412"/>
          </a:xfrm>
          <a:prstGeom prst="rect">
            <a:avLst/>
          </a:prstGeom>
        </p:spPr>
      </p:pic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8E5C6CE4-CFE8-46E2-8797-2319C143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76460"/>
              </p:ext>
            </p:extLst>
          </p:nvPr>
        </p:nvGraphicFramePr>
        <p:xfrm>
          <a:off x="2858045" y="3762375"/>
          <a:ext cx="8168635" cy="14833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33727">
                  <a:extLst>
                    <a:ext uri="{9D8B030D-6E8A-4147-A177-3AD203B41FA5}">
                      <a16:colId xmlns:a16="http://schemas.microsoft.com/office/drawing/2014/main" val="58592868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832334051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732781022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2957991419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37875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effect_allele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rs314253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-0.0201900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0.002646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2.471-14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96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rs7775397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-0.0369352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0.004845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2.721e-14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20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....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65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B64574-3FC6-4B3C-93D9-78948BC1E0DA}"/>
              </a:ext>
            </a:extLst>
          </p:cNvPr>
          <p:cNvSpPr txBox="1"/>
          <p:nvPr/>
        </p:nvSpPr>
        <p:spPr>
          <a:xfrm>
            <a:off x="2657981" y="3267075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Celiac 2011. Gosia Trynka et 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39FA3-013F-4EFF-85CC-3B032E7CFB14}"/>
              </a:ext>
            </a:extLst>
          </p:cNvPr>
          <p:cNvSpPr txBox="1"/>
          <p:nvPr/>
        </p:nvSpPr>
        <p:spPr>
          <a:xfrm>
            <a:off x="2524606" y="5305425"/>
            <a:ext cx="8232057" cy="4619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HDL, LDL, Triglycerides. Willer CJ et al. Discovery and refinement of loci associated with lipid levels. Nat. Genet. 2013. doi:10.1038/ng.2797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E22-B792-462F-ACD7-49649A5DED22}"/>
              </a:ext>
            </a:extLst>
          </p:cNvPr>
          <p:cNvSpPr txBox="1"/>
          <p:nvPr/>
        </p:nvSpPr>
        <p:spPr>
          <a:xfrm>
            <a:off x="238170" y="6029325"/>
            <a:ext cx="76471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Outcome = Celiac Disease, Exposure = HDL, LDL, Triglycerides</a:t>
            </a:r>
          </a:p>
        </p:txBody>
      </p:sp>
    </p:spTree>
    <p:extLst>
      <p:ext uri="{BB962C8B-B14F-4D97-AF65-F5344CB8AC3E}">
        <p14:creationId xmlns:p14="http://schemas.microsoft.com/office/powerpoint/2010/main" val="136760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C30980-0941-43AD-A9BB-59D9B0FC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Mendelian</a:t>
            </a:r>
            <a:r>
              <a:rPr lang="en-US" dirty="0">
                <a:solidFill>
                  <a:srgbClr val="EBEBEB"/>
                </a:solidFill>
              </a:rPr>
              <a:t> Randomization setup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0343D-1880-4B18-9F54-C958A69CF39D}"/>
              </a:ext>
            </a:extLst>
          </p:cNvPr>
          <p:cNvSpPr txBox="1"/>
          <p:nvPr/>
        </p:nvSpPr>
        <p:spPr>
          <a:xfrm>
            <a:off x="485868" y="1456519"/>
            <a:ext cx="105952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SNP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45D4-DE9B-4716-A19B-A5FE4F5ABA37}"/>
              </a:ext>
            </a:extLst>
          </p:cNvPr>
          <p:cNvSpPr txBox="1"/>
          <p:nvPr/>
        </p:nvSpPr>
        <p:spPr>
          <a:xfrm>
            <a:off x="2533650" y="1455738"/>
            <a:ext cx="352812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Exposure phenotype</a:t>
            </a:r>
            <a:endParaRPr lang="en-US" sz="20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C9566-C041-4D6C-9334-FA7067FBFEE7}"/>
              </a:ext>
            </a:extLst>
          </p:cNvPr>
          <p:cNvSpPr txBox="1"/>
          <p:nvPr/>
        </p:nvSpPr>
        <p:spPr>
          <a:xfrm>
            <a:off x="6783092" y="1475105"/>
            <a:ext cx="352812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Outcome phenotype</a:t>
            </a:r>
            <a:endParaRPr lang="en-US" sz="20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3E583-82F2-4069-81CF-C55413D19054}"/>
              </a:ext>
            </a:extLst>
          </p:cNvPr>
          <p:cNvSpPr txBox="1"/>
          <p:nvPr/>
        </p:nvSpPr>
        <p:spPr>
          <a:xfrm>
            <a:off x="5068266" y="2809240"/>
            <a:ext cx="2731863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Confounders</a:t>
            </a:r>
          </a:p>
        </p:txBody>
      </p:sp>
      <p:pic>
        <p:nvPicPr>
          <p:cNvPr id="16" name="Picture 13" descr="right-arrow.png">
            <a:extLst>
              <a:ext uri="{FF2B5EF4-FFF2-40B4-BE49-F238E27FC236}">
                <a16:creationId xmlns:a16="http://schemas.microsoft.com/office/drawing/2014/main" id="{147665F1-54CD-4092-B4B1-226341004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622" y="1351956"/>
            <a:ext cx="600974" cy="600974"/>
          </a:xfrm>
          <a:prstGeom prst="rect">
            <a:avLst/>
          </a:prstGeom>
        </p:spPr>
      </p:pic>
      <p:pic>
        <p:nvPicPr>
          <p:cNvPr id="18" name="Picture 13" descr="right-arrow.png">
            <a:extLst>
              <a:ext uri="{FF2B5EF4-FFF2-40B4-BE49-F238E27FC236}">
                <a16:creationId xmlns:a16="http://schemas.microsoft.com/office/drawing/2014/main" id="{CB625D2F-4190-410A-816B-B0271216E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971" y="1381125"/>
            <a:ext cx="601662" cy="664388"/>
          </a:xfrm>
          <a:prstGeom prst="rect">
            <a:avLst/>
          </a:prstGeom>
        </p:spPr>
      </p:pic>
      <p:pic>
        <p:nvPicPr>
          <p:cNvPr id="20" name="Picture 13" descr="right-arrow.png">
            <a:extLst>
              <a:ext uri="{FF2B5EF4-FFF2-40B4-BE49-F238E27FC236}">
                <a16:creationId xmlns:a16="http://schemas.microsoft.com/office/drawing/2014/main" id="{EC94A5B7-FA45-4473-A507-D7195624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340000">
            <a:off x="5054265" y="2098214"/>
            <a:ext cx="600974" cy="600974"/>
          </a:xfrm>
          <a:prstGeom prst="rect">
            <a:avLst/>
          </a:prstGeom>
        </p:spPr>
      </p:pic>
      <p:pic>
        <p:nvPicPr>
          <p:cNvPr id="21" name="Picture 13" descr="right-arrow.png">
            <a:extLst>
              <a:ext uri="{FF2B5EF4-FFF2-40B4-BE49-F238E27FC236}">
                <a16:creationId xmlns:a16="http://schemas.microsoft.com/office/drawing/2014/main" id="{185F18EE-BA6D-48A4-B5E8-37E0600D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540000">
            <a:off x="7221326" y="2098214"/>
            <a:ext cx="600974" cy="600974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190B6CE-E04E-4B7A-8567-357E625F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3417888"/>
            <a:ext cx="10863802" cy="2501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Rules that need to be met before using a genetic variant in the MR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7CF7-3C03-4BAF-9074-40C8BEFB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4511"/>
            <a:ext cx="8946541" cy="419548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989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Celiac Disease Triggers</vt:lpstr>
      <vt:lpstr>Overview</vt:lpstr>
      <vt:lpstr>Project Goal</vt:lpstr>
      <vt:lpstr>Mendelian Randomization (MR)</vt:lpstr>
      <vt:lpstr>Methods</vt:lpstr>
      <vt:lpstr>Data</vt:lpstr>
      <vt:lpstr>Pipeline</vt:lpstr>
      <vt:lpstr>Mendelian Randomization setup</vt:lpstr>
      <vt:lpstr>Preliminary results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Celiac Disease Triggers</dc:title>
  <cp:revision>2</cp:revision>
  <dcterms:modified xsi:type="dcterms:W3CDTF">2017-11-07T20:18:50Z</dcterms:modified>
</cp:coreProperties>
</file>