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6797675" cy="9928225"/>
  <p:defaultTextStyle>
    <a:defPPr>
      <a:defRPr lang="en-US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262688" indent="-489108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350250" indent="-6521450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41" userDrawn="1">
          <p15:clr>
            <a:srgbClr val="A4A3A4"/>
          </p15:clr>
        </p15:guide>
        <p15:guide id="2" pos="256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e" initials="J" lastIdx="20" clrIdx="0"/>
  <p:cmAuthor id="1" name="silvana" initials="s" lastIdx="1" clrIdx="1"/>
  <p:cmAuthor id="2" name="IW" initials="IW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31E"/>
    <a:srgbClr val="E69F00"/>
    <a:srgbClr val="56B4E9"/>
    <a:srgbClr val="E36414"/>
    <a:srgbClr val="FB8B24"/>
    <a:srgbClr val="560E3A"/>
    <a:srgbClr val="E59E01"/>
    <a:srgbClr val="0F4C5C"/>
    <a:srgbClr val="E9A3C9"/>
    <a:srgbClr val="A1D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6973" autoAdjust="0"/>
  </p:normalViewPr>
  <p:slideViewPr>
    <p:cSldViewPr>
      <p:cViewPr>
        <p:scale>
          <a:sx n="98" d="100"/>
          <a:sy n="98" d="100"/>
        </p:scale>
        <p:origin x="132" y="-14142"/>
      </p:cViewPr>
      <p:guideLst>
        <p:guide orient="horz" pos="11841"/>
        <p:guide pos="256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108"/>
      </p:cViewPr>
      <p:guideLst>
        <p:guide orient="horz" pos="3127"/>
        <p:guide pos="2142"/>
        <p:guide orient="horz"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755" cy="496561"/>
          </a:xfrm>
          <a:prstGeom prst="rect">
            <a:avLst/>
          </a:prstGeom>
        </p:spPr>
        <p:txBody>
          <a:bodyPr vert="horz" lIns="21185" tIns="10592" rIns="21185" bIns="10592" rtlCol="0"/>
          <a:lstStyle>
            <a:lvl1pPr algn="l">
              <a:defRPr sz="300"/>
            </a:lvl1pPr>
          </a:lstStyle>
          <a:p>
            <a:r>
              <a:rPr lang="de-DE"/>
              <a:t>kk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74" y="0"/>
            <a:ext cx="2945755" cy="496561"/>
          </a:xfrm>
          <a:prstGeom prst="rect">
            <a:avLst/>
          </a:prstGeom>
        </p:spPr>
        <p:txBody>
          <a:bodyPr vert="horz" lIns="21185" tIns="10592" rIns="21185" bIns="10592" rtlCol="0"/>
          <a:lstStyle>
            <a:lvl1pPr algn="r">
              <a:defRPr sz="300"/>
            </a:lvl1pPr>
          </a:lstStyle>
          <a:p>
            <a:fld id="{D75038F2-DE25-402C-9BE1-E2C6C4187C94}" type="datetimeFigureOut">
              <a:rPr lang="de-DE" smtClean="0"/>
              <a:t>03.07.2020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0178"/>
            <a:ext cx="2945755" cy="496188"/>
          </a:xfrm>
          <a:prstGeom prst="rect">
            <a:avLst/>
          </a:prstGeom>
        </p:spPr>
        <p:txBody>
          <a:bodyPr vert="horz" lIns="21185" tIns="10592" rIns="21185" bIns="10592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74" y="9430178"/>
            <a:ext cx="2945755" cy="496188"/>
          </a:xfrm>
          <a:prstGeom prst="rect">
            <a:avLst/>
          </a:prstGeom>
        </p:spPr>
        <p:txBody>
          <a:bodyPr vert="horz" lIns="21185" tIns="10592" rIns="21185" bIns="10592" rtlCol="0" anchor="b"/>
          <a:lstStyle>
            <a:lvl1pPr algn="r">
              <a:defRPr sz="300"/>
            </a:lvl1pPr>
          </a:lstStyle>
          <a:p>
            <a:fld id="{6ACB2E72-966E-47E0-A590-8337FE5C9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8849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755" cy="496561"/>
          </a:xfrm>
          <a:prstGeom prst="rect">
            <a:avLst/>
          </a:prstGeom>
        </p:spPr>
        <p:txBody>
          <a:bodyPr vert="horz" lIns="21185" tIns="10592" rIns="21185" bIns="10592" rtlCol="0"/>
          <a:lstStyle>
            <a:lvl1pPr algn="l">
              <a:defRPr sz="300"/>
            </a:lvl1pPr>
          </a:lstStyle>
          <a:p>
            <a:r>
              <a:rPr lang="de-DE"/>
              <a:t>kk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74" y="0"/>
            <a:ext cx="2945755" cy="496561"/>
          </a:xfrm>
          <a:prstGeom prst="rect">
            <a:avLst/>
          </a:prstGeom>
        </p:spPr>
        <p:txBody>
          <a:bodyPr vert="horz" lIns="21185" tIns="10592" rIns="21185" bIns="10592" rtlCol="0"/>
          <a:lstStyle>
            <a:lvl1pPr algn="r">
              <a:defRPr sz="300"/>
            </a:lvl1pPr>
          </a:lstStyle>
          <a:p>
            <a:fld id="{A4D478F5-1DC3-4D3D-97A5-E4171B64B2CE}" type="datetimeFigureOut">
              <a:rPr lang="de-DE" smtClean="0"/>
              <a:pPr/>
              <a:t>03.07.2020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4538"/>
            <a:ext cx="52609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185" tIns="10592" rIns="21185" bIns="1059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623" y="4715833"/>
            <a:ext cx="5438429" cy="4467924"/>
          </a:xfrm>
          <a:prstGeom prst="rect">
            <a:avLst/>
          </a:prstGeom>
        </p:spPr>
        <p:txBody>
          <a:bodyPr vert="horz" lIns="21185" tIns="10592" rIns="21185" bIns="1059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178"/>
            <a:ext cx="2945755" cy="496188"/>
          </a:xfrm>
          <a:prstGeom prst="rect">
            <a:avLst/>
          </a:prstGeom>
        </p:spPr>
        <p:txBody>
          <a:bodyPr vert="horz" lIns="21185" tIns="10592" rIns="21185" bIns="10592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74" y="9430178"/>
            <a:ext cx="2945755" cy="496188"/>
          </a:xfrm>
          <a:prstGeom prst="rect">
            <a:avLst/>
          </a:prstGeom>
        </p:spPr>
        <p:txBody>
          <a:bodyPr vert="horz" lIns="21185" tIns="10592" rIns="21185" bIns="10592" rtlCol="0" anchor="b"/>
          <a:lstStyle>
            <a:lvl1pPr algn="r">
              <a:defRPr sz="300"/>
            </a:lvl1pPr>
          </a:lstStyle>
          <a:p>
            <a:fld id="{10E00E79-1075-4E99-B00C-566A43291C7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704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4538"/>
            <a:ext cx="52609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314860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4" y="9406423"/>
            <a:ext cx="36387247" cy="64905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81" y="17158654"/>
            <a:ext cx="29965967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5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0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5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0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7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66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1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3600-E6D0-4CBA-B0D0-EBAA925B4C55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48. Kongress der Deutschen Gesellschaft für Psychologie; 23.09. – 27.09.2012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EA3DA-EDAB-4D03-9F3E-05511BA5C0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141441" y="7065366"/>
            <a:ext cx="38525653" cy="1998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33" tIns="208767" rIns="417533" bIns="208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1438" y="28064888"/>
            <a:ext cx="9986636" cy="1611892"/>
          </a:xfrm>
          <a:prstGeom prst="rect">
            <a:avLst/>
          </a:prstGeom>
        </p:spPr>
        <p:txBody>
          <a:bodyPr vert="horz" lIns="417533" tIns="208767" rIns="417533" bIns="208767" rtlCol="0" anchor="ctr"/>
          <a:lstStyle>
            <a:lvl1pPr algn="l" defTabSz="5902858" fontAlgn="auto">
              <a:spcBef>
                <a:spcPts val="0"/>
              </a:spcBef>
              <a:spcAft>
                <a:spcPts val="0"/>
              </a:spcAft>
              <a:defRPr sz="7776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F7CB5F-00F7-458D-BF6E-77FF88CD0D6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6419" y="28064888"/>
            <a:ext cx="13555697" cy="1611892"/>
          </a:xfrm>
          <a:prstGeom prst="rect">
            <a:avLst/>
          </a:prstGeom>
        </p:spPr>
        <p:txBody>
          <a:bodyPr vert="horz" lIns="417533" tIns="208767" rIns="417533" bIns="208767" rtlCol="0" anchor="ctr"/>
          <a:lstStyle>
            <a:lvl1pPr algn="ctr" defTabSz="5902858" fontAlgn="auto">
              <a:spcBef>
                <a:spcPts val="0"/>
              </a:spcBef>
              <a:spcAft>
                <a:spcPts val="0"/>
              </a:spcAft>
              <a:defRPr sz="7776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48. Kongress der Deutschen Gesellschaft für Psychologie; 23.09. – 27.09.2012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0456" y="28064888"/>
            <a:ext cx="9986636" cy="1611892"/>
          </a:xfrm>
          <a:prstGeom prst="rect">
            <a:avLst/>
          </a:prstGeom>
        </p:spPr>
        <p:txBody>
          <a:bodyPr vert="horz" lIns="417533" tIns="208767" rIns="417533" bIns="208767" rtlCol="0" anchor="ctr"/>
          <a:lstStyle>
            <a:lvl1pPr algn="r" defTabSz="5902858" fontAlgn="auto">
              <a:spcBef>
                <a:spcPts val="0"/>
              </a:spcBef>
              <a:spcAft>
                <a:spcPts val="0"/>
              </a:spcAft>
              <a:defRPr sz="7776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D2842A-68CE-4BED-9296-EF5BF80C54F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5902564" rtl="0" fontAlgn="base">
        <a:spcBef>
          <a:spcPct val="0"/>
        </a:spcBef>
        <a:spcAft>
          <a:spcPct val="0"/>
        </a:spcAft>
        <a:defRPr sz="28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2pPr>
      <a:lvl3pPr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3pPr>
      <a:lvl4pPr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4pPr>
      <a:lvl5pPr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5pPr>
      <a:lvl6pPr marL="646364"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6pPr>
      <a:lvl7pPr marL="1292729"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7pPr>
      <a:lvl8pPr marL="1939093"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8pPr>
      <a:lvl9pPr marL="2585457" algn="ctr" defTabSz="5902564" rtl="0" fontAlgn="base">
        <a:spcBef>
          <a:spcPct val="0"/>
        </a:spcBef>
        <a:spcAft>
          <a:spcPct val="0"/>
        </a:spcAft>
        <a:defRPr sz="28416">
          <a:solidFill>
            <a:schemeClr val="tx1"/>
          </a:solidFill>
          <a:latin typeface="Calibri" pitchFamily="34" charset="0"/>
        </a:defRPr>
      </a:lvl9pPr>
    </p:titleStyle>
    <p:bodyStyle>
      <a:lvl1pPr marL="2212901" indent="-2212901" algn="l" defTabSz="5902564" rtl="0" fontAlgn="base">
        <a:spcBef>
          <a:spcPct val="20000"/>
        </a:spcBef>
        <a:spcAft>
          <a:spcPct val="0"/>
        </a:spcAft>
        <a:buFont typeface="Arial" charset="0"/>
        <a:buChar char="•"/>
        <a:defRPr sz="20640" kern="1200">
          <a:solidFill>
            <a:schemeClr val="tx1"/>
          </a:solidFill>
          <a:latin typeface="+mn-lt"/>
          <a:ea typeface="+mn-ea"/>
          <a:cs typeface="+mn-cs"/>
        </a:defRPr>
      </a:lvl1pPr>
      <a:lvl2pPr marL="4793869" indent="-1842587" algn="l" defTabSz="5902564" rtl="0" fontAlgn="base">
        <a:spcBef>
          <a:spcPct val="20000"/>
        </a:spcBef>
        <a:spcAft>
          <a:spcPct val="0"/>
        </a:spcAft>
        <a:buFont typeface="Arial" charset="0"/>
        <a:buChar char="–"/>
        <a:defRPr sz="18095" kern="1200">
          <a:solidFill>
            <a:schemeClr val="tx1"/>
          </a:solidFill>
          <a:latin typeface="+mn-lt"/>
          <a:ea typeface="+mn-ea"/>
          <a:cs typeface="+mn-cs"/>
        </a:defRPr>
      </a:lvl2pPr>
      <a:lvl3pPr marL="7377084" indent="-1474520" algn="l" defTabSz="5902564" rtl="0" fontAlgn="base">
        <a:spcBef>
          <a:spcPct val="20000"/>
        </a:spcBef>
        <a:spcAft>
          <a:spcPct val="0"/>
        </a:spcAft>
        <a:buFont typeface="Arial" charset="0"/>
        <a:buChar char="•"/>
        <a:defRPr sz="15550" kern="1200">
          <a:solidFill>
            <a:schemeClr val="tx1"/>
          </a:solidFill>
          <a:latin typeface="+mn-lt"/>
          <a:ea typeface="+mn-ea"/>
          <a:cs typeface="+mn-cs"/>
        </a:defRPr>
      </a:lvl3pPr>
      <a:lvl4pPr marL="10328365" indent="-1474520" algn="l" defTabSz="5902564" rtl="0" fontAlgn="base">
        <a:spcBef>
          <a:spcPct val="20000"/>
        </a:spcBef>
        <a:spcAft>
          <a:spcPct val="0"/>
        </a:spcAft>
        <a:buFont typeface="Arial" charset="0"/>
        <a:buChar char="–"/>
        <a:defRPr sz="12864" kern="1200">
          <a:solidFill>
            <a:schemeClr val="tx1"/>
          </a:solidFill>
          <a:latin typeface="+mn-lt"/>
          <a:ea typeface="+mn-ea"/>
          <a:cs typeface="+mn-cs"/>
        </a:defRPr>
      </a:lvl4pPr>
      <a:lvl5pPr marL="13279648" indent="-1474520" algn="l" defTabSz="5902564" rtl="0" fontAlgn="base">
        <a:spcBef>
          <a:spcPct val="20000"/>
        </a:spcBef>
        <a:spcAft>
          <a:spcPct val="0"/>
        </a:spcAft>
        <a:buFont typeface="Arial" charset="0"/>
        <a:buChar char="»"/>
        <a:defRPr sz="12864" kern="1200">
          <a:solidFill>
            <a:schemeClr val="tx1"/>
          </a:solidFill>
          <a:latin typeface="+mn-lt"/>
          <a:ea typeface="+mn-ea"/>
          <a:cs typeface="+mn-cs"/>
        </a:defRPr>
      </a:lvl5pPr>
      <a:lvl6pPr marL="16232861" indent="-1475715" algn="l" defTabSz="5902858" rtl="0" eaLnBrk="1" latinLnBrk="0" hangingPunct="1">
        <a:spcBef>
          <a:spcPct val="20000"/>
        </a:spcBef>
        <a:buFont typeface="Arial" pitchFamily="34" charset="0"/>
        <a:buChar char="•"/>
        <a:defRPr sz="12864" kern="1200">
          <a:solidFill>
            <a:schemeClr val="tx1"/>
          </a:solidFill>
          <a:latin typeface="+mn-lt"/>
          <a:ea typeface="+mn-ea"/>
          <a:cs typeface="+mn-cs"/>
        </a:defRPr>
      </a:lvl6pPr>
      <a:lvl7pPr marL="19184290" indent="-1475715" algn="l" defTabSz="5902858" rtl="0" eaLnBrk="1" latinLnBrk="0" hangingPunct="1">
        <a:spcBef>
          <a:spcPct val="20000"/>
        </a:spcBef>
        <a:buFont typeface="Arial" pitchFamily="34" charset="0"/>
        <a:buChar char="•"/>
        <a:defRPr sz="12864" kern="1200">
          <a:solidFill>
            <a:schemeClr val="tx1"/>
          </a:solidFill>
          <a:latin typeface="+mn-lt"/>
          <a:ea typeface="+mn-ea"/>
          <a:cs typeface="+mn-cs"/>
        </a:defRPr>
      </a:lvl7pPr>
      <a:lvl8pPr marL="22135722" indent="-1475715" algn="l" defTabSz="5902858" rtl="0" eaLnBrk="1" latinLnBrk="0" hangingPunct="1">
        <a:spcBef>
          <a:spcPct val="20000"/>
        </a:spcBef>
        <a:buFont typeface="Arial" pitchFamily="34" charset="0"/>
        <a:buChar char="•"/>
        <a:defRPr sz="12864" kern="1200">
          <a:solidFill>
            <a:schemeClr val="tx1"/>
          </a:solidFill>
          <a:latin typeface="+mn-lt"/>
          <a:ea typeface="+mn-ea"/>
          <a:cs typeface="+mn-cs"/>
        </a:defRPr>
      </a:lvl8pPr>
      <a:lvl9pPr marL="25087149" indent="-1475715" algn="l" defTabSz="5902858" rtl="0" eaLnBrk="1" latinLnBrk="0" hangingPunct="1">
        <a:spcBef>
          <a:spcPct val="20000"/>
        </a:spcBef>
        <a:buFont typeface="Arial" pitchFamily="34" charset="0"/>
        <a:buChar char="•"/>
        <a:defRPr sz="12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1pPr>
      <a:lvl2pPr marL="2951431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2pPr>
      <a:lvl3pPr marL="5902858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3pPr>
      <a:lvl4pPr marL="8854287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4pPr>
      <a:lvl5pPr marL="11805718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5pPr>
      <a:lvl6pPr marL="14757147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6pPr>
      <a:lvl7pPr marL="17708576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7pPr>
      <a:lvl8pPr marL="20660005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8pPr>
      <a:lvl9pPr marL="23611437" algn="l" defTabSz="5902858" rtl="0" eaLnBrk="1" latinLnBrk="0" hangingPunct="1">
        <a:defRPr sz="1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matthilton.de/ICIS2020" TargetMode="Externa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AEB8CC-A45E-FA4F-8CCA-07BFC3F878A1}"/>
              </a:ext>
            </a:extLst>
          </p:cNvPr>
          <p:cNvSpPr/>
          <p:nvPr/>
        </p:nvSpPr>
        <p:spPr>
          <a:xfrm>
            <a:off x="525462" y="13158787"/>
            <a:ext cx="10820400" cy="1600200"/>
          </a:xfrm>
          <a:prstGeom prst="rect">
            <a:avLst/>
          </a:prstGeom>
          <a:solidFill>
            <a:srgbClr val="560E3A"/>
          </a:solidFill>
          <a:ln w="76200">
            <a:solidFill>
              <a:srgbClr val="560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6D3476-B529-504E-992D-55BEE29D0AE9}"/>
              </a:ext>
            </a:extLst>
          </p:cNvPr>
          <p:cNvSpPr/>
          <p:nvPr/>
        </p:nvSpPr>
        <p:spPr>
          <a:xfrm>
            <a:off x="525462" y="15063787"/>
            <a:ext cx="10820400" cy="1600200"/>
          </a:xfrm>
          <a:prstGeom prst="rect">
            <a:avLst/>
          </a:prstGeom>
          <a:solidFill>
            <a:srgbClr val="0F4C5C"/>
          </a:solidFill>
          <a:ln w="76200">
            <a:solidFill>
              <a:srgbClr val="0F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2AAC5-B113-2C45-9E51-83A0D0B89416}"/>
              </a:ext>
            </a:extLst>
          </p:cNvPr>
          <p:cNvSpPr txBox="1"/>
          <p:nvPr/>
        </p:nvSpPr>
        <p:spPr>
          <a:xfrm>
            <a:off x="601662" y="4624387"/>
            <a:ext cx="10744200" cy="2445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n-lt"/>
              </a:rPr>
              <a:t>BACKGROUND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We are interested in how infants process boundaries between individual actions of an action sequence.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Work with adults suggests that kinematic cues (properties of the movement) can signal the location of boundaries in action sequences.</a:t>
            </a:r>
            <a:r>
              <a:rPr lang="en-US" sz="4800" baseline="30000" dirty="0">
                <a:latin typeface="+mn-lt"/>
              </a:rPr>
              <a:t>1*</a:t>
            </a:r>
          </a:p>
          <a:p>
            <a:pPr marL="685800" indent="-6858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Two kinematic boundary cues are </a:t>
            </a:r>
            <a:r>
              <a:rPr lang="en-US" sz="4800" b="1" dirty="0">
                <a:latin typeface="+mn-lt"/>
              </a:rPr>
              <a:t>pause</a:t>
            </a:r>
            <a:r>
              <a:rPr lang="en-US" sz="4800" dirty="0">
                <a:latin typeface="+mn-lt"/>
              </a:rPr>
              <a:t> and </a:t>
            </a:r>
            <a:r>
              <a:rPr lang="en-US" sz="4800" b="1" dirty="0">
                <a:latin typeface="+mn-lt"/>
              </a:rPr>
              <a:t>pre-boundary lengthening.</a:t>
            </a:r>
          </a:p>
          <a:p>
            <a:pPr>
              <a:spcAft>
                <a:spcPts val="1200"/>
              </a:spcAft>
            </a:pPr>
            <a:r>
              <a:rPr lang="en-US" sz="4800" dirty="0">
                <a:latin typeface="+mn-lt"/>
              </a:rPr>
              <a:t>RESEARCH QUESTIONS</a:t>
            </a:r>
          </a:p>
          <a:p>
            <a:pPr marL="914400" indent="-914400">
              <a:spcAft>
                <a:spcPts val="2400"/>
              </a:spcAft>
              <a:buFont typeface="+mj-lt"/>
              <a:buAutoNum type="arabicPeriod"/>
            </a:pPr>
            <a:r>
              <a:rPr lang="en-US" sz="4800" dirty="0">
                <a:solidFill>
                  <a:schemeClr val="bg1"/>
                </a:solidFill>
                <a:latin typeface="+mn-lt"/>
              </a:rPr>
              <a:t>Are 12-month-old infants sensitive to kinematic boundary cues?</a:t>
            </a:r>
          </a:p>
          <a:p>
            <a:pPr marL="914400" indent="-914400">
              <a:spcAft>
                <a:spcPts val="3000"/>
              </a:spcAft>
              <a:buFont typeface="+mj-lt"/>
              <a:buAutoNum type="arabicPeriod"/>
            </a:pPr>
            <a:r>
              <a:rPr lang="en-US" sz="4800" dirty="0">
                <a:solidFill>
                  <a:schemeClr val="bg1"/>
                </a:solidFill>
                <a:latin typeface="+mn-lt"/>
              </a:rPr>
              <a:t>Do kinematic boundary cues modulate processing of the subsequent action?</a:t>
            </a:r>
          </a:p>
          <a:p>
            <a:r>
              <a:rPr lang="en-US" sz="4800" dirty="0">
                <a:latin typeface="+mn-lt"/>
              </a:rPr>
              <a:t>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Stimuli: cartoon videos of an animated character performing a sequence of three actions (e.g. stretch then jump then turn).</a:t>
            </a:r>
          </a:p>
          <a:p>
            <a:pPr marL="685800" indent="-6858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+mn-lt"/>
              </a:rPr>
              <a:t>No-boundary trials </a:t>
            </a:r>
            <a:r>
              <a:rPr lang="en-US" sz="4800" dirty="0">
                <a:latin typeface="+mn-lt"/>
              </a:rPr>
              <a:t>contained no kinematic boundary cues.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+mn-lt"/>
              </a:rPr>
              <a:t>Boundary trials </a:t>
            </a:r>
            <a:r>
              <a:rPr lang="en-US" sz="4800" dirty="0">
                <a:latin typeface="+mn-lt"/>
              </a:rPr>
              <a:t>contained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dirty="0">
                <a:latin typeface="+mn-lt"/>
              </a:rPr>
              <a:t>a boundary between the second and final action, signaled by pre-boundary lengthening and pause.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12-month-old infants </a:t>
            </a:r>
            <a:r>
              <a:rPr lang="en-US" sz="4000" dirty="0">
                <a:latin typeface="+mn-lt"/>
              </a:rPr>
              <a:t>(</a:t>
            </a:r>
            <a:r>
              <a:rPr lang="en-US" sz="4000" i="1" dirty="0">
                <a:latin typeface="+mn-lt"/>
              </a:rPr>
              <a:t>N </a:t>
            </a:r>
            <a:r>
              <a:rPr lang="en-US" sz="4000" dirty="0">
                <a:latin typeface="+mn-lt"/>
              </a:rPr>
              <a:t>= 27; </a:t>
            </a:r>
            <a:r>
              <a:rPr lang="en-US" sz="4000" i="1" dirty="0">
                <a:latin typeface="+mn-lt"/>
              </a:rPr>
              <a:t>M</a:t>
            </a:r>
            <a:r>
              <a:rPr lang="en-US" sz="4000" baseline="-25000" dirty="0">
                <a:latin typeface="+mn-lt"/>
              </a:rPr>
              <a:t>age </a:t>
            </a:r>
            <a:r>
              <a:rPr lang="en-US" sz="4000" dirty="0">
                <a:latin typeface="+mn-lt"/>
              </a:rPr>
              <a:t>= 11.7 months; </a:t>
            </a:r>
            <a:r>
              <a:rPr lang="en-US" sz="4000" i="1" dirty="0" err="1">
                <a:latin typeface="+mn-lt"/>
              </a:rPr>
              <a:t>SD</a:t>
            </a:r>
            <a:r>
              <a:rPr lang="en-US" sz="4000" baseline="-25000" dirty="0" err="1">
                <a:latin typeface="+mn-lt"/>
              </a:rPr>
              <a:t>age</a:t>
            </a:r>
            <a:r>
              <a:rPr lang="en-US" sz="4000" baseline="-25000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= 0.7 months; 48% girls) </a:t>
            </a:r>
            <a:r>
              <a:rPr lang="en-US" sz="4800" dirty="0">
                <a:latin typeface="+mn-lt"/>
              </a:rPr>
              <a:t>were presented with both trial types in a randomized order, while we recorded EEG.</a:t>
            </a:r>
          </a:p>
        </p:txBody>
      </p:sp>
      <p:sp>
        <p:nvSpPr>
          <p:cNvPr id="243" name="Textfeld 5"/>
          <p:cNvSpPr txBox="1">
            <a:spLocks noChangeArrowheads="1"/>
          </p:cNvSpPr>
          <p:nvPr/>
        </p:nvSpPr>
        <p:spPr bwMode="auto">
          <a:xfrm>
            <a:off x="0" y="72003"/>
            <a:ext cx="41749662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The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effect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of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kinematic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boundary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cues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on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action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sequence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processing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during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de-DE" sz="6700" b="1" dirty="0" err="1">
                <a:latin typeface="Arial" pitchFamily="34" charset="0"/>
                <a:ea typeface="Calibri"/>
                <a:cs typeface="Arial" pitchFamily="34" charset="0"/>
              </a:rPr>
              <a:t>infancy</a:t>
            </a:r>
            <a:r>
              <a:rPr lang="de-DE" sz="6700" b="1" dirty="0">
                <a:latin typeface="Arial" pitchFamily="34" charset="0"/>
                <a:ea typeface="Calibri"/>
                <a:cs typeface="Arial" pitchFamily="34" charset="0"/>
              </a:rPr>
              <a:t>: </a:t>
            </a:r>
            <a:r>
              <a:rPr lang="de-DE" sz="6700" b="1" dirty="0">
                <a:solidFill>
                  <a:srgbClr val="9A031E"/>
                </a:solidFill>
                <a:latin typeface="Arial" pitchFamily="34" charset="0"/>
                <a:ea typeface="Calibri"/>
                <a:cs typeface="Arial" pitchFamily="34" charset="0"/>
              </a:rPr>
              <a:t>An ERP </a:t>
            </a:r>
            <a:r>
              <a:rPr lang="de-DE" sz="6700" b="1" dirty="0" err="1">
                <a:solidFill>
                  <a:srgbClr val="9A031E"/>
                </a:solidFill>
                <a:latin typeface="Arial" pitchFamily="34" charset="0"/>
                <a:ea typeface="Calibri"/>
                <a:cs typeface="Arial" pitchFamily="34" charset="0"/>
              </a:rPr>
              <a:t>study</a:t>
            </a:r>
            <a:endParaRPr lang="de-DE" sz="6000" b="1" dirty="0">
              <a:solidFill>
                <a:srgbClr val="9A031E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245" name="Textfeld 35"/>
          <p:cNvSpPr txBox="1">
            <a:spLocks noChangeArrowheads="1"/>
          </p:cNvSpPr>
          <p:nvPr/>
        </p:nvSpPr>
        <p:spPr bwMode="auto">
          <a:xfrm>
            <a:off x="8526462" y="1347787"/>
            <a:ext cx="256069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de-DE" sz="5400" dirty="0">
                <a:latin typeface="Arial" pitchFamily="34" charset="0"/>
                <a:ea typeface="Calibri"/>
                <a:cs typeface="Arial" pitchFamily="34" charset="0"/>
              </a:rPr>
              <a:t>Matt Hilton, Isabell </a:t>
            </a:r>
            <a:r>
              <a:rPr lang="de-DE" sz="5400" dirty="0" err="1">
                <a:latin typeface="Arial" pitchFamily="34" charset="0"/>
                <a:ea typeface="Calibri"/>
                <a:cs typeface="Arial" pitchFamily="34" charset="0"/>
              </a:rPr>
              <a:t>Wartenburger</a:t>
            </a:r>
            <a:r>
              <a:rPr lang="de-DE" sz="5400" dirty="0">
                <a:latin typeface="Arial" pitchFamily="34" charset="0"/>
                <a:ea typeface="Calibri"/>
                <a:cs typeface="Arial" pitchFamily="34" charset="0"/>
              </a:rPr>
              <a:t> &amp; Birgit Elsner</a:t>
            </a:r>
            <a:endParaRPr lang="de-DE" sz="5400" baseline="30000" dirty="0">
              <a:latin typeface="Arial" pitchFamily="34" charset="0"/>
              <a:ea typeface="Calibri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r>
              <a:rPr lang="de-DE" sz="6600" baseline="30000" dirty="0">
                <a:latin typeface="Arial" pitchFamily="34" charset="0"/>
                <a:ea typeface="Calibri"/>
                <a:cs typeface="Arial" pitchFamily="34" charset="0"/>
              </a:rPr>
              <a:t>University </a:t>
            </a:r>
            <a:r>
              <a:rPr lang="de-DE" sz="6600" baseline="30000" dirty="0" err="1">
                <a:latin typeface="Arial" pitchFamily="34" charset="0"/>
                <a:ea typeface="Calibri"/>
                <a:cs typeface="Arial" pitchFamily="34" charset="0"/>
              </a:rPr>
              <a:t>of</a:t>
            </a:r>
            <a:r>
              <a:rPr lang="de-DE" sz="6600" baseline="30000" dirty="0">
                <a:latin typeface="Arial" pitchFamily="34" charset="0"/>
                <a:ea typeface="Calibri"/>
                <a:cs typeface="Arial" pitchFamily="34" charset="0"/>
              </a:rPr>
              <a:t> Potsdam, Germany.</a:t>
            </a:r>
            <a:endParaRPr lang="de-DE" sz="6600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146" name="Abgerundetes Rechteck 451">
            <a:extLst>
              <a:ext uri="{FF2B5EF4-FFF2-40B4-BE49-F238E27FC236}">
                <a16:creationId xmlns:a16="http://schemas.microsoft.com/office/drawing/2014/main" id="{B0826EAD-DAE4-7A4C-9BF2-EAB4AB025C99}"/>
              </a:ext>
            </a:extLst>
          </p:cNvPr>
          <p:cNvSpPr/>
          <p:nvPr/>
        </p:nvSpPr>
        <p:spPr bwMode="auto">
          <a:xfrm>
            <a:off x="449262" y="3252787"/>
            <a:ext cx="41910000" cy="1049825"/>
          </a:xfrm>
          <a:prstGeom prst="roundRect">
            <a:avLst/>
          </a:prstGeom>
          <a:solidFill>
            <a:srgbClr val="9A031E"/>
          </a:solidFill>
          <a:ln>
            <a:solidFill>
              <a:srgbClr val="9A03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33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visit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supplementary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website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>
                <a:solidFill>
                  <a:srgbClr val="E69F00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www.matthilton.de/ICIS2020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in-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experiment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de-DE" sz="4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analyses</a:t>
            </a:r>
            <a:r>
              <a:rPr lang="de-DE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de-DE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812BC6-490C-774A-89B9-0075D4692379}"/>
              </a:ext>
            </a:extLst>
          </p:cNvPr>
          <p:cNvSpPr/>
          <p:nvPr/>
        </p:nvSpPr>
        <p:spPr>
          <a:xfrm>
            <a:off x="525463" y="20473987"/>
            <a:ext cx="9525000" cy="1600200"/>
          </a:xfrm>
          <a:custGeom>
            <a:avLst/>
            <a:gdLst>
              <a:gd name="connsiteX0" fmla="*/ 0 w 9525000"/>
              <a:gd name="connsiteY0" fmla="*/ 0 h 1600200"/>
              <a:gd name="connsiteX1" fmla="*/ 9525000 w 9525000"/>
              <a:gd name="connsiteY1" fmla="*/ 0 h 1600200"/>
              <a:gd name="connsiteX2" fmla="*/ 9525000 w 9525000"/>
              <a:gd name="connsiteY2" fmla="*/ 1600200 h 1600200"/>
              <a:gd name="connsiteX3" fmla="*/ 0 w 9525000"/>
              <a:gd name="connsiteY3" fmla="*/ 1600200 h 1600200"/>
              <a:gd name="connsiteX4" fmla="*/ 0 w 95250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0" h="1600200" extrusionOk="0">
                <a:moveTo>
                  <a:pt x="0" y="0"/>
                </a:moveTo>
                <a:cubicBezTo>
                  <a:pt x="1737362" y="118645"/>
                  <a:pt x="5351299" y="116012"/>
                  <a:pt x="9525000" y="0"/>
                </a:cubicBezTo>
                <a:cubicBezTo>
                  <a:pt x="9648876" y="456081"/>
                  <a:pt x="9599173" y="1258643"/>
                  <a:pt x="9525000" y="1600200"/>
                </a:cubicBezTo>
                <a:cubicBezTo>
                  <a:pt x="6490306" y="1734800"/>
                  <a:pt x="4512970" y="1443004"/>
                  <a:pt x="0" y="1600200"/>
                </a:cubicBezTo>
                <a:cubicBezTo>
                  <a:pt x="-111537" y="818781"/>
                  <a:pt x="-142154" y="33387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E59E0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548CE-95B0-404A-9FAB-B1A8C9D9270E}"/>
              </a:ext>
            </a:extLst>
          </p:cNvPr>
          <p:cNvSpPr/>
          <p:nvPr/>
        </p:nvSpPr>
        <p:spPr>
          <a:xfrm>
            <a:off x="517524" y="22226584"/>
            <a:ext cx="10523538" cy="2895600"/>
          </a:xfrm>
          <a:custGeom>
            <a:avLst/>
            <a:gdLst>
              <a:gd name="connsiteX0" fmla="*/ 0 w 9753600"/>
              <a:gd name="connsiteY0" fmla="*/ 0 h 2895600"/>
              <a:gd name="connsiteX1" fmla="*/ 9753600 w 9753600"/>
              <a:gd name="connsiteY1" fmla="*/ 0 h 2895600"/>
              <a:gd name="connsiteX2" fmla="*/ 9753600 w 9753600"/>
              <a:gd name="connsiteY2" fmla="*/ 2895600 h 2895600"/>
              <a:gd name="connsiteX3" fmla="*/ 0 w 9753600"/>
              <a:gd name="connsiteY3" fmla="*/ 2895600 h 2895600"/>
              <a:gd name="connsiteX4" fmla="*/ 0 w 9753600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600" h="2895600" extrusionOk="0">
                <a:moveTo>
                  <a:pt x="0" y="0"/>
                </a:moveTo>
                <a:cubicBezTo>
                  <a:pt x="4344674" y="-5264"/>
                  <a:pt x="8625668" y="84467"/>
                  <a:pt x="9753600" y="0"/>
                </a:cubicBezTo>
                <a:cubicBezTo>
                  <a:pt x="9625427" y="911825"/>
                  <a:pt x="9882750" y="2542748"/>
                  <a:pt x="9753600" y="2895600"/>
                </a:cubicBezTo>
                <a:cubicBezTo>
                  <a:pt x="8540824" y="3001920"/>
                  <a:pt x="4414754" y="2887951"/>
                  <a:pt x="0" y="2895600"/>
                </a:cubicBezTo>
                <a:cubicBezTo>
                  <a:pt x="160128" y="2118537"/>
                  <a:pt x="25049" y="143783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56B4E9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0523538"/>
                      <a:gd name="connsiteY0" fmla="*/ 0 h 2895600"/>
                      <a:gd name="connsiteX1" fmla="*/ 10523538 w 10523538"/>
                      <a:gd name="connsiteY1" fmla="*/ 0 h 2895600"/>
                      <a:gd name="connsiteX2" fmla="*/ 10523538 w 10523538"/>
                      <a:gd name="connsiteY2" fmla="*/ 2895600 h 2895600"/>
                      <a:gd name="connsiteX3" fmla="*/ 0 w 10523538"/>
                      <a:gd name="connsiteY3" fmla="*/ 2895600 h 2895600"/>
                      <a:gd name="connsiteX4" fmla="*/ 0 w 10523538"/>
                      <a:gd name="connsiteY4" fmla="*/ 0 h 289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23538" h="2895600" extrusionOk="0">
                        <a:moveTo>
                          <a:pt x="0" y="0"/>
                        </a:moveTo>
                        <a:cubicBezTo>
                          <a:pt x="3297065" y="-5264"/>
                          <a:pt x="7177971" y="84467"/>
                          <a:pt x="10523538" y="0"/>
                        </a:cubicBezTo>
                        <a:cubicBezTo>
                          <a:pt x="10395365" y="911825"/>
                          <a:pt x="10652688" y="2542748"/>
                          <a:pt x="10523538" y="2895600"/>
                        </a:cubicBezTo>
                        <a:cubicBezTo>
                          <a:pt x="5948278" y="3001920"/>
                          <a:pt x="3146222" y="2887951"/>
                          <a:pt x="0" y="2895600"/>
                        </a:cubicBezTo>
                        <a:cubicBezTo>
                          <a:pt x="160128" y="2118537"/>
                          <a:pt x="25049" y="14378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2D048D-0FD0-DB43-88C6-531A778737CE}"/>
              </a:ext>
            </a:extLst>
          </p:cNvPr>
          <p:cNvSpPr/>
          <p:nvPr/>
        </p:nvSpPr>
        <p:spPr>
          <a:xfrm>
            <a:off x="11430000" y="21997987"/>
            <a:ext cx="9669462" cy="3733800"/>
          </a:xfrm>
          <a:custGeom>
            <a:avLst/>
            <a:gdLst>
              <a:gd name="connsiteX0" fmla="*/ 0 w 9906000"/>
              <a:gd name="connsiteY0" fmla="*/ 622312 h 3733800"/>
              <a:gd name="connsiteX1" fmla="*/ 622312 w 9906000"/>
              <a:gd name="connsiteY1" fmla="*/ 0 h 3733800"/>
              <a:gd name="connsiteX2" fmla="*/ 9283688 w 9906000"/>
              <a:gd name="connsiteY2" fmla="*/ 0 h 3733800"/>
              <a:gd name="connsiteX3" fmla="*/ 9906000 w 9906000"/>
              <a:gd name="connsiteY3" fmla="*/ 622312 h 3733800"/>
              <a:gd name="connsiteX4" fmla="*/ 9906000 w 9906000"/>
              <a:gd name="connsiteY4" fmla="*/ 3111488 h 3733800"/>
              <a:gd name="connsiteX5" fmla="*/ 9283688 w 9906000"/>
              <a:gd name="connsiteY5" fmla="*/ 3733800 h 3733800"/>
              <a:gd name="connsiteX6" fmla="*/ 622312 w 9906000"/>
              <a:gd name="connsiteY6" fmla="*/ 3733800 h 3733800"/>
              <a:gd name="connsiteX7" fmla="*/ 0 w 9906000"/>
              <a:gd name="connsiteY7" fmla="*/ 3111488 h 3733800"/>
              <a:gd name="connsiteX8" fmla="*/ 0 w 9906000"/>
              <a:gd name="connsiteY8" fmla="*/ 622312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0" h="3733800" extrusionOk="0">
                <a:moveTo>
                  <a:pt x="0" y="622312"/>
                </a:moveTo>
                <a:cubicBezTo>
                  <a:pt x="6620" y="228820"/>
                  <a:pt x="285271" y="5359"/>
                  <a:pt x="622312" y="0"/>
                </a:cubicBezTo>
                <a:cubicBezTo>
                  <a:pt x="3618906" y="16695"/>
                  <a:pt x="7608585" y="-77429"/>
                  <a:pt x="9283688" y="0"/>
                </a:cubicBezTo>
                <a:cubicBezTo>
                  <a:pt x="9637997" y="-7017"/>
                  <a:pt x="9896433" y="302997"/>
                  <a:pt x="9906000" y="622312"/>
                </a:cubicBezTo>
                <a:cubicBezTo>
                  <a:pt x="9778683" y="1714855"/>
                  <a:pt x="9978729" y="2458338"/>
                  <a:pt x="9906000" y="3111488"/>
                </a:cubicBezTo>
                <a:cubicBezTo>
                  <a:pt x="9930313" y="3478235"/>
                  <a:pt x="9616079" y="3727752"/>
                  <a:pt x="9283688" y="3733800"/>
                </a:cubicBezTo>
                <a:cubicBezTo>
                  <a:pt x="5526753" y="3756836"/>
                  <a:pt x="2070703" y="3774633"/>
                  <a:pt x="622312" y="3733800"/>
                </a:cubicBezTo>
                <a:cubicBezTo>
                  <a:pt x="254404" y="3717527"/>
                  <a:pt x="-25565" y="3453711"/>
                  <a:pt x="0" y="3111488"/>
                </a:cubicBezTo>
                <a:cubicBezTo>
                  <a:pt x="-28733" y="2615890"/>
                  <a:pt x="-38174" y="1760955"/>
                  <a:pt x="0" y="622312"/>
                </a:cubicBezTo>
                <a:close/>
              </a:path>
            </a:pathLst>
          </a:custGeom>
          <a:noFill/>
          <a:ln w="76200">
            <a:solidFill>
              <a:srgbClr val="56B4E9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9669462"/>
                      <a:gd name="connsiteY0" fmla="*/ 622312 h 3733800"/>
                      <a:gd name="connsiteX1" fmla="*/ 622312 w 9669462"/>
                      <a:gd name="connsiteY1" fmla="*/ 0 h 3733800"/>
                      <a:gd name="connsiteX2" fmla="*/ 9047150 w 9669462"/>
                      <a:gd name="connsiteY2" fmla="*/ 0 h 3733800"/>
                      <a:gd name="connsiteX3" fmla="*/ 9669462 w 9669462"/>
                      <a:gd name="connsiteY3" fmla="*/ 622312 h 3733800"/>
                      <a:gd name="connsiteX4" fmla="*/ 9669462 w 9669462"/>
                      <a:gd name="connsiteY4" fmla="*/ 3111488 h 3733800"/>
                      <a:gd name="connsiteX5" fmla="*/ 9047150 w 9669462"/>
                      <a:gd name="connsiteY5" fmla="*/ 3733800 h 3733800"/>
                      <a:gd name="connsiteX6" fmla="*/ 622312 w 9669462"/>
                      <a:gd name="connsiteY6" fmla="*/ 3733800 h 3733800"/>
                      <a:gd name="connsiteX7" fmla="*/ 0 w 9669462"/>
                      <a:gd name="connsiteY7" fmla="*/ 3111488 h 3733800"/>
                      <a:gd name="connsiteX8" fmla="*/ 0 w 9669462"/>
                      <a:gd name="connsiteY8" fmla="*/ 622312 h 37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669462" h="3733800" extrusionOk="0">
                        <a:moveTo>
                          <a:pt x="0" y="622312"/>
                        </a:moveTo>
                        <a:cubicBezTo>
                          <a:pt x="6620" y="228820"/>
                          <a:pt x="285271" y="5359"/>
                          <a:pt x="622312" y="0"/>
                        </a:cubicBezTo>
                        <a:cubicBezTo>
                          <a:pt x="1948249" y="16695"/>
                          <a:pt x="8061517" y="-77429"/>
                          <a:pt x="9047150" y="0"/>
                        </a:cubicBezTo>
                        <a:cubicBezTo>
                          <a:pt x="9401459" y="-7017"/>
                          <a:pt x="9659895" y="302997"/>
                          <a:pt x="9669462" y="622312"/>
                        </a:cubicBezTo>
                        <a:cubicBezTo>
                          <a:pt x="9542145" y="1714855"/>
                          <a:pt x="9742191" y="2458338"/>
                          <a:pt x="9669462" y="3111488"/>
                        </a:cubicBezTo>
                        <a:cubicBezTo>
                          <a:pt x="9693775" y="3478235"/>
                          <a:pt x="9379541" y="3727752"/>
                          <a:pt x="9047150" y="3733800"/>
                        </a:cubicBezTo>
                        <a:cubicBezTo>
                          <a:pt x="7798390" y="3756836"/>
                          <a:pt x="1721150" y="3774633"/>
                          <a:pt x="622312" y="3733800"/>
                        </a:cubicBezTo>
                        <a:cubicBezTo>
                          <a:pt x="254404" y="3717527"/>
                          <a:pt x="-25565" y="3453711"/>
                          <a:pt x="0" y="3111488"/>
                        </a:cubicBezTo>
                        <a:cubicBezTo>
                          <a:pt x="-28733" y="2615890"/>
                          <a:pt x="-38174" y="1760955"/>
                          <a:pt x="0" y="6223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9D177C6-3ADA-6D46-B0D1-A71CA7E5DC5D}"/>
              </a:ext>
            </a:extLst>
          </p:cNvPr>
          <p:cNvSpPr/>
          <p:nvPr/>
        </p:nvSpPr>
        <p:spPr>
          <a:xfrm flipV="1">
            <a:off x="11041062" y="23440141"/>
            <a:ext cx="342900" cy="185732"/>
          </a:xfrm>
          <a:custGeom>
            <a:avLst/>
            <a:gdLst>
              <a:gd name="connsiteX0" fmla="*/ 0 w 247973"/>
              <a:gd name="connsiteY0" fmla="*/ 0 h 697424"/>
              <a:gd name="connsiteX1" fmla="*/ 77491 w 247973"/>
              <a:gd name="connsiteY1" fmla="*/ 170482 h 697424"/>
              <a:gd name="connsiteX2" fmla="*/ 123986 w 247973"/>
              <a:gd name="connsiteY2" fmla="*/ 340963 h 697424"/>
              <a:gd name="connsiteX3" fmla="*/ 139485 w 247973"/>
              <a:gd name="connsiteY3" fmla="*/ 387458 h 697424"/>
              <a:gd name="connsiteX4" fmla="*/ 201478 w 247973"/>
              <a:gd name="connsiteY4" fmla="*/ 526943 h 697424"/>
              <a:gd name="connsiteX5" fmla="*/ 216976 w 247973"/>
              <a:gd name="connsiteY5" fmla="*/ 619932 h 697424"/>
              <a:gd name="connsiteX6" fmla="*/ 247973 w 247973"/>
              <a:gd name="connsiteY6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973" h="697424">
                <a:moveTo>
                  <a:pt x="0" y="0"/>
                </a:moveTo>
                <a:cubicBezTo>
                  <a:pt x="40891" y="68153"/>
                  <a:pt x="61280" y="89433"/>
                  <a:pt x="77491" y="170482"/>
                </a:cubicBezTo>
                <a:cubicBezTo>
                  <a:pt x="99397" y="280007"/>
                  <a:pt x="84661" y="222989"/>
                  <a:pt x="123986" y="340963"/>
                </a:cubicBezTo>
                <a:cubicBezTo>
                  <a:pt x="129152" y="356461"/>
                  <a:pt x="130423" y="373865"/>
                  <a:pt x="139485" y="387458"/>
                </a:cubicBezTo>
                <a:cubicBezTo>
                  <a:pt x="174585" y="440109"/>
                  <a:pt x="189183" y="453171"/>
                  <a:pt x="201478" y="526943"/>
                </a:cubicBezTo>
                <a:cubicBezTo>
                  <a:pt x="206644" y="557939"/>
                  <a:pt x="210159" y="589256"/>
                  <a:pt x="216976" y="619932"/>
                </a:cubicBezTo>
                <a:cubicBezTo>
                  <a:pt x="224637" y="654407"/>
                  <a:pt x="233293" y="668064"/>
                  <a:pt x="247973" y="697424"/>
                </a:cubicBezTo>
              </a:path>
            </a:pathLst>
          </a:custGeom>
          <a:noFill/>
          <a:ln w="76200">
            <a:solidFill>
              <a:srgbClr val="56B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44373-B1CE-ED49-9FFD-99269C590B3F}"/>
              </a:ext>
            </a:extLst>
          </p:cNvPr>
          <p:cNvSpPr/>
          <p:nvPr/>
        </p:nvSpPr>
        <p:spPr>
          <a:xfrm>
            <a:off x="11523662" y="4700587"/>
            <a:ext cx="17487900" cy="13258800"/>
          </a:xfrm>
          <a:prstGeom prst="rect">
            <a:avLst/>
          </a:prstGeom>
          <a:solidFill>
            <a:srgbClr val="560E3A"/>
          </a:solidFill>
          <a:ln>
            <a:solidFill>
              <a:srgbClr val="560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numCol="1" rtlCol="0" anchor="t"/>
          <a:lstStyle/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The Closure Positive Shift (CPS): an ERP component initially discovered as a marker of processing prosodic boundary cues in speech.</a:t>
            </a:r>
            <a:r>
              <a:rPr lang="en-US" sz="4800" baseline="30000" dirty="0"/>
              <a:t>2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CPS: a </a:t>
            </a:r>
            <a:r>
              <a:rPr lang="en-US" sz="4800" b="1" dirty="0"/>
              <a:t>broadly-distributed positive shift</a:t>
            </a:r>
            <a:r>
              <a:rPr lang="en-US" sz="4800" dirty="0"/>
              <a:t> in the ERP, beginning at the onset of boundary cues, and lasting approximately 500 ms.</a:t>
            </a:r>
            <a:r>
              <a:rPr lang="en-US" sz="4800" baseline="30000" dirty="0"/>
              <a:t>3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Recently, the CPS has been found in in 6-8-month-old infants as a response to prosodic boundaries in speech.</a:t>
            </a:r>
            <a:r>
              <a:rPr lang="en-US" sz="4800" baseline="30000" dirty="0"/>
              <a:t>4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We have also found a CPS-like positivity in response to kinematic boundary cues in adults.</a:t>
            </a:r>
            <a:r>
              <a:rPr lang="en-US" sz="4800" baseline="30000" dirty="0"/>
              <a:t>1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This component likely reflects attentional/memory processes related to the segmentation of the action sequence.</a:t>
            </a:r>
            <a:r>
              <a:rPr lang="en-US" sz="4800" baseline="30000" dirty="0"/>
              <a:t>5</a:t>
            </a:r>
          </a:p>
          <a:p>
            <a:pPr marL="360000"/>
            <a:r>
              <a:rPr lang="en-US" sz="4800" dirty="0"/>
              <a:t>RESULT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The onset of the pause is followed by a positive shift in the boundary condition across our three regions of interest.</a:t>
            </a:r>
          </a:p>
          <a:p>
            <a:pPr marL="360000"/>
            <a:r>
              <a:rPr lang="en-US" sz="4800" dirty="0"/>
              <a:t>CONCLUSION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12-month old infants are sensitive to kinematic boundary cues.</a:t>
            </a:r>
          </a:p>
          <a:p>
            <a:pPr marL="1045800" indent="-685800">
              <a:buFont typeface=".Hiragino Kaku Gothic Interface W3"/>
              <a:buChar char="☞"/>
            </a:pPr>
            <a:r>
              <a:rPr lang="en-US" sz="4800" dirty="0"/>
              <a:t>Kinematic boundary cues evoke a similar EEG response as boundary cues in speech.</a:t>
            </a:r>
          </a:p>
          <a:p>
            <a:pPr marL="360000"/>
            <a:endParaRPr lang="en-US" sz="4800" dirty="0"/>
          </a:p>
          <a:p>
            <a:pPr marL="1045800" indent="-685800">
              <a:buFont typeface=".Hiragino Kaku Gothic Interface W3"/>
              <a:buChar char="☞"/>
            </a:pPr>
            <a:endParaRPr lang="en-US" sz="48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992782EA-C2B4-CF4E-9849-32F4B80D6C6F}"/>
              </a:ext>
            </a:extLst>
          </p:cNvPr>
          <p:cNvSpPr/>
          <p:nvPr/>
        </p:nvSpPr>
        <p:spPr>
          <a:xfrm flipV="1">
            <a:off x="10050463" y="20011141"/>
            <a:ext cx="1379537" cy="1214924"/>
          </a:xfrm>
          <a:custGeom>
            <a:avLst/>
            <a:gdLst>
              <a:gd name="connsiteX0" fmla="*/ 0 w 247973"/>
              <a:gd name="connsiteY0" fmla="*/ 0 h 697424"/>
              <a:gd name="connsiteX1" fmla="*/ 77491 w 247973"/>
              <a:gd name="connsiteY1" fmla="*/ 170482 h 697424"/>
              <a:gd name="connsiteX2" fmla="*/ 123986 w 247973"/>
              <a:gd name="connsiteY2" fmla="*/ 340963 h 697424"/>
              <a:gd name="connsiteX3" fmla="*/ 139485 w 247973"/>
              <a:gd name="connsiteY3" fmla="*/ 387458 h 697424"/>
              <a:gd name="connsiteX4" fmla="*/ 201478 w 247973"/>
              <a:gd name="connsiteY4" fmla="*/ 526943 h 697424"/>
              <a:gd name="connsiteX5" fmla="*/ 216976 w 247973"/>
              <a:gd name="connsiteY5" fmla="*/ 619932 h 697424"/>
              <a:gd name="connsiteX6" fmla="*/ 247973 w 247973"/>
              <a:gd name="connsiteY6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973" h="697424">
                <a:moveTo>
                  <a:pt x="0" y="0"/>
                </a:moveTo>
                <a:cubicBezTo>
                  <a:pt x="40891" y="68153"/>
                  <a:pt x="61280" y="89433"/>
                  <a:pt x="77491" y="170482"/>
                </a:cubicBezTo>
                <a:cubicBezTo>
                  <a:pt x="99397" y="280007"/>
                  <a:pt x="84661" y="222989"/>
                  <a:pt x="123986" y="340963"/>
                </a:cubicBezTo>
                <a:cubicBezTo>
                  <a:pt x="129152" y="356461"/>
                  <a:pt x="130423" y="373865"/>
                  <a:pt x="139485" y="387458"/>
                </a:cubicBezTo>
                <a:cubicBezTo>
                  <a:pt x="174585" y="440109"/>
                  <a:pt x="189183" y="453171"/>
                  <a:pt x="201478" y="526943"/>
                </a:cubicBezTo>
                <a:cubicBezTo>
                  <a:pt x="206644" y="557939"/>
                  <a:pt x="210159" y="589256"/>
                  <a:pt x="216976" y="619932"/>
                </a:cubicBezTo>
                <a:cubicBezTo>
                  <a:pt x="224637" y="654407"/>
                  <a:pt x="233293" y="668064"/>
                  <a:pt x="247973" y="697424"/>
                </a:cubicBezTo>
              </a:path>
            </a:pathLst>
          </a:custGeom>
          <a:noFill/>
          <a:ln w="76200">
            <a:solidFill>
              <a:srgbClr val="E59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6CEB01C-CEAD-0E43-A5D0-BDE6531F9E08}"/>
              </a:ext>
            </a:extLst>
          </p:cNvPr>
          <p:cNvSpPr/>
          <p:nvPr/>
        </p:nvSpPr>
        <p:spPr>
          <a:xfrm>
            <a:off x="21251862" y="18035587"/>
            <a:ext cx="11353800" cy="11734800"/>
          </a:xfrm>
          <a:prstGeom prst="rect">
            <a:avLst/>
          </a:prstGeom>
          <a:solidFill>
            <a:srgbClr val="0F4C5C"/>
          </a:solidFill>
          <a:ln>
            <a:solidFill>
              <a:srgbClr val="0F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numCol="1" rtlCol="0" anchor="t"/>
          <a:lstStyle/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The Negative Central (Nc) component is a marker of attention to and encoding of a stimulus.</a:t>
            </a:r>
            <a:r>
              <a:rPr lang="en-US" sz="4800" baseline="30000" dirty="0"/>
              <a:t>6</a:t>
            </a:r>
          </a:p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Nc: </a:t>
            </a:r>
            <a:r>
              <a:rPr lang="en-US" sz="4800" dirty="0" err="1"/>
              <a:t>fronto</a:t>
            </a:r>
            <a:r>
              <a:rPr lang="en-US" sz="4800" dirty="0"/>
              <a:t>-central negative peak approx. 250-750 ms following stimulus onset.  </a:t>
            </a:r>
          </a:p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The Nc recently found to be related to action processing during infancy.</a:t>
            </a:r>
            <a:r>
              <a:rPr lang="en-US" sz="4800" baseline="30000" dirty="0"/>
              <a:t>7</a:t>
            </a:r>
          </a:p>
          <a:p>
            <a:pPr marL="360000"/>
            <a:r>
              <a:rPr lang="en-US" sz="4800" dirty="0"/>
              <a:t>RESULT</a:t>
            </a:r>
          </a:p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We found an Nc-like component in response to all actions except the final action in the no-boundary condition.</a:t>
            </a:r>
          </a:p>
          <a:p>
            <a:pPr marL="360000"/>
            <a:r>
              <a:rPr lang="en-US" sz="4800" dirty="0"/>
              <a:t>CONCLUSION</a:t>
            </a:r>
          </a:p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Kinematic boundary cues modulate encoding of the actions that follow. </a:t>
            </a:r>
          </a:p>
          <a:p>
            <a:pPr marL="685800" indent="-685800">
              <a:buFont typeface=".Hiragino Kaku Gothic Interface W3"/>
              <a:buChar char="☞"/>
            </a:pPr>
            <a:r>
              <a:rPr lang="en-US" sz="4800" dirty="0"/>
              <a:t>First evidence of a role of kinematic boundary cues in early action processing.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0FF5EEDA-0C05-9B4E-9114-62AE0E075135}"/>
              </a:ext>
            </a:extLst>
          </p:cNvPr>
          <p:cNvSpPr/>
          <p:nvPr/>
        </p:nvSpPr>
        <p:spPr>
          <a:xfrm>
            <a:off x="29011562" y="4700587"/>
            <a:ext cx="13347700" cy="13258800"/>
          </a:xfrm>
          <a:prstGeom prst="frame">
            <a:avLst>
              <a:gd name="adj1" fmla="val 2335"/>
            </a:avLst>
          </a:prstGeom>
          <a:solidFill>
            <a:srgbClr val="560E3A"/>
          </a:solidFill>
          <a:ln>
            <a:solidFill>
              <a:srgbClr val="560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66E1963F-A851-524A-B21A-92A6B0B3D495}"/>
              </a:ext>
            </a:extLst>
          </p:cNvPr>
          <p:cNvSpPr/>
          <p:nvPr/>
        </p:nvSpPr>
        <p:spPr>
          <a:xfrm>
            <a:off x="32529462" y="18035587"/>
            <a:ext cx="9829800" cy="11734800"/>
          </a:xfrm>
          <a:prstGeom prst="frame">
            <a:avLst>
              <a:gd name="adj1" fmla="val 2335"/>
            </a:avLst>
          </a:prstGeom>
          <a:solidFill>
            <a:srgbClr val="0F4C5C"/>
          </a:solidFill>
          <a:ln>
            <a:solidFill>
              <a:srgbClr val="0F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7" name="Grafik 219">
            <a:extLst>
              <a:ext uri="{FF2B5EF4-FFF2-40B4-BE49-F238E27FC236}">
                <a16:creationId xmlns:a16="http://schemas.microsoft.com/office/drawing/2014/main" id="{A82B7463-DDC1-6745-9FF8-BBD1169421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3"/>
          <a:stretch/>
        </p:blipFill>
        <p:spPr>
          <a:xfrm>
            <a:off x="601662" y="1347787"/>
            <a:ext cx="1524000" cy="1796106"/>
          </a:xfrm>
          <a:prstGeom prst="rect">
            <a:avLst/>
          </a:prstGeom>
        </p:spPr>
      </p:pic>
      <p:pic>
        <p:nvPicPr>
          <p:cNvPr id="68" name="Grafik 286" descr="Unilogo_Humanw_trans_groß.gif">
            <a:extLst>
              <a:ext uri="{FF2B5EF4-FFF2-40B4-BE49-F238E27FC236}">
                <a16:creationId xmlns:a16="http://schemas.microsoft.com/office/drawing/2014/main" id="{DE16C371-A78F-2F4B-885A-3B6AED95FB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08368" y="1235482"/>
            <a:ext cx="1851628" cy="1932618"/>
          </a:xfrm>
          <a:prstGeom prst="rect">
            <a:avLst/>
          </a:prstGeom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887A58C5-9D30-B743-8224-0DB760B6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2" y="1728787"/>
            <a:ext cx="7467600" cy="9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EBECD2-49D2-C246-A4AB-007C3B5376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/>
          <a:stretch/>
        </p:blipFill>
        <p:spPr>
          <a:xfrm>
            <a:off x="29456062" y="5165693"/>
            <a:ext cx="11950700" cy="119507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910CDD-01D0-D14C-9801-0641F1B5D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662" y="18255453"/>
            <a:ext cx="7543800" cy="334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BAB8C-C901-314C-8D22-1EA7D83B0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662" y="22163087"/>
            <a:ext cx="9423400" cy="3340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EEC361-C39D-E748-A424-181ECB1B3D90}"/>
              </a:ext>
            </a:extLst>
          </p:cNvPr>
          <p:cNvSpPr/>
          <p:nvPr/>
        </p:nvSpPr>
        <p:spPr>
          <a:xfrm>
            <a:off x="11422062" y="18132419"/>
            <a:ext cx="8077200" cy="3657600"/>
          </a:xfrm>
          <a:custGeom>
            <a:avLst/>
            <a:gdLst>
              <a:gd name="connsiteX0" fmla="*/ 0 w 8077200"/>
              <a:gd name="connsiteY0" fmla="*/ 609612 h 3657600"/>
              <a:gd name="connsiteX1" fmla="*/ 609612 w 8077200"/>
              <a:gd name="connsiteY1" fmla="*/ 0 h 3657600"/>
              <a:gd name="connsiteX2" fmla="*/ 7467588 w 8077200"/>
              <a:gd name="connsiteY2" fmla="*/ 0 h 3657600"/>
              <a:gd name="connsiteX3" fmla="*/ 8077200 w 8077200"/>
              <a:gd name="connsiteY3" fmla="*/ 609612 h 3657600"/>
              <a:gd name="connsiteX4" fmla="*/ 8077200 w 8077200"/>
              <a:gd name="connsiteY4" fmla="*/ 3047988 h 3657600"/>
              <a:gd name="connsiteX5" fmla="*/ 7467588 w 8077200"/>
              <a:gd name="connsiteY5" fmla="*/ 3657600 h 3657600"/>
              <a:gd name="connsiteX6" fmla="*/ 609612 w 8077200"/>
              <a:gd name="connsiteY6" fmla="*/ 3657600 h 3657600"/>
              <a:gd name="connsiteX7" fmla="*/ 0 w 8077200"/>
              <a:gd name="connsiteY7" fmla="*/ 3047988 h 3657600"/>
              <a:gd name="connsiteX8" fmla="*/ 0 w 8077200"/>
              <a:gd name="connsiteY8" fmla="*/ 609612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7200" h="3657600" extrusionOk="0">
                <a:moveTo>
                  <a:pt x="0" y="609612"/>
                </a:moveTo>
                <a:cubicBezTo>
                  <a:pt x="-40952" y="247673"/>
                  <a:pt x="262024" y="4094"/>
                  <a:pt x="609612" y="0"/>
                </a:cubicBezTo>
                <a:cubicBezTo>
                  <a:pt x="1786876" y="132882"/>
                  <a:pt x="6340971" y="-84951"/>
                  <a:pt x="7467588" y="0"/>
                </a:cubicBezTo>
                <a:cubicBezTo>
                  <a:pt x="7759874" y="43352"/>
                  <a:pt x="8067987" y="323856"/>
                  <a:pt x="8077200" y="609612"/>
                </a:cubicBezTo>
                <a:cubicBezTo>
                  <a:pt x="8097387" y="1794541"/>
                  <a:pt x="8229680" y="2286459"/>
                  <a:pt x="8077200" y="3047988"/>
                </a:cubicBezTo>
                <a:cubicBezTo>
                  <a:pt x="8132833" y="3391267"/>
                  <a:pt x="7827250" y="3610301"/>
                  <a:pt x="7467588" y="3657600"/>
                </a:cubicBezTo>
                <a:cubicBezTo>
                  <a:pt x="4939960" y="3745239"/>
                  <a:pt x="2317649" y="3584921"/>
                  <a:pt x="609612" y="3657600"/>
                </a:cubicBezTo>
                <a:cubicBezTo>
                  <a:pt x="270689" y="3636201"/>
                  <a:pt x="-11268" y="3400326"/>
                  <a:pt x="0" y="3047988"/>
                </a:cubicBezTo>
                <a:cubicBezTo>
                  <a:pt x="-38581" y="2682519"/>
                  <a:pt x="63341" y="1813598"/>
                  <a:pt x="0" y="609612"/>
                </a:cubicBezTo>
                <a:close/>
              </a:path>
            </a:pathLst>
          </a:custGeom>
          <a:noFill/>
          <a:ln w="76200">
            <a:solidFill>
              <a:srgbClr val="E59E0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525B-50FB-554C-AE75-9E30392D51E5}"/>
              </a:ext>
            </a:extLst>
          </p:cNvPr>
          <p:cNvSpPr txBox="1"/>
          <p:nvPr/>
        </p:nvSpPr>
        <p:spPr>
          <a:xfrm>
            <a:off x="41063862" y="637698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F3, </a:t>
            </a:r>
          </a:p>
          <a:p>
            <a:r>
              <a:rPr lang="en-US" sz="2000" dirty="0" err="1"/>
              <a:t>Fz</a:t>
            </a:r>
            <a:r>
              <a:rPr lang="en-US" sz="2000" dirty="0"/>
              <a:t>, </a:t>
            </a:r>
          </a:p>
          <a:p>
            <a:r>
              <a:rPr lang="en-US" sz="2000" dirty="0"/>
              <a:t>F4.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02A8C-7876-0B4C-B636-EDADFDE0835C}"/>
              </a:ext>
            </a:extLst>
          </p:cNvPr>
          <p:cNvSpPr txBox="1"/>
          <p:nvPr/>
        </p:nvSpPr>
        <p:spPr>
          <a:xfrm>
            <a:off x="41063862" y="881538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C3, </a:t>
            </a:r>
          </a:p>
          <a:p>
            <a:r>
              <a:rPr lang="en-US" sz="2000" dirty="0" err="1"/>
              <a:t>Cz</a:t>
            </a:r>
            <a:r>
              <a:rPr lang="en-US" sz="2000" dirty="0"/>
              <a:t>, </a:t>
            </a:r>
          </a:p>
          <a:p>
            <a:r>
              <a:rPr lang="en-US" sz="2000" dirty="0"/>
              <a:t>C4.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20CA1-B8C9-4443-9B28-963CB24B0FBB}"/>
              </a:ext>
            </a:extLst>
          </p:cNvPr>
          <p:cNvSpPr txBox="1"/>
          <p:nvPr/>
        </p:nvSpPr>
        <p:spPr>
          <a:xfrm>
            <a:off x="41063862" y="1117758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P3, </a:t>
            </a:r>
          </a:p>
          <a:p>
            <a:r>
              <a:rPr lang="en-US" sz="2000" dirty="0" err="1"/>
              <a:t>Pz</a:t>
            </a:r>
            <a:r>
              <a:rPr lang="en-US" sz="2000" dirty="0"/>
              <a:t>, </a:t>
            </a:r>
          </a:p>
          <a:p>
            <a:r>
              <a:rPr lang="en-US" sz="2000" dirty="0"/>
              <a:t>P4.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4B69D2-29C6-5E45-9408-ED0B847B1B3D}"/>
              </a:ext>
            </a:extLst>
          </p:cNvPr>
          <p:cNvSpPr/>
          <p:nvPr/>
        </p:nvSpPr>
        <p:spPr>
          <a:xfrm rot="13429910">
            <a:off x="37059543" y="8267591"/>
            <a:ext cx="762000" cy="356428"/>
          </a:xfrm>
          <a:custGeom>
            <a:avLst/>
            <a:gdLst>
              <a:gd name="connsiteX0" fmla="*/ 0 w 762000"/>
              <a:gd name="connsiteY0" fmla="*/ 89107 h 356428"/>
              <a:gd name="connsiteX1" fmla="*/ 583786 w 762000"/>
              <a:gd name="connsiteY1" fmla="*/ 89107 h 356428"/>
              <a:gd name="connsiteX2" fmla="*/ 583786 w 762000"/>
              <a:gd name="connsiteY2" fmla="*/ 0 h 356428"/>
              <a:gd name="connsiteX3" fmla="*/ 762000 w 762000"/>
              <a:gd name="connsiteY3" fmla="*/ 178214 h 356428"/>
              <a:gd name="connsiteX4" fmla="*/ 583786 w 762000"/>
              <a:gd name="connsiteY4" fmla="*/ 356428 h 356428"/>
              <a:gd name="connsiteX5" fmla="*/ 583786 w 762000"/>
              <a:gd name="connsiteY5" fmla="*/ 267321 h 356428"/>
              <a:gd name="connsiteX6" fmla="*/ 0 w 762000"/>
              <a:gd name="connsiteY6" fmla="*/ 267321 h 356428"/>
              <a:gd name="connsiteX7" fmla="*/ 0 w 762000"/>
              <a:gd name="connsiteY7" fmla="*/ 89107 h 35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356428" extrusionOk="0">
                <a:moveTo>
                  <a:pt x="0" y="89107"/>
                </a:moveTo>
                <a:cubicBezTo>
                  <a:pt x="95158" y="47718"/>
                  <a:pt x="308052" y="127786"/>
                  <a:pt x="583786" y="89107"/>
                </a:cubicBezTo>
                <a:cubicBezTo>
                  <a:pt x="581945" y="75805"/>
                  <a:pt x="583532" y="29894"/>
                  <a:pt x="583786" y="0"/>
                </a:cubicBezTo>
                <a:cubicBezTo>
                  <a:pt x="629103" y="49031"/>
                  <a:pt x="704947" y="123341"/>
                  <a:pt x="762000" y="178214"/>
                </a:cubicBezTo>
                <a:cubicBezTo>
                  <a:pt x="675658" y="255860"/>
                  <a:pt x="654301" y="303649"/>
                  <a:pt x="583786" y="356428"/>
                </a:cubicBezTo>
                <a:cubicBezTo>
                  <a:pt x="575988" y="318342"/>
                  <a:pt x="581065" y="281793"/>
                  <a:pt x="583786" y="267321"/>
                </a:cubicBezTo>
                <a:cubicBezTo>
                  <a:pt x="490283" y="224723"/>
                  <a:pt x="62998" y="232504"/>
                  <a:pt x="0" y="267321"/>
                </a:cubicBezTo>
                <a:cubicBezTo>
                  <a:pt x="-13049" y="229147"/>
                  <a:pt x="-10599" y="161000"/>
                  <a:pt x="0" y="89107"/>
                </a:cubicBezTo>
                <a:close/>
              </a:path>
            </a:pathLst>
          </a:custGeom>
          <a:noFill/>
          <a:ln w="76200">
            <a:solidFill>
              <a:srgbClr val="560E3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50C44A3-B84D-714D-B2BD-E98E06DD165E}"/>
              </a:ext>
            </a:extLst>
          </p:cNvPr>
          <p:cNvSpPr/>
          <p:nvPr/>
        </p:nvSpPr>
        <p:spPr>
          <a:xfrm rot="13228865">
            <a:off x="37245498" y="10754368"/>
            <a:ext cx="533400" cy="457200"/>
          </a:xfrm>
          <a:custGeom>
            <a:avLst/>
            <a:gdLst>
              <a:gd name="connsiteX0" fmla="*/ 0 w 533400"/>
              <a:gd name="connsiteY0" fmla="*/ 114300 h 457200"/>
              <a:gd name="connsiteX1" fmla="*/ 304800 w 533400"/>
              <a:gd name="connsiteY1" fmla="*/ 114300 h 457200"/>
              <a:gd name="connsiteX2" fmla="*/ 304800 w 533400"/>
              <a:gd name="connsiteY2" fmla="*/ 0 h 457200"/>
              <a:gd name="connsiteX3" fmla="*/ 533400 w 533400"/>
              <a:gd name="connsiteY3" fmla="*/ 228600 h 457200"/>
              <a:gd name="connsiteX4" fmla="*/ 304800 w 533400"/>
              <a:gd name="connsiteY4" fmla="*/ 457200 h 457200"/>
              <a:gd name="connsiteX5" fmla="*/ 304800 w 533400"/>
              <a:gd name="connsiteY5" fmla="*/ 342900 h 457200"/>
              <a:gd name="connsiteX6" fmla="*/ 0 w 533400"/>
              <a:gd name="connsiteY6" fmla="*/ 342900 h 457200"/>
              <a:gd name="connsiteX7" fmla="*/ 0 w 533400"/>
              <a:gd name="connsiteY7" fmla="*/ 1143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" h="457200" extrusionOk="0">
                <a:moveTo>
                  <a:pt x="0" y="114300"/>
                </a:moveTo>
                <a:cubicBezTo>
                  <a:pt x="135186" y="132383"/>
                  <a:pt x="187918" y="90997"/>
                  <a:pt x="304800" y="114300"/>
                </a:cubicBezTo>
                <a:cubicBezTo>
                  <a:pt x="307841" y="73538"/>
                  <a:pt x="301911" y="33112"/>
                  <a:pt x="304800" y="0"/>
                </a:cubicBezTo>
                <a:cubicBezTo>
                  <a:pt x="349763" y="65408"/>
                  <a:pt x="494260" y="182903"/>
                  <a:pt x="533400" y="228600"/>
                </a:cubicBezTo>
                <a:cubicBezTo>
                  <a:pt x="447976" y="312426"/>
                  <a:pt x="344089" y="434086"/>
                  <a:pt x="304800" y="457200"/>
                </a:cubicBezTo>
                <a:cubicBezTo>
                  <a:pt x="311500" y="426335"/>
                  <a:pt x="300063" y="361635"/>
                  <a:pt x="304800" y="342900"/>
                </a:cubicBezTo>
                <a:cubicBezTo>
                  <a:pt x="257748" y="356026"/>
                  <a:pt x="115816" y="327539"/>
                  <a:pt x="0" y="342900"/>
                </a:cubicBezTo>
                <a:cubicBezTo>
                  <a:pt x="-7003" y="311706"/>
                  <a:pt x="-14154" y="208142"/>
                  <a:pt x="0" y="114300"/>
                </a:cubicBezTo>
                <a:close/>
              </a:path>
            </a:pathLst>
          </a:custGeom>
          <a:noFill/>
          <a:ln w="76200">
            <a:solidFill>
              <a:srgbClr val="560E3A"/>
            </a:solidFill>
            <a:extLst>
              <a:ext uri="{C807C97D-BFC1-408E-A445-0C87EB9F89A2}">
                <ask:lineSketchStyleProps xmlns:ask="http://schemas.microsoft.com/office/drawing/2018/sketchyshapes" sd="823318213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CC4BB-9415-C64B-B32E-229984563644}"/>
              </a:ext>
            </a:extLst>
          </p:cNvPr>
          <p:cNvSpPr txBox="1"/>
          <p:nvPr/>
        </p:nvSpPr>
        <p:spPr>
          <a:xfrm>
            <a:off x="37787262" y="835818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0E3A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CPS?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C50B79-EB58-7242-B551-35EB0C2FF05E}"/>
              </a:ext>
            </a:extLst>
          </p:cNvPr>
          <p:cNvSpPr txBox="1"/>
          <p:nvPr/>
        </p:nvSpPr>
        <p:spPr>
          <a:xfrm>
            <a:off x="37787262" y="1079658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0E3A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CPS?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9F122E6-D479-CC4A-80F3-8CF36DDCC8FE}"/>
              </a:ext>
            </a:extLst>
          </p:cNvPr>
          <p:cNvSpPr/>
          <p:nvPr/>
        </p:nvSpPr>
        <p:spPr>
          <a:xfrm rot="13429910">
            <a:off x="37489846" y="13001629"/>
            <a:ext cx="518954" cy="230108"/>
          </a:xfrm>
          <a:custGeom>
            <a:avLst/>
            <a:gdLst>
              <a:gd name="connsiteX0" fmla="*/ 0 w 518954"/>
              <a:gd name="connsiteY0" fmla="*/ 57527 h 230108"/>
              <a:gd name="connsiteX1" fmla="*/ 403900 w 518954"/>
              <a:gd name="connsiteY1" fmla="*/ 57527 h 230108"/>
              <a:gd name="connsiteX2" fmla="*/ 403900 w 518954"/>
              <a:gd name="connsiteY2" fmla="*/ 0 h 230108"/>
              <a:gd name="connsiteX3" fmla="*/ 518954 w 518954"/>
              <a:gd name="connsiteY3" fmla="*/ 115054 h 230108"/>
              <a:gd name="connsiteX4" fmla="*/ 403900 w 518954"/>
              <a:gd name="connsiteY4" fmla="*/ 230108 h 230108"/>
              <a:gd name="connsiteX5" fmla="*/ 403900 w 518954"/>
              <a:gd name="connsiteY5" fmla="*/ 172581 h 230108"/>
              <a:gd name="connsiteX6" fmla="*/ 0 w 518954"/>
              <a:gd name="connsiteY6" fmla="*/ 172581 h 230108"/>
              <a:gd name="connsiteX7" fmla="*/ 0 w 518954"/>
              <a:gd name="connsiteY7" fmla="*/ 57527 h 2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954" h="230108" extrusionOk="0">
                <a:moveTo>
                  <a:pt x="0" y="57527"/>
                </a:moveTo>
                <a:cubicBezTo>
                  <a:pt x="79842" y="58097"/>
                  <a:pt x="303304" y="93370"/>
                  <a:pt x="403900" y="57527"/>
                </a:cubicBezTo>
                <a:cubicBezTo>
                  <a:pt x="408037" y="38781"/>
                  <a:pt x="403377" y="14553"/>
                  <a:pt x="403900" y="0"/>
                </a:cubicBezTo>
                <a:cubicBezTo>
                  <a:pt x="459270" y="47527"/>
                  <a:pt x="493494" y="85409"/>
                  <a:pt x="518954" y="115054"/>
                </a:cubicBezTo>
                <a:cubicBezTo>
                  <a:pt x="476167" y="137549"/>
                  <a:pt x="453171" y="175737"/>
                  <a:pt x="403900" y="230108"/>
                </a:cubicBezTo>
                <a:cubicBezTo>
                  <a:pt x="408451" y="207333"/>
                  <a:pt x="407185" y="183981"/>
                  <a:pt x="403900" y="172581"/>
                </a:cubicBezTo>
                <a:cubicBezTo>
                  <a:pt x="229223" y="159589"/>
                  <a:pt x="91205" y="195811"/>
                  <a:pt x="0" y="172581"/>
                </a:cubicBezTo>
                <a:cubicBezTo>
                  <a:pt x="-9620" y="133350"/>
                  <a:pt x="-8353" y="76217"/>
                  <a:pt x="0" y="57527"/>
                </a:cubicBezTo>
                <a:close/>
              </a:path>
            </a:pathLst>
          </a:custGeom>
          <a:noFill/>
          <a:ln w="76200">
            <a:solidFill>
              <a:srgbClr val="560E3A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B573EA-31DA-8C41-95BE-7A0382CD2395}"/>
              </a:ext>
            </a:extLst>
          </p:cNvPr>
          <p:cNvSpPr txBox="1"/>
          <p:nvPr/>
        </p:nvSpPr>
        <p:spPr>
          <a:xfrm>
            <a:off x="38015862" y="1308258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60E3A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CPS?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0CBFA8-7D6C-4FC4-9D8F-71D6DD0FE87A}"/>
              </a:ext>
            </a:extLst>
          </p:cNvPr>
          <p:cNvGrpSpPr/>
          <p:nvPr/>
        </p:nvGrpSpPr>
        <p:grpSpPr>
          <a:xfrm>
            <a:off x="39311262" y="5022362"/>
            <a:ext cx="2743200" cy="1185250"/>
            <a:chOff x="29329062" y="5022362"/>
            <a:chExt cx="2743200" cy="118525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BA5DAB5-0401-4EC8-92B9-BC4D43C85D22}"/>
                </a:ext>
              </a:extLst>
            </p:cNvPr>
            <p:cNvSpPr/>
            <p:nvPr/>
          </p:nvSpPr>
          <p:spPr>
            <a:xfrm>
              <a:off x="29329062" y="5022362"/>
              <a:ext cx="2743200" cy="592625"/>
            </a:xfrm>
            <a:prstGeom prst="rect">
              <a:avLst/>
            </a:prstGeom>
            <a:solidFill>
              <a:srgbClr val="E6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de-DE" dirty="0" err="1">
                  <a:solidFill>
                    <a:sysClr val="windowText" lastClr="000000"/>
                  </a:solidFill>
                </a:rPr>
                <a:t>No-boundary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0F33297-4A7E-445D-B416-B6C758273E77}"/>
                </a:ext>
              </a:extLst>
            </p:cNvPr>
            <p:cNvSpPr/>
            <p:nvPr/>
          </p:nvSpPr>
          <p:spPr>
            <a:xfrm>
              <a:off x="29329062" y="5614987"/>
              <a:ext cx="2743200" cy="592625"/>
            </a:xfrm>
            <a:prstGeom prst="rect">
              <a:avLst/>
            </a:prstGeom>
            <a:solidFill>
              <a:srgbClr val="56B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de-DE" sz="3300" dirty="0">
                  <a:solidFill>
                    <a:sysClr val="windowText" lastClr="000000"/>
                  </a:solidFill>
                </a:rPr>
                <a:t>Boundary</a:t>
              </a:r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A7F9067E-6101-44BA-B735-B40AAC214A20}"/>
              </a:ext>
            </a:extLst>
          </p:cNvPr>
          <p:cNvSpPr/>
          <p:nvPr/>
        </p:nvSpPr>
        <p:spPr>
          <a:xfrm>
            <a:off x="33545852" y="18846435"/>
            <a:ext cx="312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33C6E76-ED4B-4694-BC34-5401B07C73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930" y="18335849"/>
            <a:ext cx="8997714" cy="1079908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AE6420B8-FACA-4F24-BF6F-6166B587EA88}"/>
              </a:ext>
            </a:extLst>
          </p:cNvPr>
          <p:cNvSpPr txBox="1"/>
          <p:nvPr/>
        </p:nvSpPr>
        <p:spPr>
          <a:xfrm>
            <a:off x="33721248" y="18676698"/>
            <a:ext cx="7581900" cy="2632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25000" lnSpcReduction="20000"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Shaded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area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shows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Nc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analysis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window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B1B7A38-5510-4420-AB02-A57F62D27BA0}"/>
              </a:ext>
            </a:extLst>
          </p:cNvPr>
          <p:cNvSpPr txBox="1"/>
          <p:nvPr/>
        </p:nvSpPr>
        <p:spPr>
          <a:xfrm>
            <a:off x="68262" y="29256602"/>
            <a:ext cx="10793409" cy="970985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r>
              <a:rPr lang="de-DE" dirty="0">
                <a:latin typeface="+mn-lt"/>
              </a:rPr>
              <a:t>+ DFG Research Group FOR 2253 Crossing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Borders </a:t>
            </a:r>
          </a:p>
          <a:p>
            <a:r>
              <a:rPr lang="de-DE" dirty="0">
                <a:latin typeface="+mn-lt"/>
              </a:rPr>
              <a:t>* References </a:t>
            </a:r>
            <a:r>
              <a:rPr lang="de-DE" dirty="0" err="1">
                <a:latin typeface="+mn-lt"/>
              </a:rPr>
              <a:t>available</a:t>
            </a:r>
            <a:r>
              <a:rPr lang="de-DE" dirty="0">
                <a:latin typeface="+mn-lt"/>
              </a:rPr>
              <a:t> at </a:t>
            </a:r>
            <a:r>
              <a:rPr lang="de-DE" dirty="0">
                <a:latin typeface="+mn-lt"/>
                <a:hlinkClick r:id="rId3"/>
              </a:rPr>
              <a:t>www.matthilton.de/ICIS2020</a:t>
            </a:r>
            <a:endParaRPr lang="de-DE" dirty="0">
              <a:latin typeface="+mn-lt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A191926E-FDA0-4720-B022-C335701B5394}"/>
              </a:ext>
            </a:extLst>
          </p:cNvPr>
          <p:cNvSpPr/>
          <p:nvPr/>
        </p:nvSpPr>
        <p:spPr>
          <a:xfrm>
            <a:off x="11465830" y="25939755"/>
            <a:ext cx="9354414" cy="5049832"/>
          </a:xfrm>
          <a:custGeom>
            <a:avLst/>
            <a:gdLst>
              <a:gd name="connsiteX0" fmla="*/ 0 w 7445829"/>
              <a:gd name="connsiteY0" fmla="*/ 0 h 3933372"/>
              <a:gd name="connsiteX1" fmla="*/ 7445829 w 7445829"/>
              <a:gd name="connsiteY1" fmla="*/ 0 h 3933372"/>
              <a:gd name="connsiteX2" fmla="*/ 7445829 w 7445829"/>
              <a:gd name="connsiteY2" fmla="*/ 3933372 h 3933372"/>
              <a:gd name="connsiteX3" fmla="*/ 0 w 7445829"/>
              <a:gd name="connsiteY3" fmla="*/ 3933372 h 3933372"/>
              <a:gd name="connsiteX4" fmla="*/ 0 w 7445829"/>
              <a:gd name="connsiteY4" fmla="*/ 0 h 393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5829" h="3933372" extrusionOk="0">
                <a:moveTo>
                  <a:pt x="0" y="0"/>
                </a:moveTo>
                <a:cubicBezTo>
                  <a:pt x="2078022" y="118645"/>
                  <a:pt x="5339132" y="116012"/>
                  <a:pt x="7445829" y="0"/>
                </a:cubicBezTo>
                <a:cubicBezTo>
                  <a:pt x="7312947" y="438933"/>
                  <a:pt x="7530780" y="2636736"/>
                  <a:pt x="7445829" y="3933372"/>
                </a:cubicBezTo>
                <a:cubicBezTo>
                  <a:pt x="4684643" y="4067972"/>
                  <a:pt x="1083325" y="3776176"/>
                  <a:pt x="0" y="3933372"/>
                </a:cubicBezTo>
                <a:cubicBezTo>
                  <a:pt x="-20187" y="2752051"/>
                  <a:pt x="-152480" y="1308678"/>
                  <a:pt x="0" y="0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354414"/>
                      <a:gd name="connsiteY0" fmla="*/ 0 h 5049832"/>
                      <a:gd name="connsiteX1" fmla="*/ 9354414 w 9354414"/>
                      <a:gd name="connsiteY1" fmla="*/ 0 h 5049832"/>
                      <a:gd name="connsiteX2" fmla="*/ 9354414 w 9354414"/>
                      <a:gd name="connsiteY2" fmla="*/ 5049832 h 5049832"/>
                      <a:gd name="connsiteX3" fmla="*/ 0 w 9354414"/>
                      <a:gd name="connsiteY3" fmla="*/ 5049832 h 5049832"/>
                      <a:gd name="connsiteX4" fmla="*/ 0 w 9354414"/>
                      <a:gd name="connsiteY4" fmla="*/ 0 h 504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4414" h="5049832" extrusionOk="0">
                        <a:moveTo>
                          <a:pt x="0" y="0"/>
                        </a:moveTo>
                        <a:cubicBezTo>
                          <a:pt x="2228385" y="-83487"/>
                          <a:pt x="6482594" y="233430"/>
                          <a:pt x="9354414" y="0"/>
                        </a:cubicBezTo>
                        <a:cubicBezTo>
                          <a:pt x="9508227" y="631048"/>
                          <a:pt x="9209238" y="3393164"/>
                          <a:pt x="9354414" y="5049832"/>
                        </a:cubicBezTo>
                        <a:cubicBezTo>
                          <a:pt x="5729035" y="5375388"/>
                          <a:pt x="1324770" y="5048345"/>
                          <a:pt x="0" y="5049832"/>
                        </a:cubicBezTo>
                        <a:cubicBezTo>
                          <a:pt x="-310597" y="3377142"/>
                          <a:pt x="3562" y="17733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32B33-707C-4B18-A55E-15A9C00DF01E}"/>
              </a:ext>
            </a:extLst>
          </p:cNvPr>
          <p:cNvSpPr txBox="1"/>
          <p:nvPr/>
        </p:nvSpPr>
        <p:spPr>
          <a:xfrm>
            <a:off x="13663611" y="25974823"/>
            <a:ext cx="130302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Ink Free" panose="03080402000500000000" pitchFamily="66" charset="0"/>
                <a:cs typeface="Cavolini" panose="020B0502040204020203" pitchFamily="66" charset="0"/>
              </a:rPr>
              <a:t>Matt.hilton</a:t>
            </a:r>
            <a:r>
              <a:rPr lang="de-DE" dirty="0">
                <a:latin typeface="Bradley Hand ITC" panose="03070402050302030203" pitchFamily="66" charset="0"/>
                <a:cs typeface="Cavolini" panose="020B0502040204020203" pitchFamily="66" charset="0"/>
              </a:rPr>
              <a:t>@</a:t>
            </a:r>
          </a:p>
          <a:p>
            <a:r>
              <a:rPr lang="de-DE" dirty="0">
                <a:latin typeface="Ink Free" panose="03080402000500000000" pitchFamily="66" charset="0"/>
                <a:cs typeface="Cavolini" panose="020B0502040204020203" pitchFamily="66" charset="0"/>
              </a:rPr>
              <a:t>uni-potsdam.de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3E957CB-9DDA-4EE8-8B3E-57C8EE85FA42}"/>
              </a:ext>
            </a:extLst>
          </p:cNvPr>
          <p:cNvSpPr txBox="1"/>
          <p:nvPr/>
        </p:nvSpPr>
        <p:spPr>
          <a:xfrm>
            <a:off x="13403262" y="28776689"/>
            <a:ext cx="73644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radley Hand ITC" panose="03070402050302030203" pitchFamily="66" charset="0"/>
                <a:cs typeface="Cavolini" panose="020B0502040204020203" pitchFamily="66" charset="0"/>
              </a:rPr>
              <a:t>@</a:t>
            </a:r>
            <a:r>
              <a:rPr lang="de-DE" dirty="0">
                <a:latin typeface="Ink Free" panose="03080402000500000000" pitchFamily="66" charset="0"/>
                <a:cs typeface="Cavolini" panose="020B0502040204020203" pitchFamily="66" charset="0"/>
              </a:rPr>
              <a:t>Matthilton90</a:t>
            </a:r>
            <a:endParaRPr lang="de-DE" dirty="0">
              <a:latin typeface="Bradley Hand ITC" panose="03070402050302030203" pitchFamily="66" charset="0"/>
              <a:cs typeface="Cavolini" panose="020B0502040204020203" pitchFamily="66" charset="0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FD56A60-CEDD-40AB-B58F-26578DD113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28" y="28646181"/>
            <a:ext cx="1484725" cy="1484725"/>
          </a:xfrm>
          <a:prstGeom prst="rect">
            <a:avLst/>
          </a:prstGeom>
        </p:spPr>
      </p:pic>
      <p:sp>
        <p:nvSpPr>
          <p:cNvPr id="78" name="Half-frame 5">
            <a:extLst>
              <a:ext uri="{FF2B5EF4-FFF2-40B4-BE49-F238E27FC236}">
                <a16:creationId xmlns:a16="http://schemas.microsoft.com/office/drawing/2014/main" id="{DD0076D6-BC83-4314-8341-3573D947D93F}"/>
              </a:ext>
            </a:extLst>
          </p:cNvPr>
          <p:cNvSpPr/>
          <p:nvPr/>
        </p:nvSpPr>
        <p:spPr>
          <a:xfrm rot="13404956">
            <a:off x="11966257" y="26125278"/>
            <a:ext cx="1094275" cy="1079252"/>
          </a:xfrm>
          <a:custGeom>
            <a:avLst/>
            <a:gdLst>
              <a:gd name="connsiteX0" fmla="*/ 0 w 2945371"/>
              <a:gd name="connsiteY0" fmla="*/ 0 h 2720187"/>
              <a:gd name="connsiteX1" fmla="*/ 2945371 w 2945371"/>
              <a:gd name="connsiteY1" fmla="*/ 0 h 2720187"/>
              <a:gd name="connsiteX2" fmla="*/ 2945371 w 2945371"/>
              <a:gd name="connsiteY2" fmla="*/ 0 h 2720187"/>
              <a:gd name="connsiteX3" fmla="*/ 0 w 2945371"/>
              <a:gd name="connsiteY3" fmla="*/ 0 h 2720187"/>
              <a:gd name="connsiteX4" fmla="*/ 0 w 2945371"/>
              <a:gd name="connsiteY4" fmla="*/ 2720187 h 2720187"/>
              <a:gd name="connsiteX5" fmla="*/ 0 w 2945371"/>
              <a:gd name="connsiteY5" fmla="*/ 2720187 h 2720187"/>
              <a:gd name="connsiteX6" fmla="*/ 0 w 2945371"/>
              <a:gd name="connsiteY6" fmla="*/ 0 h 272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5371" h="2720187" extrusionOk="0">
                <a:moveTo>
                  <a:pt x="0" y="0"/>
                </a:moveTo>
                <a:cubicBezTo>
                  <a:pt x="1357967" y="-109404"/>
                  <a:pt x="1609931" y="-69256"/>
                  <a:pt x="2945371" y="0"/>
                </a:cubicBezTo>
                <a:lnTo>
                  <a:pt x="2945371" y="0"/>
                </a:lnTo>
                <a:cubicBezTo>
                  <a:pt x="2080630" y="-16695"/>
                  <a:pt x="858863" y="77429"/>
                  <a:pt x="0" y="0"/>
                </a:cubicBezTo>
                <a:cubicBezTo>
                  <a:pt x="50920" y="1134512"/>
                  <a:pt x="-74690" y="2433999"/>
                  <a:pt x="0" y="2720187"/>
                </a:cubicBezTo>
                <a:lnTo>
                  <a:pt x="0" y="2720187"/>
                </a:lnTo>
                <a:cubicBezTo>
                  <a:pt x="127317" y="2059398"/>
                  <a:pt x="-72729" y="59958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094275"/>
                      <a:gd name="connsiteY0" fmla="*/ 0 h 1079252"/>
                      <a:gd name="connsiteX1" fmla="*/ 1094275 w 1094275"/>
                      <a:gd name="connsiteY1" fmla="*/ 0 h 1079252"/>
                      <a:gd name="connsiteX2" fmla="*/ 1094275 w 1094275"/>
                      <a:gd name="connsiteY2" fmla="*/ 0 h 1079252"/>
                      <a:gd name="connsiteX3" fmla="*/ 0 w 1094275"/>
                      <a:gd name="connsiteY3" fmla="*/ 0 h 1079252"/>
                      <a:gd name="connsiteX4" fmla="*/ 0 w 1094275"/>
                      <a:gd name="connsiteY4" fmla="*/ 1079252 h 1079252"/>
                      <a:gd name="connsiteX5" fmla="*/ 0 w 1094275"/>
                      <a:gd name="connsiteY5" fmla="*/ 1079252 h 1079252"/>
                      <a:gd name="connsiteX6" fmla="*/ 0 w 1094275"/>
                      <a:gd name="connsiteY6" fmla="*/ 0 h 1079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4275" h="1079252" extrusionOk="0">
                        <a:moveTo>
                          <a:pt x="0" y="0"/>
                        </a:moveTo>
                        <a:cubicBezTo>
                          <a:pt x="504870" y="-46066"/>
                          <a:pt x="611690" y="-16553"/>
                          <a:pt x="1094275" y="0"/>
                        </a:cubicBezTo>
                        <a:lnTo>
                          <a:pt x="1094275" y="0"/>
                        </a:lnTo>
                        <a:cubicBezTo>
                          <a:pt x="767630" y="-8655"/>
                          <a:pt x="324805" y="10670"/>
                          <a:pt x="0" y="0"/>
                        </a:cubicBezTo>
                        <a:cubicBezTo>
                          <a:pt x="37259" y="438001"/>
                          <a:pt x="-31679" y="975716"/>
                          <a:pt x="0" y="1079252"/>
                        </a:cubicBezTo>
                        <a:lnTo>
                          <a:pt x="0" y="1079252"/>
                        </a:lnTo>
                        <a:cubicBezTo>
                          <a:pt x="33951" y="860923"/>
                          <a:pt x="6024" y="2088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C2AA13DA-9ECA-49B0-B3EC-E6043F5B4880}"/>
              </a:ext>
            </a:extLst>
          </p:cNvPr>
          <p:cNvSpPr/>
          <p:nvPr/>
        </p:nvSpPr>
        <p:spPr>
          <a:xfrm>
            <a:off x="11768478" y="26658375"/>
            <a:ext cx="1570456" cy="924971"/>
          </a:xfrm>
          <a:custGeom>
            <a:avLst/>
            <a:gdLst>
              <a:gd name="connsiteX0" fmla="*/ 0 w 4120179"/>
              <a:gd name="connsiteY0" fmla="*/ 0 h 2248348"/>
              <a:gd name="connsiteX1" fmla="*/ 4120179 w 4120179"/>
              <a:gd name="connsiteY1" fmla="*/ 0 h 2248348"/>
              <a:gd name="connsiteX2" fmla="*/ 4120179 w 4120179"/>
              <a:gd name="connsiteY2" fmla="*/ 2248348 h 2248348"/>
              <a:gd name="connsiteX3" fmla="*/ 0 w 4120179"/>
              <a:gd name="connsiteY3" fmla="*/ 2248348 h 2248348"/>
              <a:gd name="connsiteX4" fmla="*/ 0 w 4120179"/>
              <a:gd name="connsiteY4" fmla="*/ 0 h 224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0179" h="2248348" extrusionOk="0">
                <a:moveTo>
                  <a:pt x="0" y="0"/>
                </a:moveTo>
                <a:cubicBezTo>
                  <a:pt x="627375" y="-42219"/>
                  <a:pt x="2615258" y="63140"/>
                  <a:pt x="4120179" y="0"/>
                </a:cubicBezTo>
                <a:cubicBezTo>
                  <a:pt x="4247812" y="529134"/>
                  <a:pt x="4065999" y="1590488"/>
                  <a:pt x="4120179" y="2248348"/>
                </a:cubicBezTo>
                <a:cubicBezTo>
                  <a:pt x="3362727" y="2342003"/>
                  <a:pt x="770854" y="2182546"/>
                  <a:pt x="0" y="2248348"/>
                </a:cubicBezTo>
                <a:cubicBezTo>
                  <a:pt x="-19792" y="1498648"/>
                  <a:pt x="164427" y="91468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570456"/>
                      <a:gd name="connsiteY0" fmla="*/ 0 h 924971"/>
                      <a:gd name="connsiteX1" fmla="*/ 1570456 w 1570456"/>
                      <a:gd name="connsiteY1" fmla="*/ 0 h 924971"/>
                      <a:gd name="connsiteX2" fmla="*/ 1570456 w 1570456"/>
                      <a:gd name="connsiteY2" fmla="*/ 924971 h 924971"/>
                      <a:gd name="connsiteX3" fmla="*/ 0 w 1570456"/>
                      <a:gd name="connsiteY3" fmla="*/ 924971 h 924971"/>
                      <a:gd name="connsiteX4" fmla="*/ 0 w 1570456"/>
                      <a:gd name="connsiteY4" fmla="*/ 0 h 924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0456" h="924971" extrusionOk="0">
                        <a:moveTo>
                          <a:pt x="0" y="0"/>
                        </a:moveTo>
                        <a:cubicBezTo>
                          <a:pt x="194000" y="-70439"/>
                          <a:pt x="1036675" y="11511"/>
                          <a:pt x="1570456" y="0"/>
                        </a:cubicBezTo>
                        <a:cubicBezTo>
                          <a:pt x="1601227" y="227729"/>
                          <a:pt x="1599026" y="639639"/>
                          <a:pt x="1570456" y="924971"/>
                        </a:cubicBezTo>
                        <a:cubicBezTo>
                          <a:pt x="1265054" y="930225"/>
                          <a:pt x="285492" y="923814"/>
                          <a:pt x="0" y="924971"/>
                        </a:cubicBezTo>
                        <a:cubicBezTo>
                          <a:pt x="-5168" y="613266"/>
                          <a:pt x="102530" y="373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5BB190-AD6C-4C02-A94A-895F836C7EAC}"/>
              </a:ext>
            </a:extLst>
          </p:cNvPr>
          <p:cNvSpPr txBox="1"/>
          <p:nvPr/>
        </p:nvSpPr>
        <p:spPr>
          <a:xfrm>
            <a:off x="10126662" y="195292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6308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Benutzerdefiniert</PresentationFormat>
  <Paragraphs>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.Hiragino Kaku Gothic Interface W3</vt:lpstr>
      <vt:lpstr>Arial</vt:lpstr>
      <vt:lpstr>Bradley Hand ITC</vt:lpstr>
      <vt:lpstr>Calibri</vt:lpstr>
      <vt:lpstr>Ink Free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SHK-102</dc:creator>
  <cp:lastModifiedBy>Matt Hilton</cp:lastModifiedBy>
  <cp:revision>848</cp:revision>
  <cp:lastPrinted>2018-09-12T11:01:36Z</cp:lastPrinted>
  <dcterms:created xsi:type="dcterms:W3CDTF">2012-02-14T08:29:29Z</dcterms:created>
  <dcterms:modified xsi:type="dcterms:W3CDTF">2020-07-03T14:42:45Z</dcterms:modified>
</cp:coreProperties>
</file>