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53450b88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53450b88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53450b88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53450b88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53450b88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53450b88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53450b8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53450b8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53450b8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53450b8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53450b88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53450b88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53450b88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53450b88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53450b88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53450b88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53450b88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53450b8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53450b88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53450b88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53415fc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53415fc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latin typeface="Impact"/>
                <a:ea typeface="Impact"/>
                <a:cs typeface="Impact"/>
                <a:sym typeface="Impact"/>
              </a:rPr>
              <a:t>NTHU Course Selecting System</a:t>
            </a:r>
            <a:endParaRPr>
              <a:latin typeface="Impact"/>
              <a:ea typeface="Impact"/>
              <a:cs typeface="Impact"/>
              <a:sym typeface="Impact"/>
            </a:endParaRPr>
          </a:p>
        </p:txBody>
      </p:sp>
      <p:sp>
        <p:nvSpPr>
          <p:cNvPr id="55" name="Google Shape;55;p13"/>
          <p:cNvSpPr txBox="1"/>
          <p:nvPr>
            <p:ph idx="1" type="subTitle"/>
          </p:nvPr>
        </p:nvSpPr>
        <p:spPr>
          <a:xfrm>
            <a:off x="311700" y="2834125"/>
            <a:ext cx="8520600" cy="6231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605"/>
              <a:buNone/>
            </a:pPr>
            <a:r>
              <a:rPr lang="zh-TW" sz="1540">
                <a:latin typeface="Georgia"/>
                <a:ea typeface="Georgia"/>
                <a:cs typeface="Georgia"/>
                <a:sym typeface="Georgia"/>
              </a:rPr>
              <a:t>Member : 	</a:t>
            </a:r>
            <a:r>
              <a:rPr lang="zh-TW" sz="1540">
                <a:latin typeface="Georgia"/>
                <a:ea typeface="Georgia"/>
                <a:cs typeface="Georgia"/>
                <a:sym typeface="Georgia"/>
              </a:rPr>
              <a:t>章</a:t>
            </a:r>
            <a:r>
              <a:rPr lang="zh-TW" sz="1540">
                <a:latin typeface="Georgia"/>
                <a:ea typeface="Georgia"/>
                <a:cs typeface="Georgia"/>
                <a:sym typeface="Georgia"/>
              </a:rPr>
              <a:t>竣雲、黃彥鈞、林鼎翔、魏士勛、許鈞崴、潘柏育、李承翰</a:t>
            </a:r>
            <a:endParaRPr sz="1540">
              <a:latin typeface="Georgia"/>
              <a:ea typeface="Georgia"/>
              <a:cs typeface="Georgia"/>
              <a:sym typeface="Georgia"/>
            </a:endParaRPr>
          </a:p>
        </p:txBody>
      </p:sp>
      <p:sp>
        <p:nvSpPr>
          <p:cNvPr id="56" name="Google Shape;56;p13"/>
          <p:cNvSpPr/>
          <p:nvPr/>
        </p:nvSpPr>
        <p:spPr>
          <a:xfrm>
            <a:off x="0" y="0"/>
            <a:ext cx="9144000" cy="2658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GROUP 12												 </a:t>
            </a:r>
            <a:endParaRPr>
              <a:solidFill>
                <a:srgbClr val="FFFFFF"/>
              </a:solidFill>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Impact"/>
                <a:ea typeface="Impact"/>
                <a:cs typeface="Impact"/>
                <a:sym typeface="Impact"/>
              </a:rPr>
              <a:t>The Achieve Result</a:t>
            </a:r>
            <a:endParaRPr>
              <a:latin typeface="Impact"/>
              <a:ea typeface="Impact"/>
              <a:cs typeface="Impact"/>
              <a:sym typeface="Impact"/>
            </a:endParaRPr>
          </a:p>
        </p:txBody>
      </p:sp>
      <p:sp>
        <p:nvSpPr>
          <p:cNvPr id="128" name="Google Shape;128;p2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zh-TW">
                <a:solidFill>
                  <a:schemeClr val="dk1"/>
                </a:solidFill>
                <a:latin typeface="Georgia"/>
                <a:ea typeface="Georgia"/>
                <a:cs typeface="Georgia"/>
                <a:sym typeface="Georgia"/>
              </a:rPr>
              <a:t>A Well-Functioning NTHU Course Scheduling Recommendation System :</a:t>
            </a:r>
            <a:endParaRPr b="1">
              <a:solidFill>
                <a:schemeClr val="dk1"/>
              </a:solidFill>
              <a:latin typeface="Georgia"/>
              <a:ea typeface="Georgia"/>
              <a:cs typeface="Georgia"/>
              <a:sym typeface="Georgia"/>
            </a:endParaRPr>
          </a:p>
          <a:p>
            <a:pPr indent="457200" lvl="0" marL="0" rtl="0" algn="just">
              <a:spcBef>
                <a:spcPts val="1200"/>
              </a:spcBef>
              <a:spcAft>
                <a:spcPts val="0"/>
              </a:spcAft>
              <a:buNone/>
            </a:pPr>
            <a:r>
              <a:rPr lang="zh-TW" sz="1500">
                <a:solidFill>
                  <a:schemeClr val="dk1"/>
                </a:solidFill>
                <a:latin typeface="Georgia"/>
                <a:ea typeface="Georgia"/>
                <a:cs typeface="Georgia"/>
                <a:sym typeface="Georgia"/>
              </a:rPr>
              <a:t>The course selecting system</a:t>
            </a:r>
            <a:r>
              <a:rPr lang="zh-TW" sz="1500">
                <a:solidFill>
                  <a:schemeClr val="dk1"/>
                </a:solidFill>
                <a:latin typeface="Georgia"/>
                <a:ea typeface="Georgia"/>
                <a:cs typeface="Georgia"/>
                <a:sym typeface="Georgia"/>
              </a:rPr>
              <a:t> allows students to input their needs and preferences, and then generates personalized timetable suggestions.</a:t>
            </a:r>
            <a:endParaRPr sz="1500">
              <a:solidFill>
                <a:schemeClr val="dk1"/>
              </a:solidFill>
              <a:latin typeface="Georgia"/>
              <a:ea typeface="Georgia"/>
              <a:cs typeface="Georgia"/>
              <a:sym typeface="Georgia"/>
            </a:endParaRPr>
          </a:p>
          <a:p>
            <a:pPr indent="0" lvl="0" marL="0" rtl="0" algn="just">
              <a:spcBef>
                <a:spcPts val="1200"/>
              </a:spcBef>
              <a:spcAft>
                <a:spcPts val="0"/>
              </a:spcAft>
              <a:buNone/>
            </a:pPr>
            <a:r>
              <a:rPr b="1" lang="zh-TW">
                <a:solidFill>
                  <a:schemeClr val="dk1"/>
                </a:solidFill>
                <a:latin typeface="Georgia"/>
                <a:ea typeface="Georgia"/>
                <a:cs typeface="Georgia"/>
                <a:sym typeface="Georgia"/>
              </a:rPr>
              <a:t>Improved Efficiency in Course Selection for Students :</a:t>
            </a:r>
            <a:endParaRPr b="1">
              <a:solidFill>
                <a:schemeClr val="dk1"/>
              </a:solidFill>
              <a:latin typeface="Georgia"/>
              <a:ea typeface="Georgia"/>
              <a:cs typeface="Georgia"/>
              <a:sym typeface="Georgia"/>
            </a:endParaRPr>
          </a:p>
          <a:p>
            <a:pPr indent="457200" lvl="0" marL="0" rtl="0" algn="just">
              <a:spcBef>
                <a:spcPts val="1200"/>
              </a:spcBef>
              <a:spcAft>
                <a:spcPts val="1200"/>
              </a:spcAft>
              <a:buNone/>
            </a:pPr>
            <a:r>
              <a:rPr lang="zh-TW" sz="1500">
                <a:solidFill>
                  <a:schemeClr val="dk1"/>
                </a:solidFill>
                <a:latin typeface="Georgia"/>
                <a:ea typeface="Georgia"/>
                <a:cs typeface="Georgia"/>
                <a:sym typeface="Georgia"/>
              </a:rPr>
              <a:t>The course selecting system can</a:t>
            </a:r>
            <a:r>
              <a:rPr lang="zh-TW" sz="1500">
                <a:solidFill>
                  <a:schemeClr val="dk1"/>
                </a:solidFill>
                <a:latin typeface="Georgia"/>
                <a:ea typeface="Georgia"/>
                <a:cs typeface="Georgia"/>
                <a:sym typeface="Georgia"/>
              </a:rPr>
              <a:t> assist students in selecting courses more effectively, reducing the stress during the course selection period, and ensuring that they can obtain the courses they need.</a:t>
            </a:r>
            <a:endParaRPr sz="1500">
              <a:solidFill>
                <a:schemeClr val="dk1"/>
              </a:solidFill>
              <a:latin typeface="Georgia"/>
              <a:ea typeface="Georgia"/>
              <a:cs typeface="Georgia"/>
              <a:sym typeface="Georgia"/>
            </a:endParaRPr>
          </a:p>
        </p:txBody>
      </p:sp>
      <p:sp>
        <p:nvSpPr>
          <p:cNvPr id="129" name="Google Shape;129;p22"/>
          <p:cNvSpPr/>
          <p:nvPr/>
        </p:nvSpPr>
        <p:spPr>
          <a:xfrm>
            <a:off x="0" y="0"/>
            <a:ext cx="9144000" cy="265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Conclusion												 </a:t>
            </a:r>
            <a:endParaRPr>
              <a:solidFill>
                <a:srgbClr val="FFFFFF"/>
              </a:solidFill>
              <a:latin typeface="Open Sans"/>
              <a:ea typeface="Open Sans"/>
              <a:cs typeface="Open Sans"/>
              <a:sym typeface="Open Sans"/>
            </a:endParaRPr>
          </a:p>
        </p:txBody>
      </p:sp>
      <p:pic>
        <p:nvPicPr>
          <p:cNvPr id="130" name="Google Shape;130;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Impact"/>
                <a:ea typeface="Impact"/>
                <a:cs typeface="Impact"/>
                <a:sym typeface="Impact"/>
              </a:rPr>
              <a:t>The Achieve Result</a:t>
            </a:r>
            <a:endParaRPr>
              <a:latin typeface="Impact"/>
              <a:ea typeface="Impact"/>
              <a:cs typeface="Impact"/>
              <a:sym typeface="Impact"/>
            </a:endParaRPr>
          </a:p>
        </p:txBody>
      </p:sp>
      <p:sp>
        <p:nvSpPr>
          <p:cNvPr id="136" name="Google Shape;136;p2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zh-TW">
                <a:solidFill>
                  <a:schemeClr val="dk1"/>
                </a:solidFill>
                <a:latin typeface="Georgia"/>
                <a:ea typeface="Georgia"/>
                <a:cs typeface="Georgia"/>
                <a:sym typeface="Georgia"/>
              </a:rPr>
              <a:t>Better Timetable Fulfillment of Student Needs :</a:t>
            </a:r>
            <a:endParaRPr b="1">
              <a:solidFill>
                <a:schemeClr val="dk1"/>
              </a:solidFill>
              <a:latin typeface="Georgia"/>
              <a:ea typeface="Georgia"/>
              <a:cs typeface="Georgia"/>
              <a:sym typeface="Georgia"/>
            </a:endParaRPr>
          </a:p>
          <a:p>
            <a:pPr indent="0" lvl="0" marL="0" rtl="0" algn="just">
              <a:spcBef>
                <a:spcPts val="1200"/>
              </a:spcBef>
              <a:spcAft>
                <a:spcPts val="0"/>
              </a:spcAft>
              <a:buNone/>
            </a:pPr>
            <a:r>
              <a:rPr lang="zh-TW">
                <a:solidFill>
                  <a:schemeClr val="dk1"/>
                </a:solidFill>
                <a:latin typeface="Georgia"/>
                <a:ea typeface="Georgia"/>
                <a:cs typeface="Georgia"/>
                <a:sym typeface="Georgia"/>
              </a:rPr>
              <a:t>	</a:t>
            </a:r>
            <a:r>
              <a:rPr lang="zh-TW" sz="1500">
                <a:solidFill>
                  <a:schemeClr val="dk1"/>
                </a:solidFill>
                <a:latin typeface="Georgia"/>
                <a:ea typeface="Georgia"/>
                <a:cs typeface="Georgia"/>
                <a:sym typeface="Georgia"/>
              </a:rPr>
              <a:t>The course selecting system generate timetables that better meet the course requirements and personal preferences of students, reducing timetable conflicts and unnecessary delays in graduation.</a:t>
            </a:r>
            <a:endParaRPr sz="1500">
              <a:solidFill>
                <a:schemeClr val="dk1"/>
              </a:solidFill>
              <a:latin typeface="Georgia"/>
              <a:ea typeface="Georgia"/>
              <a:cs typeface="Georgia"/>
              <a:sym typeface="Georgia"/>
            </a:endParaRPr>
          </a:p>
          <a:p>
            <a:pPr indent="0" lvl="0" marL="0" rtl="0" algn="just">
              <a:spcBef>
                <a:spcPts val="1200"/>
              </a:spcBef>
              <a:spcAft>
                <a:spcPts val="0"/>
              </a:spcAft>
              <a:buNone/>
            </a:pPr>
            <a:r>
              <a:rPr b="1" lang="zh-TW">
                <a:solidFill>
                  <a:schemeClr val="dk1"/>
                </a:solidFill>
                <a:latin typeface="Georgia"/>
                <a:ea typeface="Georgia"/>
                <a:cs typeface="Georgia"/>
                <a:sym typeface="Georgia"/>
              </a:rPr>
              <a:t>Enhanced Academic Performance :</a:t>
            </a:r>
            <a:endParaRPr b="1">
              <a:solidFill>
                <a:schemeClr val="dk1"/>
              </a:solidFill>
              <a:latin typeface="Georgia"/>
              <a:ea typeface="Georgia"/>
              <a:cs typeface="Georgia"/>
              <a:sym typeface="Georgia"/>
            </a:endParaRPr>
          </a:p>
          <a:p>
            <a:pPr indent="0" lvl="0" marL="0" rtl="0" algn="just">
              <a:spcBef>
                <a:spcPts val="1200"/>
              </a:spcBef>
              <a:spcAft>
                <a:spcPts val="1200"/>
              </a:spcAft>
              <a:buNone/>
            </a:pPr>
            <a:r>
              <a:rPr lang="zh-TW">
                <a:solidFill>
                  <a:schemeClr val="dk1"/>
                </a:solidFill>
                <a:latin typeface="Georgia"/>
                <a:ea typeface="Georgia"/>
                <a:cs typeface="Georgia"/>
                <a:sym typeface="Georgia"/>
              </a:rPr>
              <a:t>	</a:t>
            </a:r>
            <a:r>
              <a:rPr lang="zh-TW" sz="1500">
                <a:solidFill>
                  <a:schemeClr val="dk1"/>
                </a:solidFill>
                <a:latin typeface="Georgia"/>
                <a:ea typeface="Georgia"/>
                <a:cs typeface="Georgia"/>
                <a:sym typeface="Georgia"/>
              </a:rPr>
              <a:t>This course selecting system will help students better arrange their courses, recommending courses with historically higher average grades, ultimately improving students' academic performance.</a:t>
            </a:r>
            <a:endParaRPr sz="1500">
              <a:solidFill>
                <a:schemeClr val="dk1"/>
              </a:solidFill>
              <a:latin typeface="Georgia"/>
              <a:ea typeface="Georgia"/>
              <a:cs typeface="Georgia"/>
              <a:sym typeface="Georgia"/>
            </a:endParaRPr>
          </a:p>
        </p:txBody>
      </p:sp>
      <p:sp>
        <p:nvSpPr>
          <p:cNvPr id="137" name="Google Shape;137;p23"/>
          <p:cNvSpPr/>
          <p:nvPr/>
        </p:nvSpPr>
        <p:spPr>
          <a:xfrm>
            <a:off x="0" y="0"/>
            <a:ext cx="9144000" cy="2658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Conclusion</a:t>
            </a:r>
            <a:r>
              <a:rPr lang="zh-TW">
                <a:solidFill>
                  <a:srgbClr val="FFFFFF"/>
                </a:solidFill>
                <a:latin typeface="Open Sans"/>
                <a:ea typeface="Open Sans"/>
                <a:cs typeface="Open Sans"/>
                <a:sym typeface="Open Sans"/>
              </a:rPr>
              <a:t>												 </a:t>
            </a:r>
            <a:endParaRPr>
              <a:solidFill>
                <a:srgbClr val="FFFFFF"/>
              </a:solidFill>
              <a:latin typeface="Open Sans"/>
              <a:ea typeface="Open Sans"/>
              <a:cs typeface="Open Sans"/>
              <a:sym typeface="Open Sans"/>
            </a:endParaRPr>
          </a:p>
        </p:txBody>
      </p:sp>
      <p:pic>
        <p:nvPicPr>
          <p:cNvPr id="138" name="Google Shape;138;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latin typeface="Impact"/>
                <a:ea typeface="Impact"/>
                <a:cs typeface="Impact"/>
                <a:sym typeface="Impact"/>
              </a:rPr>
              <a:t>THE END</a:t>
            </a:r>
            <a:endParaRPr>
              <a:latin typeface="Impact"/>
              <a:ea typeface="Impact"/>
              <a:cs typeface="Impact"/>
              <a:sym typeface="Impact"/>
            </a:endParaRPr>
          </a:p>
        </p:txBody>
      </p:sp>
      <p:sp>
        <p:nvSpPr>
          <p:cNvPr id="144" name="Google Shape;144;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000">
              <a:latin typeface="Georgia"/>
              <a:ea typeface="Georgia"/>
              <a:cs typeface="Georgia"/>
              <a:sym typeface="Georgia"/>
            </a:endParaRPr>
          </a:p>
        </p:txBody>
      </p:sp>
      <p:sp>
        <p:nvSpPr>
          <p:cNvPr id="145" name="Google Shape;145;p24"/>
          <p:cNvSpPr/>
          <p:nvPr/>
        </p:nvSpPr>
        <p:spPr>
          <a:xfrm>
            <a:off x="0" y="0"/>
            <a:ext cx="9144000" cy="2658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GROUP 12											 </a:t>
            </a:r>
            <a:endParaRPr>
              <a:solidFill>
                <a:srgbClr val="FFFFFF"/>
              </a:solidFill>
              <a:latin typeface="Open Sans"/>
              <a:ea typeface="Open Sans"/>
              <a:cs typeface="Open Sans"/>
              <a:sym typeface="Open Sans"/>
            </a:endParaRPr>
          </a:p>
        </p:txBody>
      </p:sp>
      <p:pic>
        <p:nvPicPr>
          <p:cNvPr id="146" name="Google Shape;146;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Impact"/>
                <a:ea typeface="Impact"/>
                <a:cs typeface="Impact"/>
                <a:sym typeface="Impact"/>
              </a:rPr>
              <a:t>Outline</a:t>
            </a:r>
            <a:endParaRPr>
              <a:latin typeface="Impact"/>
              <a:ea typeface="Impact"/>
              <a:cs typeface="Impact"/>
              <a:sym typeface="Impac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Goal of Our Project</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Problem Formulation</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Method</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Results</a:t>
            </a:r>
            <a:endParaRPr>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zh-TW">
                <a:solidFill>
                  <a:schemeClr val="dk1"/>
                </a:solidFill>
                <a:latin typeface="Georgia"/>
                <a:ea typeface="Georgia"/>
                <a:cs typeface="Georgia"/>
                <a:sym typeface="Georgia"/>
              </a:rPr>
              <a:t>Conclusion</a:t>
            </a:r>
            <a:endParaRPr>
              <a:solidFill>
                <a:schemeClr val="dk1"/>
              </a:solidFill>
              <a:latin typeface="Georgia"/>
              <a:ea typeface="Georgia"/>
              <a:cs typeface="Georgia"/>
              <a:sym typeface="Georgia"/>
            </a:endParaRPr>
          </a:p>
        </p:txBody>
      </p:sp>
      <p:sp>
        <p:nvSpPr>
          <p:cNvPr id="64" name="Google Shape;64;p14"/>
          <p:cNvSpPr/>
          <p:nvPr/>
        </p:nvSpPr>
        <p:spPr>
          <a:xfrm>
            <a:off x="0" y="0"/>
            <a:ext cx="9144000" cy="2658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GROUP 12											 </a:t>
            </a:r>
            <a:endParaRPr>
              <a:solidFill>
                <a:srgbClr val="FFFFFF"/>
              </a:solidFill>
              <a:latin typeface="Open Sans"/>
              <a:ea typeface="Open Sans"/>
              <a:cs typeface="Open Sans"/>
              <a:sym typeface="Open Sans"/>
            </a:endParaRPr>
          </a:p>
        </p:txBody>
      </p:sp>
      <p:pic>
        <p:nvPicPr>
          <p:cNvPr id="65" name="Google Shape;65;p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Impact"/>
                <a:ea typeface="Impact"/>
                <a:cs typeface="Impact"/>
                <a:sym typeface="Impact"/>
              </a:rPr>
              <a:t>Relevance to “AI for NTHU”</a:t>
            </a:r>
            <a:endParaRPr>
              <a:latin typeface="Impact"/>
              <a:ea typeface="Impact"/>
              <a:cs typeface="Impact"/>
              <a:sym typeface="Impac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zh-TW">
                <a:solidFill>
                  <a:schemeClr val="dk1"/>
                </a:solidFill>
                <a:latin typeface="Georgia"/>
                <a:ea typeface="Georgia"/>
                <a:cs typeface="Georgia"/>
                <a:sym typeface="Georgia"/>
              </a:rPr>
              <a:t>During the final exam period at National Tsing Hua University (NTHU), each student faces the pressure of exams, and the timing of initial course selection coincides with this period. We fully understand the critical importance of the initial course selection process at NTHU and are committed to alleviating the stress students face during this time. </a:t>
            </a:r>
            <a:endParaRPr>
              <a:solidFill>
                <a:schemeClr val="dk1"/>
              </a:solidFill>
              <a:latin typeface="Georgia"/>
              <a:ea typeface="Georgia"/>
              <a:cs typeface="Georgia"/>
              <a:sym typeface="Georgia"/>
            </a:endParaRPr>
          </a:p>
          <a:p>
            <a:pPr indent="457200" lvl="0" marL="0" rtl="0" algn="just">
              <a:spcBef>
                <a:spcPts val="1200"/>
              </a:spcBef>
              <a:spcAft>
                <a:spcPts val="1200"/>
              </a:spcAft>
              <a:buNone/>
            </a:pPr>
            <a:r>
              <a:rPr lang="zh-TW">
                <a:solidFill>
                  <a:schemeClr val="dk1"/>
                </a:solidFill>
                <a:latin typeface="Georgia"/>
                <a:ea typeface="Georgia"/>
                <a:cs typeface="Georgia"/>
                <a:sym typeface="Georgia"/>
              </a:rPr>
              <a:t>Therefore, our goal is to </a:t>
            </a:r>
            <a:r>
              <a:rPr lang="zh-TW">
                <a:solidFill>
                  <a:schemeClr val="dk1"/>
                </a:solidFill>
                <a:latin typeface="Georgia"/>
                <a:ea typeface="Georgia"/>
                <a:cs typeface="Georgia"/>
                <a:sym typeface="Georgia"/>
              </a:rPr>
              <a:t>reduce the worries of students in the Computer Science Department of NTHU in selecting courses</a:t>
            </a:r>
            <a:r>
              <a:rPr lang="zh-TW">
                <a:solidFill>
                  <a:schemeClr val="dk1"/>
                </a:solidFill>
                <a:latin typeface="Georgia"/>
                <a:ea typeface="Georgia"/>
                <a:cs typeface="Georgia"/>
                <a:sym typeface="Georgia"/>
              </a:rPr>
              <a:t>, ensuring they don't face delayed graduation due to poorly planned schedules.</a:t>
            </a:r>
            <a:endParaRPr>
              <a:solidFill>
                <a:schemeClr val="dk1"/>
              </a:solidFill>
              <a:latin typeface="Georgia"/>
              <a:ea typeface="Georgia"/>
              <a:cs typeface="Georgia"/>
              <a:sym typeface="Georgia"/>
            </a:endParaRPr>
          </a:p>
        </p:txBody>
      </p:sp>
      <p:sp>
        <p:nvSpPr>
          <p:cNvPr id="72" name="Google Shape;72;p15"/>
          <p:cNvSpPr/>
          <p:nvPr/>
        </p:nvSpPr>
        <p:spPr>
          <a:xfrm>
            <a:off x="0" y="0"/>
            <a:ext cx="9144000" cy="265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Goal of Our Project										 </a:t>
            </a:r>
            <a:endParaRPr>
              <a:solidFill>
                <a:srgbClr val="FFFFFF"/>
              </a:solidFill>
              <a:latin typeface="Open Sans"/>
              <a:ea typeface="Open Sans"/>
              <a:cs typeface="Open Sans"/>
              <a:sym typeface="Open Sans"/>
            </a:endParaRPr>
          </a:p>
        </p:txBody>
      </p:sp>
      <p:pic>
        <p:nvPicPr>
          <p:cNvPr id="73" name="Google Shape;73;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Impact"/>
                <a:ea typeface="Impact"/>
                <a:cs typeface="Impact"/>
                <a:sym typeface="Impact"/>
              </a:rPr>
              <a:t>Arrange courses for each semester</a:t>
            </a:r>
            <a:endParaRPr>
              <a:latin typeface="Impact"/>
              <a:ea typeface="Impact"/>
              <a:cs typeface="Impact"/>
              <a:sym typeface="Impac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zh-TW">
                <a:solidFill>
                  <a:schemeClr val="dk1"/>
                </a:solidFill>
                <a:latin typeface="Georgia"/>
                <a:ea typeface="Georgia"/>
                <a:cs typeface="Georgia"/>
                <a:sym typeface="Georgia"/>
              </a:rPr>
              <a:t>This course selecting system will analyze the multitude of courses offered each semester, taking into full consideration the unique academic needs of each student, which are closely linked to their credits scheduled each semester, selected professional courses and courses from other departments. </a:t>
            </a:r>
            <a:endParaRPr>
              <a:solidFill>
                <a:schemeClr val="dk1"/>
              </a:solidFill>
              <a:latin typeface="Georgia"/>
              <a:ea typeface="Georgia"/>
              <a:cs typeface="Georgia"/>
              <a:sym typeface="Georgia"/>
            </a:endParaRPr>
          </a:p>
          <a:p>
            <a:pPr indent="457200" lvl="0" marL="0" rtl="0" algn="just">
              <a:spcBef>
                <a:spcPts val="1200"/>
              </a:spcBef>
              <a:spcAft>
                <a:spcPts val="1200"/>
              </a:spcAft>
              <a:buNone/>
            </a:pPr>
            <a:r>
              <a:rPr lang="zh-TW">
                <a:solidFill>
                  <a:schemeClr val="dk1"/>
                </a:solidFill>
                <a:latin typeface="Georgia"/>
                <a:ea typeface="Georgia"/>
                <a:cs typeface="Georgia"/>
                <a:sym typeface="Georgia"/>
              </a:rPr>
              <a:t>Through these key elements, we aim to create personalized timetables for each student, optimizing the course selection experience at NTHU.</a:t>
            </a:r>
            <a:endParaRPr>
              <a:solidFill>
                <a:schemeClr val="dk1"/>
              </a:solidFill>
              <a:latin typeface="Georgia"/>
              <a:ea typeface="Georgia"/>
              <a:cs typeface="Georgia"/>
              <a:sym typeface="Georgia"/>
            </a:endParaRPr>
          </a:p>
        </p:txBody>
      </p:sp>
      <p:sp>
        <p:nvSpPr>
          <p:cNvPr id="80" name="Google Shape;80;p16"/>
          <p:cNvSpPr/>
          <p:nvPr/>
        </p:nvSpPr>
        <p:spPr>
          <a:xfrm>
            <a:off x="0" y="0"/>
            <a:ext cx="9144000" cy="2658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Problem Formulation								 </a:t>
            </a:r>
            <a:endParaRPr>
              <a:solidFill>
                <a:srgbClr val="FFFFFF"/>
              </a:solidFill>
              <a:latin typeface="Open Sans"/>
              <a:ea typeface="Open Sans"/>
              <a:cs typeface="Open Sans"/>
              <a:sym typeface="Open Sans"/>
            </a:endParaRPr>
          </a:p>
        </p:txBody>
      </p:sp>
      <p:pic>
        <p:nvPicPr>
          <p:cNvPr id="81" name="Google Shape;81;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44650" y="445025"/>
            <a:ext cx="8487600" cy="4582800"/>
          </a:xfrm>
          <a:prstGeom prst="rect">
            <a:avLst/>
          </a:prstGeom>
        </p:spPr>
        <p:txBody>
          <a:bodyPr anchorCtr="0" anchor="t" bIns="91425" lIns="91425" spcFirstLastPara="1" rIns="91425" wrap="square" tIns="91425">
            <a:noAutofit/>
          </a:bodyPr>
          <a:lstStyle/>
          <a:p>
            <a:pPr indent="0" lvl="0" marL="0" rtl="0" algn="just">
              <a:spcBef>
                <a:spcPts val="1800"/>
              </a:spcBef>
              <a:spcAft>
                <a:spcPts val="0"/>
              </a:spcAft>
              <a:buClr>
                <a:schemeClr val="dk1"/>
              </a:buClr>
              <a:buSzPts val="1100"/>
              <a:buFont typeface="Arial"/>
              <a:buNone/>
            </a:pPr>
            <a:r>
              <a:rPr b="1" lang="zh-TW">
                <a:solidFill>
                  <a:schemeClr val="dk1"/>
                </a:solidFill>
                <a:latin typeface="Georgia"/>
                <a:ea typeface="Georgia"/>
                <a:cs typeface="Georgia"/>
                <a:sym typeface="Georgia"/>
              </a:rPr>
              <a:t>Needs Analysis :</a:t>
            </a:r>
            <a:endParaRPr b="1">
              <a:solidFill>
                <a:schemeClr val="dk1"/>
              </a:solidFill>
              <a:latin typeface="Georgia"/>
              <a:ea typeface="Georgia"/>
              <a:cs typeface="Georgia"/>
              <a:sym typeface="Georgia"/>
            </a:endParaRPr>
          </a:p>
          <a:p>
            <a:pPr indent="457200" lvl="0" marL="0" rtl="0" algn="just">
              <a:spcBef>
                <a:spcPts val="1200"/>
              </a:spcBef>
              <a:spcAft>
                <a:spcPts val="0"/>
              </a:spcAft>
              <a:buClr>
                <a:schemeClr val="dk1"/>
              </a:buClr>
              <a:buSzPts val="1100"/>
              <a:buFont typeface="Arial"/>
              <a:buNone/>
            </a:pPr>
            <a:r>
              <a:rPr lang="zh-TW" sz="1500">
                <a:solidFill>
                  <a:schemeClr val="dk1"/>
                </a:solidFill>
                <a:latin typeface="Georgia"/>
                <a:ea typeface="Georgia"/>
                <a:cs typeface="Georgia"/>
                <a:sym typeface="Georgia"/>
              </a:rPr>
              <a:t>We focus on students in the Computer Science Department of NTHU to understand their diverse scheduling needs. We gather detailed functional requirements, emphasizing on essential functionalities.</a:t>
            </a:r>
            <a:endParaRPr sz="1500">
              <a:solidFill>
                <a:schemeClr val="dk1"/>
              </a:solidFill>
              <a:latin typeface="Georgia"/>
              <a:ea typeface="Georgia"/>
              <a:cs typeface="Georgia"/>
              <a:sym typeface="Georgia"/>
            </a:endParaRPr>
          </a:p>
          <a:p>
            <a:pPr indent="0" lvl="0" marL="0" rtl="0" algn="just">
              <a:spcBef>
                <a:spcPts val="1800"/>
              </a:spcBef>
              <a:spcAft>
                <a:spcPts val="0"/>
              </a:spcAft>
              <a:buClr>
                <a:schemeClr val="dk1"/>
              </a:buClr>
              <a:buSzPts val="1100"/>
              <a:buFont typeface="Arial"/>
              <a:buNone/>
            </a:pPr>
            <a:r>
              <a:rPr b="1" lang="zh-TW">
                <a:solidFill>
                  <a:schemeClr val="dk1"/>
                </a:solidFill>
                <a:latin typeface="Georgia"/>
                <a:ea typeface="Georgia"/>
                <a:cs typeface="Georgia"/>
                <a:sym typeface="Georgia"/>
              </a:rPr>
              <a:t>Data Collection :</a:t>
            </a:r>
            <a:endParaRPr b="1">
              <a:solidFill>
                <a:schemeClr val="dk1"/>
              </a:solidFill>
              <a:latin typeface="Georgia"/>
              <a:ea typeface="Georgia"/>
              <a:cs typeface="Georgia"/>
              <a:sym typeface="Georgia"/>
            </a:endParaRPr>
          </a:p>
          <a:p>
            <a:pPr indent="457200" lvl="0" marL="0" rtl="0" algn="just">
              <a:spcBef>
                <a:spcPts val="1200"/>
              </a:spcBef>
              <a:spcAft>
                <a:spcPts val="0"/>
              </a:spcAft>
              <a:buClr>
                <a:schemeClr val="dk1"/>
              </a:buClr>
              <a:buSzPts val="1100"/>
              <a:buFont typeface="Arial"/>
              <a:buNone/>
            </a:pPr>
            <a:r>
              <a:rPr lang="zh-TW" sz="1500">
                <a:solidFill>
                  <a:schemeClr val="dk1"/>
                </a:solidFill>
                <a:latin typeface="Georgia"/>
                <a:ea typeface="Georgia"/>
                <a:cs typeface="Georgia"/>
                <a:sym typeface="Georgia"/>
              </a:rPr>
              <a:t>The data collection process will involve a systematic aggregation of extensive course information from NTHU's databases (e.g. NTHU API, NTHU AIS) by web scrapying with beautiful soup, capturing details like course names, times, professors, credits, and average GPAs.</a:t>
            </a:r>
            <a:endParaRPr sz="1500">
              <a:solidFill>
                <a:schemeClr val="dk1"/>
              </a:solidFill>
              <a:latin typeface="Georgia"/>
              <a:ea typeface="Georgia"/>
              <a:cs typeface="Georgia"/>
              <a:sym typeface="Georgia"/>
            </a:endParaRPr>
          </a:p>
          <a:p>
            <a:pPr indent="0" lvl="0" marL="0" rtl="0" algn="just">
              <a:spcBef>
                <a:spcPts val="1200"/>
              </a:spcBef>
              <a:spcAft>
                <a:spcPts val="0"/>
              </a:spcAft>
              <a:buClr>
                <a:schemeClr val="dk1"/>
              </a:buClr>
              <a:buSzPts val="1100"/>
              <a:buFont typeface="Arial"/>
              <a:buNone/>
            </a:pPr>
            <a:r>
              <a:rPr b="1" lang="zh-TW">
                <a:solidFill>
                  <a:schemeClr val="dk1"/>
                </a:solidFill>
                <a:latin typeface="Georgia"/>
                <a:ea typeface="Georgia"/>
                <a:cs typeface="Georgia"/>
                <a:sym typeface="Georgia"/>
              </a:rPr>
              <a:t>Data Preprocessing :</a:t>
            </a:r>
            <a:endParaRPr b="1">
              <a:solidFill>
                <a:schemeClr val="dk1"/>
              </a:solidFill>
              <a:latin typeface="Georgia"/>
              <a:ea typeface="Georgia"/>
              <a:cs typeface="Georgia"/>
              <a:sym typeface="Georgia"/>
            </a:endParaRPr>
          </a:p>
          <a:p>
            <a:pPr indent="0" lvl="0" marL="0" rtl="0" algn="just">
              <a:spcBef>
                <a:spcPts val="1200"/>
              </a:spcBef>
              <a:spcAft>
                <a:spcPts val="1200"/>
              </a:spcAft>
              <a:buClr>
                <a:schemeClr val="dk1"/>
              </a:buClr>
              <a:buSzPts val="1100"/>
              <a:buFont typeface="Arial"/>
              <a:buNone/>
            </a:pPr>
            <a:r>
              <a:rPr b="1" lang="zh-TW">
                <a:solidFill>
                  <a:schemeClr val="dk1"/>
                </a:solidFill>
                <a:latin typeface="Georgia"/>
                <a:ea typeface="Georgia"/>
                <a:cs typeface="Georgia"/>
                <a:sym typeface="Georgia"/>
              </a:rPr>
              <a:t>	</a:t>
            </a:r>
            <a:r>
              <a:rPr lang="zh-TW" sz="1500">
                <a:solidFill>
                  <a:schemeClr val="dk1"/>
                </a:solidFill>
                <a:latin typeface="Georgia"/>
                <a:ea typeface="Georgia"/>
                <a:cs typeface="Georgia"/>
                <a:sym typeface="Georgia"/>
              </a:rPr>
              <a:t>Convert percentage from percentile to scale and concat to the original dataframe.</a:t>
            </a:r>
            <a:endParaRPr sz="1500">
              <a:solidFill>
                <a:schemeClr val="dk1"/>
              </a:solidFill>
              <a:latin typeface="Georgia"/>
              <a:ea typeface="Georgia"/>
              <a:cs typeface="Georgia"/>
              <a:sym typeface="Georgia"/>
            </a:endParaRPr>
          </a:p>
        </p:txBody>
      </p:sp>
      <p:sp>
        <p:nvSpPr>
          <p:cNvPr id="87" name="Google Shape;87;p17"/>
          <p:cNvSpPr/>
          <p:nvPr/>
        </p:nvSpPr>
        <p:spPr>
          <a:xfrm>
            <a:off x="0" y="0"/>
            <a:ext cx="9144000" cy="265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Method					 </a:t>
            </a:r>
            <a:endParaRPr>
              <a:solidFill>
                <a:srgbClr val="FFFFFF"/>
              </a:solidFill>
              <a:latin typeface="Open Sans"/>
              <a:ea typeface="Open Sans"/>
              <a:cs typeface="Open Sans"/>
              <a:sym typeface="Open Sans"/>
            </a:endParaRPr>
          </a:p>
        </p:txBody>
      </p:sp>
      <p:pic>
        <p:nvPicPr>
          <p:cNvPr id="88" name="Google Shape;88;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44650" y="445025"/>
            <a:ext cx="8487600" cy="4123800"/>
          </a:xfrm>
          <a:prstGeom prst="rect">
            <a:avLst/>
          </a:prstGeom>
        </p:spPr>
        <p:txBody>
          <a:bodyPr anchorCtr="0" anchor="t" bIns="91425" lIns="91425" spcFirstLastPara="1" rIns="91425" wrap="square" tIns="91425">
            <a:noAutofit/>
          </a:bodyPr>
          <a:lstStyle/>
          <a:p>
            <a:pPr indent="0" lvl="0" marL="0" rtl="0" algn="just">
              <a:spcBef>
                <a:spcPts val="1800"/>
              </a:spcBef>
              <a:spcAft>
                <a:spcPts val="0"/>
              </a:spcAft>
              <a:buNone/>
            </a:pPr>
            <a:r>
              <a:rPr b="1" lang="zh-TW">
                <a:solidFill>
                  <a:schemeClr val="dk1"/>
                </a:solidFill>
                <a:latin typeface="Georgia"/>
                <a:ea typeface="Georgia"/>
                <a:cs typeface="Georgia"/>
                <a:sym typeface="Georgia"/>
              </a:rPr>
              <a:t>Greedy Search :</a:t>
            </a:r>
            <a:endParaRPr sz="1500">
              <a:solidFill>
                <a:srgbClr val="374151"/>
              </a:solidFill>
              <a:latin typeface="Georgia"/>
              <a:ea typeface="Georgia"/>
              <a:cs typeface="Georgia"/>
              <a:sym typeface="Georgia"/>
            </a:endParaRPr>
          </a:p>
          <a:p>
            <a:pPr indent="457200" lvl="0" marL="0" rtl="0" algn="just">
              <a:spcBef>
                <a:spcPts val="1800"/>
              </a:spcBef>
              <a:spcAft>
                <a:spcPts val="0"/>
              </a:spcAft>
              <a:buNone/>
            </a:pPr>
            <a:r>
              <a:rPr lang="zh-TW" sz="1500">
                <a:solidFill>
                  <a:srgbClr val="374151"/>
                </a:solidFill>
                <a:latin typeface="Georgia"/>
                <a:ea typeface="Georgia"/>
                <a:cs typeface="Georgia"/>
                <a:sym typeface="Georgia"/>
              </a:rPr>
              <a:t>To ensure a smoother path to graduation, w</a:t>
            </a:r>
            <a:r>
              <a:rPr lang="zh-TW" sz="1500">
                <a:solidFill>
                  <a:srgbClr val="374151"/>
                </a:solidFill>
                <a:latin typeface="Georgia"/>
                <a:ea typeface="Georgia"/>
                <a:cs typeface="Georgia"/>
                <a:sym typeface="Georgia"/>
              </a:rPr>
              <a:t>e will initially focus on arranging mandatory courses. Subsequently, we will address the specific requirements within the Computer Science Department, including categories A, B, C, and D. </a:t>
            </a:r>
            <a:endParaRPr sz="1500">
              <a:solidFill>
                <a:srgbClr val="374151"/>
              </a:solidFill>
              <a:latin typeface="Georgia"/>
              <a:ea typeface="Georgia"/>
              <a:cs typeface="Georgia"/>
              <a:sym typeface="Georgia"/>
            </a:endParaRPr>
          </a:p>
          <a:p>
            <a:pPr indent="457200" lvl="0" marL="0" rtl="0" algn="just">
              <a:spcBef>
                <a:spcPts val="1800"/>
              </a:spcBef>
              <a:spcAft>
                <a:spcPts val="0"/>
              </a:spcAft>
              <a:buNone/>
            </a:pPr>
            <a:r>
              <a:rPr lang="zh-TW" sz="1500">
                <a:solidFill>
                  <a:srgbClr val="374151"/>
                </a:solidFill>
                <a:latin typeface="Georgia"/>
                <a:ea typeface="Georgia"/>
                <a:cs typeface="Georgia"/>
                <a:sym typeface="Georgia"/>
              </a:rPr>
              <a:t>After satisfying these requirements, we will proceed to select general education courses, English courses, and finally, any remaining elective courses. This systematic approach aims to generate a course schedule that aligns with the students' needs, ensuring compliance with all requirements and optimizing for a higher GPA.</a:t>
            </a:r>
            <a:endParaRPr sz="1500">
              <a:solidFill>
                <a:srgbClr val="374151"/>
              </a:solidFill>
              <a:latin typeface="Georgia"/>
              <a:ea typeface="Georgia"/>
              <a:cs typeface="Georgia"/>
              <a:sym typeface="Georgia"/>
            </a:endParaRPr>
          </a:p>
          <a:p>
            <a:pPr indent="0" lvl="0" marL="0" rtl="0" algn="just">
              <a:spcBef>
                <a:spcPts val="1800"/>
              </a:spcBef>
              <a:spcAft>
                <a:spcPts val="0"/>
              </a:spcAft>
              <a:buNone/>
            </a:pPr>
            <a:r>
              <a:rPr b="1" lang="zh-TW">
                <a:solidFill>
                  <a:schemeClr val="dk1"/>
                </a:solidFill>
                <a:latin typeface="Georgia"/>
                <a:ea typeface="Georgia"/>
                <a:cs typeface="Georgia"/>
                <a:sym typeface="Georgia"/>
              </a:rPr>
              <a:t>Prune :</a:t>
            </a:r>
            <a:endParaRPr b="1">
              <a:solidFill>
                <a:schemeClr val="dk1"/>
              </a:solidFill>
              <a:latin typeface="Georgia"/>
              <a:ea typeface="Georgia"/>
              <a:cs typeface="Georgia"/>
              <a:sym typeface="Georgia"/>
            </a:endParaRPr>
          </a:p>
          <a:p>
            <a:pPr indent="457200" lvl="0" marL="0" rtl="0" algn="just">
              <a:spcBef>
                <a:spcPts val="1800"/>
              </a:spcBef>
              <a:spcAft>
                <a:spcPts val="0"/>
              </a:spcAft>
              <a:buNone/>
            </a:pPr>
            <a:r>
              <a:rPr lang="zh-TW" sz="1500">
                <a:solidFill>
                  <a:srgbClr val="374151"/>
                </a:solidFill>
                <a:latin typeface="Georgia"/>
                <a:ea typeface="Georgia"/>
                <a:cs typeface="Georgia"/>
                <a:sym typeface="Georgia"/>
              </a:rPr>
              <a:t>When scheduling courses, we will preemptively eliminate impossible branches, such as taking advanced courses ahead of schedule.</a:t>
            </a:r>
            <a:endParaRPr b="1" sz="1500">
              <a:solidFill>
                <a:schemeClr val="dk1"/>
              </a:solidFill>
              <a:latin typeface="Georgia"/>
              <a:ea typeface="Georgia"/>
              <a:cs typeface="Georgia"/>
              <a:sym typeface="Georgia"/>
            </a:endParaRPr>
          </a:p>
          <a:p>
            <a:pPr indent="0" lvl="0" marL="0" rtl="0" algn="just">
              <a:spcBef>
                <a:spcPts val="1800"/>
              </a:spcBef>
              <a:spcAft>
                <a:spcPts val="0"/>
              </a:spcAft>
              <a:buNone/>
            </a:pPr>
            <a:r>
              <a:t/>
            </a:r>
            <a:endParaRPr b="1">
              <a:solidFill>
                <a:schemeClr val="dk1"/>
              </a:solidFill>
              <a:latin typeface="Georgia"/>
              <a:ea typeface="Georgia"/>
              <a:cs typeface="Georgia"/>
              <a:sym typeface="Georgia"/>
            </a:endParaRPr>
          </a:p>
          <a:p>
            <a:pPr indent="0" lvl="0" marL="0" rtl="0" algn="just">
              <a:spcBef>
                <a:spcPts val="1800"/>
              </a:spcBef>
              <a:spcAft>
                <a:spcPts val="0"/>
              </a:spcAft>
              <a:buNone/>
            </a:pPr>
            <a:r>
              <a:t/>
            </a:r>
            <a:endParaRPr sz="1500">
              <a:solidFill>
                <a:schemeClr val="dk1"/>
              </a:solidFill>
              <a:latin typeface="Georgia"/>
              <a:ea typeface="Georgia"/>
              <a:cs typeface="Georgia"/>
              <a:sym typeface="Georgia"/>
            </a:endParaRPr>
          </a:p>
          <a:p>
            <a:pPr indent="0" lvl="0" marL="0" rtl="0" algn="just">
              <a:spcBef>
                <a:spcPts val="1800"/>
              </a:spcBef>
              <a:spcAft>
                <a:spcPts val="0"/>
              </a:spcAft>
              <a:buNone/>
            </a:pPr>
            <a:r>
              <a:t/>
            </a:r>
            <a:endParaRPr b="1" sz="1500">
              <a:solidFill>
                <a:schemeClr val="dk1"/>
              </a:solidFill>
              <a:latin typeface="Georgia"/>
              <a:ea typeface="Georgia"/>
              <a:cs typeface="Georgia"/>
              <a:sym typeface="Georgia"/>
            </a:endParaRPr>
          </a:p>
          <a:p>
            <a:pPr indent="0" lvl="0" marL="0" rtl="0" algn="just">
              <a:spcBef>
                <a:spcPts val="400"/>
              </a:spcBef>
              <a:spcAft>
                <a:spcPts val="1200"/>
              </a:spcAft>
              <a:buNone/>
            </a:pPr>
            <a:r>
              <a:t/>
            </a:r>
            <a:endParaRPr sz="1500">
              <a:latin typeface="Georgia"/>
              <a:ea typeface="Georgia"/>
              <a:cs typeface="Georgia"/>
              <a:sym typeface="Georgia"/>
            </a:endParaRPr>
          </a:p>
        </p:txBody>
      </p:sp>
      <p:sp>
        <p:nvSpPr>
          <p:cNvPr id="94" name="Google Shape;94;p18"/>
          <p:cNvSpPr/>
          <p:nvPr/>
        </p:nvSpPr>
        <p:spPr>
          <a:xfrm>
            <a:off x="0" y="0"/>
            <a:ext cx="9144000" cy="265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Method					 </a:t>
            </a:r>
            <a:endParaRPr>
              <a:solidFill>
                <a:srgbClr val="FFFFFF"/>
              </a:solidFill>
              <a:latin typeface="Open Sans"/>
              <a:ea typeface="Open Sans"/>
              <a:cs typeface="Open Sans"/>
              <a:sym typeface="Open Sans"/>
            </a:endParaRPr>
          </a:p>
        </p:txBody>
      </p:sp>
      <p:pic>
        <p:nvPicPr>
          <p:cNvPr id="95" name="Google Shape;95;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285750" y="445025"/>
            <a:ext cx="8546700" cy="4123800"/>
          </a:xfrm>
          <a:prstGeom prst="rect">
            <a:avLst/>
          </a:prstGeom>
        </p:spPr>
        <p:txBody>
          <a:bodyPr anchorCtr="0" anchor="t" bIns="91425" lIns="91425" spcFirstLastPara="1" rIns="91425" wrap="square" tIns="91425">
            <a:normAutofit/>
          </a:bodyPr>
          <a:lstStyle/>
          <a:p>
            <a:pPr indent="0" lvl="0" marL="0" rtl="0" algn="just">
              <a:spcBef>
                <a:spcPts val="1800"/>
              </a:spcBef>
              <a:spcAft>
                <a:spcPts val="0"/>
              </a:spcAft>
              <a:buClr>
                <a:schemeClr val="dk1"/>
              </a:buClr>
              <a:buSzPts val="1100"/>
              <a:buFont typeface="Arial"/>
              <a:buNone/>
            </a:pPr>
            <a:r>
              <a:rPr b="1" lang="zh-TW">
                <a:solidFill>
                  <a:schemeClr val="dk1"/>
                </a:solidFill>
                <a:latin typeface="Georgia"/>
                <a:ea typeface="Georgia"/>
                <a:cs typeface="Georgia"/>
                <a:sym typeface="Georgia"/>
              </a:rPr>
              <a:t>User Interface Development :</a:t>
            </a:r>
            <a:endParaRPr b="1">
              <a:solidFill>
                <a:schemeClr val="dk1"/>
              </a:solidFill>
              <a:latin typeface="Georgia"/>
              <a:ea typeface="Georgia"/>
              <a:cs typeface="Georgia"/>
              <a:sym typeface="Georgia"/>
            </a:endParaRPr>
          </a:p>
          <a:p>
            <a:pPr indent="457200" lvl="0" marL="0" rtl="0" algn="just">
              <a:spcBef>
                <a:spcPts val="1200"/>
              </a:spcBef>
              <a:spcAft>
                <a:spcPts val="0"/>
              </a:spcAft>
              <a:buNone/>
            </a:pPr>
            <a:r>
              <a:rPr lang="zh-TW" sz="1500">
                <a:solidFill>
                  <a:schemeClr val="dk1"/>
                </a:solidFill>
                <a:latin typeface="Georgia"/>
                <a:ea typeface="Georgia"/>
                <a:cs typeface="Georgia"/>
                <a:sym typeface="Georgia"/>
              </a:rPr>
              <a:t>The development of the user interface will be centered on creating an intuitive and user-friendly platform accessible to students in the Computer Science Department of NTHU. Key features such as credits of every semester, preference inputs for course types will be implemented to enhance user experience.</a:t>
            </a:r>
            <a:endParaRPr sz="1500">
              <a:solidFill>
                <a:schemeClr val="dk1"/>
              </a:solidFill>
              <a:latin typeface="Georgia"/>
              <a:ea typeface="Georgia"/>
              <a:cs typeface="Georgia"/>
              <a:sym typeface="Georgia"/>
            </a:endParaRPr>
          </a:p>
          <a:p>
            <a:pPr indent="0" lvl="0" marL="0" rtl="0" algn="just">
              <a:spcBef>
                <a:spcPts val="1200"/>
              </a:spcBef>
              <a:spcAft>
                <a:spcPts val="0"/>
              </a:spcAft>
              <a:buClr>
                <a:schemeClr val="dk1"/>
              </a:buClr>
              <a:buSzPts val="1100"/>
              <a:buFont typeface="Arial"/>
              <a:buNone/>
            </a:pPr>
            <a:r>
              <a:rPr lang="zh-TW">
                <a:solidFill>
                  <a:schemeClr val="dk1"/>
                </a:solidFill>
                <a:latin typeface="Georgia"/>
                <a:ea typeface="Georgia"/>
                <a:cs typeface="Georgia"/>
                <a:sym typeface="Georgia"/>
              </a:rPr>
              <a:t> </a:t>
            </a:r>
            <a:r>
              <a:rPr b="1" lang="zh-TW">
                <a:solidFill>
                  <a:schemeClr val="dk1"/>
                </a:solidFill>
                <a:latin typeface="Georgia"/>
                <a:ea typeface="Georgia"/>
                <a:cs typeface="Georgia"/>
                <a:sym typeface="Georgia"/>
              </a:rPr>
              <a:t>System Testing :</a:t>
            </a:r>
            <a:endParaRPr b="1">
              <a:solidFill>
                <a:schemeClr val="dk1"/>
              </a:solidFill>
              <a:latin typeface="Georgia"/>
              <a:ea typeface="Georgia"/>
              <a:cs typeface="Georgia"/>
              <a:sym typeface="Georgia"/>
            </a:endParaRPr>
          </a:p>
          <a:p>
            <a:pPr indent="457200" lvl="0" marL="0" rtl="0" algn="just">
              <a:spcBef>
                <a:spcPts val="1200"/>
              </a:spcBef>
              <a:spcAft>
                <a:spcPts val="1200"/>
              </a:spcAft>
              <a:buNone/>
            </a:pPr>
            <a:r>
              <a:rPr lang="zh-TW" sz="1500">
                <a:solidFill>
                  <a:schemeClr val="dk1"/>
                </a:solidFill>
                <a:latin typeface="Georgia"/>
                <a:ea typeface="Georgia"/>
                <a:cs typeface="Georgia"/>
                <a:sym typeface="Georgia"/>
              </a:rPr>
              <a:t>Testing will be comprehensive, focusing first on the efficiency of the recommendation algorithm to ensure it generates optimal schedules. The accuracy of data input, crucial for reliable schedule generation, will be rigorously verified, encompassing both user inputs and university course data.</a:t>
            </a:r>
            <a:endParaRPr sz="1500">
              <a:latin typeface="Georgia"/>
              <a:ea typeface="Georgia"/>
              <a:cs typeface="Georgia"/>
              <a:sym typeface="Georgia"/>
            </a:endParaRPr>
          </a:p>
        </p:txBody>
      </p:sp>
      <p:sp>
        <p:nvSpPr>
          <p:cNvPr id="101" name="Google Shape;101;p19"/>
          <p:cNvSpPr/>
          <p:nvPr/>
        </p:nvSpPr>
        <p:spPr>
          <a:xfrm>
            <a:off x="0" y="0"/>
            <a:ext cx="9144000" cy="265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Method					 </a:t>
            </a:r>
            <a:endParaRPr>
              <a:solidFill>
                <a:srgbClr val="FFFFFF"/>
              </a:solidFill>
              <a:latin typeface="Open Sans"/>
              <a:ea typeface="Open Sans"/>
              <a:cs typeface="Open Sans"/>
              <a:sym typeface="Open Sans"/>
            </a:endParaRPr>
          </a:p>
        </p:txBody>
      </p:sp>
      <p:pic>
        <p:nvPicPr>
          <p:cNvPr id="102" name="Google Shape;102;p19"/>
          <p:cNvPicPr preferRelativeResize="0"/>
          <p:nvPr/>
        </p:nvPicPr>
        <p:blipFill>
          <a:blip r:embed="rId3">
            <a:alphaModFix/>
          </a:blip>
          <a:stretch>
            <a:fillRect/>
          </a:stretch>
        </p:blipFill>
        <p:spPr>
          <a:xfrm>
            <a:off x="-1290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Impact"/>
                <a:ea typeface="Impact"/>
                <a:cs typeface="Impact"/>
                <a:sym typeface="Impact"/>
              </a:rPr>
              <a:t>Setting</a:t>
            </a:r>
            <a:endParaRPr>
              <a:latin typeface="Impact"/>
              <a:ea typeface="Impact"/>
              <a:cs typeface="Impact"/>
              <a:sym typeface="Impact"/>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9" name="Google Shape;109;p20"/>
          <p:cNvSpPr/>
          <p:nvPr/>
        </p:nvSpPr>
        <p:spPr>
          <a:xfrm>
            <a:off x="0" y="0"/>
            <a:ext cx="9144000" cy="265800"/>
          </a:xfrm>
          <a:prstGeom prst="rect">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Results									 </a:t>
            </a:r>
            <a:endParaRPr>
              <a:solidFill>
                <a:srgbClr val="FFFFFF"/>
              </a:solidFill>
              <a:latin typeface="Open Sans"/>
              <a:ea typeface="Open Sans"/>
              <a:cs typeface="Open Sans"/>
              <a:sym typeface="Open Sans"/>
            </a:endParaRPr>
          </a:p>
        </p:txBody>
      </p:sp>
      <p:pic>
        <p:nvPicPr>
          <p:cNvPr id="110" name="Google Shape;110;p20"/>
          <p:cNvPicPr preferRelativeResize="0"/>
          <p:nvPr/>
        </p:nvPicPr>
        <p:blipFill>
          <a:blip r:embed="rId3">
            <a:alphaModFix/>
          </a:blip>
          <a:stretch>
            <a:fillRect/>
          </a:stretch>
        </p:blipFill>
        <p:spPr>
          <a:xfrm>
            <a:off x="963224" y="1087325"/>
            <a:ext cx="2270527" cy="3416400"/>
          </a:xfrm>
          <a:prstGeom prst="rect">
            <a:avLst/>
          </a:prstGeom>
          <a:noFill/>
          <a:ln>
            <a:noFill/>
          </a:ln>
        </p:spPr>
      </p:pic>
      <p:pic>
        <p:nvPicPr>
          <p:cNvPr id="111" name="Google Shape;111;p20"/>
          <p:cNvPicPr preferRelativeResize="0"/>
          <p:nvPr/>
        </p:nvPicPr>
        <p:blipFill>
          <a:blip r:embed="rId4">
            <a:alphaModFix/>
          </a:blip>
          <a:stretch>
            <a:fillRect/>
          </a:stretch>
        </p:blipFill>
        <p:spPr>
          <a:xfrm>
            <a:off x="2197871" y="801921"/>
            <a:ext cx="3554900" cy="1923575"/>
          </a:xfrm>
          <a:prstGeom prst="rect">
            <a:avLst/>
          </a:prstGeom>
          <a:noFill/>
          <a:ln>
            <a:noFill/>
          </a:ln>
        </p:spPr>
      </p:pic>
      <p:pic>
        <p:nvPicPr>
          <p:cNvPr id="112" name="Google Shape;112;p20"/>
          <p:cNvPicPr preferRelativeResize="0"/>
          <p:nvPr/>
        </p:nvPicPr>
        <p:blipFill>
          <a:blip r:embed="rId5">
            <a:alphaModFix/>
          </a:blip>
          <a:stretch>
            <a:fillRect/>
          </a:stretch>
        </p:blipFill>
        <p:spPr>
          <a:xfrm>
            <a:off x="4673477" y="801925"/>
            <a:ext cx="2464100" cy="3643624"/>
          </a:xfrm>
          <a:prstGeom prst="rect">
            <a:avLst/>
          </a:prstGeom>
          <a:noFill/>
          <a:ln>
            <a:noFill/>
          </a:ln>
        </p:spPr>
      </p:pic>
      <p:pic>
        <p:nvPicPr>
          <p:cNvPr id="113" name="Google Shape;113;p20"/>
          <p:cNvPicPr preferRelativeResize="0"/>
          <p:nvPr/>
        </p:nvPicPr>
        <p:blipFill>
          <a:blip r:embed="rId6">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Impact"/>
                <a:ea typeface="Impact"/>
                <a:cs typeface="Impact"/>
                <a:sym typeface="Impact"/>
              </a:rPr>
              <a:t>Curriculum</a:t>
            </a:r>
            <a:endParaRPr>
              <a:latin typeface="Impact"/>
              <a:ea typeface="Impact"/>
              <a:cs typeface="Impact"/>
              <a:sym typeface="Impac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0" name="Google Shape;120;p21"/>
          <p:cNvSpPr/>
          <p:nvPr/>
        </p:nvSpPr>
        <p:spPr>
          <a:xfrm>
            <a:off x="0" y="0"/>
            <a:ext cx="9144000" cy="265800"/>
          </a:xfrm>
          <a:prstGeom prst="rect">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FFFFFF"/>
                </a:solidFill>
                <a:latin typeface="Open Sans"/>
                <a:ea typeface="Open Sans"/>
                <a:cs typeface="Open Sans"/>
                <a:sym typeface="Open Sans"/>
              </a:rPr>
              <a:t>Results									 </a:t>
            </a:r>
            <a:endParaRPr>
              <a:solidFill>
                <a:srgbClr val="FFFFFF"/>
              </a:solidFill>
              <a:latin typeface="Open Sans"/>
              <a:ea typeface="Open Sans"/>
              <a:cs typeface="Open Sans"/>
              <a:sym typeface="Open Sans"/>
            </a:endParaRPr>
          </a:p>
        </p:txBody>
      </p:sp>
      <p:pic>
        <p:nvPicPr>
          <p:cNvPr id="121" name="Google Shape;121;p21"/>
          <p:cNvPicPr preferRelativeResize="0"/>
          <p:nvPr/>
        </p:nvPicPr>
        <p:blipFill>
          <a:blip r:embed="rId3">
            <a:alphaModFix/>
          </a:blip>
          <a:stretch>
            <a:fillRect/>
          </a:stretch>
        </p:blipFill>
        <p:spPr>
          <a:xfrm>
            <a:off x="2379025" y="603263"/>
            <a:ext cx="4159550" cy="4514825"/>
          </a:xfrm>
          <a:prstGeom prst="rect">
            <a:avLst/>
          </a:prstGeom>
          <a:noFill/>
          <a:ln>
            <a:noFill/>
          </a:ln>
        </p:spPr>
      </p:pic>
      <p:pic>
        <p:nvPicPr>
          <p:cNvPr id="122" name="Google Shape;122;p21"/>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