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809" r:id="rId2"/>
  </p:sldMasterIdLst>
  <p:notesMasterIdLst>
    <p:notesMasterId r:id="rId21"/>
  </p:notesMasterIdLst>
  <p:handoutMasterIdLst>
    <p:handoutMasterId r:id="rId22"/>
  </p:handoutMasterIdLst>
  <p:sldIdLst>
    <p:sldId id="316" r:id="rId3"/>
    <p:sldId id="305" r:id="rId4"/>
    <p:sldId id="318" r:id="rId5"/>
    <p:sldId id="330" r:id="rId6"/>
    <p:sldId id="325" r:id="rId7"/>
    <p:sldId id="332" r:id="rId8"/>
    <p:sldId id="331" r:id="rId9"/>
    <p:sldId id="326" r:id="rId10"/>
    <p:sldId id="329" r:id="rId11"/>
    <p:sldId id="324" r:id="rId12"/>
    <p:sldId id="328" r:id="rId13"/>
    <p:sldId id="319" r:id="rId14"/>
    <p:sldId id="321" r:id="rId15"/>
    <p:sldId id="302" r:id="rId16"/>
    <p:sldId id="327" r:id="rId17"/>
    <p:sldId id="313" r:id="rId18"/>
    <p:sldId id="314" r:id="rId19"/>
    <p:sldId id="312" r:id="rId20"/>
  </p:sldIdLst>
  <p:sldSz cx="9144000" cy="6858000" type="screen4x3"/>
  <p:notesSz cx="7099300" cy="10234613"/>
  <p:defaultTextStyle>
    <a:defPPr>
      <a:defRPr lang="de-DE"/>
    </a:defPPr>
    <a:lvl1pPr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1pPr>
    <a:lvl2pPr marL="4572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2pPr>
    <a:lvl3pPr marL="9144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3pPr>
    <a:lvl4pPr marL="13716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4pPr>
    <a:lvl5pPr marL="18288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5pPr>
    <a:lvl6pPr marL="22860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6pPr>
    <a:lvl7pPr marL="27432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7pPr>
    <a:lvl8pPr marL="32004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8pPr>
    <a:lvl9pPr marL="36576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9pPr>
  </p:defaultTextStyle>
  <p:extLst>
    <p:ext uri="{521415D9-36F7-43E2-AB2F-B90AF26B5E84}">
      <p14:sectionLst xmlns:p14="http://schemas.microsoft.com/office/powerpoint/2010/main">
        <p14:section name="Default Section" id="{C97DB4E3-26A4-9542-95E7-006F62711B8D}">
          <p14:sldIdLst>
            <p14:sldId id="316"/>
            <p14:sldId id="305"/>
            <p14:sldId id="318"/>
            <p14:sldId id="330"/>
            <p14:sldId id="325"/>
            <p14:sldId id="332"/>
            <p14:sldId id="331"/>
            <p14:sldId id="326"/>
            <p14:sldId id="329"/>
            <p14:sldId id="324"/>
            <p14:sldId id="328"/>
            <p14:sldId id="319"/>
            <p14:sldId id="321"/>
            <p14:sldId id="302"/>
            <p14:sldId id="327"/>
            <p14:sldId id="313"/>
            <p14:sldId id="314"/>
            <p14:sldId id="312"/>
          </p14:sldIdLst>
        </p14:section>
        <p14:section name="For the Speaker" id="{A97B7CAE-81BC-8C48-B6BF-3BDD36760D6E}">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75D"/>
    <a:srgbClr val="23238D"/>
    <a:srgbClr val="12124A"/>
    <a:srgbClr val="011F51"/>
    <a:srgbClr val="C8E8F7"/>
    <a:srgbClr val="82CEEF"/>
    <a:srgbClr val="FF3300"/>
    <a:srgbClr val="00B4E7"/>
    <a:srgbClr val="009DD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2773" autoAdjust="0"/>
  </p:normalViewPr>
  <p:slideViewPr>
    <p:cSldViewPr>
      <p:cViewPr varScale="1">
        <p:scale>
          <a:sx n="110" d="100"/>
          <a:sy n="110" d="100"/>
        </p:scale>
        <p:origin x="236"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88"/>
    </p:cViewPr>
  </p:sorterViewPr>
  <p:notesViewPr>
    <p:cSldViewPr>
      <p:cViewPr varScale="1">
        <p:scale>
          <a:sx n="53" d="100"/>
          <a:sy n="53" d="100"/>
        </p:scale>
        <p:origin x="-2640" y="-90"/>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lvl1pPr defTabSz="965200">
              <a:defRPr sz="1300">
                <a:solidFill>
                  <a:schemeClr val="tx1"/>
                </a:solidFill>
                <a:effectLst/>
                <a:latin typeface="Arial" charset="0"/>
              </a:defRPr>
            </a:lvl1pPr>
          </a:lstStyle>
          <a:p>
            <a:pPr>
              <a:defRPr/>
            </a:pPr>
            <a:r>
              <a:rPr lang="de-DE" dirty="0"/>
              <a:t>Weitergabe oder Vervielfältigung nur mit Genehmigung des Autors</a:t>
            </a:r>
          </a:p>
        </p:txBody>
      </p:sp>
      <p:sp>
        <p:nvSpPr>
          <p:cNvPr id="118788" name="Rectangle 4"/>
          <p:cNvSpPr>
            <a:spLocks noGrp="1" noChangeArrowheads="1"/>
          </p:cNvSpPr>
          <p:nvPr>
            <p:ph type="ftr" sz="quarter" idx="2"/>
          </p:nvPr>
        </p:nvSpPr>
        <p:spPr bwMode="auto">
          <a:xfrm>
            <a:off x="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defTabSz="965200">
              <a:defRPr sz="1300">
                <a:solidFill>
                  <a:schemeClr val="tx1"/>
                </a:solidFill>
                <a:effectLst/>
                <a:latin typeface="Arial" charset="0"/>
              </a:defRPr>
            </a:lvl1pPr>
          </a:lstStyle>
          <a:p>
            <a:pPr>
              <a:defRPr/>
            </a:pPr>
            <a:endParaRPr lang="de-DE"/>
          </a:p>
        </p:txBody>
      </p:sp>
      <p:sp>
        <p:nvSpPr>
          <p:cNvPr id="118789" name="Rectangle 5"/>
          <p:cNvSpPr>
            <a:spLocks noGrp="1" noChangeArrowheads="1"/>
          </p:cNvSpPr>
          <p:nvPr>
            <p:ph type="sldNum" sz="quarter" idx="3"/>
          </p:nvPr>
        </p:nvSpPr>
        <p:spPr bwMode="auto">
          <a:xfrm>
            <a:off x="401955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algn="r" defTabSz="965200">
              <a:defRPr sz="1300">
                <a:solidFill>
                  <a:schemeClr val="tx1"/>
                </a:solidFill>
                <a:effectLst/>
                <a:latin typeface="Arial" charset="0"/>
              </a:defRPr>
            </a:lvl1pPr>
          </a:lstStyle>
          <a:p>
            <a:pPr>
              <a:defRPr/>
            </a:pPr>
            <a:fld id="{89F6080D-010B-4BB8-A880-C44531D4C9AB}" type="slidenum">
              <a:rPr lang="de-DE"/>
              <a:pPr>
                <a:defRPr/>
              </a:pPr>
              <a:t>‹#›</a:t>
            </a:fld>
            <a:endParaRPr lang="de-DE"/>
          </a:p>
        </p:txBody>
      </p:sp>
      <p:pic>
        <p:nvPicPr>
          <p:cNvPr id="23557" name="Picture 6" descr="logo_v6-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5713" y="61913"/>
            <a:ext cx="1844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6007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lvl1pPr defTabSz="965200">
              <a:defRPr sz="1300">
                <a:solidFill>
                  <a:schemeClr val="tx1"/>
                </a:solidFill>
                <a:effectLst/>
                <a:latin typeface="Arial" charset="0"/>
              </a:defRPr>
            </a:lvl1pPr>
          </a:lstStyle>
          <a:p>
            <a:pPr>
              <a:defRPr/>
            </a:pPr>
            <a:endParaRPr lang="de-DE"/>
          </a:p>
        </p:txBody>
      </p:sp>
      <p:sp>
        <p:nvSpPr>
          <p:cNvPr id="10243" name="Rectangle 3"/>
          <p:cNvSpPr>
            <a:spLocks noGrp="1" noChangeArrowheads="1"/>
          </p:cNvSpPr>
          <p:nvPr>
            <p:ph type="dt" idx="1"/>
          </p:nvPr>
        </p:nvSpPr>
        <p:spPr bwMode="auto">
          <a:xfrm>
            <a:off x="4019550" y="0"/>
            <a:ext cx="3078163" cy="511175"/>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lvl1pPr algn="r" defTabSz="965200">
              <a:defRPr sz="1300">
                <a:solidFill>
                  <a:schemeClr val="tx1"/>
                </a:solidFill>
                <a:effectLst/>
                <a:latin typeface="Arial" charset="0"/>
              </a:defRPr>
            </a:lvl1pPr>
          </a:lstStyle>
          <a:p>
            <a:pPr>
              <a:defRPr/>
            </a:pPr>
            <a:endParaRPr lang="de-DE"/>
          </a:p>
        </p:txBody>
      </p:sp>
      <p:sp>
        <p:nvSpPr>
          <p:cNvPr id="1434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0246" name="Rectangle 6"/>
          <p:cNvSpPr>
            <a:spLocks noGrp="1" noChangeArrowheads="1"/>
          </p:cNvSpPr>
          <p:nvPr>
            <p:ph type="ftr" sz="quarter" idx="4"/>
          </p:nvPr>
        </p:nvSpPr>
        <p:spPr bwMode="auto">
          <a:xfrm>
            <a:off x="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defTabSz="965200">
              <a:defRPr sz="1300">
                <a:solidFill>
                  <a:schemeClr val="tx1"/>
                </a:solidFill>
                <a:effectLst/>
                <a:latin typeface="Arial" charset="0"/>
              </a:defRPr>
            </a:lvl1pPr>
          </a:lstStyle>
          <a:p>
            <a:pPr>
              <a:defRPr/>
            </a:pPr>
            <a:endParaRPr lang="de-DE"/>
          </a:p>
        </p:txBody>
      </p:sp>
      <p:sp>
        <p:nvSpPr>
          <p:cNvPr id="10247" name="Rectangle 7"/>
          <p:cNvSpPr>
            <a:spLocks noGrp="1" noChangeArrowheads="1"/>
          </p:cNvSpPr>
          <p:nvPr>
            <p:ph type="sldNum" sz="quarter" idx="5"/>
          </p:nvPr>
        </p:nvSpPr>
        <p:spPr bwMode="auto">
          <a:xfrm>
            <a:off x="401955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algn="r" defTabSz="965200">
              <a:defRPr sz="1300">
                <a:solidFill>
                  <a:schemeClr val="tx1"/>
                </a:solidFill>
                <a:effectLst/>
                <a:latin typeface="Arial" charset="0"/>
              </a:defRPr>
            </a:lvl1pPr>
          </a:lstStyle>
          <a:p>
            <a:pPr>
              <a:defRPr/>
            </a:pPr>
            <a:fld id="{0C6D6275-D5B4-459A-B2A3-212CA60D2300}" type="slidenum">
              <a:rPr lang="de-DE"/>
              <a:pPr>
                <a:defRPr/>
              </a:pPr>
              <a:t>‹#›</a:t>
            </a:fld>
            <a:endParaRPr lang="de-DE"/>
          </a:p>
        </p:txBody>
      </p:sp>
    </p:spTree>
    <p:extLst>
      <p:ext uri="{BB962C8B-B14F-4D97-AF65-F5344CB8AC3E}">
        <p14:creationId xmlns:p14="http://schemas.microsoft.com/office/powerpoint/2010/main" val="34371972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1</a:t>
            </a:fld>
            <a:endParaRPr lang="de-DE"/>
          </a:p>
        </p:txBody>
      </p:sp>
    </p:spTree>
    <p:extLst>
      <p:ext uri="{BB962C8B-B14F-4D97-AF65-F5344CB8AC3E}">
        <p14:creationId xmlns:p14="http://schemas.microsoft.com/office/powerpoint/2010/main" val="519831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Now we are going to do some demo. What I want to do here is go through the motions of how we would manage this environment as-code, this is for the folks who are not yet doing this but who think they want to. And my intention here is to give you a feel for what the daily cycle is like and a feel for how our job changes when we actually start doing this. Don’t worry about understanding how everything works, just watch what I do.</a:t>
            </a:r>
          </a:p>
          <a:p>
            <a:endParaRPr lang="en-SG" dirty="0"/>
          </a:p>
          <a:p>
            <a:r>
              <a:rPr lang="en-SG" dirty="0"/>
              <a:t>It’s a simple demo, we are basically going to:</a:t>
            </a:r>
          </a:p>
          <a:p>
            <a:pPr marL="228600" indent="-228600">
              <a:buFont typeface="+mj-lt"/>
              <a:buAutoNum type="arabicPeriod"/>
            </a:pPr>
            <a:r>
              <a:rPr lang="en-SG" dirty="0"/>
              <a:t>Make a configuration change – add a hotfix to our Web Farm</a:t>
            </a:r>
          </a:p>
          <a:p>
            <a:pPr marL="228600" indent="-228600">
              <a:buFont typeface="+mj-lt"/>
              <a:buAutoNum type="arabicPeriod"/>
            </a:pPr>
            <a:r>
              <a:rPr lang="en-SG" dirty="0"/>
              <a:t>Add an additional Node</a:t>
            </a:r>
          </a:p>
          <a:p>
            <a:pPr marL="0" indent="0">
              <a:buFont typeface="+mj-lt"/>
              <a:buNone/>
            </a:pPr>
            <a:endParaRPr lang="en-SG" dirty="0"/>
          </a:p>
          <a:p>
            <a:pPr marL="0" indent="0">
              <a:buFont typeface="+mj-lt"/>
              <a:buNone/>
            </a:pPr>
            <a:endParaRPr lang="en-SG" dirty="0"/>
          </a:p>
          <a:p>
            <a:pPr marL="0" indent="0">
              <a:buFont typeface="+mj-lt"/>
              <a:buNone/>
            </a:pPr>
            <a:r>
              <a:rPr lang="en-SG" dirty="0"/>
              <a:t>Steps</a:t>
            </a:r>
          </a:p>
          <a:p>
            <a:pPr marL="171450" indent="-171450">
              <a:buFont typeface="Arial" panose="020B0604020202020204" pitchFamily="34" charset="0"/>
              <a:buChar char="•"/>
            </a:pPr>
            <a:r>
              <a:rPr lang="en-SG" dirty="0"/>
              <a:t>Overview of my set up</a:t>
            </a:r>
          </a:p>
          <a:p>
            <a:pPr marL="628650" lvl="1" indent="-171450">
              <a:buFont typeface="Arial" panose="020B0604020202020204" pitchFamily="34" charset="0"/>
              <a:buChar char="•"/>
            </a:pPr>
            <a:r>
              <a:rPr lang="en-SG" dirty="0"/>
              <a:t>Detail notes here </a:t>
            </a:r>
          </a:p>
          <a:p>
            <a:pPr marL="171450" lvl="0" indent="-171450">
              <a:buFont typeface="Arial" panose="020B0604020202020204" pitchFamily="34" charset="0"/>
              <a:buChar char="•"/>
            </a:pPr>
            <a:r>
              <a:rPr lang="en-SG" dirty="0"/>
              <a:t>Log into the Dev Workstation and open TFS Portal</a:t>
            </a:r>
          </a:p>
          <a:p>
            <a:pPr marL="171450" lvl="0" indent="-171450">
              <a:buFont typeface="Arial" panose="020B0604020202020204" pitchFamily="34" charset="0"/>
              <a:buChar char="•"/>
            </a:pPr>
            <a:r>
              <a:rPr lang="en-SG" dirty="0"/>
              <a:t>Manage my Work Items – Create a Branch for my work – point out that there are many strategies for Branching and Merging, pick what works for you</a:t>
            </a:r>
          </a:p>
          <a:p>
            <a:pPr marL="171450" lvl="0" indent="-171450">
              <a:buFont typeface="Arial" panose="020B0604020202020204" pitchFamily="34" charset="0"/>
              <a:buChar char="•"/>
            </a:pPr>
            <a:r>
              <a:rPr lang="en-SG" dirty="0"/>
              <a:t>Clone the repo</a:t>
            </a:r>
          </a:p>
          <a:p>
            <a:pPr marL="171450" lvl="0" indent="-171450">
              <a:buFont typeface="Arial" panose="020B0604020202020204" pitchFamily="34" charset="0"/>
              <a:buChar char="•"/>
            </a:pPr>
            <a:r>
              <a:rPr lang="en-SG" dirty="0"/>
              <a:t>Add code</a:t>
            </a:r>
          </a:p>
          <a:p>
            <a:pPr marL="628650" lvl="1" indent="-171450">
              <a:buFont typeface="Arial" panose="020B0604020202020204" pitchFamily="34" charset="0"/>
              <a:buChar char="•"/>
            </a:pPr>
            <a:r>
              <a:rPr lang="en-SG" dirty="0"/>
              <a:t>Ensure Hotfix is not present</a:t>
            </a:r>
          </a:p>
          <a:p>
            <a:pPr marL="628650" lvl="1" indent="-171450">
              <a:buFont typeface="Arial" panose="020B0604020202020204" pitchFamily="34" charset="0"/>
              <a:buChar char="•"/>
            </a:pPr>
            <a:r>
              <a:rPr lang="en-SG" dirty="0"/>
              <a:t>Unit Test</a:t>
            </a:r>
          </a:p>
          <a:p>
            <a:pPr marL="628650" lvl="1" indent="-171450">
              <a:buFont typeface="Arial" panose="020B0604020202020204" pitchFamily="34" charset="0"/>
              <a:buChar char="•"/>
            </a:pPr>
            <a:r>
              <a:rPr lang="en-SG" dirty="0"/>
              <a:t>Integration test</a:t>
            </a:r>
          </a:p>
          <a:p>
            <a:pPr marL="628650" lvl="1" indent="-171450">
              <a:buFont typeface="Arial" panose="020B0604020202020204" pitchFamily="34" charset="0"/>
              <a:buChar char="•"/>
            </a:pPr>
            <a:r>
              <a:rPr lang="en-SG" dirty="0"/>
              <a:t>Acceptance Test</a:t>
            </a:r>
          </a:p>
          <a:p>
            <a:pPr marL="171450" lvl="0" indent="-171450">
              <a:buFont typeface="Arial" panose="020B0604020202020204" pitchFamily="34" charset="0"/>
              <a:buChar char="•"/>
            </a:pPr>
            <a:r>
              <a:rPr lang="en-SG" dirty="0"/>
              <a:t>Commit &amp; Push</a:t>
            </a:r>
          </a:p>
          <a:p>
            <a:pPr marL="171450" lvl="0" indent="-171450">
              <a:buFont typeface="Arial" panose="020B0604020202020204" pitchFamily="34" charset="0"/>
              <a:buChar char="•"/>
            </a:pPr>
            <a:r>
              <a:rPr lang="en-SG" dirty="0"/>
              <a:t>Build</a:t>
            </a:r>
          </a:p>
          <a:p>
            <a:pPr marL="171450" lvl="0" indent="-171450">
              <a:buFont typeface="Arial" panose="020B0604020202020204" pitchFamily="34" charset="0"/>
              <a:buChar char="•"/>
            </a:pPr>
            <a:r>
              <a:rPr lang="en-SG" dirty="0"/>
              <a:t>Release</a:t>
            </a:r>
          </a:p>
          <a:p>
            <a:pPr marL="171450" lvl="0" indent="-171450">
              <a:buFont typeface="Arial" panose="020B0604020202020204" pitchFamily="34" charset="0"/>
              <a:buChar char="•"/>
            </a:pPr>
            <a:r>
              <a:rPr lang="en-SG" dirty="0"/>
              <a:t>Pull Request</a:t>
            </a:r>
          </a:p>
          <a:p>
            <a:pPr marL="171450" lvl="0" indent="-171450">
              <a:buFont typeface="Arial" panose="020B0604020202020204" pitchFamily="34" charset="0"/>
              <a:buChar char="•"/>
            </a:pPr>
            <a:r>
              <a:rPr lang="en-SG" dirty="0"/>
              <a:t>Delete Branch</a:t>
            </a:r>
          </a:p>
          <a:p>
            <a:pPr marL="171450" lvl="0" indent="-171450">
              <a:buFont typeface="Arial" panose="020B0604020202020204" pitchFamily="34" charset="0"/>
              <a:buChar char="•"/>
            </a:pPr>
            <a:r>
              <a:rPr lang="en-SG" dirty="0"/>
              <a:t>Manage my work items – pick next card to add a hotfix</a:t>
            </a:r>
          </a:p>
          <a:p>
            <a:pPr marL="171450" lvl="0" indent="-171450">
              <a:buFont typeface="Arial" panose="020B0604020202020204" pitchFamily="34" charset="0"/>
              <a:buChar char="•"/>
            </a:pPr>
            <a:r>
              <a:rPr lang="en-SG" dirty="0"/>
              <a:t>Create a branch</a:t>
            </a:r>
          </a:p>
          <a:p>
            <a:pPr marL="171450" lvl="0" indent="-171450">
              <a:buFont typeface="Arial" panose="020B0604020202020204" pitchFamily="34" charset="0"/>
              <a:buChar char="•"/>
            </a:pPr>
            <a:r>
              <a:rPr lang="en-SG" dirty="0"/>
              <a:t>Clone the repo</a:t>
            </a:r>
          </a:p>
          <a:p>
            <a:pPr marL="171450" lvl="0" indent="-171450">
              <a:buFont typeface="Arial" panose="020B0604020202020204" pitchFamily="34" charset="0"/>
              <a:buChar char="•"/>
            </a:pPr>
            <a:r>
              <a:rPr lang="en-SG" dirty="0"/>
              <a:t>Add code</a:t>
            </a:r>
          </a:p>
          <a:p>
            <a:pPr marL="628650" lvl="1" indent="-171450">
              <a:buFont typeface="Arial" panose="020B0604020202020204" pitchFamily="34" charset="0"/>
              <a:buChar char="•"/>
            </a:pPr>
            <a:r>
              <a:rPr lang="en-SG" dirty="0"/>
              <a:t>Ensure Hotfix is present</a:t>
            </a:r>
          </a:p>
          <a:p>
            <a:pPr marL="628650" lvl="1" indent="-171450">
              <a:buFont typeface="Arial" panose="020B0604020202020204" pitchFamily="34" charset="0"/>
              <a:buChar char="•"/>
            </a:pPr>
            <a:r>
              <a:rPr lang="en-SG" dirty="0"/>
              <a:t>Unit Test</a:t>
            </a:r>
          </a:p>
          <a:p>
            <a:pPr marL="628650" lvl="1" indent="-171450">
              <a:buFont typeface="Arial" panose="020B0604020202020204" pitchFamily="34" charset="0"/>
              <a:buChar char="•"/>
            </a:pPr>
            <a:r>
              <a:rPr lang="en-SG" dirty="0"/>
              <a:t>Integration test</a:t>
            </a:r>
          </a:p>
          <a:p>
            <a:pPr marL="628650" lvl="1" indent="-171450">
              <a:buFont typeface="Arial" panose="020B0604020202020204" pitchFamily="34" charset="0"/>
              <a:buChar char="•"/>
            </a:pPr>
            <a:r>
              <a:rPr lang="en-SG" dirty="0"/>
              <a:t>Acceptance Test</a:t>
            </a:r>
          </a:p>
          <a:p>
            <a:pPr marL="171450" lvl="0" indent="-171450">
              <a:buFont typeface="Arial" panose="020B0604020202020204" pitchFamily="34" charset="0"/>
              <a:buChar char="•"/>
            </a:pPr>
            <a:r>
              <a:rPr lang="en-SG" dirty="0"/>
              <a:t>Commit &amp; Push</a:t>
            </a:r>
          </a:p>
          <a:p>
            <a:pPr marL="171450" lvl="0" indent="-171450">
              <a:buFont typeface="Arial" panose="020B0604020202020204" pitchFamily="34" charset="0"/>
              <a:buChar char="•"/>
            </a:pPr>
            <a:r>
              <a:rPr lang="en-SG" dirty="0"/>
              <a:t>Build</a:t>
            </a:r>
          </a:p>
          <a:p>
            <a:pPr marL="171450" lvl="0" indent="-171450">
              <a:buFont typeface="Arial" panose="020B0604020202020204" pitchFamily="34" charset="0"/>
              <a:buChar char="•"/>
            </a:pPr>
            <a:r>
              <a:rPr lang="en-SG" dirty="0"/>
              <a:t>Release</a:t>
            </a:r>
          </a:p>
          <a:p>
            <a:pPr marL="171450" lvl="0" indent="-171450">
              <a:buFont typeface="Arial" panose="020B0604020202020204" pitchFamily="34" charset="0"/>
              <a:buChar char="•"/>
            </a:pPr>
            <a:r>
              <a:rPr lang="en-SG" dirty="0"/>
              <a:t>Pull Request</a:t>
            </a:r>
          </a:p>
          <a:p>
            <a:pPr marL="171450" lvl="0" indent="-171450">
              <a:buFont typeface="Arial" panose="020B0604020202020204" pitchFamily="34" charset="0"/>
              <a:buChar char="•"/>
            </a:pPr>
            <a:r>
              <a:rPr lang="en-SG" dirty="0"/>
              <a:t>Delete Branch</a:t>
            </a:r>
          </a:p>
          <a:p>
            <a:pPr marL="171450" lvl="0" indent="-171450">
              <a:buFont typeface="Arial" panose="020B0604020202020204" pitchFamily="34" charset="0"/>
              <a:buChar char="•"/>
            </a:pPr>
            <a:r>
              <a:rPr lang="en-SG" dirty="0"/>
              <a:t>Close the work item</a:t>
            </a:r>
          </a:p>
          <a:p>
            <a:pPr marL="171450" lvl="0" indent="-171450">
              <a:buFont typeface="Arial" panose="020B0604020202020204" pitchFamily="34" charset="0"/>
              <a:buChar char="•"/>
            </a:pPr>
            <a:r>
              <a:rPr lang="en-SG" dirty="0"/>
              <a:t>Manage my work items – pick next card to add a Node</a:t>
            </a:r>
          </a:p>
          <a:p>
            <a:pPr marL="171450" lvl="0" indent="-171450">
              <a:buFont typeface="Arial" panose="020B0604020202020204" pitchFamily="34" charset="0"/>
              <a:buChar char="•"/>
            </a:pPr>
            <a:r>
              <a:rPr lang="en-SG" dirty="0"/>
              <a:t>Create a branch</a:t>
            </a:r>
          </a:p>
          <a:p>
            <a:pPr marL="171450" lvl="0" indent="-171450">
              <a:buFont typeface="Arial" panose="020B0604020202020204" pitchFamily="34" charset="0"/>
              <a:buChar char="•"/>
            </a:pPr>
            <a:r>
              <a:rPr lang="en-SG" dirty="0"/>
              <a:t>Clone the repo</a:t>
            </a:r>
          </a:p>
          <a:p>
            <a:pPr marL="171450" lvl="0" indent="-171450">
              <a:buFont typeface="Arial" panose="020B0604020202020204" pitchFamily="34" charset="0"/>
              <a:buChar char="•"/>
            </a:pPr>
            <a:r>
              <a:rPr lang="en-SG" dirty="0"/>
              <a:t>Add code</a:t>
            </a:r>
          </a:p>
          <a:p>
            <a:pPr marL="628650" lvl="1" indent="-171450">
              <a:buFont typeface="Arial" panose="020B0604020202020204" pitchFamily="34" charset="0"/>
              <a:buChar char="•"/>
            </a:pPr>
            <a:r>
              <a:rPr lang="en-SG" dirty="0"/>
              <a:t>Ensure Hotfix is present</a:t>
            </a:r>
          </a:p>
          <a:p>
            <a:pPr marL="628650" lvl="1" indent="-171450">
              <a:buFont typeface="Arial" panose="020B0604020202020204" pitchFamily="34" charset="0"/>
              <a:buChar char="•"/>
            </a:pPr>
            <a:r>
              <a:rPr lang="en-SG" dirty="0"/>
              <a:t>Unit Test</a:t>
            </a:r>
          </a:p>
          <a:p>
            <a:pPr marL="628650" lvl="1" indent="-171450">
              <a:buFont typeface="Arial" panose="020B0604020202020204" pitchFamily="34" charset="0"/>
              <a:buChar char="•"/>
            </a:pPr>
            <a:r>
              <a:rPr lang="en-SG" dirty="0"/>
              <a:t>Integration test</a:t>
            </a:r>
          </a:p>
          <a:p>
            <a:pPr marL="628650" lvl="1" indent="-171450">
              <a:buFont typeface="Arial" panose="020B0604020202020204" pitchFamily="34" charset="0"/>
              <a:buChar char="•"/>
            </a:pPr>
            <a:r>
              <a:rPr lang="en-SG" dirty="0"/>
              <a:t>Acceptance Test</a:t>
            </a:r>
          </a:p>
          <a:p>
            <a:pPr marL="171450" lvl="0" indent="-171450">
              <a:buFont typeface="Arial" panose="020B0604020202020204" pitchFamily="34" charset="0"/>
              <a:buChar char="•"/>
            </a:pPr>
            <a:r>
              <a:rPr lang="en-SG" dirty="0"/>
              <a:t>Commit &amp; Push</a:t>
            </a:r>
          </a:p>
          <a:p>
            <a:pPr marL="171450" lvl="0" indent="-171450">
              <a:buFont typeface="Arial" panose="020B0604020202020204" pitchFamily="34" charset="0"/>
              <a:buChar char="•"/>
            </a:pPr>
            <a:r>
              <a:rPr lang="en-SG" dirty="0"/>
              <a:t>Build</a:t>
            </a:r>
          </a:p>
          <a:p>
            <a:pPr marL="171450" lvl="0" indent="-171450">
              <a:buFont typeface="Arial" panose="020B0604020202020204" pitchFamily="34" charset="0"/>
              <a:buChar char="•"/>
            </a:pPr>
            <a:r>
              <a:rPr lang="en-SG" dirty="0"/>
              <a:t>Release</a:t>
            </a:r>
          </a:p>
          <a:p>
            <a:pPr marL="171450" lvl="0" indent="-171450">
              <a:buFont typeface="Arial" panose="020B0604020202020204" pitchFamily="34" charset="0"/>
              <a:buChar char="•"/>
            </a:pPr>
            <a:r>
              <a:rPr lang="en-SG" dirty="0"/>
              <a:t>Pull Request</a:t>
            </a:r>
          </a:p>
          <a:p>
            <a:pPr marL="171450" lvl="0" indent="-171450">
              <a:buFont typeface="Arial" panose="020B0604020202020204" pitchFamily="34" charset="0"/>
              <a:buChar char="•"/>
            </a:pPr>
            <a:r>
              <a:rPr lang="en-SG" dirty="0"/>
              <a:t>Delete Branch</a:t>
            </a:r>
          </a:p>
          <a:p>
            <a:pPr marL="171450" lvl="0" indent="-171450">
              <a:buFont typeface="Arial" panose="020B0604020202020204" pitchFamily="34" charset="0"/>
              <a:buChar char="•"/>
            </a:pPr>
            <a:r>
              <a:rPr lang="en-SG" dirty="0"/>
              <a:t>Close the work item</a:t>
            </a:r>
          </a:p>
          <a:p>
            <a:pPr marL="171450" lvl="0" indent="-171450">
              <a:buFont typeface="Arial" panose="020B0604020202020204" pitchFamily="34" charset="0"/>
              <a:buChar char="•"/>
            </a:pPr>
            <a:endParaRPr lang="en-SG" dirty="0"/>
          </a:p>
          <a:p>
            <a:pPr marL="171450" lvl="0" indent="-171450">
              <a:buFont typeface="Arial" panose="020B0604020202020204" pitchFamily="34" charset="0"/>
              <a:buChar char="•"/>
            </a:pPr>
            <a:endParaRPr lang="en-SG" dirty="0"/>
          </a:p>
          <a:p>
            <a:pPr marL="171450" lvl="0" indent="-171450">
              <a:buFont typeface="Arial" panose="020B0604020202020204" pitchFamily="34" charset="0"/>
              <a:buChar char="•"/>
            </a:pPr>
            <a:r>
              <a:rPr lang="en-SG" dirty="0"/>
              <a:t>Explain that there are many ways in which to do Master merge flow, GitFlow for example, choose your own based on what’s right for you and your comfort level.</a:t>
            </a:r>
          </a:p>
          <a:p>
            <a:pPr marL="171450" lvl="0" indent="-171450">
              <a:buFont typeface="Arial" panose="020B0604020202020204" pitchFamily="34" charset="0"/>
              <a:buChar char="•"/>
            </a:pPr>
            <a:endParaRPr lang="en-SG" dirty="0"/>
          </a:p>
          <a:p>
            <a:pPr marL="171450" lvl="0" indent="-171450">
              <a:buFont typeface="Arial" panose="020B0604020202020204" pitchFamily="34" charset="0"/>
              <a:buChar char="•"/>
            </a:pPr>
            <a:endParaRPr lang="en-SG" dirty="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10</a:t>
            </a:fld>
            <a:endParaRPr lang="de-DE"/>
          </a:p>
        </p:txBody>
      </p:sp>
    </p:spTree>
    <p:extLst>
      <p:ext uri="{BB962C8B-B14F-4D97-AF65-F5344CB8AC3E}">
        <p14:creationId xmlns:p14="http://schemas.microsoft.com/office/powerpoint/2010/main" val="84795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11</a:t>
            </a:fld>
            <a:endParaRPr lang="de-DE"/>
          </a:p>
        </p:txBody>
      </p:sp>
    </p:spTree>
    <p:extLst>
      <p:ext uri="{BB962C8B-B14F-4D97-AF65-F5344CB8AC3E}">
        <p14:creationId xmlns:p14="http://schemas.microsoft.com/office/powerpoint/2010/main" val="3285678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So that is how the team I am working with are now starting to work, that’s the new Normal. This is a big change to how they have always worked and it has taken a lot of time to get to where we are. Challenges include:</a:t>
            </a:r>
          </a:p>
          <a:p>
            <a:endParaRPr lang="en-SG" dirty="0"/>
          </a:p>
          <a:p>
            <a:r>
              <a:rPr lang="en-SG" dirty="0"/>
              <a:t>Technical</a:t>
            </a:r>
          </a:p>
          <a:p>
            <a:pPr lvl="1"/>
            <a:r>
              <a:rPr lang="en-SG" dirty="0"/>
              <a:t>Filling in the gaps</a:t>
            </a:r>
          </a:p>
          <a:p>
            <a:pPr lvl="1"/>
            <a:r>
              <a:rPr lang="en-SG" dirty="0"/>
              <a:t>	Credential Management</a:t>
            </a:r>
          </a:p>
          <a:p>
            <a:pPr lvl="1"/>
            <a:r>
              <a:rPr lang="en-SG" dirty="0"/>
              <a:t>	Release Orchestration</a:t>
            </a:r>
          </a:p>
          <a:p>
            <a:pPr lvl="1"/>
            <a:r>
              <a:rPr lang="en-SG" dirty="0"/>
              <a:t>	Environment issues</a:t>
            </a:r>
          </a:p>
          <a:p>
            <a:pPr lvl="1"/>
            <a:r>
              <a:rPr lang="en-SG" dirty="0"/>
              <a:t>	Missing DSC Resources</a:t>
            </a:r>
          </a:p>
          <a:p>
            <a:pPr lvl="1"/>
            <a:r>
              <a:rPr lang="en-SG" dirty="0"/>
              <a:t>		Use of Script Resource a lot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	Locked down desktop environment – to any real developers out there, I am so sorry!</a:t>
            </a:r>
          </a:p>
          <a:p>
            <a:endParaRPr lang="en-SG" dirty="0"/>
          </a:p>
          <a:p>
            <a:endParaRPr lang="en-SG" dirty="0"/>
          </a:p>
          <a:p>
            <a:r>
              <a:rPr lang="en-SG" dirty="0"/>
              <a:t>People</a:t>
            </a:r>
          </a:p>
          <a:p>
            <a:pPr lvl="1"/>
            <a:r>
              <a:rPr lang="en-SG" dirty="0"/>
              <a:t>Prioritisation</a:t>
            </a:r>
          </a:p>
          <a:p>
            <a:pPr lvl="1"/>
            <a:r>
              <a:rPr lang="en-SG" dirty="0"/>
              <a:t>Silent </a:t>
            </a:r>
            <a:r>
              <a:rPr lang="en-SG" dirty="0" err="1"/>
              <a:t>Resistence</a:t>
            </a:r>
            <a:r>
              <a:rPr lang="en-SG" dirty="0"/>
              <a:t> – Not everyone is bought into this. They will say “yes” then become blockers by finding other things to fill their time with</a:t>
            </a:r>
          </a:p>
          <a:p>
            <a:pPr lvl="1"/>
            <a:r>
              <a:rPr lang="en-SG" dirty="0"/>
              <a:t>Skills development</a:t>
            </a:r>
          </a:p>
          <a:p>
            <a:pPr lvl="1"/>
            <a:r>
              <a:rPr lang="en-SG" dirty="0"/>
              <a:t>Comfort Zone</a:t>
            </a:r>
          </a:p>
          <a:p>
            <a:pPr lvl="1"/>
            <a:r>
              <a:rPr lang="en-SG" dirty="0"/>
              <a:t>Changing how we think about infra</a:t>
            </a:r>
            <a:endParaRPr lang="en-US" dirty="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12</a:t>
            </a:fld>
            <a:endParaRPr lang="de-DE"/>
          </a:p>
        </p:txBody>
      </p:sp>
    </p:spTree>
    <p:extLst>
      <p:ext uri="{BB962C8B-B14F-4D97-AF65-F5344CB8AC3E}">
        <p14:creationId xmlns:p14="http://schemas.microsoft.com/office/powerpoint/2010/main" val="2182372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quick outline of how the timeline has gone for us.</a:t>
            </a:r>
          </a:p>
          <a:p>
            <a:r>
              <a:rPr lang="en-US" dirty="0"/>
              <a:t>As you can see we are 10 months in and arguably we are quite immature.</a:t>
            </a:r>
          </a:p>
          <a:p>
            <a:r>
              <a:rPr lang="en-US" dirty="0"/>
              <a:t>Donovan Brown will be up here telling you how you can get a DevOps pipeline running in an hour, but when you’re working with Ops folks who are just not used to this its slightly different.</a:t>
            </a:r>
          </a:p>
          <a:p>
            <a:r>
              <a:rPr lang="en-US" dirty="0"/>
              <a:t>Some teams are different, they just run at it, but most teams have other priorities and they have to balance this stuff</a:t>
            </a:r>
          </a:p>
          <a:p>
            <a:r>
              <a:rPr lang="en-US" dirty="0"/>
              <a:t>Not everyone learns so quickly either and as we said, some people just aren’t ready to change yet.</a:t>
            </a:r>
          </a:p>
          <a:p>
            <a:endParaRPr lang="en-US" dirty="0"/>
          </a:p>
          <a:p>
            <a:r>
              <a:rPr lang="en-US" dirty="0"/>
              <a:t>The moral of this slide is, if you’re doing this and its taking time, don’t worry about it too much, it seems its normal. You’re on the right path, just keep pushing on and count the small wins!</a:t>
            </a:r>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13</a:t>
            </a:fld>
            <a:endParaRPr lang="de-DE"/>
          </a:p>
        </p:txBody>
      </p:sp>
    </p:spTree>
    <p:extLst>
      <p:ext uri="{BB962C8B-B14F-4D97-AF65-F5344CB8AC3E}">
        <p14:creationId xmlns:p14="http://schemas.microsoft.com/office/powerpoint/2010/main" val="3503676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14</a:t>
            </a:fld>
            <a:endParaRPr lang="de-DE"/>
          </a:p>
        </p:txBody>
      </p:sp>
    </p:spTree>
    <p:extLst>
      <p:ext uri="{BB962C8B-B14F-4D97-AF65-F5344CB8AC3E}">
        <p14:creationId xmlns:p14="http://schemas.microsoft.com/office/powerpoint/2010/main" val="3317465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15</a:t>
            </a:fld>
            <a:endParaRPr lang="de-DE"/>
          </a:p>
        </p:txBody>
      </p:sp>
    </p:spTree>
    <p:extLst>
      <p:ext uri="{BB962C8B-B14F-4D97-AF65-F5344CB8AC3E}">
        <p14:creationId xmlns:p14="http://schemas.microsoft.com/office/powerpoint/2010/main" val="1134297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16</a:t>
            </a:fld>
            <a:endParaRPr lang="de-DE"/>
          </a:p>
        </p:txBody>
      </p:sp>
    </p:spTree>
    <p:extLst>
      <p:ext uri="{BB962C8B-B14F-4D97-AF65-F5344CB8AC3E}">
        <p14:creationId xmlns:p14="http://schemas.microsoft.com/office/powerpoint/2010/main" val="4066269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17</a:t>
            </a:fld>
            <a:endParaRPr lang="de-DE"/>
          </a:p>
        </p:txBody>
      </p:sp>
    </p:spTree>
    <p:extLst>
      <p:ext uri="{BB962C8B-B14F-4D97-AF65-F5344CB8AC3E}">
        <p14:creationId xmlns:p14="http://schemas.microsoft.com/office/powerpoint/2010/main" val="13316877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18</a:t>
            </a:fld>
            <a:endParaRPr lang="de-DE"/>
          </a:p>
        </p:txBody>
      </p:sp>
    </p:spTree>
    <p:extLst>
      <p:ext uri="{BB962C8B-B14F-4D97-AF65-F5344CB8AC3E}">
        <p14:creationId xmlns:p14="http://schemas.microsoft.com/office/powerpoint/2010/main" val="2979308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2</a:t>
            </a:fld>
            <a:endParaRPr lang="de-DE"/>
          </a:p>
        </p:txBody>
      </p:sp>
    </p:spTree>
    <p:extLst>
      <p:ext uri="{BB962C8B-B14F-4D97-AF65-F5344CB8AC3E}">
        <p14:creationId xmlns:p14="http://schemas.microsoft.com/office/powerpoint/2010/main" val="722781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3</a:t>
            </a:fld>
            <a:endParaRPr lang="de-DE"/>
          </a:p>
        </p:txBody>
      </p:sp>
    </p:spTree>
    <p:extLst>
      <p:ext uri="{BB962C8B-B14F-4D97-AF65-F5344CB8AC3E}">
        <p14:creationId xmlns:p14="http://schemas.microsoft.com/office/powerpoint/2010/main" val="56740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4</a:t>
            </a:fld>
            <a:endParaRPr lang="de-DE"/>
          </a:p>
        </p:txBody>
      </p:sp>
    </p:spTree>
    <p:extLst>
      <p:ext uri="{BB962C8B-B14F-4D97-AF65-F5344CB8AC3E}">
        <p14:creationId xmlns:p14="http://schemas.microsoft.com/office/powerpoint/2010/main" val="3095439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 am a Consultant at Microsoft. Right now, I am working with a customer, a bank, to start getting their Windows platform onto an infra-as-code approach.</a:t>
            </a:r>
          </a:p>
          <a:p>
            <a:endParaRPr lang="en-SG" dirty="0"/>
          </a:p>
          <a:p>
            <a:r>
              <a:rPr lang="en-SG" dirty="0"/>
              <a:t>The driver for this is based on some stability issues with Hyper-V which underpins their Private Cloud. There have been incidents in the past that have caused disruption and have been the result of incorrectly implemented changes that perhaps were not sufficiently tested.</a:t>
            </a:r>
          </a:p>
          <a:p>
            <a:endParaRPr lang="en-SG" dirty="0"/>
          </a:p>
          <a:p>
            <a:r>
              <a:rPr lang="en-SG" dirty="0"/>
              <a:t>This happened last July. Following the incident, I presented an approach for managing the platform as code. This included DSC &amp; Pester but was really immature and certainly was not a full Release Pipeline. There was a lot I didn’t know at the time.</a:t>
            </a:r>
          </a:p>
          <a:p>
            <a:endParaRPr lang="en-SG" dirty="0"/>
          </a:p>
          <a:p>
            <a:r>
              <a:rPr lang="en-SG" dirty="0"/>
              <a:t>Then, I went to Don Jones DSC Bootcamp, Michael and Mark were there presenting their Demo CI which basically was a big ah-ha and lightbulb moment and allowed me to plug a lot of things together.</a:t>
            </a:r>
          </a:p>
          <a:p>
            <a:endParaRPr lang="en-SG" dirty="0"/>
          </a:p>
          <a:p>
            <a:r>
              <a:rPr lang="en-SG" dirty="0"/>
              <a:t>This allowed me to basically create a visualisation of all the parts working together and I came up with something like this … [NEXT SLIDE]</a:t>
            </a:r>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5</a:t>
            </a:fld>
            <a:endParaRPr lang="de-DE"/>
          </a:p>
        </p:txBody>
      </p:sp>
    </p:spTree>
    <p:extLst>
      <p:ext uri="{BB962C8B-B14F-4D97-AF65-F5344CB8AC3E}">
        <p14:creationId xmlns:p14="http://schemas.microsoft.com/office/powerpoint/2010/main" val="2046855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organization wanted to start adopting Infra-as-Code/Configuration Management but didn’t know where to start</a:t>
            </a:r>
          </a:p>
          <a:p>
            <a:r>
              <a:rPr lang="en-US" dirty="0"/>
              <a:t>These resources made a great demo and starting point which I delivered and from there, the customer said “conceptually this looks great, but we don’t quite understand the big picture”</a:t>
            </a:r>
          </a:p>
          <a:p>
            <a:endParaRPr lang="en-US" dirty="0"/>
          </a:p>
          <a:p>
            <a:pPr marL="228600" indent="-228600">
              <a:buAutoNum type="arabicPeriod"/>
            </a:pPr>
            <a:r>
              <a:rPr lang="en-US" dirty="0"/>
              <a:t>How will this change us, what is the skill involved? What do we need to know, what processes do we need to change? Etc. – we don’t really know how to answer this until we know in more detail how it works, so I had to put time into that</a:t>
            </a:r>
          </a:p>
          <a:p>
            <a:pPr marL="228600" indent="-228600">
              <a:buAutoNum type="arabicPeriod"/>
            </a:pPr>
            <a:endParaRPr lang="en-US" dirty="0"/>
          </a:p>
          <a:p>
            <a:pPr marL="228600" indent="-228600">
              <a:buAutoNum type="arabicPeriod"/>
            </a:pPr>
            <a:r>
              <a:rPr lang="en-US" dirty="0"/>
              <a:t>What does an enterprise architecture for this thing look like on a Microsoft stack? The demo and white paper are cool but they only delivered the higher level thinking and the Lower level detail but not the middle level view.</a:t>
            </a:r>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6</a:t>
            </a:fld>
            <a:endParaRPr lang="de-DE"/>
          </a:p>
        </p:txBody>
      </p:sp>
    </p:spTree>
    <p:extLst>
      <p:ext uri="{BB962C8B-B14F-4D97-AF65-F5344CB8AC3E}">
        <p14:creationId xmlns:p14="http://schemas.microsoft.com/office/powerpoint/2010/main" val="1222375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feels like something only the chosen few could do</a:t>
            </a:r>
          </a:p>
          <a:p>
            <a:endParaRPr lang="en-US" dirty="0"/>
          </a:p>
          <a:p>
            <a:r>
              <a:rPr lang="en-US" dirty="0"/>
              <a:t>So first, I began to tackle the architecture question – what would that look like? How do we manage artifacts? How do we write our Tests. How do we use our tests? What’s the workflow involved? How do we separate Environments and Data from Code? How do we identify what the team needs to learn?</a:t>
            </a:r>
          </a:p>
          <a:p>
            <a:endParaRPr lang="en-US" dirty="0"/>
          </a:p>
          <a:p>
            <a:r>
              <a:rPr lang="en-US" dirty="0"/>
              <a:t>How do we actually do this? And I realized a lot of it was staring me in the face all along …</a:t>
            </a:r>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7</a:t>
            </a:fld>
            <a:endParaRPr lang="de-DE"/>
          </a:p>
        </p:txBody>
      </p:sp>
    </p:spTree>
    <p:extLst>
      <p:ext uri="{BB962C8B-B14F-4D97-AF65-F5344CB8AC3E}">
        <p14:creationId xmlns:p14="http://schemas.microsoft.com/office/powerpoint/2010/main" val="1941390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8</a:t>
            </a:fld>
            <a:endParaRPr lang="de-DE"/>
          </a:p>
        </p:txBody>
      </p:sp>
    </p:spTree>
    <p:extLst>
      <p:ext uri="{BB962C8B-B14F-4D97-AF65-F5344CB8AC3E}">
        <p14:creationId xmlns:p14="http://schemas.microsoft.com/office/powerpoint/2010/main" val="731726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diagram basically produced the ah-ha moment for my customer too. I had sold them on the approach with a lot of open questions about how it would be managed and how it would operate. Fortunately they trusted me and we were trying to find our way forward but piecing together the Demo CI with the different tools Microsoft have to deliver Configuration Management (on premises) allowed me to come up with this.</a:t>
            </a:r>
          </a:p>
          <a:p>
            <a:endParaRPr lang="en-SG" dirty="0"/>
          </a:p>
          <a:p>
            <a:r>
              <a:rPr lang="en-SG" dirty="0"/>
              <a:t>Diagram explanation. This is the missing piece for most people who are looking to do DSC Configuration Management.</a:t>
            </a:r>
          </a:p>
          <a:p>
            <a:endParaRPr lang="en-SG" dirty="0"/>
          </a:p>
          <a:p>
            <a:r>
              <a:rPr lang="en-SG" dirty="0"/>
              <a:t>Release Pipelines tend to differ based on the Solution you’re delivering but this one shows a generic solution and the idea is to show all the pieces in play.</a:t>
            </a:r>
          </a:p>
          <a:p>
            <a:endParaRPr lang="en-SG" dirty="0"/>
          </a:p>
          <a:p>
            <a:r>
              <a:rPr lang="en-SG" dirty="0"/>
              <a:t>So now we know what the Architecture looks like, how do we use it?</a:t>
            </a:r>
          </a:p>
          <a:p>
            <a:endParaRPr lang="en-SG" dirty="0"/>
          </a:p>
          <a:p>
            <a:r>
              <a:rPr lang="en-SG" dirty="0"/>
              <a:t>LEADS TO DEMO</a:t>
            </a:r>
          </a:p>
          <a:p>
            <a:endParaRPr lang="en-SG" dirty="0"/>
          </a:p>
          <a:p>
            <a:r>
              <a:rPr lang="en-SG" dirty="0"/>
              <a:t>Have Karate Kid photo’s that rotate to the Visio!</a:t>
            </a:r>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9</a:t>
            </a:fld>
            <a:endParaRPr lang="de-DE"/>
          </a:p>
        </p:txBody>
      </p:sp>
    </p:spTree>
    <p:extLst>
      <p:ext uri="{BB962C8B-B14F-4D97-AF65-F5344CB8AC3E}">
        <p14:creationId xmlns:p14="http://schemas.microsoft.com/office/powerpoint/2010/main" val="1041187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Star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412776"/>
            <a:ext cx="7772400" cy="930027"/>
          </a:xfrm>
          <a:prstGeom prst="rect">
            <a:avLst/>
          </a:prstGeom>
        </p:spPr>
        <p:txBody>
          <a:bodyPr anchor="ctr"/>
          <a:lstStyle>
            <a:lvl1pPr algn="ctr">
              <a:defRPr sz="4400" b="1" cap="none" baseline="0">
                <a:solidFill>
                  <a:schemeClr val="bg1"/>
                </a:solidFill>
                <a:effectLst>
                  <a:outerShdw blurRad="38100" dist="50800" dir="5400000" algn="t" rotWithShape="0">
                    <a:prstClr val="black">
                      <a:alpha val="40000"/>
                    </a:prstClr>
                  </a:outerShdw>
                </a:effectLst>
                <a:latin typeface="Ubuntu Mono" panose="020B0509030602030204" pitchFamily="49" charset="0"/>
                <a:ea typeface="Roboto Black" panose="02000000000000000000" pitchFamily="2" charset="0"/>
              </a:defRPr>
            </a:lvl1pPr>
          </a:lstStyle>
          <a:p>
            <a:r>
              <a:rPr lang="de-DE" dirty="0" err="1"/>
              <a:t>Presentation</a:t>
            </a:r>
            <a:r>
              <a:rPr lang="de-DE" dirty="0"/>
              <a:t> Title</a:t>
            </a:r>
          </a:p>
        </p:txBody>
      </p:sp>
      <p:sp>
        <p:nvSpPr>
          <p:cNvPr id="3" name="Textplatzhalter 2"/>
          <p:cNvSpPr>
            <a:spLocks noGrp="1"/>
          </p:cNvSpPr>
          <p:nvPr>
            <p:ph type="body" idx="1" hasCustomPrompt="1"/>
          </p:nvPr>
        </p:nvSpPr>
        <p:spPr>
          <a:xfrm>
            <a:off x="674440" y="6093296"/>
            <a:ext cx="4617640" cy="564083"/>
          </a:xfrm>
        </p:spPr>
        <p:txBody>
          <a:bodyPr anchor="t"/>
          <a:lstStyle>
            <a:lvl1pPr marL="0" indent="0" algn="l">
              <a:buNone/>
              <a:defRPr sz="2000" i="1">
                <a:effectLst>
                  <a:outerShdw blurRad="50800" dist="38100" dir="2700000" algn="tl" rotWithShape="0">
                    <a:prstClr val="black">
                      <a:alpha val="40000"/>
                    </a:prstClr>
                  </a:outerShdw>
                </a:effectLst>
                <a:latin typeface="Ubuntu Mono" panose="020B0509030602030204" pitchFamily="49" charset="0"/>
                <a:ea typeface="Roboto Condensed" panose="02000000000000000000" pitchFamily="2"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err="1"/>
              <a:t>Presenter</a:t>
            </a:r>
            <a:r>
              <a:rPr lang="de-DE" dirty="0"/>
              <a:t> Name</a:t>
            </a:r>
          </a:p>
        </p:txBody>
      </p:sp>
      <p:sp>
        <p:nvSpPr>
          <p:cNvPr id="7" name="Textplatzhalter 6"/>
          <p:cNvSpPr>
            <a:spLocks noGrp="1"/>
          </p:cNvSpPr>
          <p:nvPr>
            <p:ph type="body" sz="quarter" idx="10" hasCustomPrompt="1"/>
          </p:nvPr>
        </p:nvSpPr>
        <p:spPr>
          <a:xfrm>
            <a:off x="684213" y="2781300"/>
            <a:ext cx="7772400" cy="935038"/>
          </a:xfrm>
        </p:spPr>
        <p:txBody>
          <a:bodyPr/>
          <a:lstStyle>
            <a:lvl1pPr marL="0" indent="0" algn="ctr">
              <a:buNone/>
              <a:defRPr baseline="0"/>
            </a:lvl1pPr>
          </a:lstStyle>
          <a:p>
            <a:pPr lvl="0"/>
            <a:r>
              <a:rPr lang="de-DE" dirty="0" err="1"/>
              <a:t>Presentation</a:t>
            </a:r>
            <a:r>
              <a:rPr lang="de-DE" dirty="0"/>
              <a:t> </a:t>
            </a:r>
            <a:r>
              <a:rPr lang="de-DE" dirty="0" err="1"/>
              <a:t>Subtitle</a:t>
            </a:r>
            <a:endParaRPr lang="de-DE" dirty="0"/>
          </a:p>
        </p:txBody>
      </p:sp>
    </p:spTree>
    <p:extLst>
      <p:ext uri="{BB962C8B-B14F-4D97-AF65-F5344CB8AC3E}">
        <p14:creationId xmlns:p14="http://schemas.microsoft.com/office/powerpoint/2010/main" val="19456652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Zwischentitel">
    <p:spTree>
      <p:nvGrpSpPr>
        <p:cNvPr id="1" name=""/>
        <p:cNvGrpSpPr/>
        <p:nvPr/>
      </p:nvGrpSpPr>
      <p:grpSpPr>
        <a:xfrm>
          <a:off x="0" y="0"/>
          <a:ext cx="0" cy="0"/>
          <a:chOff x="0" y="0"/>
          <a:chExt cx="0" cy="0"/>
        </a:xfrm>
      </p:grpSpPr>
      <p:sp>
        <p:nvSpPr>
          <p:cNvPr id="2" name="Titel 1"/>
          <p:cNvSpPr>
            <a:spLocks noGrp="1"/>
          </p:cNvSpPr>
          <p:nvPr>
            <p:ph type="title"/>
          </p:nvPr>
        </p:nvSpPr>
        <p:spPr>
          <a:xfrm>
            <a:off x="611560" y="2498973"/>
            <a:ext cx="7772400" cy="1362075"/>
          </a:xfrm>
          <a:prstGeom prst="rect">
            <a:avLst/>
          </a:prstGeom>
          <a:solidFill>
            <a:srgbClr val="FFC000"/>
          </a:solidFill>
          <a:effectLst>
            <a:outerShdw blurRad="50800" dist="38100" dir="2700000" algn="tl" rotWithShape="0">
              <a:prstClr val="black">
                <a:alpha val="40000"/>
              </a:prstClr>
            </a:outerShdw>
          </a:effectLst>
        </p:spPr>
        <p:txBody>
          <a:bodyPr anchor="ctr"/>
          <a:lstStyle>
            <a:lvl1pPr algn="ctr">
              <a:defRPr sz="3600" b="1" cap="none" baseline="0">
                <a:solidFill>
                  <a:schemeClr val="bg1"/>
                </a:solidFill>
                <a:effectLst>
                  <a:outerShdw blurRad="50800" dist="38100" dir="2700000" algn="tl" rotWithShape="0">
                    <a:prstClr val="black">
                      <a:alpha val="40000"/>
                    </a:prstClr>
                  </a:outerShdw>
                </a:effectLst>
                <a:latin typeface="Ubuntu Mono" panose="020B0509030602030204" pitchFamily="49" charset="0"/>
              </a:defRPr>
            </a:lvl1pPr>
          </a:lstStyle>
          <a:p>
            <a:r>
              <a:rPr lang="de-DE" dirty="0"/>
              <a:t>Titelmasterformat durch Klicken bearbeiten</a:t>
            </a:r>
          </a:p>
        </p:txBody>
      </p:sp>
      <p:sp>
        <p:nvSpPr>
          <p:cNvPr id="3" name="Textplatzhalter 2"/>
          <p:cNvSpPr>
            <a:spLocks noGrp="1"/>
          </p:cNvSpPr>
          <p:nvPr>
            <p:ph type="body" idx="1"/>
          </p:nvPr>
        </p:nvSpPr>
        <p:spPr>
          <a:xfrm>
            <a:off x="683568" y="4509120"/>
            <a:ext cx="7772400" cy="1500187"/>
          </a:xfrm>
        </p:spPr>
        <p:txBody>
          <a:bodyPr anchor="t"/>
          <a:lstStyle>
            <a:lvl1pPr marL="0" indent="0" algn="ctr">
              <a:buNone/>
              <a:defRPr sz="2000">
                <a:effectLst>
                  <a:outerShdw blurRad="50800" dist="38100" dir="2700000" algn="tl" rotWithShape="0">
                    <a:prstClr val="black">
                      <a:alpha val="40000"/>
                    </a:prstClr>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Textmasterformate durch Klicken bearbeiten</a:t>
            </a:r>
          </a:p>
        </p:txBody>
      </p:sp>
    </p:spTree>
    <p:extLst>
      <p:ext uri="{BB962C8B-B14F-4D97-AF65-F5344CB8AC3E}">
        <p14:creationId xmlns:p14="http://schemas.microsoft.com/office/powerpoint/2010/main" val="36263689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mo">
    <p:spTree>
      <p:nvGrpSpPr>
        <p:cNvPr id="1" name=""/>
        <p:cNvGrpSpPr/>
        <p:nvPr/>
      </p:nvGrpSpPr>
      <p:grpSpPr>
        <a:xfrm>
          <a:off x="0" y="0"/>
          <a:ext cx="0" cy="0"/>
          <a:chOff x="0" y="0"/>
          <a:chExt cx="0" cy="0"/>
        </a:xfrm>
      </p:grpSpPr>
      <p:sp>
        <p:nvSpPr>
          <p:cNvPr id="2" name="Titel 1"/>
          <p:cNvSpPr>
            <a:spLocks noGrp="1"/>
          </p:cNvSpPr>
          <p:nvPr>
            <p:ph type="title"/>
          </p:nvPr>
        </p:nvSpPr>
        <p:spPr>
          <a:xfrm>
            <a:off x="611560" y="2498973"/>
            <a:ext cx="7772400" cy="1362075"/>
          </a:xfrm>
          <a:prstGeom prst="rect">
            <a:avLst/>
          </a:prstGeom>
          <a:solidFill>
            <a:schemeClr val="bg1"/>
          </a:solidFill>
          <a:ln w="76200">
            <a:noFill/>
          </a:ln>
          <a:effectLst>
            <a:outerShdw blurRad="228600" dist="101600" dir="2700000" sx="103000" sy="103000" algn="tl" rotWithShape="0">
              <a:prstClr val="black">
                <a:alpha val="40000"/>
              </a:prstClr>
            </a:outerShdw>
          </a:effectLst>
        </p:spPr>
        <p:txBody>
          <a:bodyPr anchor="ctr"/>
          <a:lstStyle>
            <a:lvl1pPr algn="ctr">
              <a:defRPr sz="4000" b="1" cap="none" baseline="0">
                <a:solidFill>
                  <a:schemeClr val="tx1"/>
                </a:solidFill>
                <a:effectLst>
                  <a:outerShdw blurRad="50800" dist="38100" dir="2700000" algn="tl" rotWithShape="0">
                    <a:prstClr val="black">
                      <a:alpha val="40000"/>
                    </a:prstClr>
                  </a:outerShdw>
                </a:effectLst>
                <a:latin typeface="Ubuntu Mono" panose="020B0509030602030204" pitchFamily="49" charset="0"/>
              </a:defRPr>
            </a:lvl1pPr>
          </a:lstStyle>
          <a:p>
            <a:r>
              <a:rPr lang="de-DE" dirty="0"/>
              <a:t>Titelmasterformat durch Klicken bearbeiten</a:t>
            </a:r>
          </a:p>
        </p:txBody>
      </p:sp>
      <p:sp>
        <p:nvSpPr>
          <p:cNvPr id="3" name="Textplatzhalter 2"/>
          <p:cNvSpPr>
            <a:spLocks noGrp="1"/>
          </p:cNvSpPr>
          <p:nvPr>
            <p:ph type="body" idx="1"/>
          </p:nvPr>
        </p:nvSpPr>
        <p:spPr>
          <a:xfrm>
            <a:off x="683568" y="4509120"/>
            <a:ext cx="7772400" cy="1500187"/>
          </a:xfrm>
        </p:spPr>
        <p:txBody>
          <a:bodyPr/>
          <a:lstStyle>
            <a:lvl1pPr marL="0" indent="0" algn="ctr">
              <a:buNone/>
              <a:defRPr sz="2000">
                <a:effectLst>
                  <a:outerShdw blurRad="50800" dist="38100" dir="2700000" algn="tl" rotWithShape="0">
                    <a:prstClr val="black">
                      <a:alpha val="40000"/>
                    </a:prstClr>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Textmasterformat bearbeiten</a:t>
            </a:r>
          </a:p>
        </p:txBody>
      </p:sp>
    </p:spTree>
    <p:extLst>
      <p:ext uri="{BB962C8B-B14F-4D97-AF65-F5344CB8AC3E}">
        <p14:creationId xmlns:p14="http://schemas.microsoft.com/office/powerpoint/2010/main" val="2057767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sole Standard">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916832"/>
            <a:ext cx="8640960" cy="4392488"/>
          </a:xfrm>
        </p:spPr>
        <p:txBody>
          <a:bodyPr/>
          <a:lstStyle>
            <a:lvl1pPr>
              <a:tabLst>
                <a:tab pos="355600" algn="l"/>
                <a:tab pos="723900" algn="l"/>
                <a:tab pos="1168400" algn="l"/>
                <a:tab pos="1612900" algn="l"/>
                <a:tab pos="2057400" algn="l"/>
              </a:tabLst>
              <a:defRPr sz="2800">
                <a:effectLst>
                  <a:outerShdw blurRad="50800" dist="38100" dir="2700000" algn="tl" rotWithShape="0">
                    <a:prstClr val="black">
                      <a:alpha val="40000"/>
                    </a:prstClr>
                  </a:outerShdw>
                </a:effectLst>
              </a:defRPr>
            </a:lvl1pPr>
            <a:lvl2pPr marL="742950" indent="-285750" defTabSz="444500">
              <a:buFont typeface="Arial" pitchFamily="34" charset="0"/>
              <a:buChar char="•"/>
              <a:tabLst>
                <a:tab pos="355600" algn="l"/>
                <a:tab pos="762000" algn="l"/>
                <a:tab pos="1168400" algn="l"/>
                <a:tab pos="1612900" algn="l"/>
                <a:tab pos="2057400" algn="l"/>
              </a:tabLst>
              <a:defRPr sz="2400">
                <a:effectLst>
                  <a:outerShdw blurRad="50800" dist="38100" dir="2700000" algn="tl" rotWithShape="0">
                    <a:prstClr val="black">
                      <a:alpha val="40000"/>
                    </a:prstClr>
                  </a:outerShdw>
                </a:effectLst>
              </a:defRPr>
            </a:lvl2pPr>
            <a:lvl3pPr marL="1143000" indent="-228600">
              <a:buFont typeface="Arial" pitchFamily="34" charset="0"/>
              <a:buChar char="•"/>
              <a:tabLst>
                <a:tab pos="355600" algn="l"/>
                <a:tab pos="723900" algn="l"/>
                <a:tab pos="1168400" algn="l"/>
                <a:tab pos="1612900" algn="l"/>
                <a:tab pos="2057400" algn="l"/>
              </a:tabLst>
              <a:defRPr sz="2400">
                <a:effectLst>
                  <a:outerShdw blurRad="50800" dist="38100" dir="2700000" algn="tl" rotWithShape="0">
                    <a:prstClr val="black">
                      <a:alpha val="40000"/>
                    </a:prstClr>
                  </a:outerShdw>
                </a:effectLst>
              </a:defRPr>
            </a:lvl3pPr>
            <a:lvl4pPr marL="1600200" indent="-228600">
              <a:buFont typeface="Arial" pitchFamily="34" charset="0"/>
              <a:buChar char="•"/>
              <a:tabLst>
                <a:tab pos="355600" algn="l"/>
                <a:tab pos="723900" algn="l"/>
                <a:tab pos="1168400" algn="l"/>
                <a:tab pos="1612900" algn="l"/>
                <a:tab pos="2057400" algn="l"/>
              </a:tabLst>
              <a:defRPr sz="2400">
                <a:effectLst>
                  <a:outerShdw blurRad="50800" dist="38100" dir="2700000" algn="tl" rotWithShape="0">
                    <a:prstClr val="black">
                      <a:alpha val="40000"/>
                    </a:prstClr>
                  </a:outerShdw>
                </a:effectLst>
              </a:defRPr>
            </a:lvl4pPr>
            <a:lvl5pPr marL="2057400" indent="-228600">
              <a:buFont typeface="Arial" pitchFamily="34" charset="0"/>
              <a:buChar char="•"/>
              <a:tabLst>
                <a:tab pos="355600" algn="l"/>
                <a:tab pos="723900" algn="l"/>
                <a:tab pos="1168400" algn="l"/>
                <a:tab pos="1612900" algn="l"/>
                <a:tab pos="2057400" algn="l"/>
              </a:tabLst>
              <a:defRPr sz="2400">
                <a:effectLst>
                  <a:outerShdw blurRad="50800" dist="38100" dir="2700000" algn="tl" rotWithShape="0">
                    <a:prstClr val="black">
                      <a:alpha val="40000"/>
                    </a:prstClr>
                  </a:outerShdw>
                </a:effectLst>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a:t>Slide Headline</a:t>
            </a:r>
          </a:p>
        </p:txBody>
      </p:sp>
    </p:spTree>
    <p:extLst>
      <p:ext uri="{BB962C8B-B14F-4D97-AF65-F5344CB8AC3E}">
        <p14:creationId xmlns:p14="http://schemas.microsoft.com/office/powerpoint/2010/main" val="24589652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51520" y="1844824"/>
            <a:ext cx="4248472" cy="4464496"/>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marL="1143000" indent="-228600">
              <a:buFont typeface="Arial" pitchFamily="34" charset="0"/>
              <a:buChar cha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44008" y="1844824"/>
            <a:ext cx="4248472" cy="4464496"/>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marL="1143000" indent="-228600">
              <a:buFont typeface="Arial" pitchFamily="34" charset="0"/>
              <a:buChar cha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a:t>Slide Headline</a:t>
            </a:r>
          </a:p>
        </p:txBody>
      </p:sp>
    </p:spTree>
    <p:extLst>
      <p:ext uri="{BB962C8B-B14F-4D97-AF65-F5344CB8AC3E}">
        <p14:creationId xmlns:p14="http://schemas.microsoft.com/office/powerpoint/2010/main" val="22566784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Row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51520" y="1916832"/>
            <a:ext cx="8640960" cy="2160240"/>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251520" y="4149080"/>
            <a:ext cx="8640960" cy="2160240"/>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marL="1143000" indent="-228600">
              <a:buFont typeface="Arial" pitchFamily="34" charset="0"/>
              <a:buChar cha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a:t>Slide Headline</a:t>
            </a:r>
          </a:p>
        </p:txBody>
      </p:sp>
    </p:spTree>
    <p:extLst>
      <p:ext uri="{BB962C8B-B14F-4D97-AF65-F5344CB8AC3E}">
        <p14:creationId xmlns:p14="http://schemas.microsoft.com/office/powerpoint/2010/main" val="28077311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Code">
    <p:spTree>
      <p:nvGrpSpPr>
        <p:cNvPr id="1" name=""/>
        <p:cNvGrpSpPr/>
        <p:nvPr/>
      </p:nvGrpSpPr>
      <p:grpSpPr>
        <a:xfrm>
          <a:off x="0" y="0"/>
          <a:ext cx="0" cy="0"/>
          <a:chOff x="0" y="0"/>
          <a:chExt cx="0" cy="0"/>
        </a:xfrm>
      </p:grpSpPr>
      <p:sp>
        <p:nvSpPr>
          <p:cNvPr id="6"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a:t>Slide Headline</a:t>
            </a:r>
          </a:p>
        </p:txBody>
      </p:sp>
    </p:spTree>
    <p:extLst>
      <p:ext uri="{BB962C8B-B14F-4D97-AF65-F5344CB8AC3E}">
        <p14:creationId xmlns:p14="http://schemas.microsoft.com/office/powerpoint/2010/main" val="39432032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owerShell Code">
    <p:spTree>
      <p:nvGrpSpPr>
        <p:cNvPr id="1" name=""/>
        <p:cNvGrpSpPr/>
        <p:nvPr/>
      </p:nvGrpSpPr>
      <p:grpSpPr>
        <a:xfrm>
          <a:off x="0" y="0"/>
          <a:ext cx="0" cy="0"/>
          <a:chOff x="0" y="0"/>
          <a:chExt cx="0" cy="0"/>
        </a:xfrm>
      </p:grpSpPr>
      <p:sp>
        <p:nvSpPr>
          <p:cNvPr id="7" name="Text Placeholder 2"/>
          <p:cNvSpPr>
            <a:spLocks noGrp="1"/>
          </p:cNvSpPr>
          <p:nvPr>
            <p:ph idx="1"/>
          </p:nvPr>
        </p:nvSpPr>
        <p:spPr>
          <a:xfrm>
            <a:off x="251520" y="260648"/>
            <a:ext cx="8640960" cy="63367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33594537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528" y="1700808"/>
            <a:ext cx="8229600" cy="2088232"/>
          </a:xfrm>
          <a:prstGeom prst="rect">
            <a:avLst/>
          </a:prstGeom>
        </p:spPr>
        <p:txBody>
          <a:bodyPr/>
          <a:lstStyle>
            <a:lvl1pPr>
              <a:defRPr sz="12000" b="1">
                <a:solidFill>
                  <a:srgbClr val="011F51"/>
                </a:solidFill>
                <a:effectLst>
                  <a:outerShdw blurRad="127000" dist="76200" dir="2700000" sx="104000" sy="104000" algn="tl" rotWithShape="0">
                    <a:prstClr val="black">
                      <a:alpha val="40000"/>
                    </a:prstClr>
                  </a:outerShdw>
                </a:effectLst>
                <a:latin typeface="Ubuntu Mono" panose="020B0509030602030204" pitchFamily="49" charset="0"/>
              </a:defRPr>
            </a:lvl1pPr>
          </a:lstStyle>
          <a:p>
            <a:r>
              <a:rPr lang="en-US" dirty="0"/>
              <a:t>Demo</a:t>
            </a:r>
            <a:endParaRPr lang="de-DE" dirty="0"/>
          </a:p>
        </p:txBody>
      </p:sp>
      <p:sp>
        <p:nvSpPr>
          <p:cNvPr id="4" name="Textplatzhalter 3"/>
          <p:cNvSpPr>
            <a:spLocks noGrp="1"/>
          </p:cNvSpPr>
          <p:nvPr>
            <p:ph type="body" sz="quarter" idx="10" hasCustomPrompt="1"/>
          </p:nvPr>
        </p:nvSpPr>
        <p:spPr>
          <a:xfrm>
            <a:off x="323850" y="4221087"/>
            <a:ext cx="8208963" cy="2160241"/>
          </a:xfrm>
        </p:spPr>
        <p:txBody>
          <a:bodyPr/>
          <a:lstStyle>
            <a:lvl1pPr algn="ctr">
              <a:defRPr baseline="0">
                <a:solidFill>
                  <a:srgbClr val="17175D"/>
                </a:solidFill>
              </a:defRPr>
            </a:lvl1pPr>
          </a:lstStyle>
          <a:p>
            <a:pPr lvl="0"/>
            <a:r>
              <a:rPr lang="en-US" dirty="0"/>
              <a:t>Description of demo</a:t>
            </a:r>
            <a:endParaRPr lang="de-DE" dirty="0"/>
          </a:p>
        </p:txBody>
      </p:sp>
    </p:spTree>
    <p:extLst>
      <p:ext uri="{BB962C8B-B14F-4D97-AF65-F5344CB8AC3E}">
        <p14:creationId xmlns:p14="http://schemas.microsoft.com/office/powerpoint/2010/main" val="2569601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7000">
              <a:srgbClr val="23238D"/>
            </a:gs>
            <a:gs pos="100000">
              <a:srgbClr val="011F51"/>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 y="0"/>
            <a:ext cx="9144000" cy="6857999"/>
          </a:xfrm>
          <a:prstGeom prst="rect">
            <a:avLst/>
          </a:prstGeom>
        </p:spPr>
      </p:pic>
      <p:sp>
        <p:nvSpPr>
          <p:cNvPr id="22" name="Rechteck 21"/>
          <p:cNvSpPr/>
          <p:nvPr userDrawn="1"/>
        </p:nvSpPr>
        <p:spPr bwMode="auto">
          <a:xfrm>
            <a:off x="0" y="6000750"/>
            <a:ext cx="9144000" cy="857250"/>
          </a:xfrm>
          <a:prstGeom prst="rect">
            <a:avLst/>
          </a:prstGeom>
          <a:noFill/>
          <a:ln w="9525" cap="flat" cmpd="sng" algn="ctr">
            <a:noFill/>
            <a:prstDash val="solid"/>
            <a:round/>
            <a:headEnd type="none" w="med" len="med"/>
            <a:tailEnd type="none" w="med" len="med"/>
          </a:ln>
          <a:effectLst/>
        </p:spPr>
        <p:txBody>
          <a:bodyPr/>
          <a:lstStyle/>
          <a:p>
            <a:pPr>
              <a:defRPr/>
            </a:pPr>
            <a:endParaRPr lang="de-DE"/>
          </a:p>
        </p:txBody>
      </p:sp>
      <p:sp>
        <p:nvSpPr>
          <p:cNvPr id="126980" name="Text Box 4"/>
          <p:cNvSpPr txBox="1">
            <a:spLocks noChangeArrowheads="1"/>
          </p:cNvSpPr>
          <p:nvPr/>
        </p:nvSpPr>
        <p:spPr bwMode="auto">
          <a:xfrm>
            <a:off x="2362200" y="381000"/>
            <a:ext cx="5638800" cy="457200"/>
          </a:xfrm>
          <a:prstGeom prst="rect">
            <a:avLst/>
          </a:prstGeom>
          <a:noFill/>
          <a:ln w="9525">
            <a:noFill/>
            <a:miter lim="800000"/>
            <a:headEnd/>
            <a:tailEnd/>
          </a:ln>
          <a:effectLst/>
        </p:spPr>
        <p:txBody>
          <a:bodyPr>
            <a:spAutoFit/>
          </a:bodyPr>
          <a:lstStyle/>
          <a:p>
            <a:pPr eaLnBrk="0" hangingPunct="0">
              <a:spcBef>
                <a:spcPct val="50000"/>
              </a:spcBef>
              <a:defRPr/>
            </a:pPr>
            <a:endParaRPr lang="de-DE" sz="2400">
              <a:solidFill>
                <a:schemeClr val="tx1"/>
              </a:solidFill>
              <a:effectLst/>
            </a:endParaRPr>
          </a:p>
        </p:txBody>
      </p:sp>
      <p:sp>
        <p:nvSpPr>
          <p:cNvPr id="126983" name="Rectangle 7"/>
          <p:cNvSpPr>
            <a:spLocks noChangeArrowheads="1"/>
          </p:cNvSpPr>
          <p:nvPr/>
        </p:nvSpPr>
        <p:spPr bwMode="auto">
          <a:xfrm>
            <a:off x="533400" y="76200"/>
            <a:ext cx="1905000" cy="457200"/>
          </a:xfrm>
          <a:prstGeom prst="rect">
            <a:avLst/>
          </a:prstGeom>
          <a:noFill/>
          <a:ln w="9525">
            <a:noFill/>
            <a:miter lim="800000"/>
            <a:headEnd/>
            <a:tailEnd/>
          </a:ln>
          <a:effectLst/>
        </p:spPr>
        <p:txBody>
          <a:bodyPr/>
          <a:lstStyle/>
          <a:p>
            <a:pPr eaLnBrk="0" hangingPunct="0">
              <a:defRPr/>
            </a:pPr>
            <a:endParaRPr lang="de-DE" sz="1200" i="1">
              <a:solidFill>
                <a:schemeClr val="tx1"/>
              </a:solidFill>
              <a:effectLst/>
            </a:endParaRPr>
          </a:p>
        </p:txBody>
      </p:sp>
      <p:sp>
        <p:nvSpPr>
          <p:cNvPr id="2055" name="Rectangle 10"/>
          <p:cNvSpPr>
            <a:spLocks noGrp="1" noChangeArrowheads="1"/>
          </p:cNvSpPr>
          <p:nvPr>
            <p:ph type="body" idx="1"/>
          </p:nvPr>
        </p:nvSpPr>
        <p:spPr bwMode="auto">
          <a:xfrm>
            <a:off x="220663" y="1268760"/>
            <a:ext cx="8694737" cy="442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dirty="0"/>
              <a:t>Klicken Sie, um die Formate des Vorlagentextes zu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6989" name="Text Box 13"/>
          <p:cNvSpPr txBox="1">
            <a:spLocks noChangeArrowheads="1"/>
          </p:cNvSpPr>
          <p:nvPr/>
        </p:nvSpPr>
        <p:spPr bwMode="auto">
          <a:xfrm>
            <a:off x="2362200" y="381000"/>
            <a:ext cx="5638800" cy="457200"/>
          </a:xfrm>
          <a:prstGeom prst="rect">
            <a:avLst/>
          </a:prstGeom>
          <a:noFill/>
          <a:ln w="9525">
            <a:noFill/>
            <a:miter lim="800000"/>
            <a:headEnd/>
            <a:tailEnd/>
          </a:ln>
          <a:effectLst/>
        </p:spPr>
        <p:txBody>
          <a:bodyPr>
            <a:spAutoFit/>
          </a:bodyPr>
          <a:lstStyle/>
          <a:p>
            <a:pPr eaLnBrk="0" hangingPunct="0">
              <a:spcBef>
                <a:spcPct val="50000"/>
              </a:spcBef>
              <a:defRPr/>
            </a:pPr>
            <a:endParaRPr lang="de-DE" sz="2400">
              <a:solidFill>
                <a:schemeClr val="tx1"/>
              </a:solidFill>
              <a:effectLst/>
            </a:endParaRPr>
          </a:p>
        </p:txBody>
      </p:sp>
      <p:pic>
        <p:nvPicPr>
          <p:cNvPr id="6" name="Grafik 5"/>
          <p:cNvPicPr>
            <a:picLocks noChangeAspect="1"/>
          </p:cNvPicPr>
          <p:nvPr userDrawn="1"/>
        </p:nvPicPr>
        <p:blipFill rotWithShape="1">
          <a:blip r:embed="rId10" cstate="print">
            <a:extLst>
              <a:ext uri="{28A0092B-C50C-407E-A947-70E740481C1C}">
                <a14:useLocalDpi xmlns:a14="http://schemas.microsoft.com/office/drawing/2010/main" val="0"/>
              </a:ext>
            </a:extLst>
          </a:blip>
          <a:srcRect t="-2045" r="11678"/>
          <a:stretch/>
        </p:blipFill>
        <p:spPr>
          <a:xfrm>
            <a:off x="5908988" y="6021288"/>
            <a:ext cx="3055500" cy="706043"/>
          </a:xfrm>
          <a:prstGeom prst="rect">
            <a:avLst/>
          </a:prstGeom>
        </p:spPr>
      </p:pic>
    </p:spTree>
  </p:cSld>
  <p:clrMap bg1="lt1" tx1="dk1" bg2="lt2" tx2="dk2" accent1="accent1" accent2="accent2" accent3="accent3" accent4="accent4" accent5="accent5" accent6="accent6" hlink="hlink" folHlink="folHlink"/>
  <p:sldLayoutIdLst>
    <p:sldLayoutId id="2147483802" r:id="rId1"/>
    <p:sldLayoutId id="2147483804" r:id="rId2"/>
    <p:sldLayoutId id="2147483807" r:id="rId3"/>
    <p:sldLayoutId id="2147483803" r:id="rId4"/>
    <p:sldLayoutId id="2147483801" r:id="rId5"/>
    <p:sldLayoutId id="2147483808" r:id="rId6"/>
    <p:sldLayoutId id="2147483799" r:id="rId7"/>
  </p:sldLayoutIdLst>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Tahoma" pitchFamily="34" charset="0"/>
        </a:defRPr>
      </a:lvl2pPr>
      <a:lvl3pPr algn="ctr" rtl="0" eaLnBrk="0" fontAlgn="base" hangingPunct="0">
        <a:spcBef>
          <a:spcPct val="0"/>
        </a:spcBef>
        <a:spcAft>
          <a:spcPct val="0"/>
        </a:spcAft>
        <a:defRPr sz="2800">
          <a:solidFill>
            <a:schemeClr val="tx2"/>
          </a:solidFill>
          <a:latin typeface="Tahoma" pitchFamily="34" charset="0"/>
        </a:defRPr>
      </a:lvl3pPr>
      <a:lvl4pPr algn="ctr" rtl="0" eaLnBrk="0" fontAlgn="base" hangingPunct="0">
        <a:spcBef>
          <a:spcPct val="0"/>
        </a:spcBef>
        <a:spcAft>
          <a:spcPct val="0"/>
        </a:spcAft>
        <a:defRPr sz="2800">
          <a:solidFill>
            <a:schemeClr val="tx2"/>
          </a:solidFill>
          <a:latin typeface="Tahoma" pitchFamily="34" charset="0"/>
        </a:defRPr>
      </a:lvl4pPr>
      <a:lvl5pPr algn="ctr" rtl="0" eaLnBrk="0" fontAlgn="base" hangingPunct="0">
        <a:spcBef>
          <a:spcPct val="0"/>
        </a:spcBef>
        <a:spcAft>
          <a:spcPct val="0"/>
        </a:spcAft>
        <a:defRPr sz="2800">
          <a:solidFill>
            <a:schemeClr val="tx2"/>
          </a:solidFill>
          <a:latin typeface="Tahoma" pitchFamily="34" charset="0"/>
        </a:defRPr>
      </a:lvl5pPr>
      <a:lvl6pPr marL="457200" algn="ctr" rtl="0" eaLnBrk="1" fontAlgn="base" hangingPunct="1">
        <a:spcBef>
          <a:spcPct val="0"/>
        </a:spcBef>
        <a:spcAft>
          <a:spcPct val="0"/>
        </a:spcAft>
        <a:defRPr sz="2800">
          <a:solidFill>
            <a:schemeClr val="tx2"/>
          </a:solidFill>
          <a:latin typeface="Tahoma" pitchFamily="34" charset="0"/>
        </a:defRPr>
      </a:lvl6pPr>
      <a:lvl7pPr marL="914400" algn="ctr" rtl="0" eaLnBrk="1" fontAlgn="base" hangingPunct="1">
        <a:spcBef>
          <a:spcPct val="0"/>
        </a:spcBef>
        <a:spcAft>
          <a:spcPct val="0"/>
        </a:spcAft>
        <a:defRPr sz="2800">
          <a:solidFill>
            <a:schemeClr val="tx2"/>
          </a:solidFill>
          <a:latin typeface="Tahoma" pitchFamily="34" charset="0"/>
        </a:defRPr>
      </a:lvl7pPr>
      <a:lvl8pPr marL="1371600" algn="ctr" rtl="0" eaLnBrk="1" fontAlgn="base" hangingPunct="1">
        <a:spcBef>
          <a:spcPct val="0"/>
        </a:spcBef>
        <a:spcAft>
          <a:spcPct val="0"/>
        </a:spcAft>
        <a:defRPr sz="2800">
          <a:solidFill>
            <a:schemeClr val="tx2"/>
          </a:solidFill>
          <a:latin typeface="Tahoma" pitchFamily="34" charset="0"/>
        </a:defRPr>
      </a:lvl8pPr>
      <a:lvl9pPr marL="1828800" algn="ctr" rtl="0" eaLnBrk="1" fontAlgn="base" hangingPunct="1">
        <a:spcBef>
          <a:spcPct val="0"/>
        </a:spcBef>
        <a:spcAft>
          <a:spcPct val="0"/>
        </a:spcAft>
        <a:defRPr sz="28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2400">
          <a:solidFill>
            <a:schemeClr val="bg1"/>
          </a:solidFill>
          <a:latin typeface="Ubuntu Mono" panose="020B0509030602030204" pitchFamily="49" charset="0"/>
          <a:ea typeface="Roboto" panose="02000000000000000000" pitchFamily="2" charset="0"/>
          <a:cs typeface="+mn-cs"/>
        </a:defRPr>
      </a:lvl1pPr>
      <a:lvl2pPr marL="742950" indent="-28575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2pPr>
      <a:lvl3pPr marL="1143000" indent="-22860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3pPr>
      <a:lvl4pPr marL="1600200" indent="-22860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4pPr>
      <a:lvl5pPr marL="2057400" indent="-22860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528" y="332656"/>
            <a:ext cx="8496944" cy="61206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pic>
        <p:nvPicPr>
          <p:cNvPr id="5" name="Grafik 4"/>
          <p:cNvPicPr>
            <a:picLocks noChangeAspect="1"/>
          </p:cNvPicPr>
          <p:nvPr userDrawn="1"/>
        </p:nvPicPr>
        <p:blipFill rotWithShape="1">
          <a:blip r:embed="rId4" cstate="print">
            <a:duotone>
              <a:prstClr val="black"/>
              <a:schemeClr val="accent1">
                <a:tint val="45000"/>
                <a:satMod val="400000"/>
              </a:schemeClr>
            </a:duotone>
            <a:extLst>
              <a:ext uri="{28A0092B-C50C-407E-A947-70E740481C1C}">
                <a14:useLocalDpi xmlns:a14="http://schemas.microsoft.com/office/drawing/2010/main" val="0"/>
              </a:ext>
            </a:extLst>
          </a:blip>
          <a:srcRect r="12339"/>
          <a:stretch/>
        </p:blipFill>
        <p:spPr>
          <a:xfrm>
            <a:off x="7047275" y="6383274"/>
            <a:ext cx="1989221" cy="430102"/>
          </a:xfrm>
          <a:prstGeom prst="rect">
            <a:avLst/>
          </a:prstGeom>
        </p:spPr>
      </p:pic>
    </p:spTree>
    <p:extLst>
      <p:ext uri="{BB962C8B-B14F-4D97-AF65-F5344CB8AC3E}">
        <p14:creationId xmlns:p14="http://schemas.microsoft.com/office/powerpoint/2010/main" val="3181643712"/>
      </p:ext>
    </p:extLst>
  </p:cSld>
  <p:clrMap bg1="lt1" tx1="dk1" bg2="lt2" tx2="dk2" accent1="accent1" accent2="accent2" accent3="accent3" accent4="accent4" accent5="accent5" accent6="accent6" hlink="hlink" folHlink="folHlink"/>
  <p:sldLayoutIdLst>
    <p:sldLayoutId id="2147483810" r:id="rId1"/>
    <p:sldLayoutId id="2147483811" r:id="rId2"/>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000" kern="1200">
          <a:solidFill>
            <a:schemeClr val="tx1"/>
          </a:solidFill>
          <a:latin typeface="Ubuntu Mono" panose="020B0509030602030204" pitchFamily="49" charset="0"/>
          <a:ea typeface="+mn-ea"/>
          <a:cs typeface="Ubuntu Mono" panose="020B0509030602030204" pitchFamily="49"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matthew.hitchcock@microsoft.com"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The Release Pipeline in Practice</a:t>
            </a:r>
          </a:p>
        </p:txBody>
      </p:sp>
      <p:sp>
        <p:nvSpPr>
          <p:cNvPr id="3" name="Textplatzhalter 2"/>
          <p:cNvSpPr>
            <a:spLocks noGrp="1"/>
          </p:cNvSpPr>
          <p:nvPr>
            <p:ph type="body" idx="1"/>
          </p:nvPr>
        </p:nvSpPr>
        <p:spPr>
          <a:xfrm>
            <a:off x="674440" y="6093296"/>
            <a:ext cx="5193704" cy="564083"/>
          </a:xfrm>
        </p:spPr>
        <p:txBody>
          <a:bodyPr/>
          <a:lstStyle/>
          <a:p>
            <a:r>
              <a:rPr lang="de-DE" dirty="0"/>
              <a:t>Matt Hitchcock, Senior Consultant @ Microsoft Singapore</a:t>
            </a:r>
          </a:p>
        </p:txBody>
      </p:sp>
      <p:sp>
        <p:nvSpPr>
          <p:cNvPr id="4" name="Textplatzhalter 3"/>
          <p:cNvSpPr>
            <a:spLocks noGrp="1"/>
          </p:cNvSpPr>
          <p:nvPr>
            <p:ph type="body" sz="quarter" idx="10"/>
          </p:nvPr>
        </p:nvSpPr>
        <p:spPr/>
        <p:txBody>
          <a:bodyPr/>
          <a:lstStyle/>
          <a:p>
            <a:r>
              <a:rPr lang="de-DE" dirty="0"/>
              <a:t>Graduating from the School of Michael Greene</a:t>
            </a:r>
          </a:p>
          <a:p>
            <a:endParaRPr lang="de-DE" dirty="0"/>
          </a:p>
          <a:p>
            <a:r>
              <a:rPr lang="de-DE" dirty="0"/>
              <a:t>ANY SUPPORTING CODE AND DOCUMENTATION AT https://github.com/matthitchcock/PSConfEU17-ReleasePipelineinPractice</a:t>
            </a:r>
          </a:p>
        </p:txBody>
      </p:sp>
    </p:spTree>
    <p:extLst>
      <p:ext uri="{BB962C8B-B14F-4D97-AF65-F5344CB8AC3E}">
        <p14:creationId xmlns:p14="http://schemas.microsoft.com/office/powerpoint/2010/main" val="2890044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Demo – The Release Pipeline</a:t>
            </a:r>
            <a:endParaRPr lang="en-US" dirty="0"/>
          </a:p>
        </p:txBody>
      </p:sp>
      <p:sp>
        <p:nvSpPr>
          <p:cNvPr id="2" name="Conten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7592319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How has the experience been?</a:t>
            </a:r>
            <a:endParaRPr lang="en-US" dirty="0"/>
          </a:p>
        </p:txBody>
      </p:sp>
      <p:pic>
        <p:nvPicPr>
          <p:cNvPr id="8" name="Picture 7"/>
          <p:cNvPicPr>
            <a:picLocks noChangeAspect="1"/>
          </p:cNvPicPr>
          <p:nvPr/>
        </p:nvPicPr>
        <p:blipFill>
          <a:blip r:embed="rId3"/>
          <a:stretch>
            <a:fillRect/>
          </a:stretch>
        </p:blipFill>
        <p:spPr>
          <a:xfrm>
            <a:off x="2536825" y="2289175"/>
            <a:ext cx="4070350" cy="2279650"/>
          </a:xfrm>
          <a:prstGeom prst="rect">
            <a:avLst/>
          </a:prstGeom>
        </p:spPr>
      </p:pic>
    </p:spTree>
    <p:extLst>
      <p:ext uri="{BB962C8B-B14F-4D97-AF65-F5344CB8AC3E}">
        <p14:creationId xmlns:p14="http://schemas.microsoft.com/office/powerpoint/2010/main" val="22419139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16832"/>
            <a:ext cx="4392488" cy="4392488"/>
          </a:xfrm>
        </p:spPr>
        <p:txBody>
          <a:bodyPr/>
          <a:lstStyle/>
          <a:p>
            <a:r>
              <a:rPr lang="en-US" dirty="0"/>
              <a:t>Technical</a:t>
            </a:r>
          </a:p>
          <a:p>
            <a:pPr lvl="1"/>
            <a:r>
              <a:rPr lang="en-US" dirty="0"/>
              <a:t>How to manage Credentials</a:t>
            </a:r>
          </a:p>
          <a:p>
            <a:pPr lvl="1"/>
            <a:r>
              <a:rPr lang="en-US" dirty="0"/>
              <a:t>How to Orchestrate a Release</a:t>
            </a:r>
          </a:p>
          <a:p>
            <a:pPr lvl="1"/>
            <a:r>
              <a:rPr lang="en-US" dirty="0"/>
              <a:t>Environment issues!</a:t>
            </a:r>
          </a:p>
          <a:p>
            <a:pPr lvl="1"/>
            <a:r>
              <a:rPr lang="en-US" dirty="0"/>
              <a:t>DSC Resource Gaps</a:t>
            </a:r>
          </a:p>
          <a:p>
            <a:pPr lvl="1"/>
            <a:r>
              <a:rPr lang="en-US" dirty="0"/>
              <a:t>Locked down Desktop!</a:t>
            </a:r>
          </a:p>
          <a:p>
            <a:pPr lvl="1"/>
            <a:r>
              <a:rPr lang="en-US" dirty="0"/>
              <a:t>Change how we think about Infra</a:t>
            </a:r>
          </a:p>
        </p:txBody>
      </p:sp>
      <p:sp>
        <p:nvSpPr>
          <p:cNvPr id="3" name="Title 2"/>
          <p:cNvSpPr>
            <a:spLocks noGrp="1"/>
          </p:cNvSpPr>
          <p:nvPr>
            <p:ph type="title"/>
          </p:nvPr>
        </p:nvSpPr>
        <p:spPr/>
        <p:txBody>
          <a:bodyPr/>
          <a:lstStyle/>
          <a:p>
            <a:r>
              <a:rPr lang="en-SG" dirty="0"/>
              <a:t>Challenges to overcome …</a:t>
            </a:r>
            <a:endParaRPr lang="en-US" dirty="0"/>
          </a:p>
        </p:txBody>
      </p:sp>
      <p:sp>
        <p:nvSpPr>
          <p:cNvPr id="4" name="Content Placeholder 1">
            <a:extLst>
              <a:ext uri="{FF2B5EF4-FFF2-40B4-BE49-F238E27FC236}">
                <a16:creationId xmlns:a16="http://schemas.microsoft.com/office/drawing/2014/main" id="{2DA43895-9B9F-4448-B6B8-E3C40CBFD8D6}"/>
              </a:ext>
            </a:extLst>
          </p:cNvPr>
          <p:cNvSpPr txBox="1">
            <a:spLocks/>
          </p:cNvSpPr>
          <p:nvPr/>
        </p:nvSpPr>
        <p:spPr bwMode="auto">
          <a:xfrm>
            <a:off x="4823520" y="1916832"/>
            <a:ext cx="4212976"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tabLst>
                <a:tab pos="355600" algn="l"/>
                <a:tab pos="723900" algn="l"/>
                <a:tab pos="1168400" algn="l"/>
                <a:tab pos="1612900" algn="l"/>
                <a:tab pos="2057400" algn="l"/>
              </a:tabLst>
              <a:defRPr sz="2800">
                <a:solidFill>
                  <a:schemeClr val="bg1"/>
                </a:solidFill>
                <a:effectLst>
                  <a:outerShdw blurRad="50800" dist="38100" dir="2700000" algn="tl" rotWithShape="0">
                    <a:prstClr val="black">
                      <a:alpha val="40000"/>
                    </a:prstClr>
                  </a:outerShdw>
                </a:effectLst>
                <a:latin typeface="Ubuntu Mono" panose="020B0509030602030204" pitchFamily="49" charset="0"/>
                <a:ea typeface="Roboto" panose="02000000000000000000" pitchFamily="2" charset="0"/>
                <a:cs typeface="+mn-cs"/>
              </a:defRPr>
            </a:lvl1pPr>
            <a:lvl2pPr marL="742950" indent="-285750" algn="l" defTabSz="444500" rtl="0" eaLnBrk="0" fontAlgn="base" hangingPunct="0">
              <a:spcBef>
                <a:spcPct val="20000"/>
              </a:spcBef>
              <a:spcAft>
                <a:spcPct val="0"/>
              </a:spcAft>
              <a:buFont typeface="Arial" pitchFamily="34" charset="0"/>
              <a:buChar char="•"/>
              <a:tabLst>
                <a:tab pos="355600" algn="l"/>
                <a:tab pos="762000" algn="l"/>
                <a:tab pos="1168400" algn="l"/>
                <a:tab pos="1612900" algn="l"/>
                <a:tab pos="2057400" algn="l"/>
              </a:tabLst>
              <a:defRPr sz="2400">
                <a:solidFill>
                  <a:schemeClr val="bg1"/>
                </a:solidFill>
                <a:effectLst>
                  <a:outerShdw blurRad="50800" dist="38100" dir="2700000" algn="tl" rotWithShape="0">
                    <a:prstClr val="black">
                      <a:alpha val="40000"/>
                    </a:prstClr>
                  </a:outerShdw>
                </a:effectLst>
                <a:latin typeface="Ubuntu Mono" panose="020B0509030602030204" pitchFamily="49" charset="0"/>
                <a:ea typeface="Roboto" panose="02000000000000000000" pitchFamily="2" charset="0"/>
              </a:defRPr>
            </a:lvl2pPr>
            <a:lvl3pPr marL="1143000" indent="-228600" algn="l" rtl="0" eaLnBrk="0" fontAlgn="base" hangingPunct="0">
              <a:spcBef>
                <a:spcPct val="20000"/>
              </a:spcBef>
              <a:spcAft>
                <a:spcPct val="0"/>
              </a:spcAft>
              <a:buFont typeface="Arial" pitchFamily="34" charset="0"/>
              <a:buChar char="•"/>
              <a:tabLst>
                <a:tab pos="355600" algn="l"/>
                <a:tab pos="723900" algn="l"/>
                <a:tab pos="1168400" algn="l"/>
                <a:tab pos="1612900" algn="l"/>
                <a:tab pos="2057400" algn="l"/>
              </a:tabLst>
              <a:defRPr sz="2400">
                <a:solidFill>
                  <a:schemeClr val="bg1"/>
                </a:solidFill>
                <a:effectLst>
                  <a:outerShdw blurRad="50800" dist="38100" dir="2700000" algn="tl" rotWithShape="0">
                    <a:prstClr val="black">
                      <a:alpha val="40000"/>
                    </a:prstClr>
                  </a:outerShdw>
                </a:effectLst>
                <a:latin typeface="Ubuntu Mono" panose="020B0509030602030204" pitchFamily="49" charset="0"/>
                <a:ea typeface="Roboto" panose="02000000000000000000" pitchFamily="2" charset="0"/>
              </a:defRPr>
            </a:lvl3pPr>
            <a:lvl4pPr marL="1600200" indent="-228600" algn="l" rtl="0" eaLnBrk="0" fontAlgn="base" hangingPunct="0">
              <a:spcBef>
                <a:spcPct val="20000"/>
              </a:spcBef>
              <a:spcAft>
                <a:spcPct val="0"/>
              </a:spcAft>
              <a:buFont typeface="Arial" pitchFamily="34" charset="0"/>
              <a:buChar char="•"/>
              <a:tabLst>
                <a:tab pos="355600" algn="l"/>
                <a:tab pos="723900" algn="l"/>
                <a:tab pos="1168400" algn="l"/>
                <a:tab pos="1612900" algn="l"/>
                <a:tab pos="2057400" algn="l"/>
              </a:tabLst>
              <a:defRPr sz="2400">
                <a:solidFill>
                  <a:schemeClr val="bg1"/>
                </a:solidFill>
                <a:effectLst>
                  <a:outerShdw blurRad="50800" dist="38100" dir="2700000" algn="tl" rotWithShape="0">
                    <a:prstClr val="black">
                      <a:alpha val="40000"/>
                    </a:prstClr>
                  </a:outerShdw>
                </a:effectLst>
                <a:latin typeface="Ubuntu Mono" panose="020B0509030602030204" pitchFamily="49" charset="0"/>
                <a:ea typeface="Roboto" panose="02000000000000000000" pitchFamily="2" charset="0"/>
              </a:defRPr>
            </a:lvl4pPr>
            <a:lvl5pPr marL="2057400" indent="-228600" algn="l" rtl="0" eaLnBrk="0" fontAlgn="base" hangingPunct="0">
              <a:spcBef>
                <a:spcPct val="20000"/>
              </a:spcBef>
              <a:spcAft>
                <a:spcPct val="0"/>
              </a:spcAft>
              <a:buFont typeface="Arial" pitchFamily="34" charset="0"/>
              <a:buChar char="•"/>
              <a:tabLst>
                <a:tab pos="355600" algn="l"/>
                <a:tab pos="723900" algn="l"/>
                <a:tab pos="1168400" algn="l"/>
                <a:tab pos="1612900" algn="l"/>
                <a:tab pos="2057400" algn="l"/>
              </a:tabLst>
              <a:defRPr sz="2400">
                <a:solidFill>
                  <a:schemeClr val="bg1"/>
                </a:solidFill>
                <a:effectLst>
                  <a:outerShdw blurRad="50800" dist="38100" dir="2700000" algn="tl" rotWithShape="0">
                    <a:prstClr val="black">
                      <a:alpha val="40000"/>
                    </a:prstClr>
                  </a:outerShdw>
                </a:effectLst>
                <a:latin typeface="Ubuntu Mono" panose="020B0509030602030204" pitchFamily="49" charset="0"/>
                <a:ea typeface="Roboto" panose="02000000000000000000" pitchFamily="2"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a:lstStyle>
          <a:p>
            <a:r>
              <a:rPr lang="en-US" kern="0" dirty="0"/>
              <a:t>People</a:t>
            </a:r>
          </a:p>
          <a:p>
            <a:pPr lvl="1"/>
            <a:r>
              <a:rPr lang="en-US" kern="0" dirty="0"/>
              <a:t>Prioritization of the project</a:t>
            </a:r>
          </a:p>
          <a:p>
            <a:pPr lvl="1"/>
            <a:r>
              <a:rPr lang="en-US" kern="0" dirty="0"/>
              <a:t>Silent Resistance</a:t>
            </a:r>
          </a:p>
          <a:p>
            <a:pPr lvl="1"/>
            <a:r>
              <a:rPr lang="en-US" kern="0" dirty="0"/>
              <a:t>Skills Development</a:t>
            </a:r>
          </a:p>
          <a:p>
            <a:pPr lvl="1"/>
            <a:r>
              <a:rPr lang="en-US" kern="0" dirty="0"/>
              <a:t>Comfort Zone</a:t>
            </a:r>
          </a:p>
          <a:p>
            <a:pPr lvl="1"/>
            <a:r>
              <a:rPr lang="en-US" kern="0" dirty="0"/>
              <a:t>Change how we think</a:t>
            </a:r>
          </a:p>
        </p:txBody>
      </p:sp>
    </p:spTree>
    <p:extLst>
      <p:ext uri="{BB962C8B-B14F-4D97-AF65-F5344CB8AC3E}">
        <p14:creationId xmlns:p14="http://schemas.microsoft.com/office/powerpoint/2010/main" val="5851836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Timeline of events</a:t>
            </a:r>
            <a:endParaRPr lang="en-US" dirty="0"/>
          </a:p>
        </p:txBody>
      </p:sp>
      <p:graphicFrame>
        <p:nvGraphicFramePr>
          <p:cNvPr id="7" name="Table 6">
            <a:extLst>
              <a:ext uri="{FF2B5EF4-FFF2-40B4-BE49-F238E27FC236}">
                <a16:creationId xmlns:a16="http://schemas.microsoft.com/office/drawing/2014/main" id="{267C45D1-A8E2-481B-B37C-4DA3BE2F8761}"/>
              </a:ext>
            </a:extLst>
          </p:cNvPr>
          <p:cNvGraphicFramePr>
            <a:graphicFrameLocks noGrp="1"/>
          </p:cNvGraphicFramePr>
          <p:nvPr>
            <p:extLst>
              <p:ext uri="{D42A27DB-BD31-4B8C-83A1-F6EECF244321}">
                <p14:modId xmlns:p14="http://schemas.microsoft.com/office/powerpoint/2010/main" val="4183812503"/>
              </p:ext>
            </p:extLst>
          </p:nvPr>
        </p:nvGraphicFramePr>
        <p:xfrm>
          <a:off x="251520" y="1556792"/>
          <a:ext cx="8640960" cy="433832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836155231"/>
                    </a:ext>
                  </a:extLst>
                </a:gridCol>
                <a:gridCol w="7272808">
                  <a:extLst>
                    <a:ext uri="{9D8B030D-6E8A-4147-A177-3AD203B41FA5}">
                      <a16:colId xmlns:a16="http://schemas.microsoft.com/office/drawing/2014/main" val="3333665351"/>
                    </a:ext>
                  </a:extLst>
                </a:gridCol>
              </a:tblGrid>
              <a:tr h="370840">
                <a:tc>
                  <a:txBody>
                    <a:bodyPr/>
                    <a:lstStyle/>
                    <a:p>
                      <a:r>
                        <a:rPr lang="en-US" sz="1200" dirty="0"/>
                        <a:t>Month</a:t>
                      </a:r>
                    </a:p>
                  </a:txBody>
                  <a:tcPr/>
                </a:tc>
                <a:tc>
                  <a:txBody>
                    <a:bodyPr/>
                    <a:lstStyle/>
                    <a:p>
                      <a:r>
                        <a:rPr lang="en-US" sz="1200" dirty="0"/>
                        <a:t>What we achieved</a:t>
                      </a:r>
                    </a:p>
                  </a:txBody>
                  <a:tcPr/>
                </a:tc>
                <a:extLst>
                  <a:ext uri="{0D108BD9-81ED-4DB2-BD59-A6C34878D82A}">
                    <a16:rowId xmlns:a16="http://schemas.microsoft.com/office/drawing/2014/main" val="2803619807"/>
                  </a:ext>
                </a:extLst>
              </a:tr>
              <a:tr h="370840">
                <a:tc>
                  <a:txBody>
                    <a:bodyPr/>
                    <a:lstStyle/>
                    <a:p>
                      <a:r>
                        <a:rPr lang="en-US" sz="1200" dirty="0"/>
                        <a:t>Jul 2016</a:t>
                      </a:r>
                    </a:p>
                  </a:txBody>
                  <a:tcPr/>
                </a:tc>
                <a:tc>
                  <a:txBody>
                    <a:bodyPr/>
                    <a:lstStyle/>
                    <a:p>
                      <a:r>
                        <a:rPr lang="en-US" sz="1200" dirty="0"/>
                        <a:t>Major Hyper-V issue prompts Infra-as-Code initiative</a:t>
                      </a:r>
                    </a:p>
                  </a:txBody>
                  <a:tcPr/>
                </a:tc>
                <a:extLst>
                  <a:ext uri="{0D108BD9-81ED-4DB2-BD59-A6C34878D82A}">
                    <a16:rowId xmlns:a16="http://schemas.microsoft.com/office/drawing/2014/main" val="1259412493"/>
                  </a:ext>
                </a:extLst>
              </a:tr>
              <a:tr h="370840">
                <a:tc>
                  <a:txBody>
                    <a:bodyPr/>
                    <a:lstStyle/>
                    <a:p>
                      <a:r>
                        <a:rPr lang="en-US" sz="1200" dirty="0"/>
                        <a:t>Aug 2016</a:t>
                      </a:r>
                    </a:p>
                  </a:txBody>
                  <a:tcPr/>
                </a:tc>
                <a:tc>
                  <a:txBody>
                    <a:bodyPr/>
                    <a:lstStyle/>
                    <a:p>
                      <a:r>
                        <a:rPr lang="en-US" sz="1200" dirty="0"/>
                        <a:t>Simple demo of Infra-as-Code completed, no Release Pipeline</a:t>
                      </a:r>
                    </a:p>
                  </a:txBody>
                  <a:tcPr/>
                </a:tc>
                <a:extLst>
                  <a:ext uri="{0D108BD9-81ED-4DB2-BD59-A6C34878D82A}">
                    <a16:rowId xmlns:a16="http://schemas.microsoft.com/office/drawing/2014/main" val="3818076926"/>
                  </a:ext>
                </a:extLst>
              </a:tr>
              <a:tr h="370840">
                <a:tc>
                  <a:txBody>
                    <a:bodyPr/>
                    <a:lstStyle/>
                    <a:p>
                      <a:r>
                        <a:rPr lang="en-US" sz="1200" dirty="0"/>
                        <a:t>Sept 2016</a:t>
                      </a:r>
                    </a:p>
                  </a:txBody>
                  <a:tcPr/>
                </a:tc>
                <a:tc>
                  <a:txBody>
                    <a:bodyPr/>
                    <a:lstStyle/>
                    <a:p>
                      <a:r>
                        <a:rPr lang="en-US" sz="1200" dirty="0"/>
                        <a:t>Spent time aligning understanding of Infra-as-Code among the team. Delivered a Demo using TFS Release Pipeline</a:t>
                      </a:r>
                    </a:p>
                  </a:txBody>
                  <a:tcPr/>
                </a:tc>
                <a:extLst>
                  <a:ext uri="{0D108BD9-81ED-4DB2-BD59-A6C34878D82A}">
                    <a16:rowId xmlns:a16="http://schemas.microsoft.com/office/drawing/2014/main" val="1173337441"/>
                  </a:ext>
                </a:extLst>
              </a:tr>
              <a:tr h="370840">
                <a:tc>
                  <a:txBody>
                    <a:bodyPr/>
                    <a:lstStyle/>
                    <a:p>
                      <a:r>
                        <a:rPr lang="en-US" sz="1200" dirty="0"/>
                        <a:t>Oct 2016</a:t>
                      </a:r>
                    </a:p>
                  </a:txBody>
                  <a:tcPr/>
                </a:tc>
                <a:tc>
                  <a:txBody>
                    <a:bodyPr/>
                    <a:lstStyle/>
                    <a:p>
                      <a:r>
                        <a:rPr lang="en-US" sz="1200" dirty="0"/>
                        <a:t>Started teaching Git, DSC and TFS to Engineers. Started tackling Release Pipeline problems</a:t>
                      </a:r>
                    </a:p>
                  </a:txBody>
                  <a:tcPr/>
                </a:tc>
                <a:extLst>
                  <a:ext uri="{0D108BD9-81ED-4DB2-BD59-A6C34878D82A}">
                    <a16:rowId xmlns:a16="http://schemas.microsoft.com/office/drawing/2014/main" val="767620005"/>
                  </a:ext>
                </a:extLst>
              </a:tr>
              <a:tr h="370840">
                <a:tc>
                  <a:txBody>
                    <a:bodyPr/>
                    <a:lstStyle/>
                    <a:p>
                      <a:r>
                        <a:rPr lang="en-US" sz="1200" dirty="0"/>
                        <a:t>Nov 2016</a:t>
                      </a:r>
                    </a:p>
                  </a:txBody>
                  <a:tcPr/>
                </a:tc>
                <a:tc>
                  <a:txBody>
                    <a:bodyPr/>
                    <a:lstStyle/>
                    <a:p>
                      <a:r>
                        <a:rPr lang="en-US" sz="1200" dirty="0"/>
                        <a:t>Working DSC Configs for Web Servers, App Servers and Hyper-V Servers. Simple tests in place.</a:t>
                      </a:r>
                    </a:p>
                  </a:txBody>
                  <a:tcPr/>
                </a:tc>
                <a:extLst>
                  <a:ext uri="{0D108BD9-81ED-4DB2-BD59-A6C34878D82A}">
                    <a16:rowId xmlns:a16="http://schemas.microsoft.com/office/drawing/2014/main" val="3021608912"/>
                  </a:ext>
                </a:extLst>
              </a:tr>
              <a:tr h="370840">
                <a:tc>
                  <a:txBody>
                    <a:bodyPr/>
                    <a:lstStyle/>
                    <a:p>
                      <a:r>
                        <a:rPr lang="en-US" sz="1200" dirty="0"/>
                        <a:t>Dec 2016</a:t>
                      </a:r>
                    </a:p>
                  </a:txBody>
                  <a:tcPr/>
                </a:tc>
                <a:tc>
                  <a:txBody>
                    <a:bodyPr/>
                    <a:lstStyle/>
                    <a:p>
                      <a:r>
                        <a:rPr lang="en-US" sz="1200" dirty="0"/>
                        <a:t>Tackled WAP Cloud Provisioning and SCVMM Config using Script Resource</a:t>
                      </a:r>
                    </a:p>
                  </a:txBody>
                  <a:tcPr/>
                </a:tc>
                <a:extLst>
                  <a:ext uri="{0D108BD9-81ED-4DB2-BD59-A6C34878D82A}">
                    <a16:rowId xmlns:a16="http://schemas.microsoft.com/office/drawing/2014/main" val="2213908069"/>
                  </a:ext>
                </a:extLst>
              </a:tr>
              <a:tr h="370840">
                <a:tc>
                  <a:txBody>
                    <a:bodyPr/>
                    <a:lstStyle/>
                    <a:p>
                      <a:r>
                        <a:rPr lang="en-US" sz="1200" dirty="0"/>
                        <a:t>Jan 2017</a:t>
                      </a:r>
                    </a:p>
                  </a:txBody>
                  <a:tcPr/>
                </a:tc>
                <a:tc>
                  <a:txBody>
                    <a:bodyPr/>
                    <a:lstStyle/>
                    <a:p>
                      <a:r>
                        <a:rPr lang="en-US" sz="1200" dirty="0"/>
                        <a:t>Further development and testing of the Hyper-V and SCVMM Configuration on Test Servers</a:t>
                      </a:r>
                    </a:p>
                  </a:txBody>
                  <a:tcPr/>
                </a:tc>
                <a:extLst>
                  <a:ext uri="{0D108BD9-81ED-4DB2-BD59-A6C34878D82A}">
                    <a16:rowId xmlns:a16="http://schemas.microsoft.com/office/drawing/2014/main" val="2502859060"/>
                  </a:ext>
                </a:extLst>
              </a:tr>
              <a:tr h="370840">
                <a:tc>
                  <a:txBody>
                    <a:bodyPr/>
                    <a:lstStyle/>
                    <a:p>
                      <a:r>
                        <a:rPr lang="en-US" sz="1200" dirty="0"/>
                        <a:t>Feb 2017</a:t>
                      </a:r>
                    </a:p>
                  </a:txBody>
                  <a:tcPr/>
                </a:tc>
                <a:tc>
                  <a:txBody>
                    <a:bodyPr/>
                    <a:lstStyle/>
                    <a:p>
                      <a:r>
                        <a:rPr lang="en-US" sz="1200" dirty="0"/>
                        <a:t>Pester Tests to prove Security Baselines are in place – Integrated into Release Pipeline and Builds</a:t>
                      </a:r>
                    </a:p>
                  </a:txBody>
                  <a:tcPr/>
                </a:tc>
                <a:extLst>
                  <a:ext uri="{0D108BD9-81ED-4DB2-BD59-A6C34878D82A}">
                    <a16:rowId xmlns:a16="http://schemas.microsoft.com/office/drawing/2014/main" val="2732357948"/>
                  </a:ext>
                </a:extLst>
              </a:tr>
              <a:tr h="370840">
                <a:tc>
                  <a:txBody>
                    <a:bodyPr/>
                    <a:lstStyle/>
                    <a:p>
                      <a:r>
                        <a:rPr lang="en-US" sz="1200" dirty="0"/>
                        <a:t>Mar 2017</a:t>
                      </a:r>
                    </a:p>
                  </a:txBody>
                  <a:tcPr/>
                </a:tc>
                <a:tc>
                  <a:txBody>
                    <a:bodyPr/>
                    <a:lstStyle/>
                    <a:p>
                      <a:r>
                        <a:rPr lang="en-US" sz="1200" dirty="0"/>
                        <a:t>Production Pilot of TFS Release Pipeline, fully completed Web and App Server configurations. Overcame final Release Pipeline build challenges (holding pattern logic)!</a:t>
                      </a:r>
                    </a:p>
                  </a:txBody>
                  <a:tcPr/>
                </a:tc>
                <a:extLst>
                  <a:ext uri="{0D108BD9-81ED-4DB2-BD59-A6C34878D82A}">
                    <a16:rowId xmlns:a16="http://schemas.microsoft.com/office/drawing/2014/main" val="1804724929"/>
                  </a:ext>
                </a:extLst>
              </a:tr>
              <a:tr h="370840">
                <a:tc>
                  <a:txBody>
                    <a:bodyPr/>
                    <a:lstStyle/>
                    <a:p>
                      <a:r>
                        <a:rPr lang="en-US" sz="1200" dirty="0"/>
                        <a:t>Apr 2017</a:t>
                      </a:r>
                    </a:p>
                  </a:txBody>
                  <a:tcPr/>
                </a:tc>
                <a:tc>
                  <a:txBody>
                    <a:bodyPr/>
                    <a:lstStyle/>
                    <a:p>
                      <a:r>
                        <a:rPr lang="en-US" sz="1200"/>
                        <a:t>Nano Server standard baseline completed. First full release of virtualization platform </a:t>
                      </a:r>
                      <a:r>
                        <a:rPr lang="en-US" sz="1200" strike="sngStrike"/>
                        <a:t>released!</a:t>
                      </a:r>
                      <a:r>
                        <a:rPr lang="en-US" sz="1200" strike="noStrike"/>
                        <a:t> to be demo’d for Release when I return from PSConf.EU!</a:t>
                      </a:r>
                      <a:endParaRPr lang="en-US" sz="1200" strike="sngStrike" dirty="0"/>
                    </a:p>
                  </a:txBody>
                  <a:tcPr/>
                </a:tc>
                <a:extLst>
                  <a:ext uri="{0D108BD9-81ED-4DB2-BD59-A6C34878D82A}">
                    <a16:rowId xmlns:a16="http://schemas.microsoft.com/office/drawing/2014/main" val="3856262716"/>
                  </a:ext>
                </a:extLst>
              </a:tr>
            </a:tbl>
          </a:graphicData>
        </a:graphic>
      </p:graphicFrame>
    </p:spTree>
    <p:extLst>
      <p:ext uri="{BB962C8B-B14F-4D97-AF65-F5344CB8AC3E}">
        <p14:creationId xmlns:p14="http://schemas.microsoft.com/office/powerpoint/2010/main" val="13127177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908720"/>
            <a:ext cx="9144000" cy="792088"/>
          </a:xfrm>
          <a:prstGeom prst="rect">
            <a:avLst/>
          </a:prstGeom>
        </p:spPr>
        <p:txBody>
          <a:bodyPr/>
          <a:lstStyle/>
          <a:p>
            <a:r>
              <a:rPr lang="de-DE" dirty="0"/>
              <a:t>Summary</a:t>
            </a:r>
          </a:p>
        </p:txBody>
      </p:sp>
      <p:sp>
        <p:nvSpPr>
          <p:cNvPr id="3" name="Inhaltsplatzhalter 2"/>
          <p:cNvSpPr>
            <a:spLocks noGrp="1"/>
          </p:cNvSpPr>
          <p:nvPr>
            <p:ph idx="1"/>
          </p:nvPr>
        </p:nvSpPr>
        <p:spPr>
          <a:xfrm>
            <a:off x="251520" y="1916832"/>
            <a:ext cx="5339779" cy="4392488"/>
          </a:xfrm>
        </p:spPr>
        <p:txBody>
          <a:bodyPr/>
          <a:lstStyle/>
          <a:p>
            <a:r>
              <a:rPr lang="de-DE" sz="2400" dirty="0"/>
              <a:t>The Release Pipeline Whitepaper and Demo_CI Project are great resources to get started</a:t>
            </a:r>
          </a:p>
          <a:p>
            <a:r>
              <a:rPr lang="de-DE" sz="2400" dirty="0"/>
              <a:t>This is likely to be a slow process, you will have additional challenges to solve</a:t>
            </a:r>
          </a:p>
          <a:p>
            <a:r>
              <a:rPr lang="de-DE" sz="2400" dirty="0"/>
              <a:t>A clear architecture helps all involved</a:t>
            </a:r>
          </a:p>
          <a:p>
            <a:r>
              <a:rPr lang="de-DE" sz="2400" dirty="0"/>
              <a:t>You can‘t tackle all the challenges, especially the people challenges at once. Take the wins as they come</a:t>
            </a:r>
          </a:p>
          <a:p>
            <a:r>
              <a:rPr lang="de-DE" sz="2400" dirty="0"/>
              <a:t>Be prepared to feel lonely and to upset people along the way</a:t>
            </a:r>
          </a:p>
          <a:p>
            <a:r>
              <a:rPr lang="de-DE" sz="2400" dirty="0"/>
              <a:t>Don‘t be a purist on day 1</a:t>
            </a:r>
          </a:p>
        </p:txBody>
      </p:sp>
      <p:pic>
        <p:nvPicPr>
          <p:cNvPr id="9" name="Picture 8"/>
          <p:cNvPicPr>
            <a:picLocks noChangeAspect="1"/>
          </p:cNvPicPr>
          <p:nvPr/>
        </p:nvPicPr>
        <p:blipFill>
          <a:blip r:embed="rId3"/>
          <a:stretch>
            <a:fillRect/>
          </a:stretch>
        </p:blipFill>
        <p:spPr>
          <a:xfrm>
            <a:off x="5937662" y="1916832"/>
            <a:ext cx="2974519" cy="3847988"/>
          </a:xfrm>
          <a:prstGeom prst="rect">
            <a:avLst/>
          </a:prstGeom>
        </p:spPr>
      </p:pic>
    </p:spTree>
    <p:extLst>
      <p:ext uri="{BB962C8B-B14F-4D97-AF65-F5344CB8AC3E}">
        <p14:creationId xmlns:p14="http://schemas.microsoft.com/office/powerpoint/2010/main" val="310972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460254" y="2278330"/>
            <a:ext cx="3695700" cy="2089150"/>
          </a:xfrm>
          <a:prstGeom prst="rect">
            <a:avLst/>
          </a:prstGeom>
        </p:spPr>
      </p:pic>
    </p:spTree>
    <p:extLst>
      <p:ext uri="{BB962C8B-B14F-4D97-AF65-F5344CB8AC3E}">
        <p14:creationId xmlns:p14="http://schemas.microsoft.com/office/powerpoint/2010/main" val="41125363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Now</a:t>
            </a:r>
            <a:r>
              <a:rPr lang="de-DE" dirty="0"/>
              <a:t>: 15 min break</a:t>
            </a:r>
          </a:p>
          <a:p>
            <a:endParaRPr lang="de-DE" dirty="0"/>
          </a:p>
          <a:p>
            <a:r>
              <a:rPr lang="de-DE" dirty="0"/>
              <a:t>Grab a </a:t>
            </a:r>
            <a:r>
              <a:rPr lang="de-DE" dirty="0" err="1"/>
              <a:t>coffee</a:t>
            </a:r>
            <a:endParaRPr lang="de-DE" dirty="0"/>
          </a:p>
          <a:p>
            <a:r>
              <a:rPr lang="de-DE" dirty="0" err="1"/>
              <a:t>Stay</a:t>
            </a:r>
            <a:r>
              <a:rPr lang="de-DE" dirty="0"/>
              <a:t> </a:t>
            </a:r>
            <a:r>
              <a:rPr lang="de-DE" dirty="0" err="1"/>
              <a:t>here</a:t>
            </a:r>
            <a:r>
              <a:rPr lang="de-DE" dirty="0"/>
              <a:t> </a:t>
            </a:r>
            <a:r>
              <a:rPr lang="de-DE" dirty="0" err="1"/>
              <a:t>to</a:t>
            </a:r>
            <a:r>
              <a:rPr lang="de-DE" dirty="0"/>
              <a:t> </a:t>
            </a:r>
            <a:r>
              <a:rPr lang="de-DE" dirty="0" err="1"/>
              <a:t>enjoy</a:t>
            </a:r>
            <a:r>
              <a:rPr lang="de-DE" dirty="0"/>
              <a:t> </a:t>
            </a:r>
            <a:r>
              <a:rPr lang="de-DE" dirty="0" err="1"/>
              <a:t>next</a:t>
            </a:r>
            <a:r>
              <a:rPr lang="de-DE" dirty="0"/>
              <a:t> </a:t>
            </a:r>
            <a:r>
              <a:rPr lang="de-DE" dirty="0" err="1"/>
              <a:t>presentation</a:t>
            </a:r>
            <a:endParaRPr lang="de-DE" dirty="0"/>
          </a:p>
          <a:p>
            <a:r>
              <a:rPr lang="de-DE" dirty="0"/>
              <a:t>Change </a:t>
            </a:r>
            <a:r>
              <a:rPr lang="de-DE" dirty="0" err="1"/>
              <a:t>track</a:t>
            </a:r>
            <a:r>
              <a:rPr lang="de-DE" dirty="0"/>
              <a:t> </a:t>
            </a:r>
            <a:r>
              <a:rPr lang="de-DE" dirty="0" err="1"/>
              <a:t>and</a:t>
            </a:r>
            <a:r>
              <a:rPr lang="de-DE" dirty="0"/>
              <a:t> </a:t>
            </a:r>
            <a:r>
              <a:rPr lang="de-DE" dirty="0" err="1"/>
              <a:t>switch</a:t>
            </a:r>
            <a:r>
              <a:rPr lang="de-DE" dirty="0"/>
              <a:t> </a:t>
            </a:r>
            <a:r>
              <a:rPr lang="de-DE" dirty="0" err="1"/>
              <a:t>to</a:t>
            </a:r>
            <a:r>
              <a:rPr lang="de-DE" dirty="0"/>
              <a:t> </a:t>
            </a:r>
            <a:r>
              <a:rPr lang="de-DE" dirty="0" err="1"/>
              <a:t>another</a:t>
            </a:r>
            <a:r>
              <a:rPr lang="de-DE" dirty="0"/>
              <a:t> </a:t>
            </a:r>
            <a:r>
              <a:rPr lang="de-DE" dirty="0" err="1"/>
              <a:t>room</a:t>
            </a:r>
            <a:endParaRPr lang="de-DE" dirty="0"/>
          </a:p>
          <a:p>
            <a:endParaRPr lang="de-DE" dirty="0"/>
          </a:p>
          <a:p>
            <a:r>
              <a:rPr lang="de-DE" dirty="0" err="1"/>
              <a:t>Ask</a:t>
            </a:r>
            <a:r>
              <a:rPr lang="de-DE" dirty="0"/>
              <a:t> </a:t>
            </a:r>
            <a:r>
              <a:rPr lang="de-DE" dirty="0" err="1"/>
              <a:t>me</a:t>
            </a:r>
            <a:r>
              <a:rPr lang="de-DE" dirty="0"/>
              <a:t> </a:t>
            </a:r>
            <a:r>
              <a:rPr lang="de-DE" dirty="0" err="1"/>
              <a:t>questions</a:t>
            </a:r>
            <a:r>
              <a:rPr lang="de-DE" dirty="0"/>
              <a:t> </a:t>
            </a:r>
            <a:r>
              <a:rPr lang="de-DE" dirty="0" err="1"/>
              <a:t>or</a:t>
            </a:r>
            <a:r>
              <a:rPr lang="de-DE" dirty="0"/>
              <a:t> </a:t>
            </a:r>
            <a:r>
              <a:rPr lang="de-DE" dirty="0" err="1"/>
              <a:t>meet</a:t>
            </a:r>
            <a:r>
              <a:rPr lang="de-DE" dirty="0"/>
              <a:t> </a:t>
            </a:r>
            <a:r>
              <a:rPr lang="de-DE" dirty="0" err="1"/>
              <a:t>me</a:t>
            </a:r>
            <a:r>
              <a:rPr lang="de-DE" dirty="0"/>
              <a:t> in a </a:t>
            </a:r>
            <a:r>
              <a:rPr lang="de-DE" dirty="0" err="1"/>
              <a:t>breakout</a:t>
            </a:r>
            <a:r>
              <a:rPr lang="de-DE" dirty="0"/>
              <a:t> </a:t>
            </a:r>
            <a:r>
              <a:rPr lang="de-DE" dirty="0" err="1"/>
              <a:t>session</a:t>
            </a:r>
            <a:r>
              <a:rPr lang="de-DE" dirty="0"/>
              <a:t> </a:t>
            </a:r>
            <a:r>
              <a:rPr lang="de-DE" dirty="0" err="1"/>
              <a:t>room</a:t>
            </a:r>
            <a:r>
              <a:rPr lang="de-DE" dirty="0"/>
              <a:t> </a:t>
            </a:r>
            <a:r>
              <a:rPr lang="de-DE" dirty="0" err="1"/>
              <a:t>afterwards</a:t>
            </a:r>
            <a:endParaRPr lang="de-DE" dirty="0"/>
          </a:p>
        </p:txBody>
      </p:sp>
      <p:sp>
        <p:nvSpPr>
          <p:cNvPr id="3" name="Titel 2"/>
          <p:cNvSpPr>
            <a:spLocks noGrp="1"/>
          </p:cNvSpPr>
          <p:nvPr>
            <p:ph type="title"/>
          </p:nvPr>
        </p:nvSpPr>
        <p:spPr/>
        <p:txBody>
          <a:bodyPr/>
          <a:lstStyle/>
          <a:p>
            <a:r>
              <a:rPr lang="de-DE" dirty="0"/>
              <a:t>Next </a:t>
            </a:r>
            <a:r>
              <a:rPr lang="de-DE" dirty="0" err="1"/>
              <a:t>Steps</a:t>
            </a:r>
            <a:r>
              <a:rPr lang="de-DE" dirty="0"/>
              <a:t>...</a:t>
            </a:r>
          </a:p>
        </p:txBody>
      </p:sp>
    </p:spTree>
    <p:extLst>
      <p:ext uri="{BB962C8B-B14F-4D97-AF65-F5344CB8AC3E}">
        <p14:creationId xmlns:p14="http://schemas.microsoft.com/office/powerpoint/2010/main" val="339731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Questions</a:t>
            </a:r>
            <a:r>
              <a:rPr lang="de-DE" dirty="0"/>
              <a:t>?</a:t>
            </a:r>
          </a:p>
        </p:txBody>
      </p:sp>
      <p:sp>
        <p:nvSpPr>
          <p:cNvPr id="3" name="Text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18440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marR="0" lvl="1" indent="0" defTabSz="914400" eaLnBrk="1" fontAlgn="auto" latinLnBrk="0" hangingPunct="1">
              <a:lnSpc>
                <a:spcPct val="100000"/>
              </a:lnSpc>
              <a:spcBef>
                <a:spcPts val="0"/>
              </a:spcBef>
              <a:spcAft>
                <a:spcPts val="0"/>
              </a:spcAft>
              <a:buClrTx/>
              <a:buSzTx/>
              <a:buFontTx/>
              <a:buNone/>
              <a:tabLst/>
              <a:defRPr/>
            </a:pPr>
            <a:r>
              <a:rPr lang="de-DE" dirty="0"/>
              <a:t>Matt Hitchcock is a Senior Consultant at Microsoft. He is a former Cloud and Datacenter MVP.</a:t>
            </a:r>
          </a:p>
          <a:p>
            <a:pPr marL="0" marR="0" lvl="1" indent="0" defTabSz="914400" eaLnBrk="1" fontAlgn="auto" latinLnBrk="0" hangingPunct="1">
              <a:lnSpc>
                <a:spcPct val="100000"/>
              </a:lnSpc>
              <a:spcBef>
                <a:spcPts val="0"/>
              </a:spcBef>
              <a:spcAft>
                <a:spcPts val="0"/>
              </a:spcAft>
              <a:buClrTx/>
              <a:buSzTx/>
              <a:buFontTx/>
              <a:buNone/>
              <a:tabLst/>
              <a:defRPr/>
            </a:pPr>
            <a:r>
              <a:rPr lang="de-DE" dirty="0"/>
              <a:t>Based in Singapore, Matt‘s team covers Secure Infrastructure for Asia Pacific and Japan.</a:t>
            </a:r>
          </a:p>
          <a:p>
            <a:pPr marL="0" marR="0" lvl="1" indent="0" defTabSz="914400" eaLnBrk="1" fontAlgn="auto" latinLnBrk="0" hangingPunct="1">
              <a:lnSpc>
                <a:spcPct val="100000"/>
              </a:lnSpc>
              <a:spcBef>
                <a:spcPts val="0"/>
              </a:spcBef>
              <a:spcAft>
                <a:spcPts val="0"/>
              </a:spcAft>
              <a:buClrTx/>
              <a:buSzTx/>
              <a:buFontTx/>
              <a:buNone/>
              <a:tabLst/>
              <a:defRPr/>
            </a:pPr>
            <a:r>
              <a:rPr lang="de-DE" dirty="0"/>
              <a:t>	</a:t>
            </a:r>
            <a:r>
              <a:rPr lang="de-DE" sz="1800" dirty="0"/>
              <a:t>Cloud &amp; Datacenter | </a:t>
            </a:r>
            <a:r>
              <a:rPr lang="de-DE" sz="1800" dirty="0" err="1"/>
              <a:t>Cyber</a:t>
            </a:r>
            <a:r>
              <a:rPr lang="de-DE" sz="1800" dirty="0"/>
              <a:t> Security | Devices &amp; Mobility | Identity &amp; Security</a:t>
            </a:r>
          </a:p>
          <a:p>
            <a:pPr marL="0" marR="0" lvl="1" indent="0" defTabSz="914400" eaLnBrk="1" fontAlgn="auto" latinLnBrk="0" hangingPunct="1">
              <a:lnSpc>
                <a:spcPct val="100000"/>
              </a:lnSpc>
              <a:spcBef>
                <a:spcPts val="0"/>
              </a:spcBef>
              <a:spcAft>
                <a:spcPts val="0"/>
              </a:spcAft>
              <a:buClrTx/>
              <a:buSzTx/>
              <a:buFontTx/>
              <a:buNone/>
              <a:tabLst/>
              <a:defRPr/>
            </a:pPr>
            <a:endParaRPr lang="de-DE" dirty="0"/>
          </a:p>
          <a:p>
            <a:pPr marL="0" marR="0" lvl="1" indent="0" defTabSz="914400" eaLnBrk="1" fontAlgn="auto" latinLnBrk="0" hangingPunct="1">
              <a:lnSpc>
                <a:spcPct val="100000"/>
              </a:lnSpc>
              <a:spcBef>
                <a:spcPts val="0"/>
              </a:spcBef>
              <a:spcAft>
                <a:spcPts val="0"/>
              </a:spcAft>
              <a:buClrTx/>
              <a:buSzTx/>
              <a:buFontTx/>
              <a:buNone/>
              <a:tabLst/>
              <a:defRPr/>
            </a:pPr>
            <a:r>
              <a:rPr lang="de-DE" dirty="0"/>
              <a:t>Email: </a:t>
            </a:r>
            <a:r>
              <a:rPr lang="de-DE" dirty="0">
                <a:hlinkClick r:id="rId3"/>
              </a:rPr>
              <a:t>matthew.hitchcock@microsoft.com</a:t>
            </a:r>
            <a:endParaRPr lang="de-DE" dirty="0"/>
          </a:p>
          <a:p>
            <a:pPr marL="0" marR="0" lvl="1" indent="0" defTabSz="914400" eaLnBrk="1" fontAlgn="auto" latinLnBrk="0" hangingPunct="1">
              <a:lnSpc>
                <a:spcPct val="100000"/>
              </a:lnSpc>
              <a:spcBef>
                <a:spcPts val="0"/>
              </a:spcBef>
              <a:spcAft>
                <a:spcPts val="0"/>
              </a:spcAft>
              <a:buClrTx/>
              <a:buSzTx/>
              <a:buFontTx/>
              <a:buNone/>
              <a:tabLst/>
              <a:defRPr/>
            </a:pPr>
            <a:r>
              <a:rPr lang="de-DE" dirty="0"/>
              <a:t>Twitter: hitchysg_msft</a:t>
            </a:r>
          </a:p>
          <a:p>
            <a:pPr marL="0" marR="0" lvl="1" indent="0" defTabSz="914400" eaLnBrk="1" fontAlgn="auto" latinLnBrk="0" hangingPunct="1">
              <a:lnSpc>
                <a:spcPct val="100000"/>
              </a:lnSpc>
              <a:spcBef>
                <a:spcPts val="0"/>
              </a:spcBef>
              <a:spcAft>
                <a:spcPts val="0"/>
              </a:spcAft>
              <a:buClrTx/>
              <a:buSzTx/>
              <a:buFontTx/>
              <a:buNone/>
              <a:tabLst/>
              <a:defRPr/>
            </a:pPr>
            <a:r>
              <a:rPr lang="de-DE" dirty="0"/>
              <a:t>GitHub: github.com/matthitchcock</a:t>
            </a:r>
          </a:p>
        </p:txBody>
      </p:sp>
      <p:sp>
        <p:nvSpPr>
          <p:cNvPr id="3" name="Titel 2"/>
          <p:cNvSpPr>
            <a:spLocks noGrp="1"/>
          </p:cNvSpPr>
          <p:nvPr>
            <p:ph type="title"/>
          </p:nvPr>
        </p:nvSpPr>
        <p:spPr/>
        <p:txBody>
          <a:bodyPr/>
          <a:lstStyle/>
          <a:p>
            <a:r>
              <a:rPr lang="de-DE" dirty="0" err="1"/>
              <a:t>About_Author</a:t>
            </a:r>
            <a:endParaRPr lang="de-DE" dirty="0"/>
          </a:p>
        </p:txBody>
      </p:sp>
    </p:spTree>
    <p:extLst>
      <p:ext uri="{BB962C8B-B14F-4D97-AF65-F5344CB8AC3E}">
        <p14:creationId xmlns:p14="http://schemas.microsoft.com/office/powerpoint/2010/main" val="178319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8720"/>
            <a:ext cx="9144000" cy="792088"/>
          </a:xfrm>
          <a:prstGeom prst="rect">
            <a:avLst/>
          </a:prstGeom>
        </p:spPr>
        <p:txBody>
          <a:bodyPr/>
          <a:lstStyle/>
          <a:p>
            <a:r>
              <a:rPr lang="de-DE" dirty="0"/>
              <a:t>Agenda</a:t>
            </a:r>
          </a:p>
        </p:txBody>
      </p:sp>
      <p:sp>
        <p:nvSpPr>
          <p:cNvPr id="3" name="Content Placeholder 2"/>
          <p:cNvSpPr>
            <a:spLocks noGrp="1"/>
          </p:cNvSpPr>
          <p:nvPr>
            <p:ph idx="1"/>
          </p:nvPr>
        </p:nvSpPr>
        <p:spPr/>
        <p:txBody>
          <a:bodyPr/>
          <a:lstStyle/>
          <a:p>
            <a:r>
              <a:rPr lang="de-DE" dirty="0"/>
              <a:t>Introduction</a:t>
            </a:r>
          </a:p>
          <a:p>
            <a:r>
              <a:rPr lang="de-DE" dirty="0"/>
              <a:t>Background on the Release Pipeline</a:t>
            </a:r>
          </a:p>
          <a:p>
            <a:r>
              <a:rPr lang="de-DE" dirty="0"/>
              <a:t>How a Release Pipeline works and example architecture</a:t>
            </a:r>
          </a:p>
          <a:p>
            <a:r>
              <a:rPr lang="de-DE" dirty="0"/>
              <a:t>My experiences implementing with a Customer</a:t>
            </a:r>
          </a:p>
          <a:p>
            <a:r>
              <a:rPr lang="de-DE" dirty="0"/>
              <a:t>Summary</a:t>
            </a:r>
          </a:p>
        </p:txBody>
      </p:sp>
    </p:spTree>
    <p:extLst>
      <p:ext uri="{BB962C8B-B14F-4D97-AF65-F5344CB8AC3E}">
        <p14:creationId xmlns:p14="http://schemas.microsoft.com/office/powerpoint/2010/main" val="20825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8720"/>
            <a:ext cx="9144000" cy="792088"/>
          </a:xfrm>
          <a:prstGeom prst="rect">
            <a:avLst/>
          </a:prstGeom>
        </p:spPr>
        <p:txBody>
          <a:bodyPr/>
          <a:lstStyle/>
          <a:p>
            <a:r>
              <a:rPr lang="de-DE" dirty="0"/>
              <a:t>TL;DR</a:t>
            </a:r>
          </a:p>
        </p:txBody>
      </p:sp>
      <p:sp>
        <p:nvSpPr>
          <p:cNvPr id="3" name="Content Placeholder 2"/>
          <p:cNvSpPr>
            <a:spLocks noGrp="1"/>
          </p:cNvSpPr>
          <p:nvPr>
            <p:ph idx="1"/>
          </p:nvPr>
        </p:nvSpPr>
        <p:spPr/>
        <p:txBody>
          <a:bodyPr/>
          <a:lstStyle/>
          <a:p>
            <a:pPr marL="0" indent="0">
              <a:buNone/>
            </a:pPr>
            <a:r>
              <a:rPr lang="en-US" i="1" dirty="0">
                <a:effectLst/>
              </a:rPr>
              <a:t>The Release Pipeline Whitepaper and Demo CI repo give you a good start for starting an Infra-as-Code initiative, but when you move to a Production scenario, you run into some challenges that will hold you up. These take time to get through, so progress on your first project can be slow. Also, the more people you're changing, the more you're time this will take, not everyone will be as thrilled as you but if you keep at it, good things will come.</a:t>
            </a:r>
          </a:p>
          <a:p>
            <a:pPr marL="0" indent="0">
              <a:buNone/>
            </a:pPr>
            <a:r>
              <a:rPr lang="en-US" i="1" dirty="0">
                <a:effectLst/>
              </a:rPr>
              <a:t>Automation is magical :D </a:t>
            </a:r>
          </a:p>
        </p:txBody>
      </p:sp>
    </p:spTree>
    <p:extLst>
      <p:ext uri="{BB962C8B-B14F-4D97-AF65-F5344CB8AC3E}">
        <p14:creationId xmlns:p14="http://schemas.microsoft.com/office/powerpoint/2010/main" val="178627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3FB282-76C3-4EF8-A1F1-4F45A8F62375}"/>
              </a:ext>
            </a:extLst>
          </p:cNvPr>
          <p:cNvSpPr>
            <a:spLocks noGrp="1"/>
          </p:cNvSpPr>
          <p:nvPr>
            <p:ph idx="1"/>
          </p:nvPr>
        </p:nvSpPr>
        <p:spPr>
          <a:xfrm>
            <a:off x="3275856" y="1357778"/>
            <a:ext cx="5616624" cy="4591501"/>
          </a:xfrm>
        </p:spPr>
        <p:txBody>
          <a:bodyPr/>
          <a:lstStyle/>
          <a:p>
            <a:pPr marL="0" indent="0">
              <a:buNone/>
            </a:pPr>
            <a:r>
              <a:rPr lang="en-US" sz="2400" dirty="0"/>
              <a:t>In this session, Matt will:</a:t>
            </a:r>
          </a:p>
          <a:p>
            <a:r>
              <a:rPr lang="en-US" sz="2400" dirty="0"/>
              <a:t>Walk through how he </a:t>
            </a:r>
            <a:r>
              <a:rPr lang="en-US" sz="2400" strike="sngStrike" dirty="0"/>
              <a:t>has helped</a:t>
            </a:r>
            <a:r>
              <a:rPr lang="en-US" sz="2400" dirty="0"/>
              <a:t> </a:t>
            </a:r>
            <a:r>
              <a:rPr lang="en-US" sz="2400" b="1" u="sng" dirty="0"/>
              <a:t>is helping</a:t>
            </a:r>
            <a:r>
              <a:rPr lang="en-US" sz="2400" dirty="0"/>
              <a:t> a large Microsoft customer make the transition to Infra-as-Code</a:t>
            </a:r>
          </a:p>
          <a:p>
            <a:r>
              <a:rPr lang="en-US" sz="2400" dirty="0"/>
              <a:t>We will take a look at the timeline of events and activities that got us </a:t>
            </a:r>
            <a:r>
              <a:rPr lang="en-US" sz="2400" strike="sngStrike" dirty="0"/>
              <a:t>there</a:t>
            </a:r>
            <a:r>
              <a:rPr lang="en-US" sz="2400" dirty="0"/>
              <a:t> </a:t>
            </a:r>
            <a:r>
              <a:rPr lang="en-US" sz="2400" b="1" u="sng" dirty="0"/>
              <a:t>to where we currently are</a:t>
            </a:r>
          </a:p>
          <a:p>
            <a:r>
              <a:rPr lang="en-US" sz="2400" dirty="0"/>
              <a:t>We will talk about cultural resistance and challenges </a:t>
            </a:r>
            <a:r>
              <a:rPr lang="en-US" sz="2400" strike="sngStrike" dirty="0"/>
              <a:t>that were overcome</a:t>
            </a:r>
            <a:r>
              <a:rPr lang="en-US" sz="2400" dirty="0"/>
              <a:t> </a:t>
            </a:r>
            <a:r>
              <a:rPr lang="en-US" sz="2400" b="1" u="sng" dirty="0"/>
              <a:t>that we are working through</a:t>
            </a:r>
          </a:p>
          <a:p>
            <a:endParaRPr lang="en-US" dirty="0"/>
          </a:p>
        </p:txBody>
      </p:sp>
      <p:sp>
        <p:nvSpPr>
          <p:cNvPr id="3" name="Title 2">
            <a:extLst>
              <a:ext uri="{FF2B5EF4-FFF2-40B4-BE49-F238E27FC236}">
                <a16:creationId xmlns:a16="http://schemas.microsoft.com/office/drawing/2014/main" id="{90C8DF33-49E1-473D-BE2F-C9041962A573}"/>
              </a:ext>
            </a:extLst>
          </p:cNvPr>
          <p:cNvSpPr>
            <a:spLocks noGrp="1"/>
          </p:cNvSpPr>
          <p:nvPr>
            <p:ph type="title"/>
          </p:nvPr>
        </p:nvSpPr>
        <p:spPr/>
        <p:txBody>
          <a:bodyPr/>
          <a:lstStyle/>
          <a:p>
            <a:r>
              <a:rPr lang="en-US" dirty="0"/>
              <a:t>The best laid plans of mice and men …</a:t>
            </a:r>
          </a:p>
        </p:txBody>
      </p:sp>
      <p:pic>
        <p:nvPicPr>
          <p:cNvPr id="4" name="Picture 3">
            <a:extLst>
              <a:ext uri="{FF2B5EF4-FFF2-40B4-BE49-F238E27FC236}">
                <a16:creationId xmlns:a16="http://schemas.microsoft.com/office/drawing/2014/main" id="{7EDD565F-A431-42AC-B87F-6384FB3AB0E8}"/>
              </a:ext>
            </a:extLst>
          </p:cNvPr>
          <p:cNvPicPr>
            <a:picLocks noChangeAspect="1"/>
          </p:cNvPicPr>
          <p:nvPr/>
        </p:nvPicPr>
        <p:blipFill>
          <a:blip r:embed="rId3"/>
          <a:stretch>
            <a:fillRect/>
          </a:stretch>
        </p:blipFill>
        <p:spPr>
          <a:xfrm>
            <a:off x="107504" y="1340768"/>
            <a:ext cx="2952328" cy="5232671"/>
          </a:xfrm>
          <a:prstGeom prst="rect">
            <a:avLst/>
          </a:prstGeom>
        </p:spPr>
      </p:pic>
    </p:spTree>
    <p:extLst>
      <p:ext uri="{BB962C8B-B14F-4D97-AF65-F5344CB8AC3E}">
        <p14:creationId xmlns:p14="http://schemas.microsoft.com/office/powerpoint/2010/main" val="36600784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03648" y="1462472"/>
            <a:ext cx="7488832" cy="4392488"/>
          </a:xfrm>
        </p:spPr>
        <p:txBody>
          <a:bodyPr/>
          <a:lstStyle/>
          <a:p>
            <a:r>
              <a:rPr lang="en-SG" dirty="0"/>
              <a:t>A Process, a Workflow that will take your Code Changes from a Repository to Production</a:t>
            </a:r>
          </a:p>
          <a:p>
            <a:r>
              <a:rPr lang="en-SG" dirty="0"/>
              <a:t>It automates your Testing to provide Fast Feedback of issues</a:t>
            </a:r>
          </a:p>
          <a:p>
            <a:r>
              <a:rPr lang="en-SG" dirty="0"/>
              <a:t>It’s a developer system of work that as we do Infra-as-Code or Configuration Management, is relevant to Operations too</a:t>
            </a:r>
          </a:p>
          <a:p>
            <a:endParaRPr lang="en-SG" dirty="0"/>
          </a:p>
          <a:p>
            <a:r>
              <a:rPr lang="en-SG" dirty="0" err="1"/>
              <a:t>Demo_CI</a:t>
            </a:r>
            <a:r>
              <a:rPr lang="en-SG" dirty="0"/>
              <a:t> enables you to build a starting Demo for Infra-as-Code using Microsoft tools</a:t>
            </a:r>
            <a:endParaRPr lang="en-US" dirty="0"/>
          </a:p>
        </p:txBody>
      </p:sp>
      <p:sp>
        <p:nvSpPr>
          <p:cNvPr id="3" name="Title 2"/>
          <p:cNvSpPr>
            <a:spLocks noGrp="1"/>
          </p:cNvSpPr>
          <p:nvPr>
            <p:ph type="title"/>
          </p:nvPr>
        </p:nvSpPr>
        <p:spPr/>
        <p:txBody>
          <a:bodyPr/>
          <a:lstStyle/>
          <a:p>
            <a:r>
              <a:rPr lang="en-SG" dirty="0"/>
              <a:t>What the Release Pipeline (and </a:t>
            </a:r>
            <a:r>
              <a:rPr lang="en-SG" dirty="0" err="1"/>
              <a:t>Demo_CI</a:t>
            </a:r>
            <a:r>
              <a:rPr lang="en-SG" dirty="0"/>
              <a:t>) is</a:t>
            </a:r>
            <a:endParaRPr lang="en-US" dirty="0"/>
          </a:p>
        </p:txBody>
      </p:sp>
      <p:pic>
        <p:nvPicPr>
          <p:cNvPr id="4" name="Picture 3">
            <a:extLst>
              <a:ext uri="{FF2B5EF4-FFF2-40B4-BE49-F238E27FC236}">
                <a16:creationId xmlns:a16="http://schemas.microsoft.com/office/drawing/2014/main" id="{0904E176-3977-4E24-A2A5-7F0FF0C4EF02}"/>
              </a:ext>
            </a:extLst>
          </p:cNvPr>
          <p:cNvPicPr>
            <a:picLocks noChangeAspect="1"/>
          </p:cNvPicPr>
          <p:nvPr/>
        </p:nvPicPr>
        <p:blipFill>
          <a:blip r:embed="rId3"/>
          <a:stretch>
            <a:fillRect/>
          </a:stretch>
        </p:blipFill>
        <p:spPr>
          <a:xfrm>
            <a:off x="107504" y="1462472"/>
            <a:ext cx="1200007" cy="5301208"/>
          </a:xfrm>
          <a:prstGeom prst="rect">
            <a:avLst/>
          </a:prstGeom>
        </p:spPr>
      </p:pic>
    </p:spTree>
    <p:extLst>
      <p:ext uri="{BB962C8B-B14F-4D97-AF65-F5344CB8AC3E}">
        <p14:creationId xmlns:p14="http://schemas.microsoft.com/office/powerpoint/2010/main" val="15141809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49F6A7-57CC-4C2B-80F5-5CF5BA8970DB}"/>
              </a:ext>
            </a:extLst>
          </p:cNvPr>
          <p:cNvSpPr>
            <a:spLocks noGrp="1"/>
          </p:cNvSpPr>
          <p:nvPr>
            <p:ph type="title"/>
          </p:nvPr>
        </p:nvSpPr>
        <p:spPr/>
        <p:txBody>
          <a:bodyPr/>
          <a:lstStyle/>
          <a:p>
            <a:r>
              <a:rPr lang="en-US" dirty="0"/>
              <a:t>Introducing the Release Pipeline</a:t>
            </a:r>
          </a:p>
        </p:txBody>
      </p:sp>
      <p:pic>
        <p:nvPicPr>
          <p:cNvPr id="4" name="Picture 3">
            <a:extLst>
              <a:ext uri="{FF2B5EF4-FFF2-40B4-BE49-F238E27FC236}">
                <a16:creationId xmlns:a16="http://schemas.microsoft.com/office/drawing/2014/main" id="{347842AA-B0CA-4678-B5DE-0C3473A8A8BF}"/>
              </a:ext>
            </a:extLst>
          </p:cNvPr>
          <p:cNvPicPr>
            <a:picLocks noChangeAspect="1"/>
          </p:cNvPicPr>
          <p:nvPr/>
        </p:nvPicPr>
        <p:blipFill>
          <a:blip r:embed="rId3"/>
          <a:stretch>
            <a:fillRect/>
          </a:stretch>
        </p:blipFill>
        <p:spPr>
          <a:xfrm>
            <a:off x="107504" y="1412777"/>
            <a:ext cx="5976664" cy="30541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671392E1-7058-45EF-B989-E563E5517CDB}"/>
              </a:ext>
            </a:extLst>
          </p:cNvPr>
          <p:cNvPicPr>
            <a:picLocks noChangeAspect="1"/>
          </p:cNvPicPr>
          <p:nvPr/>
        </p:nvPicPr>
        <p:blipFill>
          <a:blip r:embed="rId4"/>
          <a:stretch>
            <a:fillRect/>
          </a:stretch>
        </p:blipFill>
        <p:spPr>
          <a:xfrm>
            <a:off x="2195736" y="4466891"/>
            <a:ext cx="6757699" cy="15148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39BE7BDF-223A-4AE1-9BFF-CC8A4E518C80}"/>
              </a:ext>
            </a:extLst>
          </p:cNvPr>
          <p:cNvSpPr txBox="1"/>
          <p:nvPr/>
        </p:nvSpPr>
        <p:spPr>
          <a:xfrm>
            <a:off x="6372200" y="1412777"/>
            <a:ext cx="2581235" cy="1200329"/>
          </a:xfrm>
          <a:prstGeom prst="rect">
            <a:avLst/>
          </a:prstGeom>
          <a:noFill/>
        </p:spPr>
        <p:txBody>
          <a:bodyPr wrap="square" rtlCol="0">
            <a:spAutoFit/>
          </a:bodyPr>
          <a:lstStyle/>
          <a:p>
            <a:r>
              <a:rPr lang="en-US" sz="1800" dirty="0"/>
              <a:t>https://aka.ms/trpm</a:t>
            </a:r>
          </a:p>
          <a:p>
            <a:endParaRPr lang="en-US" sz="1800" dirty="0"/>
          </a:p>
          <a:p>
            <a:r>
              <a:rPr lang="en-US" sz="1800" dirty="0"/>
              <a:t>https://github.com/mgreenegit/Demo_CI</a:t>
            </a:r>
          </a:p>
        </p:txBody>
      </p:sp>
    </p:spTree>
    <p:extLst>
      <p:ext uri="{BB962C8B-B14F-4D97-AF65-F5344CB8AC3E}">
        <p14:creationId xmlns:p14="http://schemas.microsoft.com/office/powerpoint/2010/main" val="5717201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2D8F1F-CE4B-467D-B2B5-D5000FDF3EFA}"/>
              </a:ext>
            </a:extLst>
          </p:cNvPr>
          <p:cNvSpPr>
            <a:spLocks noGrp="1"/>
          </p:cNvSpPr>
          <p:nvPr>
            <p:ph type="title"/>
          </p:nvPr>
        </p:nvSpPr>
        <p:spPr/>
        <p:txBody>
          <a:bodyPr/>
          <a:lstStyle/>
          <a:p>
            <a:r>
              <a:rPr lang="en-US" dirty="0"/>
              <a:t>Still unanswered questions, feels a bit …</a:t>
            </a:r>
          </a:p>
        </p:txBody>
      </p:sp>
      <p:sp>
        <p:nvSpPr>
          <p:cNvPr id="4" name="Rectangle 3">
            <a:extLst>
              <a:ext uri="{FF2B5EF4-FFF2-40B4-BE49-F238E27FC236}">
                <a16:creationId xmlns:a16="http://schemas.microsoft.com/office/drawing/2014/main" id="{429E837C-87B7-4ACA-BC17-F1BB247D81BF}"/>
              </a:ext>
            </a:extLst>
          </p:cNvPr>
          <p:cNvSpPr/>
          <p:nvPr/>
        </p:nvSpPr>
        <p:spPr>
          <a:xfrm>
            <a:off x="251520" y="5373216"/>
            <a:ext cx="4572000" cy="307777"/>
          </a:xfrm>
          <a:prstGeom prst="rect">
            <a:avLst/>
          </a:prstGeom>
        </p:spPr>
        <p:txBody>
          <a:bodyPr wrap="square">
            <a:spAutoFit/>
          </a:bodyPr>
          <a:lstStyle/>
          <a:p>
            <a:r>
              <a:rPr lang="en-US" sz="1400" dirty="0"/>
              <a:t>https://img.youtube.com/vi/J1gAHil89Z4/0.jpg</a:t>
            </a:r>
          </a:p>
        </p:txBody>
      </p:sp>
      <p:pic>
        <p:nvPicPr>
          <p:cNvPr id="6" name="Picture 5">
            <a:extLst>
              <a:ext uri="{FF2B5EF4-FFF2-40B4-BE49-F238E27FC236}">
                <a16:creationId xmlns:a16="http://schemas.microsoft.com/office/drawing/2014/main" id="{9EFBB5DA-B5A7-4281-95DB-5D1A5CCB6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714500"/>
            <a:ext cx="4572000" cy="3429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0493139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a:t>The “Miyagi” moment …</a:t>
            </a:r>
            <a:endParaRPr lang="en-US" dirty="0"/>
          </a:p>
        </p:txBody>
      </p:sp>
      <p:pic>
        <p:nvPicPr>
          <p:cNvPr id="6" name="Picture 5"/>
          <p:cNvPicPr>
            <a:picLocks noChangeAspect="1"/>
          </p:cNvPicPr>
          <p:nvPr/>
        </p:nvPicPr>
        <p:blipFill>
          <a:blip r:embed="rId3"/>
          <a:stretch>
            <a:fillRect/>
          </a:stretch>
        </p:blipFill>
        <p:spPr>
          <a:xfrm>
            <a:off x="5076289" y="3063422"/>
            <a:ext cx="3873500" cy="29083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p:cNvPicPr>
            <a:picLocks noChangeAspect="1"/>
          </p:cNvPicPr>
          <p:nvPr/>
        </p:nvPicPr>
        <p:blipFill>
          <a:blip r:embed="rId4"/>
          <a:stretch>
            <a:fillRect/>
          </a:stretch>
        </p:blipFill>
        <p:spPr>
          <a:xfrm>
            <a:off x="252021" y="1515790"/>
            <a:ext cx="4482303" cy="269005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descr="A person who is smiling and looking at the camera&#10;&#10;Description generated with very high confidence">
            <a:extLst>
              <a:ext uri="{FF2B5EF4-FFF2-40B4-BE49-F238E27FC236}">
                <a16:creationId xmlns:a16="http://schemas.microsoft.com/office/drawing/2014/main" id="{38DDAF88-D63A-4F52-B66B-1F1EBA2F61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784" y="1515790"/>
            <a:ext cx="1101462" cy="1652194"/>
          </a:xfrm>
          <a:prstGeom prst="rect">
            <a:avLst/>
          </a:prstGeom>
        </p:spPr>
      </p:pic>
    </p:spTree>
    <p:extLst>
      <p:ext uri="{BB962C8B-B14F-4D97-AF65-F5344CB8AC3E}">
        <p14:creationId xmlns:p14="http://schemas.microsoft.com/office/powerpoint/2010/main" val="24751287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creenshot&#10;&#10;Description generated with very high confidence">
            <a:extLst>
              <a:ext uri="{FF2B5EF4-FFF2-40B4-BE49-F238E27FC236}">
                <a16:creationId xmlns:a16="http://schemas.microsoft.com/office/drawing/2014/main" id="{84591986-814F-463A-9CBE-C0207AC72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88" y="0"/>
            <a:ext cx="8994623" cy="6858000"/>
          </a:xfrm>
          <a:prstGeom prst="rect">
            <a:avLst/>
          </a:prstGeom>
        </p:spPr>
      </p:pic>
    </p:spTree>
    <p:extLst>
      <p:ext uri="{BB962C8B-B14F-4D97-AF65-F5344CB8AC3E}">
        <p14:creationId xmlns:p14="http://schemas.microsoft.com/office/powerpoint/2010/main" val="36596693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www.IT-Visions.de">
  <a:themeElements>
    <a:clrScheme name="www.IT-Visions.d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Präsentation IT-Objects">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800" b="0" i="0" u="none" strike="noStrike" cap="none" normalizeH="0" baseline="0" smtClean="0">
            <a:ln>
              <a:no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800" b="0" i="0" u="none" strike="noStrike" cap="none" normalizeH="0" baseline="0" smtClean="0">
            <a:ln>
              <a:no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defRPr>
        </a:defPPr>
      </a:lstStyle>
    </a:lnDef>
  </a:objectDefaults>
  <a:extraClrSchemeLst>
    <a:extraClrScheme>
      <a:clrScheme name="Präsentation IT-Objec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äsentation IT-Objec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äsentation IT-Objec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äsentation IT-Objec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äsentation IT-Objec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äsentation IT-Objec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äsentation IT-Objec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ITV</Template>
  <TotalTime>62</TotalTime>
  <Words>1876</Words>
  <Application>Microsoft Office PowerPoint</Application>
  <PresentationFormat>On-screen Show (4:3)</PresentationFormat>
  <Paragraphs>223</Paragraphs>
  <Slides>18</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Roboto</vt:lpstr>
      <vt:lpstr>Roboto Black</vt:lpstr>
      <vt:lpstr>Roboto Condensed</vt:lpstr>
      <vt:lpstr>Tahoma</vt:lpstr>
      <vt:lpstr>Ubuntu Mono</vt:lpstr>
      <vt:lpstr>www.IT-Visions.de</vt:lpstr>
      <vt:lpstr>Custom Design</vt:lpstr>
      <vt:lpstr>The Release Pipeline in Practice</vt:lpstr>
      <vt:lpstr>Agenda</vt:lpstr>
      <vt:lpstr>TL;DR</vt:lpstr>
      <vt:lpstr>The best laid plans of mice and men …</vt:lpstr>
      <vt:lpstr>What the Release Pipeline (and Demo_CI) is</vt:lpstr>
      <vt:lpstr>Introducing the Release Pipeline</vt:lpstr>
      <vt:lpstr>Still unanswered questions, feels a bit …</vt:lpstr>
      <vt:lpstr>The “Miyagi” moment …</vt:lpstr>
      <vt:lpstr>PowerPoint Presentation</vt:lpstr>
      <vt:lpstr>Demo – The Release Pipeline</vt:lpstr>
      <vt:lpstr>How has the experience been?</vt:lpstr>
      <vt:lpstr>Challenges to overcome …</vt:lpstr>
      <vt:lpstr>Timeline of events</vt:lpstr>
      <vt:lpstr>Summary</vt:lpstr>
      <vt:lpstr>PowerPoint Presentation</vt:lpstr>
      <vt:lpstr>Next Steps...</vt:lpstr>
      <vt:lpstr>Questions?</vt:lpstr>
      <vt:lpstr>About_Author</vt:lpstr>
    </vt:vector>
  </TitlesOfParts>
  <Manager>Dr. Tobias Weltner</Manager>
  <Company>www.powershell.de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Thema Untertitel</dc:title>
  <dc:subject>PowerShell Konferenz</dc:subject>
  <dc:creator>Dr. Tobias Weltner</dc:creator>
  <dc:description>(C) Dr. Tobias Weltner</dc:description>
  <cp:lastModifiedBy>Matt Hitchcock</cp:lastModifiedBy>
  <cp:revision>178</cp:revision>
  <dcterms:created xsi:type="dcterms:W3CDTF">2007-07-20T07:41:41Z</dcterms:created>
  <dcterms:modified xsi:type="dcterms:W3CDTF">2017-05-22T13:08:05Z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igentümer">
    <vt:lpwstr>www.IT-Visions.de</vt:lpwstr>
  </property>
  <property fmtid="{D5CDD505-2E9C-101B-9397-08002B2CF9AE}" pid="3" name="Gegenstand">
    <vt:lpwstr>www.IT-Visions.de</vt:lpwstr>
  </property>
  <property fmtid="{D5CDD505-2E9C-101B-9397-08002B2CF9AE}" pid="4" name="Erstellt von">
    <vt:lpwstr>www.IT-Visions.de</vt:lpwstr>
  </property>
  <property fmtid="{D5CDD505-2E9C-101B-9397-08002B2CF9AE}" pid="5" name="Abteilung">
    <vt:lpwstr>www.IT-Visions.de</vt:lpwstr>
  </property>
  <property fmtid="{D5CDD505-2E9C-101B-9397-08002B2CF9AE}" pid="6" name="Kunde">
    <vt:lpwstr>www.IT-Visions.de</vt:lpwstr>
  </property>
  <property fmtid="{D5CDD505-2E9C-101B-9397-08002B2CF9AE}" pid="7" name="Verleger">
    <vt:lpwstr>www.IT-Visions.de</vt:lpwstr>
  </property>
  <property fmtid="{D5CDD505-2E9C-101B-9397-08002B2CF9AE}" pid="8" name="MSIP_Label_f42aa342-8706-4288-bd11-ebb85995028c_Enabled">
    <vt:lpwstr>True</vt:lpwstr>
  </property>
  <property fmtid="{D5CDD505-2E9C-101B-9397-08002B2CF9AE}" pid="9" name="MSIP_Label_f42aa342-8706-4288-bd11-ebb85995028c_Ref">
    <vt:lpwstr>https://api.informationprotection.azure.com/api/72f988bf-86f1-41af-91ab-2d7cd011db47</vt:lpwstr>
  </property>
  <property fmtid="{D5CDD505-2E9C-101B-9397-08002B2CF9AE}" pid="10" name="MSIP_Label_f42aa342-8706-4288-bd11-ebb85995028c_AssignedBy">
    <vt:lpwstr>mahitch@microsoft.com</vt:lpwstr>
  </property>
  <property fmtid="{D5CDD505-2E9C-101B-9397-08002B2CF9AE}" pid="11" name="MSIP_Label_f42aa342-8706-4288-bd11-ebb85995028c_DateCreated">
    <vt:lpwstr>2017-03-26T11:49:49.3241242+08:00</vt:lpwstr>
  </property>
  <property fmtid="{D5CDD505-2E9C-101B-9397-08002B2CF9AE}" pid="12" name="MSIP_Label_f42aa342-8706-4288-bd11-ebb85995028c_Name">
    <vt:lpwstr>General</vt:lpwstr>
  </property>
  <property fmtid="{D5CDD505-2E9C-101B-9397-08002B2CF9AE}" pid="13" name="MSIP_Label_f42aa342-8706-4288-bd11-ebb85995028c_Extended_MSFT_Method">
    <vt:lpwstr>Automatic</vt:lpwstr>
  </property>
  <property fmtid="{D5CDD505-2E9C-101B-9397-08002B2CF9AE}" pid="14" name="Sensitivity">
    <vt:lpwstr>General</vt:lpwstr>
  </property>
</Properties>
</file>