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16" r:id="rId3"/>
    <p:sldId id="320" r:id="rId4"/>
    <p:sldId id="305" r:id="rId5"/>
    <p:sldId id="324" r:id="rId6"/>
    <p:sldId id="327" r:id="rId7"/>
    <p:sldId id="319" r:id="rId8"/>
    <p:sldId id="323" r:id="rId9"/>
    <p:sldId id="326" r:id="rId10"/>
    <p:sldId id="331" r:id="rId11"/>
    <p:sldId id="333" r:id="rId12"/>
    <p:sldId id="322" r:id="rId13"/>
    <p:sldId id="332" r:id="rId14"/>
    <p:sldId id="330" r:id="rId15"/>
    <p:sldId id="329" r:id="rId16"/>
    <p:sldId id="302" r:id="rId17"/>
    <p:sldId id="313" r:id="rId18"/>
    <p:sldId id="314" r:id="rId19"/>
    <p:sldId id="334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51EC6-CCDC-2841-A10A-D7A3C9355AB7}">
          <p14:sldIdLst>
            <p14:sldId id="316"/>
            <p14:sldId id="320"/>
            <p14:sldId id="305"/>
            <p14:sldId id="324"/>
            <p14:sldId id="327"/>
            <p14:sldId id="319"/>
            <p14:sldId id="323"/>
            <p14:sldId id="326"/>
            <p14:sldId id="331"/>
            <p14:sldId id="333"/>
            <p14:sldId id="322"/>
            <p14:sldId id="332"/>
            <p14:sldId id="330"/>
            <p14:sldId id="329"/>
            <p14:sldId id="302"/>
            <p14:sldId id="313"/>
            <p14:sldId id="314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Hitchcock" initials="MH" lastIdx="1" clrIdx="0">
    <p:extLst>
      <p:ext uri="{19B8F6BF-5375-455C-9EA6-DF929625EA0E}">
        <p15:presenceInfo xmlns:p15="http://schemas.microsoft.com/office/powerpoint/2012/main" userId="S-1-5-21-38895556-1487699162-1270813805-2425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8684" autoAdjust="0"/>
  </p:normalViewPr>
  <p:slideViewPr>
    <p:cSldViewPr>
      <p:cViewPr varScale="1">
        <p:scale>
          <a:sx n="76" d="100"/>
          <a:sy n="76" d="100"/>
        </p:scale>
        <p:origin x="12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3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73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77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45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3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465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6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687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4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10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78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9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17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46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98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ew.hitchcock@microsoft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Credentials</a:t>
            </a:r>
            <a:r>
              <a:rPr lang="de-DE"/>
              <a:t> </a:t>
            </a:r>
            <a:r>
              <a:rPr lang="de-DE" dirty="0"/>
              <a:t>“Securely“ in the Release Pipeline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6093296"/>
            <a:ext cx="5769768" cy="564083"/>
          </a:xfrm>
        </p:spPr>
        <p:txBody>
          <a:bodyPr/>
          <a:lstStyle/>
          <a:p>
            <a:r>
              <a:rPr lang="de-DE" dirty="0"/>
              <a:t>Matthew</a:t>
            </a:r>
            <a:r>
              <a:rPr lang="de-DE"/>
              <a:t> Hitchcock, </a:t>
            </a:r>
            <a:r>
              <a:rPr lang="de-DE" dirty="0"/>
              <a:t>Senior Consultant @ </a:t>
            </a:r>
            <a:r>
              <a:rPr lang="de-DE"/>
              <a:t>Microsoft</a:t>
            </a:r>
            <a:r>
              <a:rPr lang="de-DE" dirty="0"/>
              <a:t>, Singapore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/>
              <a:t>What to think about when your Release Pipeline is ready to “go public”</a:t>
            </a:r>
          </a:p>
          <a:p>
            <a:endParaRPr lang="en-SG" dirty="0"/>
          </a:p>
          <a:p>
            <a:r>
              <a:rPr lang="de-DE" dirty="0"/>
              <a:t>ANY SUPPORTING CODE AND DOCUMENTATION AT https://github.com/matthitchcock/PSConfEU17-SecuringCredentialsReleasePipeline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F601AE-BAFB-43D3-BE01-9126B487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“There is little point locking your doors if you’re leaving your ‘Windows’ open …” ~ Matthew, 9:05 (give or take a few minutes)</a:t>
            </a:r>
          </a:p>
        </p:txBody>
      </p:sp>
    </p:spTree>
    <p:extLst>
      <p:ext uri="{BB962C8B-B14F-4D97-AF65-F5344CB8AC3E}">
        <p14:creationId xmlns:p14="http://schemas.microsoft.com/office/powerpoint/2010/main" val="25209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some controls in place on Administrators who know the Build Agent Accounts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Ensure the Credentials can only connect to JEA Endpoints – Configure with only the required cmdlets</a:t>
            </a:r>
            <a:endParaRPr lang="en-SG" dirty="0"/>
          </a:p>
          <a:p>
            <a:r>
              <a:rPr lang="en-SG" dirty="0"/>
              <a:t>Permissions should only be granted for a Release – use Just In Time Privilege Access Management (JIT PAM)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Credential is only as useful as it’s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BE1CD78-9BF3-46A4-8225-00963D0D7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024"/>
            <a:ext cx="8424936" cy="6423640"/>
          </a:xfrm>
        </p:spPr>
      </p:pic>
    </p:spTree>
    <p:extLst>
      <p:ext uri="{BB962C8B-B14F-4D97-AF65-F5344CB8AC3E}">
        <p14:creationId xmlns:p14="http://schemas.microsoft.com/office/powerpoint/2010/main" val="19611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2D77D-A16C-429E-9606-0BA1F4CF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WinRM</a:t>
            </a:r>
            <a:r>
              <a:rPr lang="en-US" dirty="0"/>
              <a:t>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D5390-415E-4DC1-BF75-69A3E69BD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" y="1556792"/>
            <a:ext cx="8297265" cy="42906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3768D-7EBD-4028-869C-78E0E1F72C97}"/>
              </a:ext>
            </a:extLst>
          </p:cNvPr>
          <p:cNvSpPr/>
          <p:nvPr/>
        </p:nvSpPr>
        <p:spPr>
          <a:xfrm>
            <a:off x="179512" y="5949280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IPSEC Policies for communication from the Build System to the Nodes?</a:t>
            </a:r>
          </a:p>
        </p:txBody>
      </p:sp>
    </p:spTree>
    <p:extLst>
      <p:ext uri="{BB962C8B-B14F-4D97-AF65-F5344CB8AC3E}">
        <p14:creationId xmlns:p14="http://schemas.microsoft.com/office/powerpoint/2010/main" val="33871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824536"/>
          </a:xfrm>
        </p:spPr>
        <p:txBody>
          <a:bodyPr/>
          <a:lstStyle/>
          <a:p>
            <a:r>
              <a:rPr lang="en-SG" dirty="0"/>
              <a:t>Know your security team</a:t>
            </a:r>
          </a:p>
          <a:p>
            <a:pPr lvl="1"/>
            <a:r>
              <a:rPr lang="en-SG" dirty="0"/>
              <a:t>Paper-based vs. Pragmatic</a:t>
            </a:r>
          </a:p>
          <a:p>
            <a:r>
              <a:rPr lang="en-SG" dirty="0"/>
              <a:t>Know the required Controls – Risk is Relative to Environment</a:t>
            </a:r>
          </a:p>
          <a:p>
            <a:pPr lvl="1"/>
            <a:r>
              <a:rPr lang="en-SG" dirty="0"/>
              <a:t>Don’t let security give you solutions</a:t>
            </a:r>
          </a:p>
          <a:p>
            <a:r>
              <a:rPr lang="en-SG" dirty="0"/>
              <a:t>Limit the credential value</a:t>
            </a:r>
          </a:p>
          <a:p>
            <a:pPr lvl="1"/>
            <a:r>
              <a:rPr lang="en-SG" dirty="0"/>
              <a:t>Permissions assigned (logon locally/interactively, JEA)</a:t>
            </a:r>
          </a:p>
          <a:p>
            <a:r>
              <a:rPr lang="en-SG" dirty="0"/>
              <a:t>Control the Build Account owners</a:t>
            </a:r>
          </a:p>
          <a:p>
            <a:pPr lvl="1"/>
            <a:r>
              <a:rPr lang="en-SG" dirty="0"/>
              <a:t>They can retrieve the plaintext passwords</a:t>
            </a:r>
          </a:p>
          <a:p>
            <a:r>
              <a:rPr lang="en-SG" dirty="0"/>
              <a:t>Monitor the credential use</a:t>
            </a:r>
          </a:p>
          <a:p>
            <a:pPr lvl="1"/>
            <a:r>
              <a:rPr lang="en-SG" dirty="0"/>
              <a:t>PowerShell Security Logging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Keys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credential ‘Securely‘ depends on more than using the credentials themselves</a:t>
            </a:r>
          </a:p>
          <a:p>
            <a:r>
              <a:rPr lang="en-SG" dirty="0"/>
              <a:t>The very functioning of your Release Pipeline depends on appeasing your Security Team</a:t>
            </a:r>
          </a:p>
          <a:p>
            <a:pPr lvl="1"/>
            <a:r>
              <a:rPr lang="en-SG" dirty="0"/>
              <a:t>Work with them closely, make friends, enlist them</a:t>
            </a:r>
          </a:p>
          <a:p>
            <a:pPr lvl="1"/>
            <a:r>
              <a:rPr lang="en-SG" dirty="0"/>
              <a:t>Understand what they are trying to achieve</a:t>
            </a:r>
          </a:p>
          <a:p>
            <a:r>
              <a:rPr lang="en-SG" dirty="0"/>
              <a:t>Ensure you are monitoring the use of the credentials and logging PowerShell activity for regular review</a:t>
            </a:r>
          </a:p>
          <a:p>
            <a:r>
              <a:rPr lang="en-SG" dirty="0"/>
              <a:t>Certificates will have to play a part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Matt Hitchcock is a Senior Consultant at Microsoft. He is a former Cloud and Datacenter MVP.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Based in Singapore, Matt‘s team covers Secure Infrastructure for Asia Pacific and Japan.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</a:t>
            </a:r>
            <a:r>
              <a:rPr lang="de-DE" sz="1800" dirty="0"/>
              <a:t>Cloud &amp; Datacenter | </a:t>
            </a:r>
            <a:r>
              <a:rPr lang="de-DE" sz="1800" dirty="0" err="1"/>
              <a:t>Cyber</a:t>
            </a:r>
            <a:r>
              <a:rPr lang="de-DE" sz="1800" dirty="0"/>
              <a:t> Security | Devices &amp; Mobility | Identity &amp; Security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Email: </a:t>
            </a:r>
            <a:r>
              <a:rPr lang="de-DE" dirty="0">
                <a:hlinkClick r:id="rId3"/>
              </a:rPr>
              <a:t>matthew.hitchcock@microsoft.com</a:t>
            </a:r>
            <a:endParaRPr lang="de-DE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Twitter: hitchysg_msft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GitHub: github.com/matthitchcock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TL;DR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</a:rPr>
              <a:t>In a TFS Release Pipeline using Release Scripts, I have found 4 ways to manage Credentials for the pipeline itself and MOF files: Enterprise Credential Manager, Azure </a:t>
            </a:r>
            <a:r>
              <a:rPr lang="en-US" i="1" dirty="0" err="1">
                <a:effectLst/>
              </a:rPr>
              <a:t>KeyVault</a:t>
            </a:r>
            <a:r>
              <a:rPr lang="en-US" i="1" dirty="0">
                <a:effectLst/>
              </a:rPr>
              <a:t>, TFS Secret Variables and </a:t>
            </a:r>
            <a:r>
              <a:rPr lang="en-US" i="1" dirty="0" err="1">
                <a:effectLst/>
              </a:rPr>
              <a:t>ConvertTo-SecureString</a:t>
            </a:r>
            <a:r>
              <a:rPr lang="en-US" i="1" dirty="0">
                <a:effectLst/>
              </a:rPr>
              <a:t>. Preferred use is in that order, based on the account sensitivity and level of risk.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en-SG" dirty="0"/>
              <a:t>Introduction</a:t>
            </a:r>
          </a:p>
          <a:p>
            <a:r>
              <a:rPr lang="en-SG" dirty="0"/>
              <a:t>Requirements and where Credentials are used</a:t>
            </a:r>
          </a:p>
          <a:p>
            <a:r>
              <a:rPr lang="en-SG" dirty="0"/>
              <a:t>Different (feasible) options for using Credentials</a:t>
            </a:r>
          </a:p>
          <a:p>
            <a:r>
              <a:rPr lang="en-SG" dirty="0"/>
              <a:t>Additional Mitigations</a:t>
            </a:r>
          </a:p>
          <a:p>
            <a:r>
              <a:rPr lang="en-SG" dirty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144016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This talk was ‘inspired’ by the realization that our Release Pipeline had to cross Security Boundaries … and that needed some research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141FFB4-D452-406F-AD89-BDF4A9C8007A}"/>
              </a:ext>
            </a:extLst>
          </p:cNvPr>
          <p:cNvSpPr txBox="1">
            <a:spLocks/>
          </p:cNvSpPr>
          <p:nvPr/>
        </p:nvSpPr>
        <p:spPr bwMode="auto">
          <a:xfrm>
            <a:off x="251520" y="4365104"/>
            <a:ext cx="86409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  <a:cs typeface="+mn-cs"/>
              </a:defRPr>
            </a:lvl1pPr>
            <a:lvl2pPr marL="742950" indent="-285750" algn="l" defTabSz="4445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i="1" kern="0" dirty="0"/>
              <a:t>… as we thought about Production, reality dawned</a:t>
            </a:r>
          </a:p>
        </p:txBody>
      </p:sp>
    </p:spTree>
    <p:extLst>
      <p:ext uri="{BB962C8B-B14F-4D97-AF65-F5344CB8AC3E}">
        <p14:creationId xmlns:p14="http://schemas.microsoft.com/office/powerpoint/2010/main" val="38327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 Runner is Team Foundation Server in Production</a:t>
            </a:r>
          </a:p>
          <a:p>
            <a:r>
              <a:rPr lang="en-SG" dirty="0"/>
              <a:t>Build Agents use Domain Service Accounts</a:t>
            </a:r>
          </a:p>
          <a:p>
            <a:r>
              <a:rPr lang="en-SG" dirty="0"/>
              <a:t>Build System deploys to machines in different domains with no Trusts between them</a:t>
            </a:r>
          </a:p>
          <a:p>
            <a:r>
              <a:rPr lang="en-SG" dirty="0"/>
              <a:t>Build Agent Service Accounts should not have permissions to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Scenario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4088" y="1340768"/>
            <a:ext cx="3528392" cy="4968552"/>
          </a:xfrm>
        </p:spPr>
        <p:txBody>
          <a:bodyPr/>
          <a:lstStyle/>
          <a:p>
            <a:r>
              <a:rPr lang="en-US" dirty="0"/>
              <a:t>Credentials are used:</a:t>
            </a:r>
          </a:p>
          <a:p>
            <a:pPr lvl="1"/>
            <a:r>
              <a:rPr lang="en-US" dirty="0"/>
              <a:t>When compiling MOF Files</a:t>
            </a:r>
          </a:p>
          <a:p>
            <a:pPr lvl="1"/>
            <a:r>
              <a:rPr lang="en-US" dirty="0"/>
              <a:t>When connecting to remote systems</a:t>
            </a:r>
          </a:p>
          <a:p>
            <a:pPr lvl="1"/>
            <a:r>
              <a:rPr lang="en-US" dirty="0"/>
              <a:t>For Encryption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We are focusing on using usernames and passwords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use Credentials</a:t>
            </a:r>
          </a:p>
        </p:txBody>
      </p:sp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772"/>
            <a:ext cx="5265420" cy="5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Enterprise Credential Broker</a:t>
            </a:r>
          </a:p>
          <a:p>
            <a:pPr lvl="1"/>
            <a:r>
              <a:rPr lang="en-US" dirty="0"/>
              <a:t>CyberArk or the Like – needs to be available in the environment</a:t>
            </a:r>
          </a:p>
          <a:p>
            <a:r>
              <a:rPr lang="en-US" dirty="0"/>
              <a:t>Azure </a:t>
            </a:r>
            <a:r>
              <a:rPr lang="en-US" dirty="0" err="1"/>
              <a:t>KeyVault</a:t>
            </a:r>
            <a:endParaRPr lang="en-US" dirty="0"/>
          </a:p>
          <a:p>
            <a:pPr lvl="1"/>
            <a:r>
              <a:rPr lang="en-US" dirty="0"/>
              <a:t>Stores Credentials and Secrets</a:t>
            </a:r>
          </a:p>
          <a:p>
            <a:r>
              <a:rPr lang="en-US" dirty="0"/>
              <a:t>TFS Secret Variables</a:t>
            </a:r>
          </a:p>
          <a:p>
            <a:pPr lvl="1"/>
            <a:r>
              <a:rPr lang="en-US" dirty="0"/>
              <a:t>Accessible by TFS Runtime only</a:t>
            </a:r>
          </a:p>
          <a:p>
            <a:r>
              <a:rPr lang="en-SG" dirty="0"/>
              <a:t>Get-Credential | ConvertFrom-SecureString/ConvertTo-SecureString</a:t>
            </a:r>
            <a:endParaRPr lang="en-US" dirty="0"/>
          </a:p>
          <a:p>
            <a:pPr lvl="1"/>
            <a:r>
              <a:rPr lang="en-US" dirty="0"/>
              <a:t>Hash credentials using DPAPI … limited but flexible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295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06754-0393-44A8-BDC6-CA7CE2E6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50C2C-57AE-48AD-90B0-03E57FB0A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look at the options</a:t>
            </a:r>
          </a:p>
        </p:txBody>
      </p:sp>
    </p:spTree>
    <p:extLst>
      <p:ext uri="{BB962C8B-B14F-4D97-AF65-F5344CB8AC3E}">
        <p14:creationId xmlns:p14="http://schemas.microsoft.com/office/powerpoint/2010/main" val="8091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DF329-BE75-415A-A0D2-E7F13999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Credential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76E80-7244-43F3-AFD9-E0C10A9D01EC}"/>
              </a:ext>
            </a:extLst>
          </p:cNvPr>
          <p:cNvSpPr txBox="1"/>
          <p:nvPr/>
        </p:nvSpPr>
        <p:spPr>
          <a:xfrm>
            <a:off x="6228184" y="1399206"/>
            <a:ext cx="2304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Beware the admin with the Build Agent Credentials!</a:t>
            </a:r>
          </a:p>
        </p:txBody>
      </p:sp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19E05EA9-E7FE-42C2-AE5B-3CE5EA0C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2962"/>
            <a:ext cx="5028109" cy="52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1400</TotalTime>
  <Words>612</Words>
  <Application>Microsoft Office PowerPoint</Application>
  <PresentationFormat>On-screen Show (4:3)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Using Credentials “Securely“ in the Release Pipeline</vt:lpstr>
      <vt:lpstr>TL;DR</vt:lpstr>
      <vt:lpstr>Agenda</vt:lpstr>
      <vt:lpstr>Introduction</vt:lpstr>
      <vt:lpstr>Our Scenario Requirements</vt:lpstr>
      <vt:lpstr>Where we use Credentials</vt:lpstr>
      <vt:lpstr>Options</vt:lpstr>
      <vt:lpstr>Demo</vt:lpstr>
      <vt:lpstr>Control Credential Access</vt:lpstr>
      <vt:lpstr>PowerPoint Presentation</vt:lpstr>
      <vt:lpstr>A Credential is only as useful as it’s access</vt:lpstr>
      <vt:lpstr>PowerPoint Presentation</vt:lpstr>
      <vt:lpstr>WinRM Authentication</vt:lpstr>
      <vt:lpstr>Keys to Success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Matt Hitchcock</cp:lastModifiedBy>
  <cp:revision>184</cp:revision>
  <dcterms:created xsi:type="dcterms:W3CDTF">2007-07-20T07:41:41Z</dcterms:created>
  <dcterms:modified xsi:type="dcterms:W3CDTF">2017-05-22T13:10:03Z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Ref">
    <vt:lpwstr>https://api.informationprotection.azure.com/api/72f988bf-86f1-41af-91ab-2d7cd011db47</vt:lpwstr>
  </property>
  <property fmtid="{D5CDD505-2E9C-101B-9397-08002B2CF9AE}" pid="10" name="MSIP_Label_f42aa342-8706-4288-bd11-ebb85995028c_AssignedBy">
    <vt:lpwstr>mahitch@microsoft.com</vt:lpwstr>
  </property>
  <property fmtid="{D5CDD505-2E9C-101B-9397-08002B2CF9AE}" pid="11" name="MSIP_Label_f42aa342-8706-4288-bd11-ebb85995028c_DateCreated">
    <vt:lpwstr>2017-03-26T11:49:49.3241242+08:00</vt:lpwstr>
  </property>
  <property fmtid="{D5CDD505-2E9C-101B-9397-08002B2CF9AE}" pid="12" name="MSIP_Label_f42aa342-8706-4288-bd11-ebb85995028c_Name">
    <vt:lpwstr>General</vt:lpwstr>
  </property>
  <property fmtid="{D5CDD505-2E9C-101B-9397-08002B2CF9AE}" pid="13" name="MSIP_Label_f42aa342-8706-4288-bd11-ebb85995028c_Extended_MSFT_Method">
    <vt:lpwstr>Automatic</vt:lpwstr>
  </property>
  <property fmtid="{D5CDD505-2E9C-101B-9397-08002B2CF9AE}" pid="14" name="Sensitivity">
    <vt:lpwstr>General</vt:lpwstr>
  </property>
</Properties>
</file>