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09" r:id="rId2"/>
  </p:sldMasterIdLst>
  <p:notesMasterIdLst>
    <p:notesMasterId r:id="rId21"/>
  </p:notesMasterIdLst>
  <p:handoutMasterIdLst>
    <p:handoutMasterId r:id="rId22"/>
  </p:handoutMasterIdLst>
  <p:sldIdLst>
    <p:sldId id="316" r:id="rId3"/>
    <p:sldId id="305" r:id="rId4"/>
    <p:sldId id="318" r:id="rId5"/>
    <p:sldId id="330" r:id="rId6"/>
    <p:sldId id="325" r:id="rId7"/>
    <p:sldId id="332" r:id="rId8"/>
    <p:sldId id="331" r:id="rId9"/>
    <p:sldId id="326" r:id="rId10"/>
    <p:sldId id="329" r:id="rId11"/>
    <p:sldId id="324" r:id="rId12"/>
    <p:sldId id="328" r:id="rId13"/>
    <p:sldId id="319" r:id="rId14"/>
    <p:sldId id="321" r:id="rId15"/>
    <p:sldId id="302" r:id="rId16"/>
    <p:sldId id="327" r:id="rId17"/>
    <p:sldId id="313" r:id="rId18"/>
    <p:sldId id="314" r:id="rId19"/>
    <p:sldId id="312" r:id="rId20"/>
  </p:sldIdLst>
  <p:sldSz cx="9144000" cy="6858000" type="screen4x3"/>
  <p:notesSz cx="7099300" cy="10234613"/>
  <p:defaultTextStyle>
    <a:defPPr>
      <a:defRPr lang="de-DE"/>
    </a:defPPr>
    <a:lvl1pPr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1pPr>
    <a:lvl2pPr marL="4572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2pPr>
    <a:lvl3pPr marL="9144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3pPr>
    <a:lvl4pPr marL="13716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4pPr>
    <a:lvl5pPr marL="18288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5pPr>
    <a:lvl6pPr marL="22860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6pPr>
    <a:lvl7pPr marL="27432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7pPr>
    <a:lvl8pPr marL="32004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8pPr>
    <a:lvl9pPr marL="36576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9pPr>
  </p:defaultTextStyle>
  <p:extLst>
    <p:ext uri="{521415D9-36F7-43E2-AB2F-B90AF26B5E84}">
      <p14:sectionLst xmlns:p14="http://schemas.microsoft.com/office/powerpoint/2010/main">
        <p14:section name="Default Section" id="{C97DB4E3-26A4-9542-95E7-006F62711B8D}">
          <p14:sldIdLst>
            <p14:sldId id="316"/>
            <p14:sldId id="305"/>
            <p14:sldId id="318"/>
            <p14:sldId id="330"/>
            <p14:sldId id="325"/>
            <p14:sldId id="332"/>
            <p14:sldId id="331"/>
            <p14:sldId id="326"/>
            <p14:sldId id="329"/>
            <p14:sldId id="324"/>
            <p14:sldId id="328"/>
            <p14:sldId id="319"/>
            <p14:sldId id="321"/>
            <p14:sldId id="302"/>
            <p14:sldId id="327"/>
            <p14:sldId id="313"/>
            <p14:sldId id="314"/>
            <p14:sldId id="312"/>
          </p14:sldIdLst>
        </p14:section>
        <p14:section name="For the Speaker" id="{A97B7CAE-81BC-8C48-B6BF-3BDD36760D6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75D"/>
    <a:srgbClr val="23238D"/>
    <a:srgbClr val="12124A"/>
    <a:srgbClr val="011F51"/>
    <a:srgbClr val="C8E8F7"/>
    <a:srgbClr val="82CEEF"/>
    <a:srgbClr val="FF3300"/>
    <a:srgbClr val="00B4E7"/>
    <a:srgbClr val="009DD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48896" autoAdjust="0"/>
  </p:normalViewPr>
  <p:slideViewPr>
    <p:cSldViewPr>
      <p:cViewPr varScale="1">
        <p:scale>
          <a:sx n="54" d="100"/>
          <a:sy n="54" d="100"/>
        </p:scale>
        <p:origin x="1856"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88"/>
    </p:cViewPr>
  </p:sorterViewPr>
  <p:notesViewPr>
    <p:cSldViewPr>
      <p:cViewPr varScale="1">
        <p:scale>
          <a:sx n="53" d="100"/>
          <a:sy n="53" d="100"/>
        </p:scale>
        <p:origin x="-2640" y="-90"/>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r>
              <a:rPr lang="de-DE" dirty="0"/>
              <a:t>Weitergabe oder Vervielfältigung nur mit Genehmigung des Autors</a:t>
            </a:r>
          </a:p>
        </p:txBody>
      </p:sp>
      <p:sp>
        <p:nvSpPr>
          <p:cNvPr id="118788" name="Rectangle 4"/>
          <p:cNvSpPr>
            <a:spLocks noGrp="1" noChangeArrowheads="1"/>
          </p:cNvSpPr>
          <p:nvPr>
            <p:ph type="ftr" sz="quarter" idx="2"/>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18789" name="Rectangle 5"/>
          <p:cNvSpPr>
            <a:spLocks noGrp="1" noChangeArrowheads="1"/>
          </p:cNvSpPr>
          <p:nvPr>
            <p:ph type="sldNum" sz="quarter" idx="3"/>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89F6080D-010B-4BB8-A880-C44531D4C9AB}" type="slidenum">
              <a:rPr lang="de-DE"/>
              <a:pPr>
                <a:defRPr/>
              </a:pPr>
              <a:t>‹#›</a:t>
            </a:fld>
            <a:endParaRPr lang="de-DE"/>
          </a:p>
        </p:txBody>
      </p:sp>
      <p:pic>
        <p:nvPicPr>
          <p:cNvPr id="23557" name="Picture 6" descr="logo_v6-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713" y="61913"/>
            <a:ext cx="184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007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3" name="Rectangle 3"/>
          <p:cNvSpPr>
            <a:spLocks noGrp="1" noChangeArrowheads="1"/>
          </p:cNvSpPr>
          <p:nvPr>
            <p:ph type="dt" idx="1"/>
          </p:nvPr>
        </p:nvSpPr>
        <p:spPr bwMode="auto">
          <a:xfrm>
            <a:off x="401955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algn="r" defTabSz="965200">
              <a:defRPr sz="1300">
                <a:solidFill>
                  <a:schemeClr val="tx1"/>
                </a:solidFill>
                <a:effectLst/>
                <a:latin typeface="Arial" charset="0"/>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0246"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7" name="Rectangle 7"/>
          <p:cNvSpPr>
            <a:spLocks noGrp="1" noChangeArrowheads="1"/>
          </p:cNvSpPr>
          <p:nvPr>
            <p:ph type="sldNum" sz="quarter" idx="5"/>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0C6D6275-D5B4-459A-B2A3-212CA60D2300}" type="slidenum">
              <a:rPr lang="de-DE"/>
              <a:pPr>
                <a:defRPr/>
              </a:pPr>
              <a:t>‹#›</a:t>
            </a:fld>
            <a:endParaRPr lang="de-DE"/>
          </a:p>
        </p:txBody>
      </p:sp>
    </p:spTree>
    <p:extLst>
      <p:ext uri="{BB962C8B-B14F-4D97-AF65-F5344CB8AC3E}">
        <p14:creationId xmlns:p14="http://schemas.microsoft.com/office/powerpoint/2010/main" val="3437197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a:t>
            </a:fld>
            <a:endParaRPr lang="de-DE"/>
          </a:p>
        </p:txBody>
      </p:sp>
    </p:spTree>
    <p:extLst>
      <p:ext uri="{BB962C8B-B14F-4D97-AF65-F5344CB8AC3E}">
        <p14:creationId xmlns:p14="http://schemas.microsoft.com/office/powerpoint/2010/main" val="519831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SG"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10</a:t>
            </a:fld>
            <a:endParaRPr lang="de-DE"/>
          </a:p>
        </p:txBody>
      </p:sp>
    </p:spTree>
    <p:extLst>
      <p:ext uri="{BB962C8B-B14F-4D97-AF65-F5344CB8AC3E}">
        <p14:creationId xmlns:p14="http://schemas.microsoft.com/office/powerpoint/2010/main" val="84795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11</a:t>
            </a:fld>
            <a:endParaRPr lang="de-DE"/>
          </a:p>
        </p:txBody>
      </p:sp>
    </p:spTree>
    <p:extLst>
      <p:ext uri="{BB962C8B-B14F-4D97-AF65-F5344CB8AC3E}">
        <p14:creationId xmlns:p14="http://schemas.microsoft.com/office/powerpoint/2010/main" val="3285678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12</a:t>
            </a:fld>
            <a:endParaRPr lang="de-DE"/>
          </a:p>
        </p:txBody>
      </p:sp>
    </p:spTree>
    <p:extLst>
      <p:ext uri="{BB962C8B-B14F-4D97-AF65-F5344CB8AC3E}">
        <p14:creationId xmlns:p14="http://schemas.microsoft.com/office/powerpoint/2010/main" val="2182372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13</a:t>
            </a:fld>
            <a:endParaRPr lang="de-DE"/>
          </a:p>
        </p:txBody>
      </p:sp>
    </p:spTree>
    <p:extLst>
      <p:ext uri="{BB962C8B-B14F-4D97-AF65-F5344CB8AC3E}">
        <p14:creationId xmlns:p14="http://schemas.microsoft.com/office/powerpoint/2010/main" val="350367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14</a:t>
            </a:fld>
            <a:endParaRPr lang="de-DE"/>
          </a:p>
        </p:txBody>
      </p:sp>
    </p:spTree>
    <p:extLst>
      <p:ext uri="{BB962C8B-B14F-4D97-AF65-F5344CB8AC3E}">
        <p14:creationId xmlns:p14="http://schemas.microsoft.com/office/powerpoint/2010/main" val="3317465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15</a:t>
            </a:fld>
            <a:endParaRPr lang="de-DE"/>
          </a:p>
        </p:txBody>
      </p:sp>
    </p:spTree>
    <p:extLst>
      <p:ext uri="{BB962C8B-B14F-4D97-AF65-F5344CB8AC3E}">
        <p14:creationId xmlns:p14="http://schemas.microsoft.com/office/powerpoint/2010/main" val="1134297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16</a:t>
            </a:fld>
            <a:endParaRPr lang="de-DE"/>
          </a:p>
        </p:txBody>
      </p:sp>
    </p:spTree>
    <p:extLst>
      <p:ext uri="{BB962C8B-B14F-4D97-AF65-F5344CB8AC3E}">
        <p14:creationId xmlns:p14="http://schemas.microsoft.com/office/powerpoint/2010/main" val="4066269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17</a:t>
            </a:fld>
            <a:endParaRPr lang="de-DE"/>
          </a:p>
        </p:txBody>
      </p:sp>
    </p:spTree>
    <p:extLst>
      <p:ext uri="{BB962C8B-B14F-4D97-AF65-F5344CB8AC3E}">
        <p14:creationId xmlns:p14="http://schemas.microsoft.com/office/powerpoint/2010/main" val="1331687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18</a:t>
            </a:fld>
            <a:endParaRPr lang="de-DE"/>
          </a:p>
        </p:txBody>
      </p:sp>
    </p:spTree>
    <p:extLst>
      <p:ext uri="{BB962C8B-B14F-4D97-AF65-F5344CB8AC3E}">
        <p14:creationId xmlns:p14="http://schemas.microsoft.com/office/powerpoint/2010/main" val="297930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2</a:t>
            </a:fld>
            <a:endParaRPr lang="de-DE"/>
          </a:p>
        </p:txBody>
      </p:sp>
    </p:spTree>
    <p:extLst>
      <p:ext uri="{BB962C8B-B14F-4D97-AF65-F5344CB8AC3E}">
        <p14:creationId xmlns:p14="http://schemas.microsoft.com/office/powerpoint/2010/main" val="72278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3</a:t>
            </a:fld>
            <a:endParaRPr lang="de-DE"/>
          </a:p>
        </p:txBody>
      </p:sp>
    </p:spTree>
    <p:extLst>
      <p:ext uri="{BB962C8B-B14F-4D97-AF65-F5344CB8AC3E}">
        <p14:creationId xmlns:p14="http://schemas.microsoft.com/office/powerpoint/2010/main" val="5674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4</a:t>
            </a:fld>
            <a:endParaRPr lang="de-DE"/>
          </a:p>
        </p:txBody>
      </p:sp>
    </p:spTree>
    <p:extLst>
      <p:ext uri="{BB962C8B-B14F-4D97-AF65-F5344CB8AC3E}">
        <p14:creationId xmlns:p14="http://schemas.microsoft.com/office/powerpoint/2010/main" val="3095439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5</a:t>
            </a:fld>
            <a:endParaRPr lang="de-DE"/>
          </a:p>
        </p:txBody>
      </p:sp>
    </p:spTree>
    <p:extLst>
      <p:ext uri="{BB962C8B-B14F-4D97-AF65-F5344CB8AC3E}">
        <p14:creationId xmlns:p14="http://schemas.microsoft.com/office/powerpoint/2010/main" val="2046855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6</a:t>
            </a:fld>
            <a:endParaRPr lang="de-DE"/>
          </a:p>
        </p:txBody>
      </p:sp>
    </p:spTree>
    <p:extLst>
      <p:ext uri="{BB962C8B-B14F-4D97-AF65-F5344CB8AC3E}">
        <p14:creationId xmlns:p14="http://schemas.microsoft.com/office/powerpoint/2010/main" val="122237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7</a:t>
            </a:fld>
            <a:endParaRPr lang="de-DE"/>
          </a:p>
        </p:txBody>
      </p:sp>
    </p:spTree>
    <p:extLst>
      <p:ext uri="{BB962C8B-B14F-4D97-AF65-F5344CB8AC3E}">
        <p14:creationId xmlns:p14="http://schemas.microsoft.com/office/powerpoint/2010/main" val="194139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8</a:t>
            </a:fld>
            <a:endParaRPr lang="de-DE"/>
          </a:p>
        </p:txBody>
      </p:sp>
    </p:spTree>
    <p:extLst>
      <p:ext uri="{BB962C8B-B14F-4D97-AF65-F5344CB8AC3E}">
        <p14:creationId xmlns:p14="http://schemas.microsoft.com/office/powerpoint/2010/main" val="731726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9</a:t>
            </a:fld>
            <a:endParaRPr lang="de-DE"/>
          </a:p>
        </p:txBody>
      </p:sp>
    </p:spTree>
    <p:extLst>
      <p:ext uri="{BB962C8B-B14F-4D97-AF65-F5344CB8AC3E}">
        <p14:creationId xmlns:p14="http://schemas.microsoft.com/office/powerpoint/2010/main" val="104118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412776"/>
            <a:ext cx="7772400" cy="930027"/>
          </a:xfrm>
          <a:prstGeom prst="rect">
            <a:avLst/>
          </a:prstGeom>
        </p:spPr>
        <p:txBody>
          <a:bodyPr anchor="ctr"/>
          <a:lstStyle>
            <a:lvl1pPr algn="ctr">
              <a:defRPr sz="4400"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a:t>Presentation</a:t>
            </a:r>
            <a:r>
              <a:rPr lang="de-DE" dirty="0"/>
              <a:t> Title</a:t>
            </a:r>
          </a:p>
        </p:txBody>
      </p:sp>
      <p:sp>
        <p:nvSpPr>
          <p:cNvPr id="3" name="Textplatzhalter 2"/>
          <p:cNvSpPr>
            <a:spLocks noGrp="1"/>
          </p:cNvSpPr>
          <p:nvPr>
            <p:ph type="body" idx="1" hasCustomPrompt="1"/>
          </p:nvPr>
        </p:nvSpPr>
        <p:spPr>
          <a:xfrm>
            <a:off x="674440" y="6093296"/>
            <a:ext cx="4617640" cy="564083"/>
          </a:xfrm>
        </p:spPr>
        <p:txBody>
          <a:bodyPr anchor="t"/>
          <a:lstStyle>
            <a:lvl1pPr marL="0" indent="0" algn="l">
              <a:buNone/>
              <a:defRPr sz="2000"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err="1"/>
              <a:t>Presenter</a:t>
            </a:r>
            <a:r>
              <a:rPr lang="de-DE" dirty="0"/>
              <a:t> Name</a:t>
            </a:r>
          </a:p>
        </p:txBody>
      </p:sp>
      <p:sp>
        <p:nvSpPr>
          <p:cNvPr id="7" name="Textplatzhalter 6"/>
          <p:cNvSpPr>
            <a:spLocks noGrp="1"/>
          </p:cNvSpPr>
          <p:nvPr>
            <p:ph type="body" sz="quarter" idx="10" hasCustomPrompt="1"/>
          </p:nvPr>
        </p:nvSpPr>
        <p:spPr>
          <a:xfrm>
            <a:off x="684213" y="2781300"/>
            <a:ext cx="7772400" cy="935038"/>
          </a:xfrm>
        </p:spPr>
        <p:txBody>
          <a:bodyPr/>
          <a:lstStyle>
            <a:lvl1pPr marL="0" indent="0" algn="ctr">
              <a:buNone/>
              <a:defRPr baseline="0"/>
            </a:lvl1pPr>
          </a:lstStyle>
          <a:p>
            <a:pPr lvl="0"/>
            <a:r>
              <a:rPr lang="de-DE" dirty="0" err="1"/>
              <a:t>Presentation</a:t>
            </a:r>
            <a:r>
              <a:rPr lang="de-DE" dirty="0"/>
              <a:t> </a:t>
            </a:r>
            <a:r>
              <a:rPr lang="de-DE" dirty="0" err="1"/>
              <a:t>Subtitle</a:t>
            </a:r>
            <a:endParaRPr lang="de-DE" dirty="0"/>
          </a:p>
        </p:txBody>
      </p:sp>
    </p:spTree>
    <p:extLst>
      <p:ext uri="{BB962C8B-B14F-4D97-AF65-F5344CB8AC3E}">
        <p14:creationId xmlns:p14="http://schemas.microsoft.com/office/powerpoint/2010/main" val="1945665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rgbClr val="FFC000"/>
          </a:solidFill>
          <a:effectLst>
            <a:outerShdw blurRad="50800" dist="38100" dir="2700000" algn="tl" rotWithShape="0">
              <a:prstClr val="black">
                <a:alpha val="40000"/>
              </a:prstClr>
            </a:outerShdw>
          </a:effectLst>
        </p:spPr>
        <p:txBody>
          <a:bodyPr anchor="ctr"/>
          <a:lstStyle>
            <a:lvl1pPr algn="ctr">
              <a:defRPr sz="3600" b="1" cap="none" baseline="0">
                <a:solidFill>
                  <a:schemeClr val="bg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nchor="t"/>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Tree>
    <p:extLst>
      <p:ext uri="{BB962C8B-B14F-4D97-AF65-F5344CB8AC3E}">
        <p14:creationId xmlns:p14="http://schemas.microsoft.com/office/powerpoint/2010/main" val="3626368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chemeClr val="bg1"/>
          </a:solidFill>
          <a:ln w="76200">
            <a:noFill/>
          </a:ln>
          <a:effectLst>
            <a:outerShdw blurRad="228600" dist="101600" dir="2700000" sx="103000" sy="103000" algn="tl" rotWithShape="0">
              <a:prstClr val="black">
                <a:alpha val="40000"/>
              </a:prstClr>
            </a:outerShdw>
          </a:effectLst>
        </p:spPr>
        <p:txBody>
          <a:bodyPr anchor="ctr"/>
          <a:lstStyle>
            <a:lvl1pPr algn="ctr">
              <a:defRPr sz="4000" b="1" cap="none" baseline="0">
                <a:solidFill>
                  <a:schemeClr val="tx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 bearbeiten</a:t>
            </a:r>
          </a:p>
        </p:txBody>
      </p:sp>
    </p:spTree>
    <p:extLst>
      <p:ext uri="{BB962C8B-B14F-4D97-AF65-F5344CB8AC3E}">
        <p14:creationId xmlns:p14="http://schemas.microsoft.com/office/powerpoint/2010/main" val="2057767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sole Standar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640960" cy="4392488"/>
          </a:xfrm>
        </p:spPr>
        <p:txBody>
          <a:bodyPr/>
          <a:lstStyle>
            <a:lvl1pPr>
              <a:tabLst>
                <a:tab pos="355600" algn="l"/>
                <a:tab pos="723900" algn="l"/>
                <a:tab pos="1168400" algn="l"/>
                <a:tab pos="1612900" algn="l"/>
                <a:tab pos="2057400" algn="l"/>
              </a:tabLst>
              <a:defRPr sz="2800">
                <a:effectLst>
                  <a:outerShdw blurRad="50800" dist="38100" dir="2700000" algn="tl" rotWithShape="0">
                    <a:prstClr val="black">
                      <a:alpha val="40000"/>
                    </a:prstClr>
                  </a:outerShdw>
                </a:effectLst>
              </a:defRPr>
            </a:lvl1pPr>
            <a:lvl2pPr marL="742950" indent="-285750" defTabSz="444500">
              <a:buFont typeface="Arial" pitchFamily="34" charset="0"/>
              <a:buChar char="•"/>
              <a:tabLst>
                <a:tab pos="355600" algn="l"/>
                <a:tab pos="762000" algn="l"/>
                <a:tab pos="1168400" algn="l"/>
                <a:tab pos="1612900" algn="l"/>
                <a:tab pos="2057400" algn="l"/>
              </a:tabLst>
              <a:defRPr sz="2400">
                <a:effectLst>
                  <a:outerShdw blurRad="50800" dist="38100" dir="2700000" algn="tl" rotWithShape="0">
                    <a:prstClr val="black">
                      <a:alpha val="40000"/>
                    </a:prstClr>
                  </a:outerShdw>
                </a:effectLst>
              </a:defRPr>
            </a:lvl2pPr>
            <a:lvl3pPr marL="11430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3pPr>
            <a:lvl4pPr marL="16002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4pPr>
            <a:lvl5pPr marL="20574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458965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4008"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256678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916832"/>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251520" y="4149080"/>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8077311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Code">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39432032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werShell Code">
    <p:spTree>
      <p:nvGrpSpPr>
        <p:cNvPr id="1" name=""/>
        <p:cNvGrpSpPr/>
        <p:nvPr/>
      </p:nvGrpSpPr>
      <p:grpSpPr>
        <a:xfrm>
          <a:off x="0" y="0"/>
          <a:ext cx="0" cy="0"/>
          <a:chOff x="0" y="0"/>
          <a:chExt cx="0" cy="0"/>
        </a:xfrm>
      </p:grpSpPr>
      <p:sp>
        <p:nvSpPr>
          <p:cNvPr id="7" name="Text Placeholder 2"/>
          <p:cNvSpPr>
            <a:spLocks noGrp="1"/>
          </p:cNvSpPr>
          <p:nvPr>
            <p:ph idx="1"/>
          </p:nvPr>
        </p:nvSpPr>
        <p:spPr>
          <a:xfrm>
            <a:off x="251520" y="260648"/>
            <a:ext cx="8640960" cy="63367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3594537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528" y="1700808"/>
            <a:ext cx="8229600" cy="2088232"/>
          </a:xfrm>
          <a:prstGeom prst="rect">
            <a:avLst/>
          </a:prstGeom>
        </p:spPr>
        <p:txBody>
          <a:bodyPr/>
          <a:lstStyle>
            <a:lvl1pPr>
              <a:defRPr sz="12000" b="1">
                <a:solidFill>
                  <a:srgbClr val="011F51"/>
                </a:solidFill>
                <a:effectLst>
                  <a:outerShdw blurRad="127000" dist="76200" dir="2700000" sx="104000" sy="104000" algn="tl" rotWithShape="0">
                    <a:prstClr val="black">
                      <a:alpha val="40000"/>
                    </a:prstClr>
                  </a:outerShdw>
                </a:effectLst>
                <a:latin typeface="Ubuntu Mono" panose="020B0509030602030204" pitchFamily="49" charset="0"/>
              </a:defRPr>
            </a:lvl1pPr>
          </a:lstStyle>
          <a:p>
            <a:r>
              <a:rPr lang="en-US" dirty="0"/>
              <a:t>Demo</a:t>
            </a:r>
            <a:endParaRPr lang="de-DE" dirty="0"/>
          </a:p>
        </p:txBody>
      </p:sp>
      <p:sp>
        <p:nvSpPr>
          <p:cNvPr id="4" name="Textplatzhalter 3"/>
          <p:cNvSpPr>
            <a:spLocks noGrp="1"/>
          </p:cNvSpPr>
          <p:nvPr>
            <p:ph type="body" sz="quarter" idx="10" hasCustomPrompt="1"/>
          </p:nvPr>
        </p:nvSpPr>
        <p:spPr>
          <a:xfrm>
            <a:off x="323850" y="4221087"/>
            <a:ext cx="8208963" cy="2160241"/>
          </a:xfrm>
        </p:spPr>
        <p:txBody>
          <a:bodyPr/>
          <a:lstStyle>
            <a:lvl1pPr algn="ctr">
              <a:defRPr baseline="0">
                <a:solidFill>
                  <a:srgbClr val="17175D"/>
                </a:solidFill>
              </a:defRPr>
            </a:lvl1pPr>
          </a:lstStyle>
          <a:p>
            <a:pPr lvl="0"/>
            <a:r>
              <a:rPr lang="en-US" dirty="0"/>
              <a:t>Description of demo</a:t>
            </a:r>
            <a:endParaRPr lang="de-DE" dirty="0"/>
          </a:p>
        </p:txBody>
      </p:sp>
    </p:spTree>
    <p:extLst>
      <p:ext uri="{BB962C8B-B14F-4D97-AF65-F5344CB8AC3E}">
        <p14:creationId xmlns:p14="http://schemas.microsoft.com/office/powerpoint/2010/main" val="256960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7000">
              <a:srgbClr val="23238D"/>
            </a:gs>
            <a:gs pos="100000">
              <a:srgbClr val="011F51"/>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0"/>
            <a:ext cx="9144000" cy="6857999"/>
          </a:xfrm>
          <a:prstGeom prst="rect">
            <a:avLst/>
          </a:prstGeom>
        </p:spPr>
      </p:pic>
      <p:sp>
        <p:nvSpPr>
          <p:cNvPr id="22" name="Rechteck 21"/>
          <p:cNvSpPr/>
          <p:nvPr userDrawn="1"/>
        </p:nvSpPr>
        <p:spPr bwMode="auto">
          <a:xfrm>
            <a:off x="0" y="6000750"/>
            <a:ext cx="9144000" cy="857250"/>
          </a:xfrm>
          <a:prstGeom prst="rect">
            <a:avLst/>
          </a:prstGeom>
          <a:noFill/>
          <a:ln w="9525" cap="flat" cmpd="sng" algn="ctr">
            <a:noFill/>
            <a:prstDash val="solid"/>
            <a:round/>
            <a:headEnd type="none" w="med" len="med"/>
            <a:tailEnd type="none" w="med" len="med"/>
          </a:ln>
          <a:effectLst/>
        </p:spPr>
        <p:txBody>
          <a:bodyPr/>
          <a:lstStyle/>
          <a:p>
            <a:pPr>
              <a:defRPr/>
            </a:pPr>
            <a:endParaRPr lang="de-DE"/>
          </a:p>
        </p:txBody>
      </p:sp>
      <p:sp>
        <p:nvSpPr>
          <p:cNvPr id="126980" name="Text Box 4"/>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sp>
        <p:nvSpPr>
          <p:cNvPr id="126983" name="Rectangle 7"/>
          <p:cNvSpPr>
            <a:spLocks noChangeArrowheads="1"/>
          </p:cNvSpPr>
          <p:nvPr/>
        </p:nvSpPr>
        <p:spPr bwMode="auto">
          <a:xfrm>
            <a:off x="533400" y="76200"/>
            <a:ext cx="1905000" cy="457200"/>
          </a:xfrm>
          <a:prstGeom prst="rect">
            <a:avLst/>
          </a:prstGeom>
          <a:noFill/>
          <a:ln w="9525">
            <a:noFill/>
            <a:miter lim="800000"/>
            <a:headEnd/>
            <a:tailEnd/>
          </a:ln>
          <a:effectLst/>
        </p:spPr>
        <p:txBody>
          <a:bodyPr/>
          <a:lstStyle/>
          <a:p>
            <a:pPr eaLnBrk="0" hangingPunct="0">
              <a:defRPr/>
            </a:pPr>
            <a:endParaRPr lang="de-DE" sz="1200" i="1">
              <a:solidFill>
                <a:schemeClr val="tx1"/>
              </a:solidFill>
              <a:effectLst/>
            </a:endParaRPr>
          </a:p>
        </p:txBody>
      </p:sp>
      <p:sp>
        <p:nvSpPr>
          <p:cNvPr id="2055" name="Rectangle 10"/>
          <p:cNvSpPr>
            <a:spLocks noGrp="1" noChangeArrowheads="1"/>
          </p:cNvSpPr>
          <p:nvPr>
            <p:ph type="body" idx="1"/>
          </p:nvPr>
        </p:nvSpPr>
        <p:spPr bwMode="auto">
          <a:xfrm>
            <a:off x="220663" y="1268760"/>
            <a:ext cx="8694737" cy="442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6989" name="Text Box 13"/>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pic>
        <p:nvPicPr>
          <p:cNvPr id="6" name="Grafik 5"/>
          <p:cNvPicPr>
            <a:picLocks noChangeAspect="1"/>
          </p:cNvPicPr>
          <p:nvPr userDrawn="1"/>
        </p:nvPicPr>
        <p:blipFill rotWithShape="1">
          <a:blip r:embed="rId10" cstate="print">
            <a:extLst>
              <a:ext uri="{28A0092B-C50C-407E-A947-70E740481C1C}">
                <a14:useLocalDpi xmlns:a14="http://schemas.microsoft.com/office/drawing/2010/main" val="0"/>
              </a:ext>
            </a:extLst>
          </a:blip>
          <a:srcRect t="-2045" r="11678"/>
          <a:stretch/>
        </p:blipFill>
        <p:spPr>
          <a:xfrm>
            <a:off x="5908988" y="6021288"/>
            <a:ext cx="3055500" cy="706043"/>
          </a:xfrm>
          <a:prstGeom prst="rect">
            <a:avLst/>
          </a:prstGeom>
        </p:spPr>
      </p:pic>
    </p:spTree>
  </p:cSld>
  <p:clrMap bg1="lt1" tx1="dk1" bg2="lt2" tx2="dk2" accent1="accent1" accent2="accent2" accent3="accent3" accent4="accent4" accent5="accent5" accent6="accent6" hlink="hlink" folHlink="folHlink"/>
  <p:sldLayoutIdLst>
    <p:sldLayoutId id="2147483802" r:id="rId1"/>
    <p:sldLayoutId id="2147483804" r:id="rId2"/>
    <p:sldLayoutId id="2147483807" r:id="rId3"/>
    <p:sldLayoutId id="2147483803" r:id="rId4"/>
    <p:sldLayoutId id="2147483801" r:id="rId5"/>
    <p:sldLayoutId id="2147483808" r:id="rId6"/>
    <p:sldLayoutId id="2147483799" r:id="rId7"/>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ahoma" pitchFamily="34" charset="0"/>
        </a:defRPr>
      </a:lvl2pPr>
      <a:lvl3pPr algn="ctr" rtl="0" eaLnBrk="0" fontAlgn="base" hangingPunct="0">
        <a:spcBef>
          <a:spcPct val="0"/>
        </a:spcBef>
        <a:spcAft>
          <a:spcPct val="0"/>
        </a:spcAft>
        <a:defRPr sz="2800">
          <a:solidFill>
            <a:schemeClr val="tx2"/>
          </a:solidFill>
          <a:latin typeface="Tahoma" pitchFamily="34" charset="0"/>
        </a:defRPr>
      </a:lvl3pPr>
      <a:lvl4pPr algn="ctr" rtl="0" eaLnBrk="0" fontAlgn="base" hangingPunct="0">
        <a:spcBef>
          <a:spcPct val="0"/>
        </a:spcBef>
        <a:spcAft>
          <a:spcPct val="0"/>
        </a:spcAft>
        <a:defRPr sz="2800">
          <a:solidFill>
            <a:schemeClr val="tx2"/>
          </a:solidFill>
          <a:latin typeface="Tahoma" pitchFamily="34" charset="0"/>
        </a:defRPr>
      </a:lvl4pPr>
      <a:lvl5pPr algn="ctr" rtl="0" eaLnBrk="0" fontAlgn="base" hangingPunct="0">
        <a:spcBef>
          <a:spcPct val="0"/>
        </a:spcBef>
        <a:spcAft>
          <a:spcPct val="0"/>
        </a:spcAft>
        <a:defRPr sz="2800">
          <a:solidFill>
            <a:schemeClr val="tx2"/>
          </a:solidFill>
          <a:latin typeface="Tahoma" pitchFamily="34" charset="0"/>
        </a:defRPr>
      </a:lvl5pPr>
      <a:lvl6pPr marL="457200" algn="ctr" rtl="0" eaLnBrk="1" fontAlgn="base" hangingPunct="1">
        <a:spcBef>
          <a:spcPct val="0"/>
        </a:spcBef>
        <a:spcAft>
          <a:spcPct val="0"/>
        </a:spcAft>
        <a:defRPr sz="2800">
          <a:solidFill>
            <a:schemeClr val="tx2"/>
          </a:solidFill>
          <a:latin typeface="Tahoma" pitchFamily="34" charset="0"/>
        </a:defRPr>
      </a:lvl6pPr>
      <a:lvl7pPr marL="914400" algn="ctr" rtl="0" eaLnBrk="1" fontAlgn="base" hangingPunct="1">
        <a:spcBef>
          <a:spcPct val="0"/>
        </a:spcBef>
        <a:spcAft>
          <a:spcPct val="0"/>
        </a:spcAft>
        <a:defRPr sz="2800">
          <a:solidFill>
            <a:schemeClr val="tx2"/>
          </a:solidFill>
          <a:latin typeface="Tahoma" pitchFamily="34" charset="0"/>
        </a:defRPr>
      </a:lvl7pPr>
      <a:lvl8pPr marL="1371600" algn="ctr" rtl="0" eaLnBrk="1" fontAlgn="base" hangingPunct="1">
        <a:spcBef>
          <a:spcPct val="0"/>
        </a:spcBef>
        <a:spcAft>
          <a:spcPct val="0"/>
        </a:spcAft>
        <a:defRPr sz="2800">
          <a:solidFill>
            <a:schemeClr val="tx2"/>
          </a:solidFill>
          <a:latin typeface="Tahoma" pitchFamily="34" charset="0"/>
        </a:defRPr>
      </a:lvl8pPr>
      <a:lvl9pPr marL="1828800" algn="ctr" rtl="0" eaLnBrk="1" fontAlgn="base" hangingPunct="1">
        <a:spcBef>
          <a:spcPct val="0"/>
        </a:spcBef>
        <a:spcAft>
          <a:spcPct val="0"/>
        </a:spcAft>
        <a:defRPr sz="28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bg1"/>
          </a:solidFill>
          <a:latin typeface="Ubuntu Mono" panose="020B0509030602030204" pitchFamily="49" charset="0"/>
          <a:ea typeface="Roboto" panose="02000000000000000000" pitchFamily="2" charset="0"/>
          <a:cs typeface="+mn-cs"/>
        </a:defRPr>
      </a:lvl1pPr>
      <a:lvl2pPr marL="742950" indent="-28575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2pPr>
      <a:lvl3pPr marL="11430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3pPr>
      <a:lvl4pPr marL="16002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4pPr>
      <a:lvl5pPr marL="20574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332656"/>
            <a:ext cx="8496944" cy="61206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pic>
        <p:nvPicPr>
          <p:cNvPr id="5" name="Grafik 4"/>
          <p:cNvPicPr>
            <a:picLocks noChangeAspect="1"/>
          </p:cNvPicPr>
          <p:nvPr userDrawn="1"/>
        </p:nvPicPr>
        <p:blipFill rotWithShape="1">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r="12339"/>
          <a:stretch/>
        </p:blipFill>
        <p:spPr>
          <a:xfrm>
            <a:off x="7047275" y="6383274"/>
            <a:ext cx="1989221" cy="430102"/>
          </a:xfrm>
          <a:prstGeom prst="rect">
            <a:avLst/>
          </a:prstGeom>
        </p:spPr>
      </p:pic>
    </p:spTree>
    <p:extLst>
      <p:ext uri="{BB962C8B-B14F-4D97-AF65-F5344CB8AC3E}">
        <p14:creationId xmlns:p14="http://schemas.microsoft.com/office/powerpoint/2010/main" val="3181643712"/>
      </p:ext>
    </p:extLst>
  </p:cSld>
  <p:clrMap bg1="lt1" tx1="dk1" bg2="lt2" tx2="dk2" accent1="accent1" accent2="accent2" accent3="accent3" accent4="accent4" accent5="accent5" accent6="accent6" hlink="hlink" folHlink="folHlink"/>
  <p:sldLayoutIdLst>
    <p:sldLayoutId id="2147483810" r:id="rId1"/>
    <p:sldLayoutId id="2147483811" r:id="rId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000" kern="1200">
          <a:solidFill>
            <a:schemeClr val="tx1"/>
          </a:solidFill>
          <a:latin typeface="Ubuntu Mono" panose="020B0509030602030204" pitchFamily="49" charset="0"/>
          <a:ea typeface="+mn-ea"/>
          <a:cs typeface="Ubuntu Mono" panose="020B0509030602030204" pitchFamily="49"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matthew.hitchcock@microsoft.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Release Pipeline in Practice</a:t>
            </a:r>
          </a:p>
        </p:txBody>
      </p:sp>
      <p:sp>
        <p:nvSpPr>
          <p:cNvPr id="3" name="Textplatzhalter 2"/>
          <p:cNvSpPr>
            <a:spLocks noGrp="1"/>
          </p:cNvSpPr>
          <p:nvPr>
            <p:ph type="body" idx="1"/>
          </p:nvPr>
        </p:nvSpPr>
        <p:spPr>
          <a:xfrm>
            <a:off x="674440" y="6093296"/>
            <a:ext cx="5193704" cy="564083"/>
          </a:xfrm>
        </p:spPr>
        <p:txBody>
          <a:bodyPr/>
          <a:lstStyle/>
          <a:p>
            <a:r>
              <a:rPr lang="de-DE" dirty="0"/>
              <a:t>Matt Hitchcock, Senior Consultant @ Microsoft Singapore</a:t>
            </a:r>
          </a:p>
        </p:txBody>
      </p:sp>
      <p:sp>
        <p:nvSpPr>
          <p:cNvPr id="4" name="Textplatzhalter 3"/>
          <p:cNvSpPr>
            <a:spLocks noGrp="1"/>
          </p:cNvSpPr>
          <p:nvPr>
            <p:ph type="body" sz="quarter" idx="10"/>
          </p:nvPr>
        </p:nvSpPr>
        <p:spPr/>
        <p:txBody>
          <a:bodyPr/>
          <a:lstStyle/>
          <a:p>
            <a:r>
              <a:rPr lang="de-DE" dirty="0"/>
              <a:t>Graduating from the School of Michael Greene</a:t>
            </a:r>
          </a:p>
          <a:p>
            <a:endParaRPr lang="de-DE" dirty="0"/>
          </a:p>
          <a:p>
            <a:r>
              <a:rPr lang="de-DE" dirty="0"/>
              <a:t>ANY SUPPORTING CODE AND DOCUMENTATION AT https://github.com/matthitchcock/PSConfEU17-ReleasePipelineinPractice</a:t>
            </a:r>
          </a:p>
        </p:txBody>
      </p:sp>
    </p:spTree>
    <p:extLst>
      <p:ext uri="{BB962C8B-B14F-4D97-AF65-F5344CB8AC3E}">
        <p14:creationId xmlns:p14="http://schemas.microsoft.com/office/powerpoint/2010/main" val="289004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Demo – The Release Pipeline</a:t>
            </a:r>
            <a:endParaRPr lang="en-US" dirty="0"/>
          </a:p>
        </p:txBody>
      </p:sp>
      <p:sp>
        <p:nvSpPr>
          <p:cNvPr id="2" name="Conten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7592319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How has the experience been?</a:t>
            </a:r>
            <a:endParaRPr lang="en-US" dirty="0"/>
          </a:p>
        </p:txBody>
      </p:sp>
      <p:pic>
        <p:nvPicPr>
          <p:cNvPr id="8" name="Picture 7"/>
          <p:cNvPicPr>
            <a:picLocks noChangeAspect="1"/>
          </p:cNvPicPr>
          <p:nvPr/>
        </p:nvPicPr>
        <p:blipFill>
          <a:blip r:embed="rId3"/>
          <a:stretch>
            <a:fillRect/>
          </a:stretch>
        </p:blipFill>
        <p:spPr>
          <a:xfrm>
            <a:off x="2536825" y="2289175"/>
            <a:ext cx="4070350" cy="2279650"/>
          </a:xfrm>
          <a:prstGeom prst="rect">
            <a:avLst/>
          </a:prstGeom>
        </p:spPr>
      </p:pic>
    </p:spTree>
    <p:extLst>
      <p:ext uri="{BB962C8B-B14F-4D97-AF65-F5344CB8AC3E}">
        <p14:creationId xmlns:p14="http://schemas.microsoft.com/office/powerpoint/2010/main" val="22419139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2"/>
            <a:ext cx="4392488" cy="4392488"/>
          </a:xfrm>
        </p:spPr>
        <p:txBody>
          <a:bodyPr/>
          <a:lstStyle/>
          <a:p>
            <a:r>
              <a:rPr lang="en-US" dirty="0"/>
              <a:t>Technical</a:t>
            </a:r>
          </a:p>
          <a:p>
            <a:pPr lvl="1"/>
            <a:r>
              <a:rPr lang="en-US" dirty="0"/>
              <a:t>How to manage Credentials</a:t>
            </a:r>
          </a:p>
          <a:p>
            <a:pPr lvl="1"/>
            <a:r>
              <a:rPr lang="en-US" dirty="0"/>
              <a:t>How to Orchestrate a Release</a:t>
            </a:r>
          </a:p>
          <a:p>
            <a:pPr lvl="1"/>
            <a:r>
              <a:rPr lang="en-US" dirty="0"/>
              <a:t>Environment issues!</a:t>
            </a:r>
          </a:p>
          <a:p>
            <a:pPr lvl="1"/>
            <a:r>
              <a:rPr lang="en-US" dirty="0"/>
              <a:t>DSC Resource Gaps</a:t>
            </a:r>
          </a:p>
          <a:p>
            <a:pPr lvl="1"/>
            <a:r>
              <a:rPr lang="en-US" dirty="0"/>
              <a:t>Locked down Desktop!</a:t>
            </a:r>
          </a:p>
          <a:p>
            <a:pPr lvl="1"/>
            <a:r>
              <a:rPr lang="en-US" dirty="0"/>
              <a:t>Change how we think about Infra</a:t>
            </a:r>
          </a:p>
        </p:txBody>
      </p:sp>
      <p:sp>
        <p:nvSpPr>
          <p:cNvPr id="3" name="Title 2"/>
          <p:cNvSpPr>
            <a:spLocks noGrp="1"/>
          </p:cNvSpPr>
          <p:nvPr>
            <p:ph type="title"/>
          </p:nvPr>
        </p:nvSpPr>
        <p:spPr/>
        <p:txBody>
          <a:bodyPr/>
          <a:lstStyle/>
          <a:p>
            <a:r>
              <a:rPr lang="en-SG" dirty="0"/>
              <a:t>Challenges to overcome …</a:t>
            </a:r>
            <a:endParaRPr lang="en-US" dirty="0"/>
          </a:p>
        </p:txBody>
      </p:sp>
      <p:sp>
        <p:nvSpPr>
          <p:cNvPr id="4" name="Content Placeholder 1">
            <a:extLst>
              <a:ext uri="{FF2B5EF4-FFF2-40B4-BE49-F238E27FC236}">
                <a16:creationId xmlns:a16="http://schemas.microsoft.com/office/drawing/2014/main" id="{2DA43895-9B9F-4448-B6B8-E3C40CBFD8D6}"/>
              </a:ext>
            </a:extLst>
          </p:cNvPr>
          <p:cNvSpPr txBox="1">
            <a:spLocks/>
          </p:cNvSpPr>
          <p:nvPr/>
        </p:nvSpPr>
        <p:spPr bwMode="auto">
          <a:xfrm>
            <a:off x="4823520" y="1916832"/>
            <a:ext cx="4212976"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tabLst>
                <a:tab pos="355600" algn="l"/>
                <a:tab pos="723900" algn="l"/>
                <a:tab pos="1168400" algn="l"/>
                <a:tab pos="1612900" algn="l"/>
                <a:tab pos="2057400" algn="l"/>
              </a:tabLst>
              <a:defRPr sz="28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cs typeface="+mn-cs"/>
              </a:defRPr>
            </a:lvl1pPr>
            <a:lvl2pPr marL="742950" indent="-285750" algn="l" defTabSz="444500" rtl="0" eaLnBrk="0" fontAlgn="base" hangingPunct="0">
              <a:spcBef>
                <a:spcPct val="20000"/>
              </a:spcBef>
              <a:spcAft>
                <a:spcPct val="0"/>
              </a:spcAft>
              <a:buFont typeface="Arial" pitchFamily="34" charset="0"/>
              <a:buChar char="•"/>
              <a:tabLst>
                <a:tab pos="355600" algn="l"/>
                <a:tab pos="762000" algn="l"/>
                <a:tab pos="1168400" algn="l"/>
                <a:tab pos="1612900" algn="l"/>
                <a:tab pos="2057400" algn="l"/>
              </a:tabLst>
              <a:defRPr sz="24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defRPr>
            </a:lvl2pPr>
            <a:lvl3pPr marL="1143000" indent="-228600" algn="l" rtl="0" eaLnBrk="0" fontAlgn="base" hangingPunct="0">
              <a:spcBef>
                <a:spcPct val="20000"/>
              </a:spcBef>
              <a:spcAft>
                <a:spcPct val="0"/>
              </a:spcAft>
              <a:buFont typeface="Arial" pitchFamily="34" charset="0"/>
              <a:buChar char="•"/>
              <a:tabLst>
                <a:tab pos="355600" algn="l"/>
                <a:tab pos="723900" algn="l"/>
                <a:tab pos="1168400" algn="l"/>
                <a:tab pos="1612900" algn="l"/>
                <a:tab pos="2057400" algn="l"/>
              </a:tabLst>
              <a:defRPr sz="24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defRPr>
            </a:lvl3pPr>
            <a:lvl4pPr marL="1600200" indent="-228600" algn="l" rtl="0" eaLnBrk="0" fontAlgn="base" hangingPunct="0">
              <a:spcBef>
                <a:spcPct val="20000"/>
              </a:spcBef>
              <a:spcAft>
                <a:spcPct val="0"/>
              </a:spcAft>
              <a:buFont typeface="Arial" pitchFamily="34" charset="0"/>
              <a:buChar char="•"/>
              <a:tabLst>
                <a:tab pos="355600" algn="l"/>
                <a:tab pos="723900" algn="l"/>
                <a:tab pos="1168400" algn="l"/>
                <a:tab pos="1612900" algn="l"/>
                <a:tab pos="2057400" algn="l"/>
              </a:tabLst>
              <a:defRPr sz="24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defRPr>
            </a:lvl4pPr>
            <a:lvl5pPr marL="2057400" indent="-228600" algn="l" rtl="0" eaLnBrk="0" fontAlgn="base" hangingPunct="0">
              <a:spcBef>
                <a:spcPct val="20000"/>
              </a:spcBef>
              <a:spcAft>
                <a:spcPct val="0"/>
              </a:spcAft>
              <a:buFont typeface="Arial" pitchFamily="34" charset="0"/>
              <a:buChar char="•"/>
              <a:tabLst>
                <a:tab pos="355600" algn="l"/>
                <a:tab pos="723900" algn="l"/>
                <a:tab pos="1168400" algn="l"/>
                <a:tab pos="1612900" algn="l"/>
                <a:tab pos="2057400" algn="l"/>
              </a:tabLst>
              <a:defRPr sz="24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r>
              <a:rPr lang="en-US" kern="0" dirty="0"/>
              <a:t>People</a:t>
            </a:r>
          </a:p>
          <a:p>
            <a:pPr lvl="1"/>
            <a:r>
              <a:rPr lang="en-US" kern="0" dirty="0"/>
              <a:t>Prioritization of the project</a:t>
            </a:r>
          </a:p>
          <a:p>
            <a:pPr lvl="1"/>
            <a:r>
              <a:rPr lang="en-US" kern="0" dirty="0"/>
              <a:t>Silent Resistance</a:t>
            </a:r>
          </a:p>
          <a:p>
            <a:pPr lvl="1"/>
            <a:r>
              <a:rPr lang="en-US" kern="0" dirty="0"/>
              <a:t>Skills Development</a:t>
            </a:r>
          </a:p>
          <a:p>
            <a:pPr lvl="1"/>
            <a:r>
              <a:rPr lang="en-US" kern="0" dirty="0"/>
              <a:t>Comfort Zone</a:t>
            </a:r>
          </a:p>
          <a:p>
            <a:pPr lvl="1"/>
            <a:r>
              <a:rPr lang="en-US" kern="0" dirty="0"/>
              <a:t>Change how we think</a:t>
            </a:r>
          </a:p>
        </p:txBody>
      </p:sp>
    </p:spTree>
    <p:extLst>
      <p:ext uri="{BB962C8B-B14F-4D97-AF65-F5344CB8AC3E}">
        <p14:creationId xmlns:p14="http://schemas.microsoft.com/office/powerpoint/2010/main" val="5851836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Timeline of events</a:t>
            </a:r>
            <a:endParaRPr lang="en-US" dirty="0"/>
          </a:p>
        </p:txBody>
      </p:sp>
      <p:graphicFrame>
        <p:nvGraphicFramePr>
          <p:cNvPr id="7" name="Table 6">
            <a:extLst>
              <a:ext uri="{FF2B5EF4-FFF2-40B4-BE49-F238E27FC236}">
                <a16:creationId xmlns:a16="http://schemas.microsoft.com/office/drawing/2014/main" id="{267C45D1-A8E2-481B-B37C-4DA3BE2F8761}"/>
              </a:ext>
            </a:extLst>
          </p:cNvPr>
          <p:cNvGraphicFramePr>
            <a:graphicFrameLocks noGrp="1"/>
          </p:cNvGraphicFramePr>
          <p:nvPr>
            <p:extLst>
              <p:ext uri="{D42A27DB-BD31-4B8C-83A1-F6EECF244321}">
                <p14:modId xmlns:p14="http://schemas.microsoft.com/office/powerpoint/2010/main" val="4183812503"/>
              </p:ext>
            </p:extLst>
          </p:nvPr>
        </p:nvGraphicFramePr>
        <p:xfrm>
          <a:off x="251520" y="1556792"/>
          <a:ext cx="8640960" cy="433832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836155231"/>
                    </a:ext>
                  </a:extLst>
                </a:gridCol>
                <a:gridCol w="7272808">
                  <a:extLst>
                    <a:ext uri="{9D8B030D-6E8A-4147-A177-3AD203B41FA5}">
                      <a16:colId xmlns:a16="http://schemas.microsoft.com/office/drawing/2014/main" val="3333665351"/>
                    </a:ext>
                  </a:extLst>
                </a:gridCol>
              </a:tblGrid>
              <a:tr h="370840">
                <a:tc>
                  <a:txBody>
                    <a:bodyPr/>
                    <a:lstStyle/>
                    <a:p>
                      <a:r>
                        <a:rPr lang="en-US" sz="1200" dirty="0"/>
                        <a:t>Month</a:t>
                      </a:r>
                    </a:p>
                  </a:txBody>
                  <a:tcPr/>
                </a:tc>
                <a:tc>
                  <a:txBody>
                    <a:bodyPr/>
                    <a:lstStyle/>
                    <a:p>
                      <a:r>
                        <a:rPr lang="en-US" sz="1200" dirty="0"/>
                        <a:t>What we achieved</a:t>
                      </a:r>
                    </a:p>
                  </a:txBody>
                  <a:tcPr/>
                </a:tc>
                <a:extLst>
                  <a:ext uri="{0D108BD9-81ED-4DB2-BD59-A6C34878D82A}">
                    <a16:rowId xmlns:a16="http://schemas.microsoft.com/office/drawing/2014/main" val="2803619807"/>
                  </a:ext>
                </a:extLst>
              </a:tr>
              <a:tr h="370840">
                <a:tc>
                  <a:txBody>
                    <a:bodyPr/>
                    <a:lstStyle/>
                    <a:p>
                      <a:r>
                        <a:rPr lang="en-US" sz="1200" dirty="0"/>
                        <a:t>Jul 2016</a:t>
                      </a:r>
                    </a:p>
                  </a:txBody>
                  <a:tcPr/>
                </a:tc>
                <a:tc>
                  <a:txBody>
                    <a:bodyPr/>
                    <a:lstStyle/>
                    <a:p>
                      <a:r>
                        <a:rPr lang="en-US" sz="1200" dirty="0"/>
                        <a:t>Major Hyper-V issue prompts Infra-as-Code initiative</a:t>
                      </a:r>
                    </a:p>
                  </a:txBody>
                  <a:tcPr/>
                </a:tc>
                <a:extLst>
                  <a:ext uri="{0D108BD9-81ED-4DB2-BD59-A6C34878D82A}">
                    <a16:rowId xmlns:a16="http://schemas.microsoft.com/office/drawing/2014/main" val="1259412493"/>
                  </a:ext>
                </a:extLst>
              </a:tr>
              <a:tr h="370840">
                <a:tc>
                  <a:txBody>
                    <a:bodyPr/>
                    <a:lstStyle/>
                    <a:p>
                      <a:r>
                        <a:rPr lang="en-US" sz="1200" dirty="0"/>
                        <a:t>Aug 2016</a:t>
                      </a:r>
                    </a:p>
                  </a:txBody>
                  <a:tcPr/>
                </a:tc>
                <a:tc>
                  <a:txBody>
                    <a:bodyPr/>
                    <a:lstStyle/>
                    <a:p>
                      <a:r>
                        <a:rPr lang="en-US" sz="1200" dirty="0"/>
                        <a:t>Simple demo of Infra-as-Code completed, no Release Pipeline</a:t>
                      </a:r>
                    </a:p>
                  </a:txBody>
                  <a:tcPr/>
                </a:tc>
                <a:extLst>
                  <a:ext uri="{0D108BD9-81ED-4DB2-BD59-A6C34878D82A}">
                    <a16:rowId xmlns:a16="http://schemas.microsoft.com/office/drawing/2014/main" val="3818076926"/>
                  </a:ext>
                </a:extLst>
              </a:tr>
              <a:tr h="370840">
                <a:tc>
                  <a:txBody>
                    <a:bodyPr/>
                    <a:lstStyle/>
                    <a:p>
                      <a:r>
                        <a:rPr lang="en-US" sz="1200" dirty="0"/>
                        <a:t>Sept 2016</a:t>
                      </a:r>
                    </a:p>
                  </a:txBody>
                  <a:tcPr/>
                </a:tc>
                <a:tc>
                  <a:txBody>
                    <a:bodyPr/>
                    <a:lstStyle/>
                    <a:p>
                      <a:r>
                        <a:rPr lang="en-US" sz="1200" dirty="0"/>
                        <a:t>Spent time aligning understanding of Infra-as-Code among the team. Delivered a Demo using TFS Release Pipeline</a:t>
                      </a:r>
                    </a:p>
                  </a:txBody>
                  <a:tcPr/>
                </a:tc>
                <a:extLst>
                  <a:ext uri="{0D108BD9-81ED-4DB2-BD59-A6C34878D82A}">
                    <a16:rowId xmlns:a16="http://schemas.microsoft.com/office/drawing/2014/main" val="1173337441"/>
                  </a:ext>
                </a:extLst>
              </a:tr>
              <a:tr h="370840">
                <a:tc>
                  <a:txBody>
                    <a:bodyPr/>
                    <a:lstStyle/>
                    <a:p>
                      <a:r>
                        <a:rPr lang="en-US" sz="1200" dirty="0"/>
                        <a:t>Oct 2016</a:t>
                      </a:r>
                    </a:p>
                  </a:txBody>
                  <a:tcPr/>
                </a:tc>
                <a:tc>
                  <a:txBody>
                    <a:bodyPr/>
                    <a:lstStyle/>
                    <a:p>
                      <a:r>
                        <a:rPr lang="en-US" sz="1200" dirty="0"/>
                        <a:t>Started teaching Git, DSC and TFS to Engineers. Started tackling Release Pipeline problems</a:t>
                      </a:r>
                    </a:p>
                  </a:txBody>
                  <a:tcPr/>
                </a:tc>
                <a:extLst>
                  <a:ext uri="{0D108BD9-81ED-4DB2-BD59-A6C34878D82A}">
                    <a16:rowId xmlns:a16="http://schemas.microsoft.com/office/drawing/2014/main" val="767620005"/>
                  </a:ext>
                </a:extLst>
              </a:tr>
              <a:tr h="370840">
                <a:tc>
                  <a:txBody>
                    <a:bodyPr/>
                    <a:lstStyle/>
                    <a:p>
                      <a:r>
                        <a:rPr lang="en-US" sz="1200" dirty="0"/>
                        <a:t>Nov 2016</a:t>
                      </a:r>
                    </a:p>
                  </a:txBody>
                  <a:tcPr/>
                </a:tc>
                <a:tc>
                  <a:txBody>
                    <a:bodyPr/>
                    <a:lstStyle/>
                    <a:p>
                      <a:r>
                        <a:rPr lang="en-US" sz="1200" dirty="0"/>
                        <a:t>Working DSC Configs for Web Servers, App Servers and Hyper-V Servers. Simple tests in place.</a:t>
                      </a:r>
                    </a:p>
                  </a:txBody>
                  <a:tcPr/>
                </a:tc>
                <a:extLst>
                  <a:ext uri="{0D108BD9-81ED-4DB2-BD59-A6C34878D82A}">
                    <a16:rowId xmlns:a16="http://schemas.microsoft.com/office/drawing/2014/main" val="3021608912"/>
                  </a:ext>
                </a:extLst>
              </a:tr>
              <a:tr h="370840">
                <a:tc>
                  <a:txBody>
                    <a:bodyPr/>
                    <a:lstStyle/>
                    <a:p>
                      <a:r>
                        <a:rPr lang="en-US" sz="1200" dirty="0"/>
                        <a:t>Dec 2016</a:t>
                      </a:r>
                    </a:p>
                  </a:txBody>
                  <a:tcPr/>
                </a:tc>
                <a:tc>
                  <a:txBody>
                    <a:bodyPr/>
                    <a:lstStyle/>
                    <a:p>
                      <a:r>
                        <a:rPr lang="en-US" sz="1200" dirty="0"/>
                        <a:t>Tackled WAP Cloud Provisioning and SCVMM Config using Script Resource</a:t>
                      </a:r>
                    </a:p>
                  </a:txBody>
                  <a:tcPr/>
                </a:tc>
                <a:extLst>
                  <a:ext uri="{0D108BD9-81ED-4DB2-BD59-A6C34878D82A}">
                    <a16:rowId xmlns:a16="http://schemas.microsoft.com/office/drawing/2014/main" val="2213908069"/>
                  </a:ext>
                </a:extLst>
              </a:tr>
              <a:tr h="370840">
                <a:tc>
                  <a:txBody>
                    <a:bodyPr/>
                    <a:lstStyle/>
                    <a:p>
                      <a:r>
                        <a:rPr lang="en-US" sz="1200" dirty="0"/>
                        <a:t>Jan 2017</a:t>
                      </a:r>
                    </a:p>
                  </a:txBody>
                  <a:tcPr/>
                </a:tc>
                <a:tc>
                  <a:txBody>
                    <a:bodyPr/>
                    <a:lstStyle/>
                    <a:p>
                      <a:r>
                        <a:rPr lang="en-US" sz="1200" dirty="0"/>
                        <a:t>Further development and testing of the Hyper-V and SCVMM Configuration on Test Servers</a:t>
                      </a:r>
                    </a:p>
                  </a:txBody>
                  <a:tcPr/>
                </a:tc>
                <a:extLst>
                  <a:ext uri="{0D108BD9-81ED-4DB2-BD59-A6C34878D82A}">
                    <a16:rowId xmlns:a16="http://schemas.microsoft.com/office/drawing/2014/main" val="2502859060"/>
                  </a:ext>
                </a:extLst>
              </a:tr>
              <a:tr h="370840">
                <a:tc>
                  <a:txBody>
                    <a:bodyPr/>
                    <a:lstStyle/>
                    <a:p>
                      <a:r>
                        <a:rPr lang="en-US" sz="1200" dirty="0"/>
                        <a:t>Feb 2017</a:t>
                      </a:r>
                    </a:p>
                  </a:txBody>
                  <a:tcPr/>
                </a:tc>
                <a:tc>
                  <a:txBody>
                    <a:bodyPr/>
                    <a:lstStyle/>
                    <a:p>
                      <a:r>
                        <a:rPr lang="en-US" sz="1200" dirty="0"/>
                        <a:t>Pester Tests to prove Security Baselines are in place – Integrated into Release Pipeline and Builds</a:t>
                      </a:r>
                    </a:p>
                  </a:txBody>
                  <a:tcPr/>
                </a:tc>
                <a:extLst>
                  <a:ext uri="{0D108BD9-81ED-4DB2-BD59-A6C34878D82A}">
                    <a16:rowId xmlns:a16="http://schemas.microsoft.com/office/drawing/2014/main" val="2732357948"/>
                  </a:ext>
                </a:extLst>
              </a:tr>
              <a:tr h="370840">
                <a:tc>
                  <a:txBody>
                    <a:bodyPr/>
                    <a:lstStyle/>
                    <a:p>
                      <a:r>
                        <a:rPr lang="en-US" sz="1200" dirty="0"/>
                        <a:t>Mar 2017</a:t>
                      </a:r>
                    </a:p>
                  </a:txBody>
                  <a:tcPr/>
                </a:tc>
                <a:tc>
                  <a:txBody>
                    <a:bodyPr/>
                    <a:lstStyle/>
                    <a:p>
                      <a:r>
                        <a:rPr lang="en-US" sz="1200" dirty="0"/>
                        <a:t>Production Pilot of TFS Release Pipeline, fully completed Web and App Server configurations. Overcame final Release Pipeline build challenges (holding pattern logic)!</a:t>
                      </a:r>
                    </a:p>
                  </a:txBody>
                  <a:tcPr/>
                </a:tc>
                <a:extLst>
                  <a:ext uri="{0D108BD9-81ED-4DB2-BD59-A6C34878D82A}">
                    <a16:rowId xmlns:a16="http://schemas.microsoft.com/office/drawing/2014/main" val="1804724929"/>
                  </a:ext>
                </a:extLst>
              </a:tr>
              <a:tr h="370840">
                <a:tc>
                  <a:txBody>
                    <a:bodyPr/>
                    <a:lstStyle/>
                    <a:p>
                      <a:r>
                        <a:rPr lang="en-US" sz="1200" dirty="0"/>
                        <a:t>Apr 2017</a:t>
                      </a:r>
                    </a:p>
                  </a:txBody>
                  <a:tcPr/>
                </a:tc>
                <a:tc>
                  <a:txBody>
                    <a:bodyPr/>
                    <a:lstStyle/>
                    <a:p>
                      <a:r>
                        <a:rPr lang="en-US" sz="1200"/>
                        <a:t>Nano Server standard baseline completed. First full release of virtualization platform </a:t>
                      </a:r>
                      <a:r>
                        <a:rPr lang="en-US" sz="1200" strike="sngStrike"/>
                        <a:t>released!</a:t>
                      </a:r>
                      <a:r>
                        <a:rPr lang="en-US" sz="1200" strike="noStrike"/>
                        <a:t> to be demo’d for Release when I return from PSConf.EU!</a:t>
                      </a:r>
                      <a:endParaRPr lang="en-US" sz="1200" strike="sngStrike" dirty="0"/>
                    </a:p>
                  </a:txBody>
                  <a:tcPr/>
                </a:tc>
                <a:extLst>
                  <a:ext uri="{0D108BD9-81ED-4DB2-BD59-A6C34878D82A}">
                    <a16:rowId xmlns:a16="http://schemas.microsoft.com/office/drawing/2014/main" val="3856262716"/>
                  </a:ext>
                </a:extLst>
              </a:tr>
            </a:tbl>
          </a:graphicData>
        </a:graphic>
      </p:graphicFrame>
    </p:spTree>
    <p:extLst>
      <p:ext uri="{BB962C8B-B14F-4D97-AF65-F5344CB8AC3E}">
        <p14:creationId xmlns:p14="http://schemas.microsoft.com/office/powerpoint/2010/main" val="13127177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08720"/>
            <a:ext cx="9144000" cy="792088"/>
          </a:xfrm>
          <a:prstGeom prst="rect">
            <a:avLst/>
          </a:prstGeom>
        </p:spPr>
        <p:txBody>
          <a:bodyPr/>
          <a:lstStyle/>
          <a:p>
            <a:r>
              <a:rPr lang="de-DE" dirty="0"/>
              <a:t>Summary</a:t>
            </a:r>
          </a:p>
        </p:txBody>
      </p:sp>
      <p:sp>
        <p:nvSpPr>
          <p:cNvPr id="3" name="Inhaltsplatzhalter 2"/>
          <p:cNvSpPr>
            <a:spLocks noGrp="1"/>
          </p:cNvSpPr>
          <p:nvPr>
            <p:ph idx="1"/>
          </p:nvPr>
        </p:nvSpPr>
        <p:spPr>
          <a:xfrm>
            <a:off x="251520" y="1916832"/>
            <a:ext cx="5339779" cy="4392488"/>
          </a:xfrm>
        </p:spPr>
        <p:txBody>
          <a:bodyPr/>
          <a:lstStyle/>
          <a:p>
            <a:r>
              <a:rPr lang="de-DE" sz="2400" dirty="0"/>
              <a:t>The Release Pipeline Whitepaper and Demo_CI Project are great resources to get started</a:t>
            </a:r>
          </a:p>
          <a:p>
            <a:r>
              <a:rPr lang="de-DE" sz="2400" dirty="0"/>
              <a:t>This is likely to be a slow process, you will have additional challenges to solve</a:t>
            </a:r>
          </a:p>
          <a:p>
            <a:r>
              <a:rPr lang="de-DE" sz="2400" dirty="0"/>
              <a:t>A clear architecture helps all involved</a:t>
            </a:r>
          </a:p>
          <a:p>
            <a:r>
              <a:rPr lang="de-DE" sz="2400" dirty="0"/>
              <a:t>You can‘t tackle all the challenges, especially the people challenges at once. Take the wins as they come</a:t>
            </a:r>
          </a:p>
          <a:p>
            <a:r>
              <a:rPr lang="de-DE" sz="2400" dirty="0"/>
              <a:t>Be prepared to feel lonely and to upset people along the way</a:t>
            </a:r>
          </a:p>
          <a:p>
            <a:r>
              <a:rPr lang="de-DE" sz="2400" dirty="0"/>
              <a:t>Don‘t be a purist on day 1</a:t>
            </a:r>
          </a:p>
        </p:txBody>
      </p:sp>
      <p:pic>
        <p:nvPicPr>
          <p:cNvPr id="9" name="Picture 8"/>
          <p:cNvPicPr>
            <a:picLocks noChangeAspect="1"/>
          </p:cNvPicPr>
          <p:nvPr/>
        </p:nvPicPr>
        <p:blipFill>
          <a:blip r:embed="rId3"/>
          <a:stretch>
            <a:fillRect/>
          </a:stretch>
        </p:blipFill>
        <p:spPr>
          <a:xfrm>
            <a:off x="5937662" y="1916832"/>
            <a:ext cx="2974519" cy="3847988"/>
          </a:xfrm>
          <a:prstGeom prst="rect">
            <a:avLst/>
          </a:prstGeom>
        </p:spPr>
      </p:pic>
    </p:spTree>
    <p:extLst>
      <p:ext uri="{BB962C8B-B14F-4D97-AF65-F5344CB8AC3E}">
        <p14:creationId xmlns:p14="http://schemas.microsoft.com/office/powerpoint/2010/main" val="310972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460254" y="2278330"/>
            <a:ext cx="3695700" cy="2089150"/>
          </a:xfrm>
          <a:prstGeom prst="rect">
            <a:avLst/>
          </a:prstGeom>
        </p:spPr>
      </p:pic>
    </p:spTree>
    <p:extLst>
      <p:ext uri="{BB962C8B-B14F-4D97-AF65-F5344CB8AC3E}">
        <p14:creationId xmlns:p14="http://schemas.microsoft.com/office/powerpoint/2010/main" val="41125363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Now</a:t>
            </a:r>
            <a:r>
              <a:rPr lang="de-DE" dirty="0"/>
              <a:t>: 15 min break</a:t>
            </a:r>
          </a:p>
          <a:p>
            <a:endParaRPr lang="de-DE" dirty="0"/>
          </a:p>
          <a:p>
            <a:r>
              <a:rPr lang="de-DE" dirty="0"/>
              <a:t>Grab a </a:t>
            </a:r>
            <a:r>
              <a:rPr lang="de-DE" dirty="0" err="1"/>
              <a:t>coffee</a:t>
            </a:r>
            <a:endParaRPr lang="de-DE" dirty="0"/>
          </a:p>
          <a:p>
            <a:r>
              <a:rPr lang="de-DE" dirty="0" err="1"/>
              <a:t>Stay</a:t>
            </a:r>
            <a:r>
              <a:rPr lang="de-DE" dirty="0"/>
              <a:t> </a:t>
            </a:r>
            <a:r>
              <a:rPr lang="de-DE" dirty="0" err="1"/>
              <a:t>here</a:t>
            </a:r>
            <a:r>
              <a:rPr lang="de-DE" dirty="0"/>
              <a:t> </a:t>
            </a:r>
            <a:r>
              <a:rPr lang="de-DE" dirty="0" err="1"/>
              <a:t>to</a:t>
            </a:r>
            <a:r>
              <a:rPr lang="de-DE" dirty="0"/>
              <a:t> </a:t>
            </a:r>
            <a:r>
              <a:rPr lang="de-DE" dirty="0" err="1"/>
              <a:t>enjoy</a:t>
            </a:r>
            <a:r>
              <a:rPr lang="de-DE" dirty="0"/>
              <a:t> </a:t>
            </a:r>
            <a:r>
              <a:rPr lang="de-DE" dirty="0" err="1"/>
              <a:t>next</a:t>
            </a:r>
            <a:r>
              <a:rPr lang="de-DE" dirty="0"/>
              <a:t> </a:t>
            </a:r>
            <a:r>
              <a:rPr lang="de-DE" dirty="0" err="1"/>
              <a:t>presentation</a:t>
            </a:r>
            <a:endParaRPr lang="de-DE" dirty="0"/>
          </a:p>
          <a:p>
            <a:r>
              <a:rPr lang="de-DE" dirty="0"/>
              <a:t>Change </a:t>
            </a:r>
            <a:r>
              <a:rPr lang="de-DE" dirty="0" err="1"/>
              <a:t>track</a:t>
            </a:r>
            <a:r>
              <a:rPr lang="de-DE" dirty="0"/>
              <a:t> </a:t>
            </a:r>
            <a:r>
              <a:rPr lang="de-DE" dirty="0" err="1"/>
              <a:t>and</a:t>
            </a:r>
            <a:r>
              <a:rPr lang="de-DE" dirty="0"/>
              <a:t> </a:t>
            </a:r>
            <a:r>
              <a:rPr lang="de-DE" dirty="0" err="1"/>
              <a:t>switch</a:t>
            </a:r>
            <a:r>
              <a:rPr lang="de-DE" dirty="0"/>
              <a:t> </a:t>
            </a:r>
            <a:r>
              <a:rPr lang="de-DE" dirty="0" err="1"/>
              <a:t>to</a:t>
            </a:r>
            <a:r>
              <a:rPr lang="de-DE" dirty="0"/>
              <a:t> </a:t>
            </a:r>
            <a:r>
              <a:rPr lang="de-DE" dirty="0" err="1"/>
              <a:t>another</a:t>
            </a:r>
            <a:r>
              <a:rPr lang="de-DE" dirty="0"/>
              <a:t> </a:t>
            </a:r>
            <a:r>
              <a:rPr lang="de-DE" dirty="0" err="1"/>
              <a:t>room</a:t>
            </a:r>
            <a:endParaRPr lang="de-DE" dirty="0"/>
          </a:p>
          <a:p>
            <a:endParaRPr lang="de-DE" dirty="0"/>
          </a:p>
          <a:p>
            <a:r>
              <a:rPr lang="de-DE" dirty="0" err="1"/>
              <a:t>Ask</a:t>
            </a:r>
            <a:r>
              <a:rPr lang="de-DE" dirty="0"/>
              <a:t> </a:t>
            </a:r>
            <a:r>
              <a:rPr lang="de-DE" dirty="0" err="1"/>
              <a:t>me</a:t>
            </a:r>
            <a:r>
              <a:rPr lang="de-DE" dirty="0"/>
              <a:t> </a:t>
            </a:r>
            <a:r>
              <a:rPr lang="de-DE" dirty="0" err="1"/>
              <a:t>questions</a:t>
            </a:r>
            <a:r>
              <a:rPr lang="de-DE" dirty="0"/>
              <a:t> </a:t>
            </a:r>
            <a:r>
              <a:rPr lang="de-DE" dirty="0" err="1"/>
              <a:t>or</a:t>
            </a:r>
            <a:r>
              <a:rPr lang="de-DE" dirty="0"/>
              <a:t> </a:t>
            </a:r>
            <a:r>
              <a:rPr lang="de-DE" dirty="0" err="1"/>
              <a:t>meet</a:t>
            </a:r>
            <a:r>
              <a:rPr lang="de-DE" dirty="0"/>
              <a:t> </a:t>
            </a:r>
            <a:r>
              <a:rPr lang="de-DE" dirty="0" err="1"/>
              <a:t>me</a:t>
            </a:r>
            <a:r>
              <a:rPr lang="de-DE" dirty="0"/>
              <a:t> in a </a:t>
            </a:r>
            <a:r>
              <a:rPr lang="de-DE" dirty="0" err="1"/>
              <a:t>breakout</a:t>
            </a:r>
            <a:r>
              <a:rPr lang="de-DE" dirty="0"/>
              <a:t> </a:t>
            </a:r>
            <a:r>
              <a:rPr lang="de-DE" dirty="0" err="1"/>
              <a:t>session</a:t>
            </a:r>
            <a:r>
              <a:rPr lang="de-DE" dirty="0"/>
              <a:t> </a:t>
            </a:r>
            <a:r>
              <a:rPr lang="de-DE" dirty="0" err="1"/>
              <a:t>room</a:t>
            </a:r>
            <a:r>
              <a:rPr lang="de-DE" dirty="0"/>
              <a:t> </a:t>
            </a:r>
            <a:r>
              <a:rPr lang="de-DE" dirty="0" err="1"/>
              <a:t>afterwards</a:t>
            </a:r>
            <a:endParaRPr lang="de-DE" dirty="0"/>
          </a:p>
        </p:txBody>
      </p:sp>
      <p:sp>
        <p:nvSpPr>
          <p:cNvPr id="3" name="Titel 2"/>
          <p:cNvSpPr>
            <a:spLocks noGrp="1"/>
          </p:cNvSpPr>
          <p:nvPr>
            <p:ph type="title"/>
          </p:nvPr>
        </p:nvSpPr>
        <p:spPr/>
        <p:txBody>
          <a:bodyPr/>
          <a:lstStyle/>
          <a:p>
            <a:r>
              <a:rPr lang="de-DE" dirty="0"/>
              <a:t>Next </a:t>
            </a:r>
            <a:r>
              <a:rPr lang="de-DE" dirty="0" err="1"/>
              <a:t>Steps</a:t>
            </a:r>
            <a:r>
              <a:rPr lang="de-DE" dirty="0"/>
              <a:t>...</a:t>
            </a:r>
          </a:p>
        </p:txBody>
      </p:sp>
    </p:spTree>
    <p:extLst>
      <p:ext uri="{BB962C8B-B14F-4D97-AF65-F5344CB8AC3E}">
        <p14:creationId xmlns:p14="http://schemas.microsoft.com/office/powerpoint/2010/main" val="339731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Questions</a:t>
            </a:r>
            <a:r>
              <a:rPr lang="de-DE" dirty="0"/>
              <a:t>?</a:t>
            </a:r>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8440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marR="0" lvl="1" indent="0" defTabSz="914400" eaLnBrk="1" fontAlgn="auto" latinLnBrk="0" hangingPunct="1">
              <a:lnSpc>
                <a:spcPct val="100000"/>
              </a:lnSpc>
              <a:spcBef>
                <a:spcPts val="0"/>
              </a:spcBef>
              <a:spcAft>
                <a:spcPts val="0"/>
              </a:spcAft>
              <a:buClrTx/>
              <a:buSzTx/>
              <a:buFontTx/>
              <a:buNone/>
              <a:tabLst/>
              <a:defRPr/>
            </a:pPr>
            <a:r>
              <a:rPr lang="de-DE" dirty="0"/>
              <a:t>Matt Hitchcock is a Senior Consultant at Microsoft. He is a former Cloud and Datacenter MVP.</a:t>
            </a:r>
          </a:p>
          <a:p>
            <a:pPr marL="0" marR="0" lvl="1" indent="0" defTabSz="914400" eaLnBrk="1" fontAlgn="auto" latinLnBrk="0" hangingPunct="1">
              <a:lnSpc>
                <a:spcPct val="100000"/>
              </a:lnSpc>
              <a:spcBef>
                <a:spcPts val="0"/>
              </a:spcBef>
              <a:spcAft>
                <a:spcPts val="0"/>
              </a:spcAft>
              <a:buClrTx/>
              <a:buSzTx/>
              <a:buFontTx/>
              <a:buNone/>
              <a:tabLst/>
              <a:defRPr/>
            </a:pPr>
            <a:r>
              <a:rPr lang="de-DE" dirty="0"/>
              <a:t>Based in Singapore, Matt‘s team covers Secure Infrastructure for Asia Pacific and Japan.</a:t>
            </a:r>
          </a:p>
          <a:p>
            <a:pPr marL="0" marR="0" lvl="1" indent="0" defTabSz="914400" eaLnBrk="1" fontAlgn="auto" latinLnBrk="0" hangingPunct="1">
              <a:lnSpc>
                <a:spcPct val="100000"/>
              </a:lnSpc>
              <a:spcBef>
                <a:spcPts val="0"/>
              </a:spcBef>
              <a:spcAft>
                <a:spcPts val="0"/>
              </a:spcAft>
              <a:buClrTx/>
              <a:buSzTx/>
              <a:buFontTx/>
              <a:buNone/>
              <a:tabLst/>
              <a:defRPr/>
            </a:pPr>
            <a:r>
              <a:rPr lang="de-DE" dirty="0"/>
              <a:t>	</a:t>
            </a:r>
            <a:r>
              <a:rPr lang="de-DE" sz="1800" dirty="0"/>
              <a:t>Cloud &amp; Datacenter | </a:t>
            </a:r>
            <a:r>
              <a:rPr lang="de-DE" sz="1800" dirty="0" err="1"/>
              <a:t>Cyber</a:t>
            </a:r>
            <a:r>
              <a:rPr lang="de-DE" sz="1800" dirty="0"/>
              <a:t> Security | Devices &amp; Mobility | Identity &amp; Security</a:t>
            </a:r>
          </a:p>
          <a:p>
            <a:pPr marL="0" marR="0" lvl="1" indent="0" defTabSz="914400" eaLnBrk="1" fontAlgn="auto" latinLnBrk="0" hangingPunct="1">
              <a:lnSpc>
                <a:spcPct val="100000"/>
              </a:lnSpc>
              <a:spcBef>
                <a:spcPts val="0"/>
              </a:spcBef>
              <a:spcAft>
                <a:spcPts val="0"/>
              </a:spcAft>
              <a:buClrTx/>
              <a:buSzTx/>
              <a:buFontTx/>
              <a:buNone/>
              <a:tabLst/>
              <a:defRPr/>
            </a:pPr>
            <a:endParaRPr lang="de-DE" dirty="0"/>
          </a:p>
          <a:p>
            <a:pPr marL="0" marR="0" lvl="1" indent="0" defTabSz="914400" eaLnBrk="1" fontAlgn="auto" latinLnBrk="0" hangingPunct="1">
              <a:lnSpc>
                <a:spcPct val="100000"/>
              </a:lnSpc>
              <a:spcBef>
                <a:spcPts val="0"/>
              </a:spcBef>
              <a:spcAft>
                <a:spcPts val="0"/>
              </a:spcAft>
              <a:buClrTx/>
              <a:buSzTx/>
              <a:buFontTx/>
              <a:buNone/>
              <a:tabLst/>
              <a:defRPr/>
            </a:pPr>
            <a:r>
              <a:rPr lang="de-DE" dirty="0"/>
              <a:t>Email: </a:t>
            </a:r>
            <a:r>
              <a:rPr lang="de-DE" dirty="0">
                <a:hlinkClick r:id="rId3"/>
              </a:rPr>
              <a:t>matthew.hitchcock@microsoft.com</a:t>
            </a:r>
            <a:endParaRPr lang="de-DE" dirty="0"/>
          </a:p>
          <a:p>
            <a:pPr marL="0" marR="0" lvl="1" indent="0" defTabSz="914400" eaLnBrk="1" fontAlgn="auto" latinLnBrk="0" hangingPunct="1">
              <a:lnSpc>
                <a:spcPct val="100000"/>
              </a:lnSpc>
              <a:spcBef>
                <a:spcPts val="0"/>
              </a:spcBef>
              <a:spcAft>
                <a:spcPts val="0"/>
              </a:spcAft>
              <a:buClrTx/>
              <a:buSzTx/>
              <a:buFontTx/>
              <a:buNone/>
              <a:tabLst/>
              <a:defRPr/>
            </a:pPr>
            <a:r>
              <a:rPr lang="de-DE" dirty="0"/>
              <a:t>Twitter: hitchysg_msft</a:t>
            </a:r>
          </a:p>
          <a:p>
            <a:pPr marL="0" marR="0" lvl="1" indent="0" defTabSz="914400" eaLnBrk="1" fontAlgn="auto" latinLnBrk="0" hangingPunct="1">
              <a:lnSpc>
                <a:spcPct val="100000"/>
              </a:lnSpc>
              <a:spcBef>
                <a:spcPts val="0"/>
              </a:spcBef>
              <a:spcAft>
                <a:spcPts val="0"/>
              </a:spcAft>
              <a:buClrTx/>
              <a:buSzTx/>
              <a:buFontTx/>
              <a:buNone/>
              <a:tabLst/>
              <a:defRPr/>
            </a:pPr>
            <a:r>
              <a:rPr lang="de-DE" dirty="0"/>
              <a:t>GitHub: github.com/matthitchcock</a:t>
            </a:r>
          </a:p>
        </p:txBody>
      </p:sp>
      <p:sp>
        <p:nvSpPr>
          <p:cNvPr id="3" name="Titel 2"/>
          <p:cNvSpPr>
            <a:spLocks noGrp="1"/>
          </p:cNvSpPr>
          <p:nvPr>
            <p:ph type="title"/>
          </p:nvPr>
        </p:nvSpPr>
        <p:spPr/>
        <p:txBody>
          <a:bodyPr/>
          <a:lstStyle/>
          <a:p>
            <a:r>
              <a:rPr lang="de-DE" dirty="0" err="1"/>
              <a:t>About_Author</a:t>
            </a:r>
            <a:endParaRPr lang="de-DE" dirty="0"/>
          </a:p>
        </p:txBody>
      </p:sp>
    </p:spTree>
    <p:extLst>
      <p:ext uri="{BB962C8B-B14F-4D97-AF65-F5344CB8AC3E}">
        <p14:creationId xmlns:p14="http://schemas.microsoft.com/office/powerpoint/2010/main" val="178319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792088"/>
          </a:xfrm>
          <a:prstGeom prst="rect">
            <a:avLst/>
          </a:prstGeom>
        </p:spPr>
        <p:txBody>
          <a:bodyPr/>
          <a:lstStyle/>
          <a:p>
            <a:r>
              <a:rPr lang="de-DE" dirty="0"/>
              <a:t>Agenda</a:t>
            </a:r>
          </a:p>
        </p:txBody>
      </p:sp>
      <p:sp>
        <p:nvSpPr>
          <p:cNvPr id="3" name="Content Placeholder 2"/>
          <p:cNvSpPr>
            <a:spLocks noGrp="1"/>
          </p:cNvSpPr>
          <p:nvPr>
            <p:ph idx="1"/>
          </p:nvPr>
        </p:nvSpPr>
        <p:spPr/>
        <p:txBody>
          <a:bodyPr/>
          <a:lstStyle/>
          <a:p>
            <a:r>
              <a:rPr lang="de-DE" dirty="0"/>
              <a:t>Introduction</a:t>
            </a:r>
          </a:p>
          <a:p>
            <a:r>
              <a:rPr lang="de-DE" dirty="0"/>
              <a:t>Background on the Release Pipeline</a:t>
            </a:r>
          </a:p>
          <a:p>
            <a:r>
              <a:rPr lang="de-DE" dirty="0"/>
              <a:t>How a Release Pipeline works and example architecture</a:t>
            </a:r>
          </a:p>
          <a:p>
            <a:r>
              <a:rPr lang="de-DE" dirty="0"/>
              <a:t>My experiences implementing with a Customer</a:t>
            </a:r>
          </a:p>
          <a:p>
            <a:r>
              <a:rPr lang="de-DE" dirty="0"/>
              <a:t>Summary</a:t>
            </a:r>
          </a:p>
        </p:txBody>
      </p:sp>
    </p:spTree>
    <p:extLst>
      <p:ext uri="{BB962C8B-B14F-4D97-AF65-F5344CB8AC3E}">
        <p14:creationId xmlns:p14="http://schemas.microsoft.com/office/powerpoint/2010/main" val="20825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792088"/>
          </a:xfrm>
          <a:prstGeom prst="rect">
            <a:avLst/>
          </a:prstGeom>
        </p:spPr>
        <p:txBody>
          <a:bodyPr/>
          <a:lstStyle/>
          <a:p>
            <a:r>
              <a:rPr lang="de-DE" dirty="0"/>
              <a:t>TL;DR</a:t>
            </a:r>
          </a:p>
        </p:txBody>
      </p:sp>
      <p:sp>
        <p:nvSpPr>
          <p:cNvPr id="3" name="Content Placeholder 2"/>
          <p:cNvSpPr>
            <a:spLocks noGrp="1"/>
          </p:cNvSpPr>
          <p:nvPr>
            <p:ph idx="1"/>
          </p:nvPr>
        </p:nvSpPr>
        <p:spPr/>
        <p:txBody>
          <a:bodyPr/>
          <a:lstStyle/>
          <a:p>
            <a:pPr marL="0" indent="0">
              <a:buNone/>
            </a:pPr>
            <a:r>
              <a:rPr lang="en-US" i="1" dirty="0">
                <a:effectLst/>
              </a:rPr>
              <a:t>The Release Pipeline Whitepaper and Demo CI repo give you a good start for starting an Infra-as-Code initiative, but when you move to a Production scenario, you run into some challenges that will hold you up. These take time to get through, so progress on your first project can be slow. Also, the more people you're changing, the more you're time this will take, not everyone will be as thrilled as you but if you keep at it, good things will come.</a:t>
            </a:r>
          </a:p>
          <a:p>
            <a:pPr marL="0" indent="0">
              <a:buNone/>
            </a:pPr>
            <a:r>
              <a:rPr lang="en-US" i="1" dirty="0">
                <a:effectLst/>
              </a:rPr>
              <a:t>Automation is magical :D </a:t>
            </a:r>
          </a:p>
        </p:txBody>
      </p:sp>
    </p:spTree>
    <p:extLst>
      <p:ext uri="{BB962C8B-B14F-4D97-AF65-F5344CB8AC3E}">
        <p14:creationId xmlns:p14="http://schemas.microsoft.com/office/powerpoint/2010/main" val="178627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3FB282-76C3-4EF8-A1F1-4F45A8F62375}"/>
              </a:ext>
            </a:extLst>
          </p:cNvPr>
          <p:cNvSpPr>
            <a:spLocks noGrp="1"/>
          </p:cNvSpPr>
          <p:nvPr>
            <p:ph idx="1"/>
          </p:nvPr>
        </p:nvSpPr>
        <p:spPr>
          <a:xfrm>
            <a:off x="3275856" y="1357778"/>
            <a:ext cx="5616624" cy="4591501"/>
          </a:xfrm>
        </p:spPr>
        <p:txBody>
          <a:bodyPr/>
          <a:lstStyle/>
          <a:p>
            <a:pPr marL="0" indent="0">
              <a:buNone/>
            </a:pPr>
            <a:r>
              <a:rPr lang="en-US" sz="2400" dirty="0"/>
              <a:t>In this session, Matt will:</a:t>
            </a:r>
          </a:p>
          <a:p>
            <a:r>
              <a:rPr lang="en-US" sz="2400" dirty="0"/>
              <a:t>Walk through how he </a:t>
            </a:r>
            <a:r>
              <a:rPr lang="en-US" sz="2400" strike="sngStrike" dirty="0"/>
              <a:t>has helped</a:t>
            </a:r>
            <a:r>
              <a:rPr lang="en-US" sz="2400" dirty="0"/>
              <a:t> </a:t>
            </a:r>
            <a:r>
              <a:rPr lang="en-US" sz="2400" b="1" u="sng" dirty="0"/>
              <a:t>is helping</a:t>
            </a:r>
            <a:r>
              <a:rPr lang="en-US" sz="2400" dirty="0"/>
              <a:t> a large Microsoft customer make the transition to Infra-as-Code</a:t>
            </a:r>
          </a:p>
          <a:p>
            <a:r>
              <a:rPr lang="en-US" sz="2400" dirty="0"/>
              <a:t>We will take a look at the timeline of events and activities that got us </a:t>
            </a:r>
            <a:r>
              <a:rPr lang="en-US" sz="2400" strike="sngStrike" dirty="0"/>
              <a:t>there</a:t>
            </a:r>
            <a:r>
              <a:rPr lang="en-US" sz="2400" dirty="0"/>
              <a:t> </a:t>
            </a:r>
            <a:r>
              <a:rPr lang="en-US" sz="2400" b="1" u="sng" dirty="0"/>
              <a:t>to where we currently are</a:t>
            </a:r>
          </a:p>
          <a:p>
            <a:r>
              <a:rPr lang="en-US" sz="2400" dirty="0"/>
              <a:t>We will talk about cultural resistance and challenges </a:t>
            </a:r>
            <a:r>
              <a:rPr lang="en-US" sz="2400" strike="sngStrike" dirty="0"/>
              <a:t>that were overcome</a:t>
            </a:r>
            <a:r>
              <a:rPr lang="en-US" sz="2400" dirty="0"/>
              <a:t> </a:t>
            </a:r>
            <a:r>
              <a:rPr lang="en-US" sz="2400" b="1" u="sng" dirty="0"/>
              <a:t>that we are working through</a:t>
            </a:r>
          </a:p>
          <a:p>
            <a:endParaRPr lang="en-US" dirty="0"/>
          </a:p>
        </p:txBody>
      </p:sp>
      <p:sp>
        <p:nvSpPr>
          <p:cNvPr id="3" name="Title 2">
            <a:extLst>
              <a:ext uri="{FF2B5EF4-FFF2-40B4-BE49-F238E27FC236}">
                <a16:creationId xmlns:a16="http://schemas.microsoft.com/office/drawing/2014/main" id="{90C8DF33-49E1-473D-BE2F-C9041962A573}"/>
              </a:ext>
            </a:extLst>
          </p:cNvPr>
          <p:cNvSpPr>
            <a:spLocks noGrp="1"/>
          </p:cNvSpPr>
          <p:nvPr>
            <p:ph type="title"/>
          </p:nvPr>
        </p:nvSpPr>
        <p:spPr/>
        <p:txBody>
          <a:bodyPr/>
          <a:lstStyle/>
          <a:p>
            <a:r>
              <a:rPr lang="en-US" dirty="0"/>
              <a:t>The best laid plans of mice and men …</a:t>
            </a:r>
          </a:p>
        </p:txBody>
      </p:sp>
      <p:pic>
        <p:nvPicPr>
          <p:cNvPr id="4" name="Picture 3">
            <a:extLst>
              <a:ext uri="{FF2B5EF4-FFF2-40B4-BE49-F238E27FC236}">
                <a16:creationId xmlns:a16="http://schemas.microsoft.com/office/drawing/2014/main" id="{7EDD565F-A431-42AC-B87F-6384FB3AB0E8}"/>
              </a:ext>
            </a:extLst>
          </p:cNvPr>
          <p:cNvPicPr>
            <a:picLocks noChangeAspect="1"/>
          </p:cNvPicPr>
          <p:nvPr/>
        </p:nvPicPr>
        <p:blipFill>
          <a:blip r:embed="rId3"/>
          <a:stretch>
            <a:fillRect/>
          </a:stretch>
        </p:blipFill>
        <p:spPr>
          <a:xfrm>
            <a:off x="107504" y="1340768"/>
            <a:ext cx="2952328" cy="5232671"/>
          </a:xfrm>
          <a:prstGeom prst="rect">
            <a:avLst/>
          </a:prstGeom>
        </p:spPr>
      </p:pic>
    </p:spTree>
    <p:extLst>
      <p:ext uri="{BB962C8B-B14F-4D97-AF65-F5344CB8AC3E}">
        <p14:creationId xmlns:p14="http://schemas.microsoft.com/office/powerpoint/2010/main" val="36600784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3648" y="1462472"/>
            <a:ext cx="7488832" cy="4392488"/>
          </a:xfrm>
        </p:spPr>
        <p:txBody>
          <a:bodyPr/>
          <a:lstStyle/>
          <a:p>
            <a:r>
              <a:rPr lang="en-SG" dirty="0"/>
              <a:t>A Process, a Workflow that will take your Code Changes from a Repository to Production</a:t>
            </a:r>
          </a:p>
          <a:p>
            <a:r>
              <a:rPr lang="en-SG" dirty="0"/>
              <a:t>It automates your Testing to provide Fast Feedback of issues</a:t>
            </a:r>
          </a:p>
          <a:p>
            <a:r>
              <a:rPr lang="en-SG" dirty="0"/>
              <a:t>It’s a developer system of work that as we do Infra-as-Code or Configuration Management, is relevant to Operations too</a:t>
            </a:r>
          </a:p>
          <a:p>
            <a:endParaRPr lang="en-SG" dirty="0"/>
          </a:p>
          <a:p>
            <a:r>
              <a:rPr lang="en-SG" dirty="0" err="1"/>
              <a:t>Demo_CI</a:t>
            </a:r>
            <a:r>
              <a:rPr lang="en-SG" dirty="0"/>
              <a:t> enables you to build a starting Demo for Infra-as-Code using Microsoft tools</a:t>
            </a:r>
            <a:endParaRPr lang="en-US" dirty="0"/>
          </a:p>
        </p:txBody>
      </p:sp>
      <p:sp>
        <p:nvSpPr>
          <p:cNvPr id="3" name="Title 2"/>
          <p:cNvSpPr>
            <a:spLocks noGrp="1"/>
          </p:cNvSpPr>
          <p:nvPr>
            <p:ph type="title"/>
          </p:nvPr>
        </p:nvSpPr>
        <p:spPr/>
        <p:txBody>
          <a:bodyPr/>
          <a:lstStyle/>
          <a:p>
            <a:r>
              <a:rPr lang="en-SG" dirty="0"/>
              <a:t>What the Release Pipeline (and </a:t>
            </a:r>
            <a:r>
              <a:rPr lang="en-SG" dirty="0" err="1"/>
              <a:t>Demo_CI</a:t>
            </a:r>
            <a:r>
              <a:rPr lang="en-SG" dirty="0"/>
              <a:t>) is</a:t>
            </a:r>
            <a:endParaRPr lang="en-US" dirty="0"/>
          </a:p>
        </p:txBody>
      </p:sp>
      <p:pic>
        <p:nvPicPr>
          <p:cNvPr id="4" name="Picture 3">
            <a:extLst>
              <a:ext uri="{FF2B5EF4-FFF2-40B4-BE49-F238E27FC236}">
                <a16:creationId xmlns:a16="http://schemas.microsoft.com/office/drawing/2014/main" id="{0904E176-3977-4E24-A2A5-7F0FF0C4EF02}"/>
              </a:ext>
            </a:extLst>
          </p:cNvPr>
          <p:cNvPicPr>
            <a:picLocks noChangeAspect="1"/>
          </p:cNvPicPr>
          <p:nvPr/>
        </p:nvPicPr>
        <p:blipFill>
          <a:blip r:embed="rId3"/>
          <a:stretch>
            <a:fillRect/>
          </a:stretch>
        </p:blipFill>
        <p:spPr>
          <a:xfrm>
            <a:off x="107504" y="1462472"/>
            <a:ext cx="1200007" cy="5301208"/>
          </a:xfrm>
          <a:prstGeom prst="rect">
            <a:avLst/>
          </a:prstGeom>
        </p:spPr>
      </p:pic>
    </p:spTree>
    <p:extLst>
      <p:ext uri="{BB962C8B-B14F-4D97-AF65-F5344CB8AC3E}">
        <p14:creationId xmlns:p14="http://schemas.microsoft.com/office/powerpoint/2010/main" val="15141809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9F6A7-57CC-4C2B-80F5-5CF5BA8970DB}"/>
              </a:ext>
            </a:extLst>
          </p:cNvPr>
          <p:cNvSpPr>
            <a:spLocks noGrp="1"/>
          </p:cNvSpPr>
          <p:nvPr>
            <p:ph type="title"/>
          </p:nvPr>
        </p:nvSpPr>
        <p:spPr/>
        <p:txBody>
          <a:bodyPr/>
          <a:lstStyle/>
          <a:p>
            <a:r>
              <a:rPr lang="en-US" dirty="0"/>
              <a:t>Introducing the Release Pipeline</a:t>
            </a:r>
          </a:p>
        </p:txBody>
      </p:sp>
      <p:pic>
        <p:nvPicPr>
          <p:cNvPr id="4" name="Picture 3">
            <a:extLst>
              <a:ext uri="{FF2B5EF4-FFF2-40B4-BE49-F238E27FC236}">
                <a16:creationId xmlns:a16="http://schemas.microsoft.com/office/drawing/2014/main" id="{347842AA-B0CA-4678-B5DE-0C3473A8A8BF}"/>
              </a:ext>
            </a:extLst>
          </p:cNvPr>
          <p:cNvPicPr>
            <a:picLocks noChangeAspect="1"/>
          </p:cNvPicPr>
          <p:nvPr/>
        </p:nvPicPr>
        <p:blipFill>
          <a:blip r:embed="rId3"/>
          <a:stretch>
            <a:fillRect/>
          </a:stretch>
        </p:blipFill>
        <p:spPr>
          <a:xfrm>
            <a:off x="107504" y="1412777"/>
            <a:ext cx="5976664" cy="3054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671392E1-7058-45EF-B989-E563E5517CDB}"/>
              </a:ext>
            </a:extLst>
          </p:cNvPr>
          <p:cNvPicPr>
            <a:picLocks noChangeAspect="1"/>
          </p:cNvPicPr>
          <p:nvPr/>
        </p:nvPicPr>
        <p:blipFill>
          <a:blip r:embed="rId4"/>
          <a:stretch>
            <a:fillRect/>
          </a:stretch>
        </p:blipFill>
        <p:spPr>
          <a:xfrm>
            <a:off x="2195736" y="4466891"/>
            <a:ext cx="6757699" cy="15148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9BE7BDF-223A-4AE1-9BFF-CC8A4E518C80}"/>
              </a:ext>
            </a:extLst>
          </p:cNvPr>
          <p:cNvSpPr txBox="1"/>
          <p:nvPr/>
        </p:nvSpPr>
        <p:spPr>
          <a:xfrm>
            <a:off x="6372200" y="1412777"/>
            <a:ext cx="2581235" cy="1200329"/>
          </a:xfrm>
          <a:prstGeom prst="rect">
            <a:avLst/>
          </a:prstGeom>
          <a:noFill/>
        </p:spPr>
        <p:txBody>
          <a:bodyPr wrap="square" rtlCol="0">
            <a:spAutoFit/>
          </a:bodyPr>
          <a:lstStyle/>
          <a:p>
            <a:r>
              <a:rPr lang="en-US" sz="1800" dirty="0"/>
              <a:t>https://aka.ms/trpm</a:t>
            </a:r>
          </a:p>
          <a:p>
            <a:endParaRPr lang="en-US" sz="1800" dirty="0"/>
          </a:p>
          <a:p>
            <a:r>
              <a:rPr lang="en-US" sz="1800" dirty="0"/>
              <a:t>https://github.com/mgreenegit/Demo_CI</a:t>
            </a:r>
          </a:p>
        </p:txBody>
      </p:sp>
    </p:spTree>
    <p:extLst>
      <p:ext uri="{BB962C8B-B14F-4D97-AF65-F5344CB8AC3E}">
        <p14:creationId xmlns:p14="http://schemas.microsoft.com/office/powerpoint/2010/main" val="5717201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2D8F1F-CE4B-467D-B2B5-D5000FDF3EFA}"/>
              </a:ext>
            </a:extLst>
          </p:cNvPr>
          <p:cNvSpPr>
            <a:spLocks noGrp="1"/>
          </p:cNvSpPr>
          <p:nvPr>
            <p:ph type="title"/>
          </p:nvPr>
        </p:nvSpPr>
        <p:spPr/>
        <p:txBody>
          <a:bodyPr/>
          <a:lstStyle/>
          <a:p>
            <a:r>
              <a:rPr lang="en-US" dirty="0"/>
              <a:t>Still unanswered questions, feels a bit …</a:t>
            </a:r>
          </a:p>
        </p:txBody>
      </p:sp>
      <p:sp>
        <p:nvSpPr>
          <p:cNvPr id="4" name="Rectangle 3">
            <a:extLst>
              <a:ext uri="{FF2B5EF4-FFF2-40B4-BE49-F238E27FC236}">
                <a16:creationId xmlns:a16="http://schemas.microsoft.com/office/drawing/2014/main" id="{429E837C-87B7-4ACA-BC17-F1BB247D81BF}"/>
              </a:ext>
            </a:extLst>
          </p:cNvPr>
          <p:cNvSpPr/>
          <p:nvPr/>
        </p:nvSpPr>
        <p:spPr>
          <a:xfrm>
            <a:off x="251520" y="5373216"/>
            <a:ext cx="4572000" cy="307777"/>
          </a:xfrm>
          <a:prstGeom prst="rect">
            <a:avLst/>
          </a:prstGeom>
        </p:spPr>
        <p:txBody>
          <a:bodyPr wrap="square">
            <a:spAutoFit/>
          </a:bodyPr>
          <a:lstStyle/>
          <a:p>
            <a:r>
              <a:rPr lang="en-US" sz="1400" dirty="0"/>
              <a:t>https://img.youtube.com/vi/J1gAHil89Z4/0.jpg</a:t>
            </a:r>
          </a:p>
        </p:txBody>
      </p:sp>
      <p:pic>
        <p:nvPicPr>
          <p:cNvPr id="6" name="Picture 5">
            <a:extLst>
              <a:ext uri="{FF2B5EF4-FFF2-40B4-BE49-F238E27FC236}">
                <a16:creationId xmlns:a16="http://schemas.microsoft.com/office/drawing/2014/main" id="{9EFBB5DA-B5A7-4281-95DB-5D1A5CCB6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714500"/>
            <a:ext cx="4572000" cy="3429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49313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The “Miyagi” moment …</a:t>
            </a:r>
            <a:endParaRPr lang="en-US" dirty="0"/>
          </a:p>
        </p:txBody>
      </p:sp>
      <p:pic>
        <p:nvPicPr>
          <p:cNvPr id="6" name="Picture 5"/>
          <p:cNvPicPr>
            <a:picLocks noChangeAspect="1"/>
          </p:cNvPicPr>
          <p:nvPr/>
        </p:nvPicPr>
        <p:blipFill>
          <a:blip r:embed="rId3"/>
          <a:stretch>
            <a:fillRect/>
          </a:stretch>
        </p:blipFill>
        <p:spPr>
          <a:xfrm>
            <a:off x="5076289" y="3063422"/>
            <a:ext cx="3873500" cy="2908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p:cNvPicPr>
            <a:picLocks noChangeAspect="1"/>
          </p:cNvPicPr>
          <p:nvPr/>
        </p:nvPicPr>
        <p:blipFill>
          <a:blip r:embed="rId4"/>
          <a:stretch>
            <a:fillRect/>
          </a:stretch>
        </p:blipFill>
        <p:spPr>
          <a:xfrm>
            <a:off x="252021" y="1515790"/>
            <a:ext cx="4482303" cy="26900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A person who is smiling and looking at the camera&#10;&#10;Description generated with very high confidence">
            <a:extLst>
              <a:ext uri="{FF2B5EF4-FFF2-40B4-BE49-F238E27FC236}">
                <a16:creationId xmlns:a16="http://schemas.microsoft.com/office/drawing/2014/main" id="{38DDAF88-D63A-4F52-B66B-1F1EBA2F61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1515790"/>
            <a:ext cx="1101462" cy="1652194"/>
          </a:xfrm>
          <a:prstGeom prst="rect">
            <a:avLst/>
          </a:prstGeom>
        </p:spPr>
      </p:pic>
    </p:spTree>
    <p:extLst>
      <p:ext uri="{BB962C8B-B14F-4D97-AF65-F5344CB8AC3E}">
        <p14:creationId xmlns:p14="http://schemas.microsoft.com/office/powerpoint/2010/main" val="2475128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generated with very high confidence">
            <a:extLst>
              <a:ext uri="{FF2B5EF4-FFF2-40B4-BE49-F238E27FC236}">
                <a16:creationId xmlns:a16="http://schemas.microsoft.com/office/drawing/2014/main" id="{84591986-814F-463A-9CBE-C0207AC72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88" y="0"/>
            <a:ext cx="8994623" cy="6858000"/>
          </a:xfrm>
          <a:prstGeom prst="rect">
            <a:avLst/>
          </a:prstGeom>
        </p:spPr>
      </p:pic>
    </p:spTree>
    <p:extLst>
      <p:ext uri="{BB962C8B-B14F-4D97-AF65-F5344CB8AC3E}">
        <p14:creationId xmlns:p14="http://schemas.microsoft.com/office/powerpoint/2010/main" val="36596693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www.IT-Visions.de">
  <a:themeElements>
    <a:clrScheme name="www.IT-Visions.d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Präsentation IT-Objects">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lnDef>
  </a:objectDefaults>
  <a:extraClrSchemeLst>
    <a:extraClrScheme>
      <a:clrScheme name="Präsentation IT-Objec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äsentation IT-Objec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äsentation IT-Objec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äsentation IT-Objec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äsentation IT-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äsentation IT-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äsentation IT-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ITV</Template>
  <TotalTime>64</TotalTime>
  <Words>763</Words>
  <Application>Microsoft Office PowerPoint</Application>
  <PresentationFormat>On-screen Show (4:3)</PresentationFormat>
  <Paragraphs>113</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Roboto</vt:lpstr>
      <vt:lpstr>Roboto Black</vt:lpstr>
      <vt:lpstr>Roboto Condensed</vt:lpstr>
      <vt:lpstr>Tahoma</vt:lpstr>
      <vt:lpstr>Ubuntu Mono</vt:lpstr>
      <vt:lpstr>www.IT-Visions.de</vt:lpstr>
      <vt:lpstr>Custom Design</vt:lpstr>
      <vt:lpstr>The Release Pipeline in Practice</vt:lpstr>
      <vt:lpstr>Agenda</vt:lpstr>
      <vt:lpstr>TL;DR</vt:lpstr>
      <vt:lpstr>The best laid plans of mice and men …</vt:lpstr>
      <vt:lpstr>What the Release Pipeline (and Demo_CI) is</vt:lpstr>
      <vt:lpstr>Introducing the Release Pipeline</vt:lpstr>
      <vt:lpstr>Still unanswered questions, feels a bit …</vt:lpstr>
      <vt:lpstr>The “Miyagi” moment …</vt:lpstr>
      <vt:lpstr>PowerPoint Presentation</vt:lpstr>
      <vt:lpstr>Demo – The Release Pipeline</vt:lpstr>
      <vt:lpstr>How has the experience been?</vt:lpstr>
      <vt:lpstr>Challenges to overcome …</vt:lpstr>
      <vt:lpstr>Timeline of events</vt:lpstr>
      <vt:lpstr>Summary</vt:lpstr>
      <vt:lpstr>PowerPoint Presentation</vt:lpstr>
      <vt:lpstr>Next Steps...</vt:lpstr>
      <vt:lpstr>Questions?</vt:lpstr>
      <vt:lpstr>About_Author</vt:lpstr>
    </vt:vector>
  </TitlesOfParts>
  <Manager>Dr. Tobias Weltner</Manager>
  <Company>www.powershell.de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 Untertitel</dc:title>
  <dc:subject>PowerShell Konferenz</dc:subject>
  <dc:creator>Dr. Tobias Weltner</dc:creator>
  <dc:description>(C) Dr. Tobias Weltner</dc:description>
  <cp:lastModifiedBy>Matthew Hitchcock</cp:lastModifiedBy>
  <cp:revision>178</cp:revision>
  <dcterms:created xsi:type="dcterms:W3CDTF">2007-07-20T07:41:41Z</dcterms:created>
  <dcterms:modified xsi:type="dcterms:W3CDTF">2017-05-22T14:20:39Z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igentümer">
    <vt:lpwstr>www.IT-Visions.de</vt:lpwstr>
  </property>
  <property fmtid="{D5CDD505-2E9C-101B-9397-08002B2CF9AE}" pid="3" name="Gegenstand">
    <vt:lpwstr>www.IT-Visions.de</vt:lpwstr>
  </property>
  <property fmtid="{D5CDD505-2E9C-101B-9397-08002B2CF9AE}" pid="4" name="Erstellt von">
    <vt:lpwstr>www.IT-Visions.de</vt:lpwstr>
  </property>
  <property fmtid="{D5CDD505-2E9C-101B-9397-08002B2CF9AE}" pid="5" name="Abteilung">
    <vt:lpwstr>www.IT-Visions.de</vt:lpwstr>
  </property>
  <property fmtid="{D5CDD505-2E9C-101B-9397-08002B2CF9AE}" pid="6" name="Kunde">
    <vt:lpwstr>www.IT-Visions.de</vt:lpwstr>
  </property>
  <property fmtid="{D5CDD505-2E9C-101B-9397-08002B2CF9AE}" pid="7" name="Verleger">
    <vt:lpwstr>www.IT-Visions.de</vt:lpwstr>
  </property>
  <property fmtid="{D5CDD505-2E9C-101B-9397-08002B2CF9AE}" pid="8" name="MSIP_Label_f42aa342-8706-4288-bd11-ebb85995028c_Enabled">
    <vt:lpwstr>True</vt:lpwstr>
  </property>
  <property fmtid="{D5CDD505-2E9C-101B-9397-08002B2CF9AE}" pid="9" name="MSIP_Label_f42aa342-8706-4288-bd11-ebb85995028c_Ref">
    <vt:lpwstr>https://api.informationprotection.azure.com/api/72f988bf-86f1-41af-91ab-2d7cd011db47</vt:lpwstr>
  </property>
  <property fmtid="{D5CDD505-2E9C-101B-9397-08002B2CF9AE}" pid="10" name="MSIP_Label_f42aa342-8706-4288-bd11-ebb85995028c_AssignedBy">
    <vt:lpwstr>mahitch@microsoft.com</vt:lpwstr>
  </property>
  <property fmtid="{D5CDD505-2E9C-101B-9397-08002B2CF9AE}" pid="11" name="MSIP_Label_f42aa342-8706-4288-bd11-ebb85995028c_DateCreated">
    <vt:lpwstr>2017-03-26T11:49:49.3241242+08:00</vt:lpwstr>
  </property>
  <property fmtid="{D5CDD505-2E9C-101B-9397-08002B2CF9AE}" pid="12" name="MSIP_Label_f42aa342-8706-4288-bd11-ebb85995028c_Name">
    <vt:lpwstr>General</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