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2.xml" ContentType="application/vnd.ms-office.drawingml.diagramDrawing+xml"/>
  <Override PartName="/ppt/slides/slide2.xml" ContentType="application/vnd.openxmlformats-officedocument.presentationml.slide+xml"/>
  <Override PartName="/ppt/diagrams/colors1.xml" ContentType="application/vnd.openxmlformats-officedocument.drawingml.diagramColors+xml"/>
  <Override PartName="/ppt/notesSlides/notesSlide11.xml" ContentType="application/vnd.openxmlformats-officedocument.presentationml.notesSlide+xml"/>
  <Override PartName="/ppt/notesSlides/notesSlide9.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diagrams/data1.xml" ContentType="application/vnd.openxmlformats-officedocument.drawingml.diagramData+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diagrams/quickStyle2.xml" ContentType="application/vnd.openxmlformats-officedocument.drawingml.diagramStyle+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34" r:id="rId1"/>
  </p:sldMasterIdLst>
  <p:notesMasterIdLst>
    <p:notesMasterId r:id="rId23"/>
  </p:notesMasterIdLst>
  <p:sldIdLst>
    <p:sldId id="256" r:id="rId2"/>
    <p:sldId id="280" r:id="rId3"/>
    <p:sldId id="285" r:id="rId4"/>
    <p:sldId id="262" r:id="rId5"/>
    <p:sldId id="263" r:id="rId6"/>
    <p:sldId id="257" r:id="rId7"/>
    <p:sldId id="258" r:id="rId8"/>
    <p:sldId id="259" r:id="rId9"/>
    <p:sldId id="260" r:id="rId10"/>
    <p:sldId id="261" r:id="rId11"/>
    <p:sldId id="266" r:id="rId12"/>
    <p:sldId id="267" r:id="rId13"/>
    <p:sldId id="283" r:id="rId14"/>
    <p:sldId id="270" r:id="rId15"/>
    <p:sldId id="284" r:id="rId16"/>
    <p:sldId id="272" r:id="rId17"/>
    <p:sldId id="273" r:id="rId18"/>
    <p:sldId id="275" r:id="rId19"/>
    <p:sldId id="276" r:id="rId20"/>
    <p:sldId id="274"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D020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6744" autoAdjust="0"/>
  </p:normalViewPr>
  <p:slideViewPr>
    <p:cSldViewPr snapToGrid="0" snapToObjects="1">
      <p:cViewPr varScale="1">
        <p:scale>
          <a:sx n="67" d="100"/>
          <a:sy n="67" d="100"/>
        </p:scale>
        <p:origin x="-15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45EC7-4B11-B64C-9549-AE4E4069B1FE}" type="doc">
      <dgm:prSet loTypeId="urn:microsoft.com/office/officeart/2005/8/layout/pyramid4" loCatId="pyramid" qsTypeId="urn:microsoft.com/office/officeart/2005/8/quickstyle/simple2" qsCatId="simple" csTypeId="urn:microsoft.com/office/officeart/2005/8/colors/accent1_2" csCatId="accent1" phldr="1"/>
      <dgm:spPr/>
      <dgm:t>
        <a:bodyPr/>
        <a:lstStyle/>
        <a:p>
          <a:endParaRPr lang="en-US"/>
        </a:p>
      </dgm:t>
    </dgm:pt>
    <dgm:pt modelId="{6D6FCBA9-8203-C440-AF5A-DF37392C34D8}">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000" dirty="0" smtClean="0"/>
            <a:t>Historical Inquiry</a:t>
          </a:r>
          <a:endParaRPr lang="en-US" sz="2000" dirty="0"/>
        </a:p>
      </dgm:t>
    </dgm:pt>
    <dgm:pt modelId="{2CEB7D80-E461-2143-A0CA-1E8210184197}" type="parTrans" cxnId="{C38A3E60-C2A1-0F4D-B5E5-23828F295AD9}">
      <dgm:prSet/>
      <dgm:spPr/>
      <dgm:t>
        <a:bodyPr/>
        <a:lstStyle/>
        <a:p>
          <a:endParaRPr lang="en-US"/>
        </a:p>
      </dgm:t>
    </dgm:pt>
    <dgm:pt modelId="{196EA1C1-E0A8-A048-A91C-0682500D6A40}" type="sibTrans" cxnId="{C38A3E60-C2A1-0F4D-B5E5-23828F295AD9}">
      <dgm:prSet/>
      <dgm:spPr/>
      <dgm:t>
        <a:bodyPr/>
        <a:lstStyle/>
        <a:p>
          <a:endParaRPr lang="en-US"/>
        </a:p>
      </dgm:t>
    </dgm:pt>
    <dgm:pt modelId="{7E627854-F487-C949-97F4-760B2B74514A}">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000" dirty="0" smtClean="0"/>
            <a:t>Historical Empathy</a:t>
          </a:r>
          <a:endParaRPr lang="en-US" sz="2000" dirty="0"/>
        </a:p>
      </dgm:t>
    </dgm:pt>
    <dgm:pt modelId="{BB4BC327-CE4F-4548-BBD9-3EC4A90019FD}" type="parTrans" cxnId="{C0555512-537D-F14D-B98F-55E163B633CC}">
      <dgm:prSet/>
      <dgm:spPr/>
      <dgm:t>
        <a:bodyPr/>
        <a:lstStyle/>
        <a:p>
          <a:endParaRPr lang="en-US"/>
        </a:p>
      </dgm:t>
    </dgm:pt>
    <dgm:pt modelId="{0C5AC07C-6086-4049-BF07-68121D09FE37}" type="sibTrans" cxnId="{C0555512-537D-F14D-B98F-55E163B633CC}">
      <dgm:prSet/>
      <dgm:spPr/>
      <dgm:t>
        <a:bodyPr/>
        <a:lstStyle/>
        <a:p>
          <a:endParaRPr lang="en-US"/>
        </a:p>
      </dgm:t>
    </dgm:pt>
    <dgm:pt modelId="{020B6F23-FD2C-174D-8DFF-B1ADC9DD947A}">
      <dgm:prSet phldrT="[Text]" custT="1">
        <dgm:style>
          <a:lnRef idx="0">
            <a:schemeClr val="accent2"/>
          </a:lnRef>
          <a:fillRef idx="3">
            <a:schemeClr val="accent2"/>
          </a:fillRef>
          <a:effectRef idx="3">
            <a:schemeClr val="accent2"/>
          </a:effectRef>
          <a:fontRef idx="minor">
            <a:schemeClr val="lt1"/>
          </a:fontRef>
        </dgm:style>
      </dgm:prSet>
      <dgm:spPr>
        <a:solidFill>
          <a:srgbClr val="BD0202"/>
        </a:solidFill>
      </dgm:spPr>
      <dgm:t>
        <a:bodyPr/>
        <a:lstStyle/>
        <a:p>
          <a:r>
            <a:rPr lang="en-US" sz="2000" dirty="0" smtClean="0"/>
            <a:t>Historical Interpretation</a:t>
          </a:r>
          <a:endParaRPr lang="en-US" sz="2000" dirty="0"/>
        </a:p>
      </dgm:t>
    </dgm:pt>
    <dgm:pt modelId="{6DA25C76-06EA-DE43-B326-65D8FF135B77}" type="parTrans" cxnId="{BA0039BB-8532-C048-B33C-01D9813A0388}">
      <dgm:prSet/>
      <dgm:spPr/>
      <dgm:t>
        <a:bodyPr/>
        <a:lstStyle/>
        <a:p>
          <a:endParaRPr lang="en-US"/>
        </a:p>
      </dgm:t>
    </dgm:pt>
    <dgm:pt modelId="{0E2D209F-BCE1-2A4B-B328-BEBFEFF28E72}" type="sibTrans" cxnId="{BA0039BB-8532-C048-B33C-01D9813A0388}">
      <dgm:prSet/>
      <dgm:spPr/>
      <dgm:t>
        <a:bodyPr/>
        <a:lstStyle/>
        <a:p>
          <a:endParaRPr lang="en-US"/>
        </a:p>
      </dgm:t>
    </dgm:pt>
    <dgm:pt modelId="{00475492-FB87-DE4D-8580-90A5892B5F0A}">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Drama</a:t>
          </a:r>
          <a:endParaRPr lang="en-US" sz="2000" dirty="0"/>
        </a:p>
      </dgm:t>
    </dgm:pt>
    <dgm:pt modelId="{83979D89-5E5F-7240-855E-A9508C8EF9ED}" type="parTrans" cxnId="{60929537-B536-AB42-B2A6-11C9DFC00821}">
      <dgm:prSet/>
      <dgm:spPr/>
      <dgm:t>
        <a:bodyPr/>
        <a:lstStyle/>
        <a:p>
          <a:endParaRPr lang="en-US"/>
        </a:p>
      </dgm:t>
    </dgm:pt>
    <dgm:pt modelId="{433845E7-68FB-8441-85D6-6231321E127A}" type="sibTrans" cxnId="{60929537-B536-AB42-B2A6-11C9DFC00821}">
      <dgm:prSet/>
      <dgm:spPr/>
      <dgm:t>
        <a:bodyPr/>
        <a:lstStyle/>
        <a:p>
          <a:endParaRPr lang="en-US"/>
        </a:p>
      </dgm:t>
    </dgm:pt>
    <dgm:pt modelId="{EC75925A-5B43-F041-9BE1-BE5A4E3C4F55}" type="pres">
      <dgm:prSet presAssocID="{CB245EC7-4B11-B64C-9549-AE4E4069B1FE}" presName="compositeShape" presStyleCnt="0">
        <dgm:presLayoutVars>
          <dgm:chMax val="9"/>
          <dgm:dir/>
          <dgm:resizeHandles val="exact"/>
        </dgm:presLayoutVars>
      </dgm:prSet>
      <dgm:spPr/>
      <dgm:t>
        <a:bodyPr/>
        <a:lstStyle/>
        <a:p>
          <a:endParaRPr lang="en-US"/>
        </a:p>
      </dgm:t>
    </dgm:pt>
    <dgm:pt modelId="{AD6E85D6-B2B9-4040-87C9-3E46C7050B05}" type="pres">
      <dgm:prSet presAssocID="{CB245EC7-4B11-B64C-9549-AE4E4069B1FE}" presName="triangle1" presStyleLbl="node1" presStyleIdx="0" presStyleCnt="4">
        <dgm:presLayoutVars>
          <dgm:bulletEnabled val="1"/>
        </dgm:presLayoutVars>
      </dgm:prSet>
      <dgm:spPr/>
      <dgm:t>
        <a:bodyPr/>
        <a:lstStyle/>
        <a:p>
          <a:endParaRPr lang="en-US"/>
        </a:p>
      </dgm:t>
    </dgm:pt>
    <dgm:pt modelId="{5D40654B-5851-6D42-AD51-37CECDB6E1D9}" type="pres">
      <dgm:prSet presAssocID="{CB245EC7-4B11-B64C-9549-AE4E4069B1FE}" presName="triangle2" presStyleLbl="node1" presStyleIdx="1" presStyleCnt="4">
        <dgm:presLayoutVars>
          <dgm:bulletEnabled val="1"/>
        </dgm:presLayoutVars>
      </dgm:prSet>
      <dgm:spPr/>
      <dgm:t>
        <a:bodyPr/>
        <a:lstStyle/>
        <a:p>
          <a:endParaRPr lang="en-US"/>
        </a:p>
      </dgm:t>
    </dgm:pt>
    <dgm:pt modelId="{3B469F4E-685E-F443-A6D5-A21FDD098715}" type="pres">
      <dgm:prSet presAssocID="{CB245EC7-4B11-B64C-9549-AE4E4069B1FE}" presName="triangle3" presStyleLbl="node1" presStyleIdx="2" presStyleCnt="4">
        <dgm:presLayoutVars>
          <dgm:bulletEnabled val="1"/>
        </dgm:presLayoutVars>
      </dgm:prSet>
      <dgm:spPr/>
      <dgm:t>
        <a:bodyPr/>
        <a:lstStyle/>
        <a:p>
          <a:endParaRPr lang="en-US"/>
        </a:p>
      </dgm:t>
    </dgm:pt>
    <dgm:pt modelId="{BE7E59FA-CBA6-D241-870F-61AB1A9F9A3D}" type="pres">
      <dgm:prSet presAssocID="{CB245EC7-4B11-B64C-9549-AE4E4069B1FE}" presName="triangle4" presStyleLbl="node1" presStyleIdx="3" presStyleCnt="4">
        <dgm:presLayoutVars>
          <dgm:bulletEnabled val="1"/>
        </dgm:presLayoutVars>
      </dgm:prSet>
      <dgm:spPr/>
      <dgm:t>
        <a:bodyPr/>
        <a:lstStyle/>
        <a:p>
          <a:endParaRPr lang="en-US"/>
        </a:p>
      </dgm:t>
    </dgm:pt>
  </dgm:ptLst>
  <dgm:cxnLst>
    <dgm:cxn modelId="{C38A3E60-C2A1-0F4D-B5E5-23828F295AD9}" srcId="{CB245EC7-4B11-B64C-9549-AE4E4069B1FE}" destId="{6D6FCBA9-8203-C440-AF5A-DF37392C34D8}" srcOrd="0" destOrd="0" parTransId="{2CEB7D80-E461-2143-A0CA-1E8210184197}" sibTransId="{196EA1C1-E0A8-A048-A91C-0682500D6A40}"/>
    <dgm:cxn modelId="{32FE095A-C6A1-194E-870C-B603BC19CFAE}" type="presOf" srcId="{020B6F23-FD2C-174D-8DFF-B1ADC9DD947A}" destId="{3B469F4E-685E-F443-A6D5-A21FDD098715}" srcOrd="0" destOrd="0" presId="urn:microsoft.com/office/officeart/2005/8/layout/pyramid4"/>
    <dgm:cxn modelId="{1CB60E67-221F-7749-9BFB-B9C8165CC201}" type="presOf" srcId="{6D6FCBA9-8203-C440-AF5A-DF37392C34D8}" destId="{AD6E85D6-B2B9-4040-87C9-3E46C7050B05}" srcOrd="0" destOrd="0" presId="urn:microsoft.com/office/officeart/2005/8/layout/pyramid4"/>
    <dgm:cxn modelId="{C0555512-537D-F14D-B98F-55E163B633CC}" srcId="{CB245EC7-4B11-B64C-9549-AE4E4069B1FE}" destId="{7E627854-F487-C949-97F4-760B2B74514A}" srcOrd="1" destOrd="0" parTransId="{BB4BC327-CE4F-4548-BBD9-3EC4A90019FD}" sibTransId="{0C5AC07C-6086-4049-BF07-68121D09FE37}"/>
    <dgm:cxn modelId="{60929537-B536-AB42-B2A6-11C9DFC00821}" srcId="{CB245EC7-4B11-B64C-9549-AE4E4069B1FE}" destId="{00475492-FB87-DE4D-8580-90A5892B5F0A}" srcOrd="3" destOrd="0" parTransId="{83979D89-5E5F-7240-855E-A9508C8EF9ED}" sibTransId="{433845E7-68FB-8441-85D6-6231321E127A}"/>
    <dgm:cxn modelId="{8384B5F7-701A-7749-A2ED-553F6DACD03D}" type="presOf" srcId="{00475492-FB87-DE4D-8580-90A5892B5F0A}" destId="{BE7E59FA-CBA6-D241-870F-61AB1A9F9A3D}" srcOrd="0" destOrd="0" presId="urn:microsoft.com/office/officeart/2005/8/layout/pyramid4"/>
    <dgm:cxn modelId="{BE73D364-13A4-9647-82CA-C300DB8AEE3F}" type="presOf" srcId="{7E627854-F487-C949-97F4-760B2B74514A}" destId="{5D40654B-5851-6D42-AD51-37CECDB6E1D9}" srcOrd="0" destOrd="0" presId="urn:microsoft.com/office/officeart/2005/8/layout/pyramid4"/>
    <dgm:cxn modelId="{BA0039BB-8532-C048-B33C-01D9813A0388}" srcId="{CB245EC7-4B11-B64C-9549-AE4E4069B1FE}" destId="{020B6F23-FD2C-174D-8DFF-B1ADC9DD947A}" srcOrd="2" destOrd="0" parTransId="{6DA25C76-06EA-DE43-B326-65D8FF135B77}" sibTransId="{0E2D209F-BCE1-2A4B-B328-BEBFEFF28E72}"/>
    <dgm:cxn modelId="{EA54CF09-3420-2249-BBF9-AA6669ADE224}" type="presOf" srcId="{CB245EC7-4B11-B64C-9549-AE4E4069B1FE}" destId="{EC75925A-5B43-F041-9BE1-BE5A4E3C4F55}" srcOrd="0" destOrd="0" presId="urn:microsoft.com/office/officeart/2005/8/layout/pyramid4"/>
    <dgm:cxn modelId="{EC7239B0-405A-EE4A-8E6C-77F3769C8241}" type="presParOf" srcId="{EC75925A-5B43-F041-9BE1-BE5A4E3C4F55}" destId="{AD6E85D6-B2B9-4040-87C9-3E46C7050B05}" srcOrd="0" destOrd="0" presId="urn:microsoft.com/office/officeart/2005/8/layout/pyramid4"/>
    <dgm:cxn modelId="{89DE53BE-98E4-5346-976E-7867592654E1}" type="presParOf" srcId="{EC75925A-5B43-F041-9BE1-BE5A4E3C4F55}" destId="{5D40654B-5851-6D42-AD51-37CECDB6E1D9}" srcOrd="1" destOrd="0" presId="urn:microsoft.com/office/officeart/2005/8/layout/pyramid4"/>
    <dgm:cxn modelId="{204AE8B0-DEA5-1047-9919-FCDED3D620A1}" type="presParOf" srcId="{EC75925A-5B43-F041-9BE1-BE5A4E3C4F55}" destId="{3B469F4E-685E-F443-A6D5-A21FDD098715}" srcOrd="2" destOrd="0" presId="urn:microsoft.com/office/officeart/2005/8/layout/pyramid4"/>
    <dgm:cxn modelId="{3708BC58-D32D-0E40-B689-B523FF4D04FF}" type="presParOf" srcId="{EC75925A-5B43-F041-9BE1-BE5A4E3C4F55}" destId="{BE7E59FA-CBA6-D241-870F-61AB1A9F9A3D}"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245EC7-4B11-B64C-9549-AE4E4069B1FE}" type="doc">
      <dgm:prSet loTypeId="urn:microsoft.com/office/officeart/2005/8/layout/pyramid4" loCatId="pyramid" qsTypeId="urn:microsoft.com/office/officeart/2005/8/quickstyle/simple2" qsCatId="simple" csTypeId="urn:microsoft.com/office/officeart/2005/8/colors/accent1_2" csCatId="accent1" phldr="1"/>
      <dgm:spPr/>
      <dgm:t>
        <a:bodyPr/>
        <a:lstStyle/>
        <a:p>
          <a:endParaRPr lang="en-US"/>
        </a:p>
      </dgm:t>
    </dgm:pt>
    <dgm:pt modelId="{6D6FCBA9-8203-C440-AF5A-DF37392C34D8}">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000" dirty="0" smtClean="0"/>
            <a:t>Historical Inquiry</a:t>
          </a:r>
          <a:endParaRPr lang="en-US" sz="2000" dirty="0"/>
        </a:p>
      </dgm:t>
    </dgm:pt>
    <dgm:pt modelId="{2CEB7D80-E461-2143-A0CA-1E8210184197}" type="parTrans" cxnId="{C38A3E60-C2A1-0F4D-B5E5-23828F295AD9}">
      <dgm:prSet/>
      <dgm:spPr/>
      <dgm:t>
        <a:bodyPr/>
        <a:lstStyle/>
        <a:p>
          <a:endParaRPr lang="en-US"/>
        </a:p>
      </dgm:t>
    </dgm:pt>
    <dgm:pt modelId="{196EA1C1-E0A8-A048-A91C-0682500D6A40}" type="sibTrans" cxnId="{C38A3E60-C2A1-0F4D-B5E5-23828F295AD9}">
      <dgm:prSet/>
      <dgm:spPr/>
      <dgm:t>
        <a:bodyPr/>
        <a:lstStyle/>
        <a:p>
          <a:endParaRPr lang="en-US"/>
        </a:p>
      </dgm:t>
    </dgm:pt>
    <dgm:pt modelId="{7E627854-F487-C949-97F4-760B2B74514A}">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2000" dirty="0" smtClean="0"/>
            <a:t>Historical Empathy</a:t>
          </a:r>
          <a:endParaRPr lang="en-US" sz="2000" dirty="0"/>
        </a:p>
      </dgm:t>
    </dgm:pt>
    <dgm:pt modelId="{BB4BC327-CE4F-4548-BBD9-3EC4A90019FD}" type="parTrans" cxnId="{C0555512-537D-F14D-B98F-55E163B633CC}">
      <dgm:prSet/>
      <dgm:spPr/>
      <dgm:t>
        <a:bodyPr/>
        <a:lstStyle/>
        <a:p>
          <a:endParaRPr lang="en-US"/>
        </a:p>
      </dgm:t>
    </dgm:pt>
    <dgm:pt modelId="{0C5AC07C-6086-4049-BF07-68121D09FE37}" type="sibTrans" cxnId="{C0555512-537D-F14D-B98F-55E163B633CC}">
      <dgm:prSet/>
      <dgm:spPr/>
      <dgm:t>
        <a:bodyPr/>
        <a:lstStyle/>
        <a:p>
          <a:endParaRPr lang="en-US"/>
        </a:p>
      </dgm:t>
    </dgm:pt>
    <dgm:pt modelId="{020B6F23-FD2C-174D-8DFF-B1ADC9DD947A}">
      <dgm:prSet phldrT="[Text]" custT="1">
        <dgm:style>
          <a:lnRef idx="0">
            <a:schemeClr val="accent2"/>
          </a:lnRef>
          <a:fillRef idx="3">
            <a:schemeClr val="accent2"/>
          </a:fillRef>
          <a:effectRef idx="3">
            <a:schemeClr val="accent2"/>
          </a:effectRef>
          <a:fontRef idx="minor">
            <a:schemeClr val="lt1"/>
          </a:fontRef>
        </dgm:style>
      </dgm:prSet>
      <dgm:spPr>
        <a:solidFill>
          <a:srgbClr val="BD0202"/>
        </a:solidFill>
      </dgm:spPr>
      <dgm:t>
        <a:bodyPr/>
        <a:lstStyle/>
        <a:p>
          <a:r>
            <a:rPr lang="en-US" sz="2000" dirty="0" smtClean="0"/>
            <a:t>Historical </a:t>
          </a:r>
          <a:r>
            <a:rPr lang="en-US" sz="1800" dirty="0" smtClean="0"/>
            <a:t>Interpretation</a:t>
          </a:r>
          <a:endParaRPr lang="en-US" sz="2000" dirty="0"/>
        </a:p>
      </dgm:t>
    </dgm:pt>
    <dgm:pt modelId="{6DA25C76-06EA-DE43-B326-65D8FF135B77}" type="parTrans" cxnId="{BA0039BB-8532-C048-B33C-01D9813A0388}">
      <dgm:prSet/>
      <dgm:spPr/>
      <dgm:t>
        <a:bodyPr/>
        <a:lstStyle/>
        <a:p>
          <a:endParaRPr lang="en-US"/>
        </a:p>
      </dgm:t>
    </dgm:pt>
    <dgm:pt modelId="{0E2D209F-BCE1-2A4B-B328-BEBFEFF28E72}" type="sibTrans" cxnId="{BA0039BB-8532-C048-B33C-01D9813A0388}">
      <dgm:prSet/>
      <dgm:spPr/>
      <dgm:t>
        <a:bodyPr/>
        <a:lstStyle/>
        <a:p>
          <a:endParaRPr lang="en-US"/>
        </a:p>
      </dgm:t>
    </dgm:pt>
    <dgm:pt modelId="{00475492-FB87-DE4D-8580-90A5892B5F0A}">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2000" dirty="0" smtClean="0"/>
            <a:t>Drama</a:t>
          </a:r>
          <a:endParaRPr lang="en-US" sz="2000" dirty="0"/>
        </a:p>
      </dgm:t>
    </dgm:pt>
    <dgm:pt modelId="{83979D89-5E5F-7240-855E-A9508C8EF9ED}" type="parTrans" cxnId="{60929537-B536-AB42-B2A6-11C9DFC00821}">
      <dgm:prSet/>
      <dgm:spPr/>
      <dgm:t>
        <a:bodyPr/>
        <a:lstStyle/>
        <a:p>
          <a:endParaRPr lang="en-US"/>
        </a:p>
      </dgm:t>
    </dgm:pt>
    <dgm:pt modelId="{433845E7-68FB-8441-85D6-6231321E127A}" type="sibTrans" cxnId="{60929537-B536-AB42-B2A6-11C9DFC00821}">
      <dgm:prSet/>
      <dgm:spPr/>
      <dgm:t>
        <a:bodyPr/>
        <a:lstStyle/>
        <a:p>
          <a:endParaRPr lang="en-US"/>
        </a:p>
      </dgm:t>
    </dgm:pt>
    <dgm:pt modelId="{EC75925A-5B43-F041-9BE1-BE5A4E3C4F55}" type="pres">
      <dgm:prSet presAssocID="{CB245EC7-4B11-B64C-9549-AE4E4069B1FE}" presName="compositeShape" presStyleCnt="0">
        <dgm:presLayoutVars>
          <dgm:chMax val="9"/>
          <dgm:dir/>
          <dgm:resizeHandles val="exact"/>
        </dgm:presLayoutVars>
      </dgm:prSet>
      <dgm:spPr/>
      <dgm:t>
        <a:bodyPr/>
        <a:lstStyle/>
        <a:p>
          <a:endParaRPr lang="en-US"/>
        </a:p>
      </dgm:t>
    </dgm:pt>
    <dgm:pt modelId="{AD6E85D6-B2B9-4040-87C9-3E46C7050B05}" type="pres">
      <dgm:prSet presAssocID="{CB245EC7-4B11-B64C-9549-AE4E4069B1FE}" presName="triangle1" presStyleLbl="node1" presStyleIdx="0" presStyleCnt="4">
        <dgm:presLayoutVars>
          <dgm:bulletEnabled val="1"/>
        </dgm:presLayoutVars>
      </dgm:prSet>
      <dgm:spPr/>
      <dgm:t>
        <a:bodyPr/>
        <a:lstStyle/>
        <a:p>
          <a:endParaRPr lang="en-US"/>
        </a:p>
      </dgm:t>
    </dgm:pt>
    <dgm:pt modelId="{5D40654B-5851-6D42-AD51-37CECDB6E1D9}" type="pres">
      <dgm:prSet presAssocID="{CB245EC7-4B11-B64C-9549-AE4E4069B1FE}" presName="triangle2" presStyleLbl="node1" presStyleIdx="1" presStyleCnt="4">
        <dgm:presLayoutVars>
          <dgm:bulletEnabled val="1"/>
        </dgm:presLayoutVars>
      </dgm:prSet>
      <dgm:spPr/>
      <dgm:t>
        <a:bodyPr/>
        <a:lstStyle/>
        <a:p>
          <a:endParaRPr lang="en-US"/>
        </a:p>
      </dgm:t>
    </dgm:pt>
    <dgm:pt modelId="{3B469F4E-685E-F443-A6D5-A21FDD098715}" type="pres">
      <dgm:prSet presAssocID="{CB245EC7-4B11-B64C-9549-AE4E4069B1FE}" presName="triangle3" presStyleLbl="node1" presStyleIdx="2" presStyleCnt="4">
        <dgm:presLayoutVars>
          <dgm:bulletEnabled val="1"/>
        </dgm:presLayoutVars>
      </dgm:prSet>
      <dgm:spPr/>
      <dgm:t>
        <a:bodyPr/>
        <a:lstStyle/>
        <a:p>
          <a:endParaRPr lang="en-US"/>
        </a:p>
      </dgm:t>
    </dgm:pt>
    <dgm:pt modelId="{BE7E59FA-CBA6-D241-870F-61AB1A9F9A3D}" type="pres">
      <dgm:prSet presAssocID="{CB245EC7-4B11-B64C-9549-AE4E4069B1FE}" presName="triangle4" presStyleLbl="node1" presStyleIdx="3" presStyleCnt="4">
        <dgm:presLayoutVars>
          <dgm:bulletEnabled val="1"/>
        </dgm:presLayoutVars>
      </dgm:prSet>
      <dgm:spPr/>
      <dgm:t>
        <a:bodyPr/>
        <a:lstStyle/>
        <a:p>
          <a:endParaRPr lang="en-US"/>
        </a:p>
      </dgm:t>
    </dgm:pt>
  </dgm:ptLst>
  <dgm:cxnLst>
    <dgm:cxn modelId="{9A14550A-3910-F849-9FF8-6977192B978A}" type="presOf" srcId="{00475492-FB87-DE4D-8580-90A5892B5F0A}" destId="{BE7E59FA-CBA6-D241-870F-61AB1A9F9A3D}" srcOrd="0" destOrd="0" presId="urn:microsoft.com/office/officeart/2005/8/layout/pyramid4"/>
    <dgm:cxn modelId="{C38A3E60-C2A1-0F4D-B5E5-23828F295AD9}" srcId="{CB245EC7-4B11-B64C-9549-AE4E4069B1FE}" destId="{6D6FCBA9-8203-C440-AF5A-DF37392C34D8}" srcOrd="0" destOrd="0" parTransId="{2CEB7D80-E461-2143-A0CA-1E8210184197}" sibTransId="{196EA1C1-E0A8-A048-A91C-0682500D6A40}"/>
    <dgm:cxn modelId="{C0555512-537D-F14D-B98F-55E163B633CC}" srcId="{CB245EC7-4B11-B64C-9549-AE4E4069B1FE}" destId="{7E627854-F487-C949-97F4-760B2B74514A}" srcOrd="1" destOrd="0" parTransId="{BB4BC327-CE4F-4548-BBD9-3EC4A90019FD}" sibTransId="{0C5AC07C-6086-4049-BF07-68121D09FE37}"/>
    <dgm:cxn modelId="{4787AD43-5681-7D43-A596-566C501FB78B}" type="presOf" srcId="{6D6FCBA9-8203-C440-AF5A-DF37392C34D8}" destId="{AD6E85D6-B2B9-4040-87C9-3E46C7050B05}" srcOrd="0" destOrd="0" presId="urn:microsoft.com/office/officeart/2005/8/layout/pyramid4"/>
    <dgm:cxn modelId="{60929537-B536-AB42-B2A6-11C9DFC00821}" srcId="{CB245EC7-4B11-B64C-9549-AE4E4069B1FE}" destId="{00475492-FB87-DE4D-8580-90A5892B5F0A}" srcOrd="3" destOrd="0" parTransId="{83979D89-5E5F-7240-855E-A9508C8EF9ED}" sibTransId="{433845E7-68FB-8441-85D6-6231321E127A}"/>
    <dgm:cxn modelId="{502B0EFF-7A41-9D4C-A3AB-07BF2CEC4E44}" type="presOf" srcId="{7E627854-F487-C949-97F4-760B2B74514A}" destId="{5D40654B-5851-6D42-AD51-37CECDB6E1D9}" srcOrd="0" destOrd="0" presId="urn:microsoft.com/office/officeart/2005/8/layout/pyramid4"/>
    <dgm:cxn modelId="{80FC6FAA-A33E-7546-9BE2-12D4B483864E}" type="presOf" srcId="{CB245EC7-4B11-B64C-9549-AE4E4069B1FE}" destId="{EC75925A-5B43-F041-9BE1-BE5A4E3C4F55}" srcOrd="0" destOrd="0" presId="urn:microsoft.com/office/officeart/2005/8/layout/pyramid4"/>
    <dgm:cxn modelId="{BA0039BB-8532-C048-B33C-01D9813A0388}" srcId="{CB245EC7-4B11-B64C-9549-AE4E4069B1FE}" destId="{020B6F23-FD2C-174D-8DFF-B1ADC9DD947A}" srcOrd="2" destOrd="0" parTransId="{6DA25C76-06EA-DE43-B326-65D8FF135B77}" sibTransId="{0E2D209F-BCE1-2A4B-B328-BEBFEFF28E72}"/>
    <dgm:cxn modelId="{11403671-28A1-9C44-9189-7528E04DA316}" type="presOf" srcId="{020B6F23-FD2C-174D-8DFF-B1ADC9DD947A}" destId="{3B469F4E-685E-F443-A6D5-A21FDD098715}" srcOrd="0" destOrd="0" presId="urn:microsoft.com/office/officeart/2005/8/layout/pyramid4"/>
    <dgm:cxn modelId="{23D153A5-4224-8746-AEE8-33ABA8B38278}" type="presParOf" srcId="{EC75925A-5B43-F041-9BE1-BE5A4E3C4F55}" destId="{AD6E85D6-B2B9-4040-87C9-3E46C7050B05}" srcOrd="0" destOrd="0" presId="urn:microsoft.com/office/officeart/2005/8/layout/pyramid4"/>
    <dgm:cxn modelId="{428A73CE-AB1E-0747-8C62-5E78EBC5BBEC}" type="presParOf" srcId="{EC75925A-5B43-F041-9BE1-BE5A4E3C4F55}" destId="{5D40654B-5851-6D42-AD51-37CECDB6E1D9}" srcOrd="1" destOrd="0" presId="urn:microsoft.com/office/officeart/2005/8/layout/pyramid4"/>
    <dgm:cxn modelId="{37B2DA54-2CAD-8442-A76B-D360D94DB43B}" type="presParOf" srcId="{EC75925A-5B43-F041-9BE1-BE5A4E3C4F55}" destId="{3B469F4E-685E-F443-A6D5-A21FDD098715}" srcOrd="2" destOrd="0" presId="urn:microsoft.com/office/officeart/2005/8/layout/pyramid4"/>
    <dgm:cxn modelId="{5380E6F0-8947-4048-9DEB-CF9B03E3D3EA}" type="presParOf" srcId="{EC75925A-5B43-F041-9BE1-BE5A4E3C4F55}" destId="{BE7E59FA-CBA6-D241-870F-61AB1A9F9A3D}"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6E85D6-B2B9-4040-87C9-3E46C7050B05}">
      <dsp:nvSpPr>
        <dsp:cNvPr id="0" name=""/>
        <dsp:cNvSpPr/>
      </dsp:nvSpPr>
      <dsp:spPr>
        <a:xfrm>
          <a:off x="2857499" y="0"/>
          <a:ext cx="3429000" cy="3429000"/>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Inquiry</a:t>
          </a:r>
          <a:endParaRPr lang="en-US" sz="2000" kern="1200" dirty="0"/>
        </a:p>
      </dsp:txBody>
      <dsp:txXfrm>
        <a:off x="2857499" y="0"/>
        <a:ext cx="3429000" cy="3429000"/>
      </dsp:txXfrm>
    </dsp:sp>
    <dsp:sp modelId="{5D40654B-5851-6D42-AD51-37CECDB6E1D9}">
      <dsp:nvSpPr>
        <dsp:cNvPr id="0" name=""/>
        <dsp:cNvSpPr/>
      </dsp:nvSpPr>
      <dsp:spPr>
        <a:xfrm>
          <a:off x="1142999" y="3429000"/>
          <a:ext cx="3429000" cy="3429000"/>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Empathy</a:t>
          </a:r>
          <a:endParaRPr lang="en-US" sz="2000" kern="1200" dirty="0"/>
        </a:p>
      </dsp:txBody>
      <dsp:txXfrm>
        <a:off x="1142999" y="3429000"/>
        <a:ext cx="3429000" cy="3429000"/>
      </dsp:txXfrm>
    </dsp:sp>
    <dsp:sp modelId="{3B469F4E-685E-F443-A6D5-A21FDD098715}">
      <dsp:nvSpPr>
        <dsp:cNvPr id="0" name=""/>
        <dsp:cNvSpPr/>
      </dsp:nvSpPr>
      <dsp:spPr>
        <a:xfrm rot="10800000">
          <a:off x="2857499" y="3429000"/>
          <a:ext cx="3429000" cy="3429000"/>
        </a:xfrm>
        <a:prstGeom prst="triangle">
          <a:avLst/>
        </a:prstGeom>
        <a:solidFill>
          <a:srgbClr val="BD020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Interpretation</a:t>
          </a:r>
          <a:endParaRPr lang="en-US" sz="2000" kern="1200" dirty="0"/>
        </a:p>
      </dsp:txBody>
      <dsp:txXfrm rot="10800000">
        <a:off x="2857499" y="3429000"/>
        <a:ext cx="3429000" cy="3429000"/>
      </dsp:txXfrm>
    </dsp:sp>
    <dsp:sp modelId="{BE7E59FA-CBA6-D241-870F-61AB1A9F9A3D}">
      <dsp:nvSpPr>
        <dsp:cNvPr id="0" name=""/>
        <dsp:cNvSpPr/>
      </dsp:nvSpPr>
      <dsp:spPr>
        <a:xfrm>
          <a:off x="4571999" y="3429000"/>
          <a:ext cx="3429000" cy="3429000"/>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Drama</a:t>
          </a:r>
          <a:endParaRPr lang="en-US" sz="2000" kern="1200" dirty="0"/>
        </a:p>
      </dsp:txBody>
      <dsp:txXfrm>
        <a:off x="4571999" y="3429000"/>
        <a:ext cx="3429000" cy="3429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6E85D6-B2B9-4040-87C9-3E46C7050B05}">
      <dsp:nvSpPr>
        <dsp:cNvPr id="0" name=""/>
        <dsp:cNvSpPr/>
      </dsp:nvSpPr>
      <dsp:spPr>
        <a:xfrm>
          <a:off x="2603499" y="0"/>
          <a:ext cx="2934368" cy="2934368"/>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Inquiry</a:t>
          </a:r>
          <a:endParaRPr lang="en-US" sz="2000" kern="1200" dirty="0"/>
        </a:p>
      </dsp:txBody>
      <dsp:txXfrm>
        <a:off x="2603499" y="0"/>
        <a:ext cx="2934368" cy="2934368"/>
      </dsp:txXfrm>
    </dsp:sp>
    <dsp:sp modelId="{5D40654B-5851-6D42-AD51-37CECDB6E1D9}">
      <dsp:nvSpPr>
        <dsp:cNvPr id="0" name=""/>
        <dsp:cNvSpPr/>
      </dsp:nvSpPr>
      <dsp:spPr>
        <a:xfrm>
          <a:off x="1136315" y="2934368"/>
          <a:ext cx="2934368" cy="2934368"/>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Empathy</a:t>
          </a:r>
          <a:endParaRPr lang="en-US" sz="2000" kern="1200" dirty="0"/>
        </a:p>
      </dsp:txBody>
      <dsp:txXfrm>
        <a:off x="1136315" y="2934368"/>
        <a:ext cx="2934368" cy="2934368"/>
      </dsp:txXfrm>
    </dsp:sp>
    <dsp:sp modelId="{3B469F4E-685E-F443-A6D5-A21FDD098715}">
      <dsp:nvSpPr>
        <dsp:cNvPr id="0" name=""/>
        <dsp:cNvSpPr/>
      </dsp:nvSpPr>
      <dsp:spPr>
        <a:xfrm rot="10800000">
          <a:off x="2603499" y="2934368"/>
          <a:ext cx="2934368" cy="2934368"/>
        </a:xfrm>
        <a:prstGeom prst="triangle">
          <a:avLst/>
        </a:prstGeom>
        <a:solidFill>
          <a:srgbClr val="BD020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Historical </a:t>
          </a:r>
          <a:r>
            <a:rPr lang="en-US" sz="1800" kern="1200" dirty="0" smtClean="0"/>
            <a:t>Interpretation</a:t>
          </a:r>
          <a:endParaRPr lang="en-US" sz="2000" kern="1200" dirty="0"/>
        </a:p>
      </dsp:txBody>
      <dsp:txXfrm rot="10800000">
        <a:off x="2603499" y="2934368"/>
        <a:ext cx="2934368" cy="2934368"/>
      </dsp:txXfrm>
    </dsp:sp>
    <dsp:sp modelId="{BE7E59FA-CBA6-D241-870F-61AB1A9F9A3D}">
      <dsp:nvSpPr>
        <dsp:cNvPr id="0" name=""/>
        <dsp:cNvSpPr/>
      </dsp:nvSpPr>
      <dsp:spPr>
        <a:xfrm>
          <a:off x="4070684" y="2934368"/>
          <a:ext cx="2934368" cy="2934368"/>
        </a:xfrm>
        <a:prstGeom prst="triangle">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Drama</a:t>
          </a:r>
          <a:endParaRPr lang="en-US" sz="2000" kern="1200" dirty="0"/>
        </a:p>
      </dsp:txBody>
      <dsp:txXfrm>
        <a:off x="4070684" y="2934368"/>
        <a:ext cx="2934368" cy="29343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9489D-9BCB-8243-B4D6-1B49CFC2A0AD}" type="datetimeFigureOut">
              <a:rPr lang="en-US" smtClean="0"/>
              <a:pPr/>
              <a:t>3/10/11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738CD-2469-1E44-9605-9CD22C3035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Thanks so much for coming to the session today</a:t>
            </a:r>
            <a:r>
              <a:rPr lang="en-US" dirty="0" smtClean="0"/>
              <a:t>!</a:t>
            </a:r>
            <a:r>
              <a:rPr lang="en-US" baseline="0" dirty="0" smtClean="0"/>
              <a:t> It’s good to see so many of you here- in a conference with a theme of 21</a:t>
            </a:r>
            <a:r>
              <a:rPr lang="en-US" baseline="30000" dirty="0" smtClean="0"/>
              <a:t>st</a:t>
            </a:r>
            <a:r>
              <a:rPr lang="en-US" baseline="0" dirty="0" smtClean="0"/>
              <a:t> century skills, I wasn’t sure if anyone would want to hear about how to help students dive into the past, but I hope to show how the process of creating and delivering a historical performance will help students develop those 21</a:t>
            </a:r>
            <a:r>
              <a:rPr lang="en-US" baseline="30000" dirty="0" smtClean="0"/>
              <a:t>st</a:t>
            </a:r>
            <a:r>
              <a:rPr lang="en-US" baseline="0" dirty="0" smtClean="0"/>
              <a:t> century skills they’ll need as they grow and tackle the challenges of the future. </a:t>
            </a:r>
          </a:p>
          <a:p>
            <a:endParaRPr lang="en-US" baseline="0" dirty="0" smtClean="0"/>
          </a:p>
          <a:p>
            <a:r>
              <a:rPr lang="en-US" baseline="0" dirty="0" smtClean="0"/>
              <a:t>I’ll be talking about historical interpretation – also referred to as historical performance– I tend to use the two interchangeably </a:t>
            </a:r>
            <a:endParaRPr lang="en-US" dirty="0" smtClean="0"/>
          </a:p>
          <a:p>
            <a:endParaRPr lang="en-US" dirty="0" smtClean="0"/>
          </a:p>
          <a:p>
            <a:endParaRPr lang="en-US" dirty="0" smtClean="0"/>
          </a:p>
          <a:p>
            <a:r>
              <a:rPr lang="en-US" i="1" dirty="0" smtClean="0"/>
              <a:t>Old Notes:</a:t>
            </a:r>
            <a:r>
              <a:rPr lang="en-US" i="1" baseline="0" dirty="0" smtClean="0"/>
              <a:t> </a:t>
            </a:r>
            <a:endParaRPr lang="en-US" i="1" dirty="0" smtClean="0"/>
          </a:p>
          <a:p>
            <a:r>
              <a:rPr lang="en-US" i="1" dirty="0" smtClean="0"/>
              <a:t>I conducted a literature review</a:t>
            </a:r>
            <a:r>
              <a:rPr lang="en-US" i="1" baseline="0" dirty="0" smtClean="0"/>
              <a:t> that explored various aspects of history instruction in light the needs and abilities of gifted students and came up with an instructional model for using historical interpretation with gifted kids in the middle grades (4-8).  </a:t>
            </a:r>
            <a:endParaRPr lang="en-US" i="1" dirty="0" smtClean="0"/>
          </a:p>
          <a:p>
            <a:endParaRPr lang="en-US" dirty="0" smtClean="0"/>
          </a:p>
        </p:txBody>
      </p:sp>
      <p:sp>
        <p:nvSpPr>
          <p:cNvPr id="4" name="Slide Number Placeholder 3"/>
          <p:cNvSpPr>
            <a:spLocks noGrp="1"/>
          </p:cNvSpPr>
          <p:nvPr>
            <p:ph type="sldNum" sz="quarter" idx="10"/>
          </p:nvPr>
        </p:nvSpPr>
        <p:spPr/>
        <p:txBody>
          <a:bodyPr/>
          <a:lstStyle/>
          <a:p>
            <a:fld id="{F6D738CD-2469-1E44-9605-9CD22C3035A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has been around for a long time! Tilden first published</a:t>
            </a:r>
            <a:r>
              <a:rPr lang="en-US" baseline="0" dirty="0" smtClean="0"/>
              <a:t> Interpreting Our Heritage in 1957. </a:t>
            </a:r>
            <a:r>
              <a:rPr lang="en-US" baseline="0" dirty="0" err="1" smtClean="0"/>
              <a:t>Chataqua</a:t>
            </a:r>
            <a:r>
              <a:rPr lang="en-US" baseline="0" dirty="0" smtClean="0"/>
              <a:t> started in the late 1800’s, though the scholar-in-role style wasn’t cemented until the revival of the </a:t>
            </a:r>
            <a:r>
              <a:rPr lang="en-US" baseline="0" dirty="0" err="1" smtClean="0"/>
              <a:t>Chataqua</a:t>
            </a:r>
            <a:r>
              <a:rPr lang="en-US" baseline="0" dirty="0" smtClean="0"/>
              <a:t> movement in the 1970s. </a:t>
            </a:r>
          </a:p>
          <a:p>
            <a:r>
              <a:rPr lang="en-US" baseline="0" dirty="0" smtClean="0"/>
              <a:t>-Scholar-in-role is the method I know of that is being used regularly with students. </a:t>
            </a:r>
          </a:p>
          <a:p>
            <a:r>
              <a:rPr lang="en-US" baseline="0" dirty="0" smtClean="0"/>
              <a:t>-There is no current research on the effectiveness of historical interpretation with students. There is anecdotal evidence (</a:t>
            </a:r>
            <a:r>
              <a:rPr lang="en-US" baseline="0" dirty="0" err="1" smtClean="0"/>
              <a:t>Thierer</a:t>
            </a:r>
            <a:r>
              <a:rPr lang="en-US" baseline="0" dirty="0" smtClean="0"/>
              <a:t>, numerous practitioner oriented articles) describing positive impacts on students historical knowledge and motivation to learn history </a:t>
            </a:r>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Junior interpreter project: </a:t>
            </a:r>
          </a:p>
          <a:p>
            <a:r>
              <a:rPr lang="en-US" dirty="0" smtClean="0"/>
              <a:t>-Students create</a:t>
            </a:r>
            <a:r>
              <a:rPr lang="en-US" baseline="0" dirty="0" smtClean="0"/>
              <a:t> first-person character interpretation for an audition video for a fictional living history program</a:t>
            </a:r>
          </a:p>
          <a:p>
            <a:endParaRPr lang="en-US" baseline="0" dirty="0" smtClean="0"/>
          </a:p>
          <a:p>
            <a:r>
              <a:rPr lang="en-US" baseline="0" dirty="0" smtClean="0"/>
              <a:t>Front Lines Scenarios:</a:t>
            </a:r>
          </a:p>
          <a:p>
            <a:r>
              <a:rPr lang="en-US" baseline="0" dirty="0" smtClean="0"/>
              <a:t>-Student groups examine a packet of primary source documents related to different aspects of life during the American Revolution (Americans, British, </a:t>
            </a:r>
            <a:r>
              <a:rPr lang="en-US" baseline="0" dirty="0" err="1" smtClean="0"/>
              <a:t>Homefront</a:t>
            </a:r>
            <a:r>
              <a:rPr lang="en-US" baseline="0" dirty="0" smtClean="0"/>
              <a:t>- including pacifists and spies)</a:t>
            </a:r>
          </a:p>
          <a:p>
            <a:r>
              <a:rPr lang="en-US" baseline="0" dirty="0" smtClean="0"/>
              <a:t>-The group examines the set together</a:t>
            </a:r>
          </a:p>
          <a:p>
            <a:r>
              <a:rPr lang="en-US" baseline="0" dirty="0" smtClean="0"/>
              <a:t>-Each member selects a character and takes one of the historical documents from the set to use to create his/her own character</a:t>
            </a:r>
          </a:p>
          <a:p>
            <a:r>
              <a:rPr lang="en-US" baseline="0" dirty="0" smtClean="0"/>
              <a:t>-The group comes back together to create a scene in which these characters interact</a:t>
            </a:r>
          </a:p>
          <a:p>
            <a:endParaRPr lang="en-US" baseline="0" dirty="0" smtClean="0"/>
          </a:p>
          <a:p>
            <a:r>
              <a:rPr lang="en-US" baseline="0" dirty="0" smtClean="0"/>
              <a:t>Night At the Museum:</a:t>
            </a:r>
          </a:p>
          <a:p>
            <a:r>
              <a:rPr lang="en-US" baseline="0" dirty="0" smtClean="0"/>
              <a:t>-In an evening program, a docent leads families around a museum</a:t>
            </a:r>
          </a:p>
          <a:p>
            <a:r>
              <a:rPr lang="en-US" baseline="0" dirty="0" smtClean="0"/>
              <a:t>-As the docent stops to highlight an artifact, a person in character discusses the artifact and its significance in his/her life </a:t>
            </a:r>
          </a:p>
          <a:p>
            <a:endParaRPr lang="en-US" baseline="0" dirty="0" smtClean="0"/>
          </a:p>
          <a:p>
            <a:r>
              <a:rPr lang="en-US" baseline="0" dirty="0" smtClean="0"/>
              <a:t>Resources: </a:t>
            </a:r>
          </a:p>
          <a:p>
            <a:endParaRPr lang="en-US" baseline="0" dirty="0" smtClean="0"/>
          </a:p>
          <a:p>
            <a:r>
              <a:rPr lang="en-US" baseline="0" dirty="0" smtClean="0"/>
              <a:t>-Kansas Alliance of Historic Performers: Ride into History 22 page packet guiding students through every aspect of the research and character development process. This was developed by the author of Telling History, Joyce </a:t>
            </a:r>
            <a:r>
              <a:rPr lang="en-US" baseline="0" dirty="0" err="1" smtClean="0"/>
              <a:t>Thierer</a:t>
            </a:r>
            <a:r>
              <a:rPr lang="en-US" baseline="0" dirty="0" smtClean="0"/>
              <a:t>. </a:t>
            </a:r>
          </a:p>
          <a:p>
            <a:endParaRPr lang="en-US" baseline="0" dirty="0" smtClean="0"/>
          </a:p>
          <a:p>
            <a:r>
              <a:rPr lang="en-US" baseline="0" dirty="0" smtClean="0"/>
              <a:t>-Colonial Williamsburg: Has produced a similar guide, but much shorter- this one includes a rubric</a:t>
            </a:r>
          </a:p>
          <a:p>
            <a:endParaRPr lang="en-US" baseline="0" dirty="0" smtClean="0"/>
          </a:p>
          <a:p>
            <a:r>
              <a:rPr lang="en-US" baseline="0" dirty="0" smtClean="0"/>
              <a:t>-I would check out both of them and see what looks like it would work for your classroom</a:t>
            </a:r>
          </a:p>
          <a:p>
            <a:endParaRPr lang="en-US" baseline="0" dirty="0" smtClean="0"/>
          </a:p>
          <a:p>
            <a:r>
              <a:rPr lang="en-US" baseline="0" dirty="0" smtClean="0"/>
              <a:t>-The final suggested resource here is local interpreters- Around here, obviously, we have a lot of experts since Colonial </a:t>
            </a:r>
            <a:r>
              <a:rPr lang="en-US" baseline="0" dirty="0" err="1" smtClean="0"/>
              <a:t>Williamsbug</a:t>
            </a:r>
            <a:r>
              <a:rPr lang="en-US" baseline="0" dirty="0" smtClean="0"/>
              <a:t> is the largest HI outfit in the country. But if you look around your local area or do a quick search online, you might be surprised at how many experts / potential mentors are near you.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**Warning!</a:t>
            </a:r>
            <a:r>
              <a:rPr lang="en-US" baseline="0" dirty="0" smtClean="0"/>
              <a:t> there is no such thing as a homogeneous gifted group! BUT we have to start somewhere, and there are some basic characteristics shared by many gifted learners. </a:t>
            </a:r>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Common</a:t>
            </a:r>
            <a:r>
              <a:rPr lang="en-US" baseline="0" dirty="0" smtClean="0"/>
              <a:t> Themes doesn’t </a:t>
            </a:r>
            <a:r>
              <a:rPr lang="en-US" baseline="0" dirty="0" err="1" smtClean="0"/>
              <a:t>nessecarily</a:t>
            </a:r>
            <a:r>
              <a:rPr lang="en-US" baseline="0" dirty="0" smtClean="0"/>
              <a:t> mean the feature is in all three. Two out of three were sufficient. </a:t>
            </a:r>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Mention</a:t>
            </a:r>
            <a:r>
              <a:rPr lang="en-US" sz="1200" kern="1200" baseline="0" dirty="0" smtClean="0">
                <a:solidFill>
                  <a:schemeClr val="tx1"/>
                </a:solidFill>
                <a:latin typeface="+mn-lt"/>
                <a:ea typeface="+mn-ea"/>
                <a:cs typeface="+mn-cs"/>
              </a:rPr>
              <a:t> that there are no handouts, but the </a:t>
            </a:r>
            <a:r>
              <a:rPr lang="en-US" sz="1200" kern="1200" baseline="0" dirty="0" err="1" smtClean="0">
                <a:solidFill>
                  <a:schemeClr val="tx1"/>
                </a:solidFill>
                <a:latin typeface="+mn-lt"/>
                <a:ea typeface="+mn-ea"/>
                <a:cs typeface="+mn-cs"/>
              </a:rPr>
              <a:t>powerpoint</a:t>
            </a:r>
            <a:r>
              <a:rPr lang="en-US" sz="1200" kern="1200" baseline="0" dirty="0" smtClean="0">
                <a:solidFill>
                  <a:schemeClr val="tx1"/>
                </a:solidFill>
                <a:latin typeface="+mn-lt"/>
                <a:ea typeface="+mn-ea"/>
                <a:cs typeface="+mn-cs"/>
              </a:rPr>
              <a:t>, as well as all the resources I mention / share are on my website, which will be up at the end. (</a:t>
            </a:r>
            <a:r>
              <a:rPr lang="en-US" sz="1200" kern="1200" baseline="0" dirty="0" err="1" smtClean="0">
                <a:solidFill>
                  <a:schemeClr val="tx1"/>
                </a:solidFill>
                <a:latin typeface="+mn-lt"/>
                <a:ea typeface="+mn-ea"/>
                <a:cs typeface="+mn-cs"/>
              </a:rPr>
              <a:t>www.meghoffman.com</a:t>
            </a:r>
            <a:r>
              <a:rPr lang="en-US" sz="1200" kern="1200" baseline="0" dirty="0" smtClean="0">
                <a:solidFill>
                  <a:schemeClr val="tx1"/>
                </a:solidFill>
                <a:latin typeface="+mn-lt"/>
                <a:ea typeface="+mn-ea"/>
                <a:cs typeface="+mn-cs"/>
              </a:rPr>
              <a:t>) </a:t>
            </a:r>
          </a:p>
          <a:p>
            <a:pPr lvl="0"/>
            <a:endParaRPr lang="en-US" sz="1200" kern="1200" baseline="0" dirty="0" smtClean="0">
              <a:solidFill>
                <a:schemeClr val="tx1"/>
              </a:solidFill>
              <a:latin typeface="+mn-lt"/>
              <a:ea typeface="+mn-ea"/>
              <a:cs typeface="+mn-cs"/>
            </a:endParaRPr>
          </a:p>
          <a:p>
            <a:pPr lvl="0"/>
            <a:r>
              <a:rPr lang="en-US" sz="1200" kern="1200" baseline="0" dirty="0" smtClean="0">
                <a:solidFill>
                  <a:schemeClr val="tx1"/>
                </a:solidFill>
                <a:latin typeface="+mn-lt"/>
                <a:ea typeface="+mn-ea"/>
                <a:cs typeface="+mn-cs"/>
              </a:rPr>
              <a:t>I want you to feel very comfortable – if you need to get up and walk around, leave to take a break, or if you have questions or comments in the middle of the presentation, please don’t hesitate.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6D738CD-2469-1E44-9605-9CD22C3035A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myself</a:t>
            </a:r>
            <a:r>
              <a:rPr lang="en-US" baseline="0" dirty="0" smtClean="0"/>
              <a:t> </a:t>
            </a:r>
          </a:p>
          <a:p>
            <a:r>
              <a:rPr lang="en-US" baseline="0" dirty="0" smtClean="0"/>
              <a:t>“I’ve been involved with several curriculum writing efforts in the Center for Gifted Education, mostly with Social Studies”</a:t>
            </a:r>
          </a:p>
          <a:p>
            <a:endParaRPr lang="en-US" baseline="0" dirty="0" smtClean="0"/>
          </a:p>
          <a:p>
            <a:r>
              <a:rPr lang="en-US" baseline="0" dirty="0" smtClean="0"/>
              <a:t>Have others introduce themselves</a:t>
            </a:r>
          </a:p>
          <a:p>
            <a:endParaRPr lang="en-US" baseline="0" dirty="0" smtClean="0"/>
          </a:p>
          <a:p>
            <a:r>
              <a:rPr lang="en-US" dirty="0" smtClean="0"/>
              <a:t>Problems we see over and over when</a:t>
            </a:r>
            <a:r>
              <a:rPr lang="en-US" baseline="0" dirty="0" smtClean="0"/>
              <a:t> people try to do things that look like this . . . </a:t>
            </a:r>
          </a:p>
          <a:p>
            <a:pPr>
              <a:buFontTx/>
              <a:buChar char="-"/>
            </a:pPr>
            <a:r>
              <a:rPr lang="en-US" baseline="0" dirty="0" smtClean="0"/>
              <a:t>Too shallow (kids don’t have enough information to really do much)</a:t>
            </a:r>
          </a:p>
          <a:p>
            <a:pPr lvl="1">
              <a:buFontTx/>
              <a:buChar char="-"/>
            </a:pPr>
            <a:r>
              <a:rPr lang="en-US" baseline="0" dirty="0" smtClean="0"/>
              <a:t>if a script is provided, end up acting out things they don’t really understand </a:t>
            </a:r>
          </a:p>
          <a:p>
            <a:pPr lvl="1">
              <a:buFontTx/>
              <a:buChar char="-"/>
            </a:pPr>
            <a:r>
              <a:rPr lang="en-US" baseline="0" dirty="0" smtClean="0"/>
              <a:t>if a script is not provided, end up making stuff up (you shouldn’t use slaves- you should get some machines!) </a:t>
            </a:r>
          </a:p>
          <a:p>
            <a:pPr lvl="1">
              <a:buFontTx/>
              <a:buChar char="-"/>
            </a:pPr>
            <a:r>
              <a:rPr lang="en-US" baseline="0" dirty="0" smtClean="0"/>
              <a:t>it could be well researched, but the drama part of the activity is weak– really just an excuse to dress up in a costume </a:t>
            </a:r>
          </a:p>
        </p:txBody>
      </p:sp>
      <p:sp>
        <p:nvSpPr>
          <p:cNvPr id="4" name="Slide Number Placeholder 3"/>
          <p:cNvSpPr>
            <a:spLocks noGrp="1"/>
          </p:cNvSpPr>
          <p:nvPr>
            <p:ph type="sldNum" sz="quarter" idx="10"/>
          </p:nvPr>
        </p:nvSpPr>
        <p:spPr/>
        <p:txBody>
          <a:bodyPr/>
          <a:lstStyle/>
          <a:p>
            <a:fld id="{F6D738CD-2469-1E44-9605-9CD22C3035A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proceed to the next slide for the definition of HI</a:t>
            </a:r>
          </a:p>
        </p:txBody>
      </p:sp>
      <p:sp>
        <p:nvSpPr>
          <p:cNvPr id="4" name="Slide Number Placeholder 3"/>
          <p:cNvSpPr>
            <a:spLocks noGrp="1"/>
          </p:cNvSpPr>
          <p:nvPr>
            <p:ph type="sldNum" sz="quarter" idx="10"/>
          </p:nvPr>
        </p:nvSpPr>
        <p:spPr/>
        <p:txBody>
          <a:bodyPr/>
          <a:lstStyle/>
          <a:p>
            <a:fld id="{F6D738CD-2469-1E44-9605-9CD22C3035A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-profession with professional</a:t>
            </a:r>
            <a:r>
              <a:rPr lang="en-US" baseline="0" dirty="0" smtClean="0"/>
              <a:t> standards </a:t>
            </a:r>
          </a:p>
          <a:p>
            <a:endParaRPr lang="en-US" baseline="0" dirty="0" smtClean="0"/>
          </a:p>
          <a:p>
            <a:pPr>
              <a:buFontTx/>
              <a:buChar char="-"/>
            </a:pPr>
            <a:r>
              <a:rPr lang="en-US" baseline="0" dirty="0" smtClean="0"/>
              <a:t>Also referred to as historical performance </a:t>
            </a:r>
          </a:p>
          <a:p>
            <a:pPr>
              <a:buFontTx/>
              <a:buChar char="-"/>
            </a:pPr>
            <a:endParaRPr lang="en-US" baseline="0" dirty="0" smtClean="0"/>
          </a:p>
          <a:p>
            <a:pPr>
              <a:buFontTx/>
              <a:buChar char="-"/>
            </a:pPr>
            <a:r>
              <a:rPr lang="en-US" baseline="0" dirty="0" smtClean="0"/>
              <a:t>Many people don’t realize the depth of knowledge that these folks have or the level of research they conduct to be able to convincingly portray a person from history. While researching for an American Revolution curriculum, I talked with several interpreters and was continually impressed with the depth of knowledge that these folks have. (the binder) They have a thorough enough knowledge of the time period and the person they’re interpreting to be able to “be” that person in a way that’s historically responsible (i.e. you can’t just make stuff up- people are relying on you to be an expert.)  </a:t>
            </a:r>
          </a:p>
          <a:p>
            <a:pPr>
              <a:buFontTx/>
              <a:buChar char="-"/>
            </a:pPr>
            <a:endParaRPr lang="en-US" baseline="0" dirty="0" smtClean="0"/>
          </a:p>
          <a:p>
            <a:pPr>
              <a:buFontTx/>
              <a:buChar char="-"/>
            </a:pPr>
            <a:r>
              <a:rPr lang="en-US" baseline="0" dirty="0" smtClean="0"/>
              <a:t>I realized as I was talking with these interpreters that this is exactly the kind of depth of knowledge I wanted students to have. I wanted them to understand the people and the societal issues of the era at this level– where they could think about what a person in that time period would logically think, feel, or believe without having their modern day vision in the way. </a:t>
            </a:r>
          </a:p>
          <a:p>
            <a:pPr>
              <a:buFontTx/>
              <a:buChar char="-"/>
            </a:pPr>
            <a:endParaRPr lang="en-US" baseline="0" dirty="0" smtClean="0"/>
          </a:p>
          <a:p>
            <a:pPr>
              <a:buFontTx/>
              <a:buChar char="-"/>
            </a:pPr>
            <a:r>
              <a:rPr lang="en-US" baseline="0" dirty="0" smtClean="0"/>
              <a:t>This is the professional model for what we want kids to do in the classroom when they are using acting in a social studies class </a:t>
            </a:r>
          </a:p>
          <a:p>
            <a:pPr>
              <a:buFontTx/>
              <a:buChar char="-"/>
            </a:pPr>
            <a:endParaRPr lang="en-US" baseline="0" dirty="0" smtClean="0"/>
          </a:p>
          <a:p>
            <a:pPr>
              <a:buFontTx/>
              <a:buChar char="-"/>
            </a:pPr>
            <a:r>
              <a:rPr lang="en-US" baseline="0" dirty="0" smtClean="0"/>
              <a:t>So, we used professional historical interpretation as a framework for designing several activities in the history curriculum we put together and I was so fascinated with the topic that for my thesis, I developed a model that maries the goals and methods of historical interpretation with those of social studies instruction and instruction for gifted learners. </a:t>
            </a:r>
          </a:p>
          <a:p>
            <a:endParaRPr lang="en-US" dirty="0" smtClean="0"/>
          </a:p>
          <a:p>
            <a:endParaRPr lang="en-US" dirty="0" smtClean="0"/>
          </a:p>
          <a:p>
            <a:r>
              <a:rPr lang="en-US" dirty="0" smtClean="0"/>
              <a:t>-if we use these professional</a:t>
            </a:r>
            <a:r>
              <a:rPr lang="en-US" baseline="0" dirty="0" smtClean="0"/>
              <a:t> standards for student projects that involve acting out historical characters or events, we’ve just blown the ceiling off this activity </a:t>
            </a:r>
          </a:p>
          <a:p>
            <a:endParaRPr lang="en-US" baseline="0" dirty="0" smtClean="0"/>
          </a:p>
          <a:p>
            <a:r>
              <a:rPr lang="en-US" baseline="0" dirty="0" smtClean="0"/>
              <a:t>-similar to many of the projects we have kids do, like role play, biography book report where you dress in character- but reframes it </a:t>
            </a:r>
          </a:p>
          <a:p>
            <a:endParaRPr lang="en-US" baseline="0" dirty="0" smtClean="0"/>
          </a:p>
          <a:p>
            <a:pPr>
              <a:buFontTx/>
              <a:buChar char="-"/>
            </a:pPr>
            <a:r>
              <a:rPr lang="en-US" baseline="0" dirty="0" smtClean="0"/>
              <a:t>Will get into more specifics of historical interpretation and some of the keys to the professional methods as they relate to what kids can do in a classroom setting, but if you are interested in learning more about HI as a profession, I would recommend two books: The first is Interpreting Our Heritage, which  is on every self-respecting interpreter's shelf. It’s also easy to find used or at a library, because its been around since the 1950’s. If you want a practical guide to historical interpretation, my favorite is Telling History by Joyce </a:t>
            </a:r>
            <a:r>
              <a:rPr lang="en-US" baseline="0" dirty="0" err="1" smtClean="0"/>
              <a:t>Thierer</a:t>
            </a:r>
            <a:r>
              <a:rPr lang="en-US" baseline="0" dirty="0" smtClean="0"/>
              <a:t>. She talks in it a bit about working with kids, but the great thing about Joyce is that she uses the same methods she outlines for adults with the kids who attend her camps and classroom sessions. The book is easy to read and clear and I think even students could get a lot out of it. </a:t>
            </a:r>
          </a:p>
          <a:p>
            <a:pPr>
              <a:buFontTx/>
              <a:buChar char="-"/>
            </a:pPr>
            <a:endParaRPr lang="en-US" baseline="0" dirty="0" smtClean="0"/>
          </a:p>
          <a:p>
            <a:pPr>
              <a:buFontTx/>
              <a:buChar char="-"/>
            </a:pPr>
            <a:endParaRPr lang="en-US" baseline="0" dirty="0" smtClean="0"/>
          </a:p>
          <a:p>
            <a:endParaRPr lang="en-US" baseline="0" dirty="0" smtClean="0"/>
          </a:p>
          <a:p>
            <a:r>
              <a:rPr lang="en-US" baseline="0" dirty="0" smtClean="0"/>
              <a:t>Old Notes: </a:t>
            </a:r>
          </a:p>
          <a:p>
            <a:endParaRPr lang="en-US" baseline="0" dirty="0" smtClean="0"/>
          </a:p>
          <a:p>
            <a:r>
              <a:rPr lang="en-US" i="1" dirty="0" smtClean="0"/>
              <a:t>-This goes beyond</a:t>
            </a:r>
            <a:r>
              <a:rPr lang="en-US" i="1" baseline="0" dirty="0" smtClean="0"/>
              <a:t> acting because of the self-conducted research and the ability to improvise while in character.</a:t>
            </a:r>
            <a:endParaRPr lang="en-US" i="1" dirty="0" smtClean="0"/>
          </a:p>
          <a:p>
            <a:r>
              <a:rPr lang="en-US" i="1" dirty="0" smtClean="0"/>
              <a:t>-Using </a:t>
            </a:r>
            <a:r>
              <a:rPr lang="en-US" i="1" dirty="0" err="1" smtClean="0"/>
              <a:t>Thierer’s</a:t>
            </a:r>
            <a:r>
              <a:rPr lang="en-US" i="1" dirty="0" smtClean="0"/>
              <a:t> </a:t>
            </a:r>
            <a:r>
              <a:rPr lang="en-US" i="1" dirty="0" err="1" smtClean="0"/>
              <a:t>Chataqua</a:t>
            </a:r>
            <a:r>
              <a:rPr lang="en-US" i="1" dirty="0" smtClean="0"/>
              <a:t> scholar-performer definition</a:t>
            </a:r>
            <a:r>
              <a:rPr lang="en-US" i="1" baseline="0" dirty="0" smtClean="0"/>
              <a:t> for historical performance (she advocates a change in nomenclature in Telling History)</a:t>
            </a:r>
          </a:p>
          <a:p>
            <a:r>
              <a:rPr lang="en-US" i="1" baseline="0" dirty="0" smtClean="0"/>
              <a:t>-continuing the use of the more traditional term historical interpretation because it is still the one most recognizable within the field (National Association for Interpretation uses it, came from Tilden)</a:t>
            </a:r>
          </a:p>
          <a:p>
            <a:endParaRPr lang="en-US" baseline="0" dirty="0" smtClean="0"/>
          </a:p>
        </p:txBody>
      </p:sp>
      <p:sp>
        <p:nvSpPr>
          <p:cNvPr id="4" name="Slide Number Placeholder 3"/>
          <p:cNvSpPr>
            <a:spLocks noGrp="1"/>
          </p:cNvSpPr>
          <p:nvPr>
            <p:ph type="sldNum" sz="quarter" idx="10"/>
          </p:nvPr>
        </p:nvSpPr>
        <p:spPr/>
        <p:txBody>
          <a:bodyPr/>
          <a:lstStyle/>
          <a:p>
            <a:fld id="{F6D738CD-2469-1E44-9605-9CD22C3035A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’ve talked about historical interpretation as a profession, now I’d like to share with you an instructional model for implementing historical interpretation in the classroom. </a:t>
            </a:r>
            <a:endParaRPr lang="en-US" dirty="0" smtClean="0"/>
          </a:p>
          <a:p>
            <a:endParaRPr lang="en-US" dirty="0" smtClean="0"/>
          </a:p>
          <a:p>
            <a:r>
              <a:rPr lang="en-US" dirty="0" smtClean="0"/>
              <a:t>The model: </a:t>
            </a:r>
          </a:p>
          <a:p>
            <a:r>
              <a:rPr lang="en-US" dirty="0" smtClean="0"/>
              <a:t>-Historical inquiry,</a:t>
            </a:r>
            <a:r>
              <a:rPr lang="en-US" baseline="0" dirty="0" smtClean="0"/>
              <a:t> empathy, and drama are all integral to the interpreter’s art. If an interpreter is weak in any of these three areas, her performance will be lacking. </a:t>
            </a:r>
          </a:p>
          <a:p>
            <a:endParaRPr lang="en-US" baseline="0" dirty="0" smtClean="0"/>
          </a:p>
          <a:p>
            <a:r>
              <a:rPr lang="en-US" baseline="0" dirty="0" smtClean="0"/>
              <a:t>Inquiry: this comes into play mostly with the research part </a:t>
            </a:r>
          </a:p>
          <a:p>
            <a:endParaRPr lang="en-US" baseline="0" dirty="0" smtClean="0"/>
          </a:p>
          <a:p>
            <a:r>
              <a:rPr lang="en-US" baseline="0" dirty="0" smtClean="0"/>
              <a:t>Empathy: the interpreter has to be able, as much as she can, to see the world as the historical figure saw it and understand their thoughts, decisions, and emotions</a:t>
            </a:r>
          </a:p>
          <a:p>
            <a:endParaRPr lang="en-US" baseline="0" dirty="0" smtClean="0"/>
          </a:p>
          <a:p>
            <a:r>
              <a:rPr lang="en-US" baseline="0" dirty="0" smtClean="0"/>
              <a:t>Drama: the skills of the actor are the tools an interpreter uses to communicate and to instruct. interpreting with bad acting is like writing a research report with bad grammar. </a:t>
            </a:r>
          </a:p>
          <a:p>
            <a:endParaRPr lang="en-US" baseline="0" dirty="0" smtClean="0"/>
          </a:p>
          <a:p>
            <a:r>
              <a:rPr lang="en-US" baseline="0" dirty="0" smtClean="0"/>
              <a:t>-By engaging kids in the process of historical interpretation, they will also use the process of inquiry, empathy, and drama. </a:t>
            </a:r>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one:</a:t>
            </a:r>
            <a:r>
              <a:rPr lang="en-US" baseline="0" dirty="0" smtClean="0"/>
              <a:t> definition</a:t>
            </a:r>
          </a:p>
          <a:p>
            <a:endParaRPr lang="en-US" baseline="0" dirty="0" smtClean="0"/>
          </a:p>
          <a:p>
            <a:r>
              <a:rPr lang="en-US" baseline="0" dirty="0" smtClean="0"/>
              <a:t>click two: teaching and learning processes</a:t>
            </a:r>
          </a:p>
          <a:p>
            <a:endParaRPr lang="en-US" baseline="0" dirty="0" smtClean="0"/>
          </a:p>
          <a:p>
            <a:r>
              <a:rPr lang="en-US" baseline="0" dirty="0" smtClean="0"/>
              <a:t>click three: cognitive processes</a:t>
            </a:r>
          </a:p>
          <a:p>
            <a:endParaRPr lang="en-US" baseline="0" dirty="0" smtClean="0"/>
          </a:p>
          <a:p>
            <a:r>
              <a:rPr lang="en-US" baseline="0" dirty="0" smtClean="0"/>
              <a:t>click four: teaching and learning disappears</a:t>
            </a:r>
          </a:p>
          <a:p>
            <a:endParaRPr lang="en-US" baseline="0" dirty="0" smtClean="0"/>
          </a:p>
          <a:p>
            <a:r>
              <a:rPr lang="en-US" baseline="0" dirty="0" smtClean="0"/>
              <a:t>click five: research support</a:t>
            </a:r>
          </a:p>
        </p:txBody>
      </p:sp>
      <p:sp>
        <p:nvSpPr>
          <p:cNvPr id="4" name="Slide Number Placeholder 3"/>
          <p:cNvSpPr>
            <a:spLocks noGrp="1"/>
          </p:cNvSpPr>
          <p:nvPr>
            <p:ph type="sldNum" sz="quarter" idx="10"/>
          </p:nvPr>
        </p:nvSpPr>
        <p:spPr/>
        <p:txBody>
          <a:bodyPr/>
          <a:lstStyle/>
          <a:p>
            <a:fld id="{F6D738CD-2469-1E44-9605-9CD22C3035A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one:</a:t>
            </a:r>
            <a:r>
              <a:rPr lang="en-US" baseline="0" dirty="0" smtClean="0"/>
              <a:t> definition</a:t>
            </a:r>
          </a:p>
          <a:p>
            <a:endParaRPr lang="en-US" baseline="0" dirty="0" smtClean="0"/>
          </a:p>
          <a:p>
            <a:r>
              <a:rPr lang="en-US" baseline="0" dirty="0" smtClean="0"/>
              <a:t>click two: teaching and learning processes</a:t>
            </a:r>
          </a:p>
          <a:p>
            <a:endParaRPr lang="en-US" baseline="0" dirty="0" smtClean="0"/>
          </a:p>
          <a:p>
            <a:r>
              <a:rPr lang="en-US" baseline="0" dirty="0" smtClean="0"/>
              <a:t>click three: cognitive processes</a:t>
            </a:r>
          </a:p>
          <a:p>
            <a:endParaRPr lang="en-US" baseline="0" dirty="0" smtClean="0"/>
          </a:p>
          <a:p>
            <a:r>
              <a:rPr lang="en-US" baseline="0" dirty="0" smtClean="0"/>
              <a:t>click four: teaching and learning disappears</a:t>
            </a:r>
          </a:p>
          <a:p>
            <a:endParaRPr lang="en-US" baseline="0" dirty="0" smtClean="0"/>
          </a:p>
          <a:p>
            <a:r>
              <a:rPr lang="en-US" baseline="0" dirty="0" smtClean="0"/>
              <a:t>click five: research support</a:t>
            </a:r>
          </a:p>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one:</a:t>
            </a:r>
            <a:r>
              <a:rPr lang="en-US" baseline="0" dirty="0" smtClean="0"/>
              <a:t> definition</a:t>
            </a:r>
          </a:p>
          <a:p>
            <a:endParaRPr lang="en-US" baseline="0" dirty="0" smtClean="0"/>
          </a:p>
          <a:p>
            <a:r>
              <a:rPr lang="en-US" baseline="0" dirty="0" smtClean="0"/>
              <a:t>click two: teaching and learning processes</a:t>
            </a:r>
          </a:p>
          <a:p>
            <a:endParaRPr lang="en-US" baseline="0" dirty="0" smtClean="0"/>
          </a:p>
          <a:p>
            <a:r>
              <a:rPr lang="en-US" baseline="0" dirty="0" smtClean="0"/>
              <a:t>click three: cognitive processes</a:t>
            </a:r>
          </a:p>
          <a:p>
            <a:endParaRPr lang="en-US" baseline="0" dirty="0" smtClean="0"/>
          </a:p>
          <a:p>
            <a:r>
              <a:rPr lang="en-US" baseline="0" dirty="0" smtClean="0"/>
              <a:t>click four: teaching and learning disappears</a:t>
            </a:r>
          </a:p>
          <a:p>
            <a:endParaRPr lang="en-US" baseline="0" dirty="0" smtClean="0"/>
          </a:p>
          <a:p>
            <a:r>
              <a:rPr lang="en-US" baseline="0" dirty="0" smtClean="0"/>
              <a:t>click five: research support</a:t>
            </a:r>
          </a:p>
          <a:p>
            <a:endParaRPr lang="en-US" dirty="0"/>
          </a:p>
        </p:txBody>
      </p:sp>
      <p:sp>
        <p:nvSpPr>
          <p:cNvPr id="4" name="Slide Number Placeholder 3"/>
          <p:cNvSpPr>
            <a:spLocks noGrp="1"/>
          </p:cNvSpPr>
          <p:nvPr>
            <p:ph type="sldNum" sz="quarter" idx="10"/>
          </p:nvPr>
        </p:nvSpPr>
        <p:spPr/>
        <p:txBody>
          <a:bodyPr/>
          <a:lstStyle/>
          <a:p>
            <a:fld id="{F6D738CD-2469-1E44-9605-9CD22C3035A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80DAD-2086-224F-988B-16E9950D2D7E}"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41667-7291-42E8-B00B-345BA58408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80DAD-2086-224F-988B-16E9950D2D7E}"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80DAD-2086-224F-988B-16E9950D2D7E}"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80DAD-2086-224F-988B-16E9950D2D7E}"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80DAD-2086-224F-988B-16E9950D2D7E}" type="datetimeFigureOut">
              <a:rPr lang="en-US" smtClean="0"/>
              <a:pPr/>
              <a:t>3/10/11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AB40F-1A0F-E141-9B97-BD6C09AAE8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80DAD-2086-224F-988B-16E9950D2D7E}"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80DAD-2086-224F-988B-16E9950D2D7E}" type="datetimeFigureOut">
              <a:rPr lang="en-US" smtClean="0"/>
              <a:pPr/>
              <a:t>3/10/11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80DAD-2086-224F-988B-16E9950D2D7E}" type="datetimeFigureOut">
              <a:rPr lang="en-US" smtClean="0"/>
              <a:pPr/>
              <a:t>3/10/11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80DAD-2086-224F-988B-16E9950D2D7E}" type="datetimeFigureOut">
              <a:rPr lang="en-US" smtClean="0"/>
              <a:pPr/>
              <a:t>3/10/11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80DAD-2086-224F-988B-16E9950D2D7E}"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80DAD-2086-224F-988B-16E9950D2D7E}" type="datetimeFigureOut">
              <a:rPr lang="en-US" smtClean="0"/>
              <a:pPr/>
              <a:t>3/10/11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E37C9-7249-8645-986A-33DBBF4452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chemeClr val="bg1">
                <a:tint val="40000"/>
                <a:satMod val="350000"/>
              </a:schemeClr>
            </a:gs>
            <a:gs pos="40000">
              <a:schemeClr val="bg1">
                <a:tint val="45000"/>
                <a:shade val="99000"/>
                <a:satMod val="350000"/>
              </a:schemeClr>
            </a:gs>
            <a:gs pos="99000">
              <a:schemeClr val="bg1">
                <a:lumMod val="7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80DAD-2086-224F-988B-16E9950D2D7E}" type="datetimeFigureOut">
              <a:rPr lang="en-US" smtClean="0"/>
              <a:pPr/>
              <a:t>3/10/11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E37C9-7249-8645-986A-33DBBF4452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microsoft.com/office/2007/relationships/diagramDrawing" Target="../diagrams/drawing2.xml"/><Relationship Id="rId4" Type="http://schemas.openxmlformats.org/officeDocument/2006/relationships/diagramQuickStyle" Target="../diagrams/quickStyle2.xml"/><Relationship Id="rId1" Type="http://schemas.openxmlformats.org/officeDocument/2006/relationships/slideLayout" Target="../slideLayouts/slideLayout7.xml"/><Relationship Id="rId2" Type="http://schemas.openxmlformats.org/officeDocument/2006/relationships/diagramData" Target="../diagrams/data2.xml"/><Relationship Id="rId3" Type="http://schemas.openxmlformats.org/officeDocument/2006/relationships/diagramLayout" Target="../diagrams/layout2.xml"/><Relationship Id="rId5"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hyperlink" Target="http://www.meghoffman.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jpeg"/><Relationship Id="rId7"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3721"/>
            <a:ext cx="7772400" cy="3074097"/>
          </a:xfrm>
        </p:spPr>
        <p:txBody>
          <a:bodyPr>
            <a:normAutofit/>
          </a:bodyPr>
          <a:lstStyle/>
          <a:p>
            <a:r>
              <a:rPr lang="en-US" dirty="0" smtClean="0"/>
              <a:t>Historical Interpretation: </a:t>
            </a:r>
            <a:r>
              <a:rPr lang="en-US" sz="4400" dirty="0" smtClean="0"/>
              <a:t>An Instructional Model for Gifted Students in the Middle Grades </a:t>
            </a:r>
            <a:endParaRPr lang="en-US" dirty="0"/>
          </a:p>
        </p:txBody>
      </p:sp>
      <p:sp>
        <p:nvSpPr>
          <p:cNvPr id="3" name="Subtitle 2"/>
          <p:cNvSpPr>
            <a:spLocks noGrp="1"/>
          </p:cNvSpPr>
          <p:nvPr>
            <p:ph type="subTitle" idx="1"/>
          </p:nvPr>
        </p:nvSpPr>
        <p:spPr>
          <a:xfrm>
            <a:off x="685801" y="4352636"/>
            <a:ext cx="7770812" cy="2009458"/>
          </a:xfrm>
        </p:spPr>
        <p:txBody>
          <a:bodyPr>
            <a:normAutofit fontScale="92500" lnSpcReduction="20000"/>
          </a:bodyPr>
          <a:lstStyle/>
          <a:p>
            <a:r>
              <a:rPr lang="en-US" sz="2800" dirty="0" smtClean="0">
                <a:solidFill>
                  <a:schemeClr val="tx1">
                    <a:lumMod val="65000"/>
                    <a:lumOff val="35000"/>
                  </a:schemeClr>
                </a:solidFill>
              </a:rPr>
              <a:t>Meg Hoffman, M.A. Ed.</a:t>
            </a:r>
          </a:p>
          <a:p>
            <a:endParaRPr lang="en-US" sz="2800" i="1" dirty="0" smtClean="0">
              <a:solidFill>
                <a:schemeClr val="tx1">
                  <a:lumMod val="65000"/>
                  <a:lumOff val="35000"/>
                </a:schemeClr>
              </a:solidFill>
            </a:endParaRPr>
          </a:p>
          <a:p>
            <a:endParaRPr lang="en-US" sz="2800" i="1" dirty="0" smtClean="0">
              <a:solidFill>
                <a:schemeClr val="tx1">
                  <a:lumMod val="65000"/>
                  <a:lumOff val="35000"/>
                </a:schemeClr>
              </a:solidFill>
            </a:endParaRPr>
          </a:p>
          <a:p>
            <a:r>
              <a:rPr lang="en-US" sz="2800" i="1" dirty="0" smtClean="0">
                <a:solidFill>
                  <a:schemeClr val="tx1">
                    <a:lumMod val="65000"/>
                    <a:lumOff val="35000"/>
                  </a:schemeClr>
                </a:solidFill>
              </a:rPr>
              <a:t>National Curriculum Networking Conference</a:t>
            </a:r>
          </a:p>
          <a:p>
            <a:r>
              <a:rPr lang="en-US" sz="2800" i="1" dirty="0" smtClean="0">
                <a:solidFill>
                  <a:schemeClr val="tx1">
                    <a:lumMod val="65000"/>
                    <a:lumOff val="35000"/>
                  </a:schemeClr>
                </a:solidFill>
                <a:effectLst/>
              </a:rPr>
              <a:t>2011 </a:t>
            </a:r>
            <a:endParaRPr lang="en-US" sz="2800" dirty="0">
              <a:solidFill>
                <a:schemeClr val="tx1">
                  <a:lumMod val="65000"/>
                  <a:lumOff val="35000"/>
                </a:schemeClr>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4066589" y="419432"/>
            <a:ext cx="4521022" cy="5893922"/>
          </a:xfrm>
          <a:prstGeom prst="rect">
            <a:avLst/>
          </a:prstGeom>
          <a:noFill/>
        </p:spPr>
        <p:txBody>
          <a:bodyPr wrap="square" rtlCol="0">
            <a:spAutoFit/>
          </a:bodyPr>
          <a:lstStyle/>
          <a:p>
            <a:pPr>
              <a:spcAft>
                <a:spcPts val="600"/>
              </a:spcAft>
            </a:pPr>
            <a:r>
              <a:rPr lang="en-US" dirty="0" smtClean="0"/>
              <a:t>Tilden’s (2007) Six Principles :</a:t>
            </a:r>
          </a:p>
          <a:p>
            <a:pPr marL="342900" indent="-342900">
              <a:spcAft>
                <a:spcPts val="600"/>
              </a:spcAft>
              <a:buFont typeface="+mj-lt"/>
              <a:buAutoNum type="arabicPeriod"/>
            </a:pPr>
            <a:r>
              <a:rPr lang="en-US" dirty="0" smtClean="0"/>
              <a:t>Relate the performance to the experiences of the audience.</a:t>
            </a:r>
          </a:p>
          <a:p>
            <a:pPr marL="342900" indent="-342900">
              <a:spcAft>
                <a:spcPts val="600"/>
              </a:spcAft>
              <a:buFont typeface="+mj-lt"/>
              <a:buAutoNum type="arabicPeriod"/>
            </a:pPr>
            <a:r>
              <a:rPr lang="en-US" dirty="0" smtClean="0"/>
              <a:t>Interpretation is revelation based on information. (Use metaphor, illustration, or whatever it takes to communicate the information rather than burying the audience in facts.)</a:t>
            </a:r>
          </a:p>
          <a:p>
            <a:pPr marL="342900" indent="-342900">
              <a:spcAft>
                <a:spcPts val="600"/>
              </a:spcAft>
              <a:buFont typeface="+mj-lt"/>
              <a:buAutoNum type="arabicPeriod"/>
            </a:pPr>
            <a:r>
              <a:rPr lang="en-US" dirty="0" smtClean="0"/>
              <a:t>Interpretation is an art. </a:t>
            </a:r>
          </a:p>
          <a:p>
            <a:pPr marL="342900" indent="-342900">
              <a:spcAft>
                <a:spcPts val="600"/>
              </a:spcAft>
              <a:buFont typeface="+mj-lt"/>
              <a:buAutoNum type="arabicPeriod"/>
            </a:pPr>
            <a:r>
              <a:rPr lang="en-US" dirty="0" smtClean="0"/>
              <a:t>The aim of interpretation is to provoke more than it is to instruct.</a:t>
            </a:r>
          </a:p>
          <a:p>
            <a:pPr marL="342900" indent="-342900">
              <a:spcAft>
                <a:spcPts val="600"/>
              </a:spcAft>
              <a:buFont typeface="+mj-lt"/>
              <a:buAutoNum type="arabicPeriod"/>
            </a:pPr>
            <a:r>
              <a:rPr lang="en-US" dirty="0" smtClean="0"/>
              <a:t>Use an interpretive performance to communicate a larger concept or message.</a:t>
            </a:r>
          </a:p>
          <a:p>
            <a:pPr marL="342900" indent="-342900">
              <a:spcAft>
                <a:spcPts val="600"/>
              </a:spcAft>
              <a:buFont typeface="+mj-lt"/>
              <a:buAutoNum type="arabicPeriod"/>
            </a:pPr>
            <a:r>
              <a:rPr lang="en-US" dirty="0" smtClean="0"/>
              <a:t>Interpretation addressed to children should not simply be a dilution of the program for adults. It should be designed for them specifically (see principle 1). </a:t>
            </a:r>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6" name="TextBox 5"/>
          <p:cNvSpPr txBox="1"/>
          <p:nvPr/>
        </p:nvSpPr>
        <p:spPr>
          <a:xfrm>
            <a:off x="238879" y="3751584"/>
            <a:ext cx="3641276" cy="1431161"/>
          </a:xfrm>
          <a:prstGeom prst="rect">
            <a:avLst/>
          </a:prstGeom>
          <a:noFill/>
        </p:spPr>
        <p:txBody>
          <a:bodyPr wrap="square" rtlCol="0">
            <a:spAutoFit/>
          </a:bodyPr>
          <a:lstStyle/>
          <a:p>
            <a:pPr>
              <a:spcAft>
                <a:spcPts val="600"/>
              </a:spcAft>
            </a:pPr>
            <a:r>
              <a:rPr lang="en-US" dirty="0" err="1" smtClean="0"/>
              <a:t>Chataqua</a:t>
            </a:r>
            <a:r>
              <a:rPr lang="en-US" dirty="0" smtClean="0"/>
              <a:t> Scholar-In-Role Method:</a:t>
            </a:r>
          </a:p>
          <a:p>
            <a:pPr marL="342900" indent="-342900">
              <a:spcAft>
                <a:spcPts val="600"/>
              </a:spcAft>
              <a:buFont typeface="+mj-lt"/>
              <a:buAutoNum type="arabicPeriod"/>
            </a:pPr>
            <a:r>
              <a:rPr lang="en-US" dirty="0" smtClean="0"/>
              <a:t>Monologue</a:t>
            </a:r>
          </a:p>
          <a:p>
            <a:pPr marL="342900" indent="-342900">
              <a:spcAft>
                <a:spcPts val="600"/>
              </a:spcAft>
              <a:buFont typeface="+mj-lt"/>
              <a:buAutoNum type="arabicPeriod"/>
            </a:pPr>
            <a:r>
              <a:rPr lang="en-US" dirty="0" smtClean="0"/>
              <a:t>Questions in role</a:t>
            </a:r>
          </a:p>
          <a:p>
            <a:pPr marL="342900" indent="-342900">
              <a:spcAft>
                <a:spcPts val="600"/>
              </a:spcAft>
              <a:buFont typeface="+mj-lt"/>
              <a:buAutoNum type="arabicPeriod"/>
            </a:pPr>
            <a:r>
              <a:rPr lang="en-US" dirty="0" smtClean="0"/>
              <a:t>Questions as scholar</a:t>
            </a:r>
            <a:endParaRPr lang="en-US" dirty="0"/>
          </a:p>
        </p:txBody>
      </p:sp>
      <p:sp>
        <p:nvSpPr>
          <p:cNvPr id="7" name="TextBox 6"/>
          <p:cNvSpPr txBox="1"/>
          <p:nvPr/>
        </p:nvSpPr>
        <p:spPr>
          <a:xfrm>
            <a:off x="238879" y="5510867"/>
            <a:ext cx="3641276" cy="646331"/>
          </a:xfrm>
          <a:prstGeom prst="rect">
            <a:avLst/>
          </a:prstGeom>
          <a:noFill/>
        </p:spPr>
        <p:txBody>
          <a:bodyPr wrap="square" rtlCol="0">
            <a:spAutoFit/>
          </a:bodyPr>
          <a:lstStyle/>
          <a:p>
            <a:r>
              <a:rPr lang="en-US" dirty="0" smtClean="0"/>
              <a:t>Research:</a:t>
            </a:r>
          </a:p>
          <a:p>
            <a:r>
              <a:rPr lang="en-US" dirty="0" smtClean="0"/>
              <a:t>Any volunteers? </a:t>
            </a:r>
            <a:endParaRPr lang="en-US" dirty="0"/>
          </a:p>
        </p:txBody>
      </p:sp>
      <p:sp>
        <p:nvSpPr>
          <p:cNvPr id="8" name="Isosceles Triangle 7"/>
          <p:cNvSpPr/>
          <p:nvPr/>
        </p:nvSpPr>
        <p:spPr>
          <a:xfrm rot="10800000">
            <a:off x="560012" y="256555"/>
            <a:ext cx="3320143" cy="3320143"/>
          </a:xfrm>
          <a:prstGeom prst="triangle">
            <a:avLst/>
          </a:prstGeom>
          <a:solidFill>
            <a:srgbClr val="BD0202"/>
          </a:solidFill>
        </p:spPr>
        <p:style>
          <a:lnRef idx="0">
            <a:schemeClr val="accent2"/>
          </a:lnRef>
          <a:fillRef idx="3">
            <a:schemeClr val="accent2"/>
          </a:fillRef>
          <a:effectRef idx="3">
            <a:schemeClr val="accent2"/>
          </a:effectRef>
          <a:fontRef idx="minor">
            <a:schemeClr val="lt1"/>
          </a:fontRef>
        </p:style>
      </p:sp>
      <p:sp>
        <p:nvSpPr>
          <p:cNvPr id="9" name="Isosceles Triangle 4"/>
          <p:cNvSpPr/>
          <p:nvPr/>
        </p:nvSpPr>
        <p:spPr>
          <a:xfrm>
            <a:off x="1048564" y="419432"/>
            <a:ext cx="2307119" cy="1660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800" kern="1200" dirty="0" smtClean="0"/>
              <a:t>Historical Interpretation</a:t>
            </a:r>
            <a:endParaRPr lang="en-US" sz="28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accel="50000" decel="5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Diagram 3"/>
          <p:cNvGraphicFramePr/>
          <p:nvPr/>
        </p:nvGraphicFramePr>
        <p:xfrm>
          <a:off x="227264" y="989263"/>
          <a:ext cx="8141368" cy="58687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6" name="Rounded Rectangular Callout 5"/>
          <p:cNvSpPr/>
          <p:nvPr/>
        </p:nvSpPr>
        <p:spPr>
          <a:xfrm>
            <a:off x="5407528" y="1"/>
            <a:ext cx="3248527" cy="2720136"/>
          </a:xfrm>
          <a:prstGeom prst="wedgeRoundRectCallout">
            <a:avLst>
              <a:gd name="adj1" fmla="val -48228"/>
              <a:gd name="adj2" fmla="val 59136"/>
              <a:gd name="adj3" fmla="val 16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407528" y="179588"/>
            <a:ext cx="3248527" cy="2862323"/>
          </a:xfrm>
          <a:prstGeom prst="rect">
            <a:avLst/>
          </a:prstGeom>
          <a:noFill/>
        </p:spPr>
        <p:txBody>
          <a:bodyPr wrap="square" rtlCol="0">
            <a:spAutoFit/>
          </a:bodyPr>
          <a:lstStyle/>
          <a:p>
            <a:pPr>
              <a:buFont typeface="Arial"/>
              <a:buChar char="•"/>
            </a:pPr>
            <a:r>
              <a:rPr lang="en-US" dirty="0" smtClean="0"/>
              <a:t> Curiosity</a:t>
            </a:r>
          </a:p>
          <a:p>
            <a:pPr>
              <a:buFont typeface="Arial"/>
              <a:buChar char="•"/>
            </a:pPr>
            <a:r>
              <a:rPr lang="en-US" dirty="0" smtClean="0"/>
              <a:t>Concentration in interest area</a:t>
            </a:r>
          </a:p>
          <a:p>
            <a:pPr>
              <a:buFont typeface="Arial"/>
              <a:buChar char="•"/>
            </a:pPr>
            <a:r>
              <a:rPr lang="en-US" dirty="0" smtClean="0"/>
              <a:t>Ability to learn new information rapidly</a:t>
            </a:r>
          </a:p>
          <a:p>
            <a:pPr>
              <a:buFont typeface="Arial"/>
              <a:buChar char="•"/>
            </a:pPr>
            <a:r>
              <a:rPr lang="en-US" dirty="0" smtClean="0"/>
              <a:t>Comfort with abstraction</a:t>
            </a:r>
          </a:p>
          <a:p>
            <a:pPr>
              <a:buFont typeface="Arial"/>
              <a:buChar char="•"/>
            </a:pPr>
            <a:r>
              <a:rPr lang="en-US" dirty="0" smtClean="0"/>
              <a:t>Ability to make connections amongst disparate data</a:t>
            </a:r>
          </a:p>
          <a:p>
            <a:pPr>
              <a:buFont typeface="Arial"/>
              <a:buChar char="•"/>
            </a:pPr>
            <a:r>
              <a:rPr lang="en-US" dirty="0" smtClean="0"/>
              <a:t>Need for autonomy in a safe 	space</a:t>
            </a:r>
          </a:p>
          <a:p>
            <a:pPr>
              <a:buFont typeface="Arial"/>
              <a:buChar char="•"/>
            </a:pPr>
            <a:endParaRPr lang="en-US" dirty="0"/>
          </a:p>
        </p:txBody>
      </p:sp>
      <p:sp>
        <p:nvSpPr>
          <p:cNvPr id="7" name="Rounded Rectangular Callout 6"/>
          <p:cNvSpPr/>
          <p:nvPr/>
        </p:nvSpPr>
        <p:spPr>
          <a:xfrm>
            <a:off x="227263" y="1764454"/>
            <a:ext cx="1951791" cy="3507724"/>
          </a:xfrm>
          <a:prstGeom prst="wedgeRoundRectCallout">
            <a:avLst>
              <a:gd name="adj1" fmla="val 34611"/>
              <a:gd name="adj2" fmla="val 62374"/>
              <a:gd name="adj3" fmla="val 16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27264" y="1962635"/>
            <a:ext cx="1951790" cy="3139321"/>
          </a:xfrm>
          <a:prstGeom prst="rect">
            <a:avLst/>
          </a:prstGeom>
          <a:noFill/>
        </p:spPr>
        <p:txBody>
          <a:bodyPr wrap="square" rtlCol="0">
            <a:spAutoFit/>
          </a:bodyPr>
          <a:lstStyle/>
          <a:p>
            <a:pPr>
              <a:buFont typeface="Arial"/>
              <a:buChar char="•"/>
            </a:pPr>
            <a:r>
              <a:rPr lang="en-US" dirty="0" smtClean="0"/>
              <a:t>Ability to learn new information rapidly</a:t>
            </a:r>
          </a:p>
          <a:p>
            <a:pPr>
              <a:buFont typeface="Arial"/>
              <a:buChar char="•"/>
            </a:pPr>
            <a:r>
              <a:rPr lang="en-US" dirty="0" smtClean="0"/>
              <a:t>Comfort with abstraction</a:t>
            </a:r>
          </a:p>
          <a:p>
            <a:pPr>
              <a:buFont typeface="Arial"/>
              <a:buChar char="•"/>
            </a:pPr>
            <a:r>
              <a:rPr lang="en-US" dirty="0" smtClean="0"/>
              <a:t>Sensitivity / self-awareness</a:t>
            </a:r>
          </a:p>
          <a:p>
            <a:pPr>
              <a:buFont typeface="Arial"/>
              <a:buChar char="•"/>
            </a:pPr>
            <a:r>
              <a:rPr lang="en-US" dirty="0" smtClean="0"/>
              <a:t>Emotional intensity</a:t>
            </a:r>
          </a:p>
          <a:p>
            <a:pPr>
              <a:buFont typeface="Arial"/>
              <a:buChar char="•"/>
            </a:pPr>
            <a:r>
              <a:rPr lang="en-US" dirty="0" smtClean="0"/>
              <a:t>identification with       a similar other</a:t>
            </a:r>
            <a:endParaRPr lang="en-US" dirty="0"/>
          </a:p>
        </p:txBody>
      </p:sp>
      <p:sp>
        <p:nvSpPr>
          <p:cNvPr id="9" name="Rounded Rectangular Callout 8"/>
          <p:cNvSpPr/>
          <p:nvPr/>
        </p:nvSpPr>
        <p:spPr>
          <a:xfrm>
            <a:off x="6978316" y="3923631"/>
            <a:ext cx="1737895" cy="1978526"/>
          </a:xfrm>
          <a:prstGeom prst="wedgeRoundRectCallout">
            <a:avLst>
              <a:gd name="adj1" fmla="val -71635"/>
              <a:gd name="adj2" fmla="val 17580"/>
              <a:gd name="adj3" fmla="val 1666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7031792" y="4162797"/>
            <a:ext cx="1684419" cy="1477328"/>
          </a:xfrm>
          <a:prstGeom prst="rect">
            <a:avLst/>
          </a:prstGeom>
          <a:noFill/>
        </p:spPr>
        <p:txBody>
          <a:bodyPr wrap="square" rtlCol="0">
            <a:spAutoFit/>
          </a:bodyPr>
          <a:lstStyle/>
          <a:p>
            <a:pPr>
              <a:buFont typeface="Arial"/>
              <a:buChar char="•"/>
            </a:pPr>
            <a:r>
              <a:rPr lang="en-US" dirty="0" smtClean="0"/>
              <a:t>Creativity</a:t>
            </a:r>
          </a:p>
          <a:p>
            <a:pPr>
              <a:buFont typeface="Arial"/>
              <a:buChar char="•"/>
            </a:pPr>
            <a:r>
              <a:rPr lang="en-US" dirty="0" smtClean="0"/>
              <a:t>Comfort with abstraction</a:t>
            </a:r>
          </a:p>
          <a:p>
            <a:pPr>
              <a:buFont typeface="Arial"/>
              <a:buChar char="•"/>
            </a:pPr>
            <a:r>
              <a:rPr lang="en-US" dirty="0" smtClean="0"/>
              <a:t>Sensitivity / self-awareness</a:t>
            </a:r>
          </a:p>
        </p:txBody>
      </p:sp>
      <p:sp>
        <p:nvSpPr>
          <p:cNvPr id="11" name="TextBox 10"/>
          <p:cNvSpPr txBox="1"/>
          <p:nvPr/>
        </p:nvSpPr>
        <p:spPr>
          <a:xfrm>
            <a:off x="227263" y="179588"/>
            <a:ext cx="4558021" cy="1200328"/>
          </a:xfrm>
          <a:prstGeom prst="rect">
            <a:avLst/>
          </a:prstGeom>
          <a:noFill/>
        </p:spPr>
        <p:txBody>
          <a:bodyPr wrap="square" rtlCol="0">
            <a:spAutoFit/>
          </a:bodyPr>
          <a:lstStyle/>
          <a:p>
            <a:r>
              <a:rPr lang="en-US" sz="2400" dirty="0" smtClean="0">
                <a:latin typeface="+mj-lt"/>
              </a:rPr>
              <a:t>Historical Interpretation and the needs and abilities of gifted adolescents</a:t>
            </a:r>
            <a:endParaRPr lang="en-US" sz="24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Alignment with Commonly Used Models in Gifted Education</a:t>
            </a:r>
            <a:endParaRPr lang="en-US" dirty="0"/>
          </a:p>
        </p:txBody>
      </p:sp>
      <p:sp>
        <p:nvSpPr>
          <p:cNvPr id="3" name="Text Placeholder 2"/>
          <p:cNvSpPr>
            <a:spLocks noGrp="1"/>
          </p:cNvSpPr>
          <p:nvPr>
            <p:ph type="body" idx="1"/>
          </p:nvPr>
        </p:nvSpPr>
        <p:spPr>
          <a:xfrm>
            <a:off x="198086" y="1806923"/>
            <a:ext cx="2761552" cy="639762"/>
          </a:xfrm>
        </p:spPr>
        <p:txBody>
          <a:bodyPr>
            <a:normAutofit fontScale="85000" lnSpcReduction="20000"/>
          </a:bodyPr>
          <a:lstStyle/>
          <a:p>
            <a:pPr algn="ctr"/>
            <a:r>
              <a:rPr lang="en-US" dirty="0" err="1" smtClean="0"/>
              <a:t>Schoolwide</a:t>
            </a:r>
            <a:r>
              <a:rPr lang="en-US" dirty="0" smtClean="0"/>
              <a:t> Enrichment Model</a:t>
            </a:r>
            <a:endParaRPr lang="en-US" dirty="0"/>
          </a:p>
        </p:txBody>
      </p:sp>
      <p:sp>
        <p:nvSpPr>
          <p:cNvPr id="4" name="Content Placeholder 3"/>
          <p:cNvSpPr>
            <a:spLocks noGrp="1"/>
          </p:cNvSpPr>
          <p:nvPr>
            <p:ph sz="half" idx="2"/>
          </p:nvPr>
        </p:nvSpPr>
        <p:spPr>
          <a:xfrm>
            <a:off x="198086" y="2446685"/>
            <a:ext cx="2761552" cy="4182666"/>
          </a:xfrm>
        </p:spPr>
        <p:txBody>
          <a:bodyPr>
            <a:normAutofit/>
          </a:bodyPr>
          <a:lstStyle/>
          <a:p>
            <a:r>
              <a:rPr lang="en-US" dirty="0" smtClean="0"/>
              <a:t>Possible Type III activity</a:t>
            </a:r>
          </a:p>
          <a:p>
            <a:r>
              <a:rPr lang="en-US" dirty="0" smtClean="0"/>
              <a:t>Authentic methods</a:t>
            </a:r>
          </a:p>
          <a:p>
            <a:r>
              <a:rPr lang="en-US" dirty="0" smtClean="0"/>
              <a:t>Authentic product</a:t>
            </a:r>
          </a:p>
          <a:p>
            <a:r>
              <a:rPr lang="en-US" dirty="0" smtClean="0"/>
              <a:t>Student-driven </a:t>
            </a:r>
          </a:p>
          <a:p>
            <a:r>
              <a:rPr lang="en-US" dirty="0" smtClean="0"/>
              <a:t>Adaptable to student interests </a:t>
            </a:r>
            <a:endParaRPr lang="en-US" dirty="0"/>
          </a:p>
        </p:txBody>
      </p:sp>
      <p:sp>
        <p:nvSpPr>
          <p:cNvPr id="5" name="Text Placeholder 4"/>
          <p:cNvSpPr>
            <a:spLocks noGrp="1"/>
          </p:cNvSpPr>
          <p:nvPr>
            <p:ph type="body" sz="quarter" idx="3"/>
          </p:nvPr>
        </p:nvSpPr>
        <p:spPr>
          <a:xfrm>
            <a:off x="2959638" y="1806923"/>
            <a:ext cx="3006247" cy="639762"/>
          </a:xfrm>
        </p:spPr>
        <p:txBody>
          <a:bodyPr>
            <a:normAutofit fontScale="85000" lnSpcReduction="20000"/>
          </a:bodyPr>
          <a:lstStyle/>
          <a:p>
            <a:pPr algn="ctr"/>
            <a:r>
              <a:rPr lang="en-US" dirty="0" smtClean="0"/>
              <a:t>Integrated Curriculum Model </a:t>
            </a:r>
            <a:endParaRPr lang="en-US" dirty="0"/>
          </a:p>
        </p:txBody>
      </p:sp>
      <p:sp>
        <p:nvSpPr>
          <p:cNvPr id="6" name="Content Placeholder 5"/>
          <p:cNvSpPr>
            <a:spLocks noGrp="1"/>
          </p:cNvSpPr>
          <p:nvPr>
            <p:ph sz="quarter" idx="4"/>
          </p:nvPr>
        </p:nvSpPr>
        <p:spPr>
          <a:xfrm>
            <a:off x="2959638" y="2446685"/>
            <a:ext cx="3006247" cy="4182666"/>
          </a:xfrm>
        </p:spPr>
        <p:txBody>
          <a:bodyPr>
            <a:normAutofit lnSpcReduction="10000"/>
          </a:bodyPr>
          <a:lstStyle/>
          <a:p>
            <a:r>
              <a:rPr lang="en-US" dirty="0" smtClean="0"/>
              <a:t>Advanced content, process, and product</a:t>
            </a:r>
          </a:p>
          <a:p>
            <a:r>
              <a:rPr lang="en-US" dirty="0" smtClean="0"/>
              <a:t>Facilitates both breadth and depth of knowledge</a:t>
            </a:r>
          </a:p>
          <a:p>
            <a:r>
              <a:rPr lang="en-US" dirty="0" smtClean="0"/>
              <a:t>Based in inquiry</a:t>
            </a:r>
          </a:p>
          <a:p>
            <a:r>
              <a:rPr lang="en-US" dirty="0" smtClean="0"/>
              <a:t>Conceptual focus in the building of historical narrative</a:t>
            </a:r>
          </a:p>
          <a:p>
            <a:r>
              <a:rPr lang="en-US" dirty="0" smtClean="0"/>
              <a:t>Interdisciplinary</a:t>
            </a:r>
            <a:endParaRPr lang="en-US" dirty="0"/>
          </a:p>
        </p:txBody>
      </p:sp>
      <p:sp>
        <p:nvSpPr>
          <p:cNvPr id="7" name="Text Placeholder 2"/>
          <p:cNvSpPr txBox="1">
            <a:spLocks/>
          </p:cNvSpPr>
          <p:nvPr/>
        </p:nvSpPr>
        <p:spPr>
          <a:xfrm>
            <a:off x="5965885" y="1806923"/>
            <a:ext cx="2936334" cy="639762"/>
          </a:xfrm>
          <a:prstGeom prst="rect">
            <a:avLst/>
          </a:prstGeom>
        </p:spPr>
        <p:txBody>
          <a:bodyPr vert="horz" lIns="91440" tIns="45720" rIns="91440" bIns="45720" rtlCol="0" anchor="b">
            <a:normAutofit fontScale="92500" lnSpcReduction="20000"/>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Parallel Curriculum Model</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3"/>
          <p:cNvSpPr txBox="1">
            <a:spLocks/>
          </p:cNvSpPr>
          <p:nvPr/>
        </p:nvSpPr>
        <p:spPr>
          <a:xfrm>
            <a:off x="5965885" y="2446685"/>
            <a:ext cx="2936334" cy="4182666"/>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Parallel</a:t>
            </a:r>
            <a:r>
              <a:rPr kumimoji="0" lang="en-US" sz="2400" b="0" i="0" u="none" strike="noStrike" kern="1200" cap="none" spc="0" normalizeH="0" noProof="0" dirty="0" smtClean="0">
                <a:ln>
                  <a:noFill/>
                </a:ln>
                <a:solidFill>
                  <a:schemeClr val="tx1"/>
                </a:solidFill>
                <a:effectLst/>
                <a:uLnTx/>
                <a:uFillTx/>
                <a:latin typeface="+mn-lt"/>
                <a:ea typeface="+mn-ea"/>
                <a:cs typeface="+mn-cs"/>
              </a:rPr>
              <a:t> of practice</a:t>
            </a:r>
            <a:r>
              <a:rPr lang="en-US" sz="2400" dirty="0" smtClean="0"/>
              <a:t> (authentic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methods,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novice to expert continuum)</a:t>
            </a:r>
          </a:p>
          <a:p>
            <a:pPr marL="285750" indent="-28575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Easily tailored</a:t>
            </a:r>
            <a:r>
              <a:rPr kumimoji="0" lang="en-US" sz="2400" b="0" i="0" u="none" strike="noStrike" kern="1200" cap="none" spc="0" normalizeH="0" noProof="0" dirty="0" smtClean="0">
                <a:ln>
                  <a:noFill/>
                </a:ln>
                <a:solidFill>
                  <a:schemeClr val="tx1"/>
                </a:solidFill>
                <a:effectLst/>
                <a:uLnTx/>
                <a:uFillTx/>
                <a:latin typeface="+mn-lt"/>
                <a:ea typeface="+mn-ea"/>
                <a:cs typeface="+mn-cs"/>
              </a:rPr>
              <a:t> to student interest and readiness</a:t>
            </a:r>
            <a:endParaRPr lang="en-US" sz="2400" dirty="0" smtClean="0"/>
          </a:p>
          <a:p>
            <a:pPr marL="285750" indent="-285750">
              <a:spcBef>
                <a:spcPct val="20000"/>
              </a:spcBef>
              <a:buFont typeface="Arial"/>
              <a:buChar char="•"/>
            </a:pPr>
            <a:r>
              <a:rPr kumimoji="0" lang="en-US" sz="2400" b="0" i="0" u="none" strike="noStrike" kern="1200" cap="none" spc="0" normalizeH="0" noProof="0" dirty="0" smtClean="0">
                <a:ln>
                  <a:noFill/>
                </a:ln>
                <a:solidFill>
                  <a:schemeClr val="tx1"/>
                </a:solidFill>
                <a:effectLst/>
                <a:uLnTx/>
                <a:uFillTx/>
                <a:latin typeface="+mn-lt"/>
                <a:ea typeface="+mn-ea"/>
                <a:cs typeface="+mn-cs"/>
              </a:rPr>
              <a:t>Interdisciplinary</a:t>
            </a:r>
          </a:p>
        </p:txBody>
      </p:sp>
      <p:sp>
        <p:nvSpPr>
          <p:cNvPr id="11" name="TextBox 10"/>
          <p:cNvSpPr txBox="1"/>
          <p:nvPr/>
        </p:nvSpPr>
        <p:spPr>
          <a:xfrm>
            <a:off x="198086" y="6487568"/>
            <a:ext cx="2479044" cy="369332"/>
          </a:xfrm>
          <a:prstGeom prst="rect">
            <a:avLst/>
          </a:prstGeom>
          <a:noFill/>
        </p:spPr>
        <p:txBody>
          <a:bodyPr wrap="square" rtlCol="0">
            <a:spAutoFit/>
          </a:bodyPr>
          <a:lstStyle/>
          <a:p>
            <a:r>
              <a:rPr lang="en-US" dirty="0" smtClean="0"/>
              <a:t>(</a:t>
            </a:r>
            <a:r>
              <a:rPr lang="en-US" dirty="0" err="1" smtClean="0"/>
              <a:t>Renzulli</a:t>
            </a:r>
            <a:r>
              <a:rPr lang="en-US" dirty="0" smtClean="0"/>
              <a:t> &amp; Reis, 1997)</a:t>
            </a:r>
            <a:endParaRPr lang="en-US" dirty="0"/>
          </a:p>
        </p:txBody>
      </p:sp>
      <p:sp>
        <p:nvSpPr>
          <p:cNvPr id="12" name="TextBox 11"/>
          <p:cNvSpPr txBox="1"/>
          <p:nvPr/>
        </p:nvSpPr>
        <p:spPr>
          <a:xfrm>
            <a:off x="6207755" y="6488668"/>
            <a:ext cx="2694463" cy="369332"/>
          </a:xfrm>
          <a:prstGeom prst="rect">
            <a:avLst/>
          </a:prstGeom>
          <a:noFill/>
        </p:spPr>
        <p:txBody>
          <a:bodyPr wrap="square" rtlCol="0">
            <a:spAutoFit/>
          </a:bodyPr>
          <a:lstStyle/>
          <a:p>
            <a:r>
              <a:rPr lang="en-US" dirty="0" smtClean="0"/>
              <a:t>(Tomlinson et al., 2002)</a:t>
            </a:r>
            <a:endParaRPr lang="en-US" dirty="0"/>
          </a:p>
        </p:txBody>
      </p:sp>
      <p:sp>
        <p:nvSpPr>
          <p:cNvPr id="13" name="TextBox 12"/>
          <p:cNvSpPr txBox="1"/>
          <p:nvPr/>
        </p:nvSpPr>
        <p:spPr>
          <a:xfrm>
            <a:off x="3111877" y="6488668"/>
            <a:ext cx="2623598" cy="369332"/>
          </a:xfrm>
          <a:prstGeom prst="rect">
            <a:avLst/>
          </a:prstGeom>
          <a:noFill/>
        </p:spPr>
        <p:txBody>
          <a:bodyPr wrap="square" rtlCol="0">
            <a:spAutoFit/>
          </a:bodyPr>
          <a:lstStyle/>
          <a:p>
            <a:r>
              <a:rPr lang="en-US" dirty="0" smtClean="0"/>
              <a:t>(Van Tassel-</a:t>
            </a:r>
            <a:r>
              <a:rPr lang="en-US" dirty="0" err="1" smtClean="0"/>
              <a:t>Baska</a:t>
            </a:r>
            <a:r>
              <a:rPr lang="en-US" dirty="0" smtClean="0"/>
              <a:t>, 1986)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Some examples of how this could work in your classroom . . . </a:t>
            </a:r>
            <a:endParaRPr lang="en-US" dirty="0"/>
          </a:p>
        </p:txBody>
      </p:sp>
      <p:sp>
        <p:nvSpPr>
          <p:cNvPr id="8" name="Content Placeholder 7"/>
          <p:cNvSpPr>
            <a:spLocks noGrp="1"/>
          </p:cNvSpPr>
          <p:nvPr>
            <p:ph idx="1"/>
          </p:nvPr>
        </p:nvSpPr>
        <p:spPr/>
        <p:txBody>
          <a:bodyPr>
            <a:normAutofit fontScale="70000" lnSpcReduction="20000"/>
          </a:bodyPr>
          <a:lstStyle/>
          <a:p>
            <a:pPr>
              <a:buNone/>
            </a:pPr>
            <a:r>
              <a:rPr lang="en-US" dirty="0" smtClean="0"/>
              <a:t>Instructional Activity Ideas: </a:t>
            </a:r>
            <a:endParaRPr lang="en-US" dirty="0" smtClean="0"/>
          </a:p>
          <a:p>
            <a:endParaRPr lang="en-US" dirty="0" smtClean="0"/>
          </a:p>
          <a:p>
            <a:r>
              <a:rPr lang="en-US" dirty="0" smtClean="0"/>
              <a:t>PBL Scenario: Start your own company!</a:t>
            </a:r>
          </a:p>
          <a:p>
            <a:r>
              <a:rPr lang="en-US" dirty="0" smtClean="0"/>
              <a:t>Junior </a:t>
            </a:r>
            <a:r>
              <a:rPr lang="en-US" dirty="0" smtClean="0"/>
              <a:t>Interpreter Project </a:t>
            </a:r>
          </a:p>
          <a:p>
            <a:r>
              <a:rPr lang="en-US" dirty="0" smtClean="0"/>
              <a:t>Night at the Museum</a:t>
            </a:r>
          </a:p>
          <a:p>
            <a:r>
              <a:rPr lang="en-US" dirty="0" smtClean="0"/>
              <a:t>Front Lines Scenarios </a:t>
            </a:r>
          </a:p>
          <a:p>
            <a:r>
              <a:rPr lang="en-US" dirty="0" smtClean="0"/>
              <a:t>Progressive Era Interviews </a:t>
            </a:r>
          </a:p>
          <a:p>
            <a:pPr>
              <a:buNone/>
            </a:pPr>
            <a:endParaRPr lang="en-US" dirty="0" smtClean="0"/>
          </a:p>
          <a:p>
            <a:pPr>
              <a:buNone/>
            </a:pPr>
            <a:r>
              <a:rPr lang="en-US" dirty="0" smtClean="0"/>
              <a:t>Helpful Resources: </a:t>
            </a:r>
          </a:p>
          <a:p>
            <a:r>
              <a:rPr lang="en-US" dirty="0" smtClean="0"/>
              <a:t>Process packets</a:t>
            </a:r>
            <a:r>
              <a:rPr lang="en-US" dirty="0" smtClean="0"/>
              <a:t> </a:t>
            </a:r>
          </a:p>
          <a:p>
            <a:r>
              <a:rPr lang="en-US" dirty="0" smtClean="0"/>
              <a:t>Historic Documents </a:t>
            </a:r>
          </a:p>
          <a:p>
            <a:r>
              <a:rPr lang="en-US" dirty="0" smtClean="0"/>
              <a:t>Local Interpreters </a:t>
            </a:r>
          </a:p>
          <a:p>
            <a:pPr>
              <a:buNone/>
            </a:pPr>
            <a:endParaRPr lang="en-US" dirty="0"/>
          </a:p>
        </p:txBody>
      </p:sp>
      <p:pic>
        <p:nvPicPr>
          <p:cNvPr id="9" name="Picture 8"/>
          <p:cNvPicPr>
            <a:picLocks noChangeAspect="1"/>
          </p:cNvPicPr>
          <p:nvPr/>
        </p:nvPicPr>
        <p:blipFill>
          <a:blip r:embed="rId3"/>
          <a:stretch>
            <a:fillRect/>
          </a:stretch>
        </p:blipFill>
        <p:spPr>
          <a:xfrm>
            <a:off x="4904534" y="3937038"/>
            <a:ext cx="3991514" cy="27370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664507" y="3267183"/>
            <a:ext cx="6016885" cy="1384995"/>
          </a:xfrm>
          <a:prstGeom prst="rect">
            <a:avLst/>
          </a:prstGeom>
          <a:noFill/>
        </p:spPr>
        <p:txBody>
          <a:bodyPr wrap="square" rtlCol="0">
            <a:spAutoFit/>
          </a:bodyPr>
          <a:lstStyle/>
          <a:p>
            <a:pPr algn="ctr"/>
            <a:r>
              <a:rPr lang="en-US" sz="2800" dirty="0" smtClean="0"/>
              <a:t>All materials from this presentation are available at my website: </a:t>
            </a:r>
            <a:r>
              <a:rPr lang="en-US" sz="2800" dirty="0" smtClean="0">
                <a:hlinkClick r:id="rId3"/>
              </a:rPr>
              <a:t>www.meghoffman.com</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r>
              <a:rPr lang="en-US" sz="3600" dirty="0" smtClean="0"/>
              <a:t>Some things to consider when designing curriculum for gifted adolescents:</a:t>
            </a:r>
            <a:endParaRPr lang="en-US" sz="3600" dirty="0"/>
          </a:p>
        </p:txBody>
      </p:sp>
      <p:sp>
        <p:nvSpPr>
          <p:cNvPr id="4" name="Text Placeholder 3"/>
          <p:cNvSpPr>
            <a:spLocks noGrp="1"/>
          </p:cNvSpPr>
          <p:nvPr>
            <p:ph type="body" idx="1"/>
          </p:nvPr>
        </p:nvSpPr>
        <p:spPr>
          <a:xfrm>
            <a:off x="279100" y="1535113"/>
            <a:ext cx="4040188" cy="349049"/>
          </a:xfrm>
        </p:spPr>
        <p:txBody>
          <a:bodyPr>
            <a:normAutofit fontScale="92500" lnSpcReduction="20000"/>
          </a:bodyPr>
          <a:lstStyle/>
          <a:p>
            <a:r>
              <a:rPr lang="en-US" sz="2200" dirty="0" smtClean="0"/>
              <a:t>Cognitive Characteristics</a:t>
            </a:r>
            <a:endParaRPr lang="en-US" sz="2200" dirty="0"/>
          </a:p>
        </p:txBody>
      </p:sp>
      <p:sp>
        <p:nvSpPr>
          <p:cNvPr id="3" name="Content Placeholder 2"/>
          <p:cNvSpPr>
            <a:spLocks noGrp="1"/>
          </p:cNvSpPr>
          <p:nvPr>
            <p:ph sz="half" idx="2"/>
          </p:nvPr>
        </p:nvSpPr>
        <p:spPr>
          <a:xfrm>
            <a:off x="457200" y="1884162"/>
            <a:ext cx="4040188" cy="4521987"/>
          </a:xfrm>
        </p:spPr>
        <p:txBody>
          <a:bodyPr>
            <a:normAutofit fontScale="92500" lnSpcReduction="10000"/>
          </a:bodyPr>
          <a:lstStyle/>
          <a:p>
            <a:r>
              <a:rPr lang="en-US" sz="2800" dirty="0" smtClean="0"/>
              <a:t>ability to learn new information rapidly</a:t>
            </a:r>
          </a:p>
          <a:p>
            <a:r>
              <a:rPr lang="en-US" sz="2800" dirty="0" smtClean="0"/>
              <a:t>keen concentration in interest areas</a:t>
            </a:r>
          </a:p>
          <a:p>
            <a:r>
              <a:rPr lang="en-US" sz="2800" dirty="0" smtClean="0"/>
              <a:t>creativity</a:t>
            </a:r>
          </a:p>
          <a:p>
            <a:r>
              <a:rPr lang="en-US" sz="2800" dirty="0" smtClean="0"/>
              <a:t>comfort with abstraction</a:t>
            </a:r>
          </a:p>
          <a:p>
            <a:r>
              <a:rPr lang="en-US" sz="2800" dirty="0" smtClean="0"/>
              <a:t>ability to make connections between seemingly disparate data</a:t>
            </a:r>
          </a:p>
          <a:p>
            <a:pPr>
              <a:buNone/>
            </a:pPr>
            <a:endParaRPr lang="en-US" dirty="0" smtClean="0"/>
          </a:p>
          <a:p>
            <a:pPr>
              <a:buNone/>
            </a:pPr>
            <a:r>
              <a:rPr lang="en-US" sz="1800" dirty="0" smtClean="0"/>
              <a:t>(</a:t>
            </a:r>
            <a:r>
              <a:rPr lang="en-US" sz="1800" dirty="0" err="1" smtClean="0"/>
              <a:t>Renzulli</a:t>
            </a:r>
            <a:r>
              <a:rPr lang="en-US" sz="1800" dirty="0" smtClean="0"/>
              <a:t>, 2009; Van Tassel-</a:t>
            </a:r>
            <a:r>
              <a:rPr lang="en-US" sz="1800" dirty="0" err="1" smtClean="0"/>
              <a:t>Baska</a:t>
            </a:r>
            <a:r>
              <a:rPr lang="en-US" sz="1800" dirty="0" smtClean="0"/>
              <a:t>, 2003)</a:t>
            </a:r>
          </a:p>
        </p:txBody>
      </p:sp>
      <p:sp>
        <p:nvSpPr>
          <p:cNvPr id="5" name="Text Placeholder 4"/>
          <p:cNvSpPr>
            <a:spLocks noGrp="1"/>
          </p:cNvSpPr>
          <p:nvPr>
            <p:ph type="body" sz="quarter" idx="3"/>
          </p:nvPr>
        </p:nvSpPr>
        <p:spPr>
          <a:xfrm>
            <a:off x="4645025" y="1535113"/>
            <a:ext cx="4041775" cy="349049"/>
          </a:xfrm>
        </p:spPr>
        <p:txBody>
          <a:bodyPr>
            <a:normAutofit fontScale="85000" lnSpcReduction="20000"/>
          </a:bodyPr>
          <a:lstStyle/>
          <a:p>
            <a:r>
              <a:rPr lang="en-US" dirty="0" smtClean="0"/>
              <a:t>Affective Characteristics &amp; Needs</a:t>
            </a:r>
            <a:endParaRPr lang="en-US" dirty="0"/>
          </a:p>
        </p:txBody>
      </p:sp>
      <p:sp>
        <p:nvSpPr>
          <p:cNvPr id="6" name="Content Placeholder 5"/>
          <p:cNvSpPr>
            <a:spLocks noGrp="1"/>
          </p:cNvSpPr>
          <p:nvPr>
            <p:ph sz="quarter" idx="4"/>
          </p:nvPr>
        </p:nvSpPr>
        <p:spPr>
          <a:xfrm>
            <a:off x="4645025" y="1884162"/>
            <a:ext cx="4041775" cy="4521987"/>
          </a:xfrm>
        </p:spPr>
        <p:txBody>
          <a:bodyPr>
            <a:normAutofit fontScale="70000" lnSpcReduction="20000"/>
          </a:bodyPr>
          <a:lstStyle/>
          <a:p>
            <a:r>
              <a:rPr lang="en-US" sz="3429" dirty="0" smtClean="0"/>
              <a:t>heightened sensitivity / self-awareness</a:t>
            </a:r>
          </a:p>
          <a:p>
            <a:r>
              <a:rPr lang="en-US" sz="3429" dirty="0" smtClean="0"/>
              <a:t>emotional intensity</a:t>
            </a:r>
          </a:p>
          <a:p>
            <a:r>
              <a:rPr lang="en-US" sz="3429" dirty="0" smtClean="0"/>
              <a:t>need for intellectual stimulation</a:t>
            </a:r>
          </a:p>
          <a:p>
            <a:r>
              <a:rPr lang="en-US" sz="3429" dirty="0" smtClean="0"/>
              <a:t>need to understand their problems are not unique**</a:t>
            </a:r>
          </a:p>
          <a:p>
            <a:r>
              <a:rPr lang="en-US" sz="3429" dirty="0" smtClean="0"/>
              <a:t>need for a safe space in which to exercise autonomy and develop individual identity*</a:t>
            </a:r>
            <a:endParaRPr lang="en-US" dirty="0" smtClean="0"/>
          </a:p>
          <a:p>
            <a:endParaRPr lang="en-US" dirty="0" smtClean="0"/>
          </a:p>
          <a:p>
            <a:pPr>
              <a:buNone/>
            </a:pPr>
            <a:r>
              <a:rPr lang="en-US" sz="2429" dirty="0" smtClean="0"/>
              <a:t>(</a:t>
            </a:r>
            <a:r>
              <a:rPr lang="en-US" sz="2429" dirty="0" err="1" smtClean="0"/>
              <a:t>Caskey</a:t>
            </a:r>
            <a:r>
              <a:rPr lang="en-US" sz="2429" dirty="0" smtClean="0"/>
              <a:t> &amp; </a:t>
            </a:r>
            <a:r>
              <a:rPr lang="en-US" sz="2429" dirty="0" err="1" smtClean="0"/>
              <a:t>Anfara</a:t>
            </a:r>
            <a:r>
              <a:rPr lang="en-US" sz="2429" dirty="0" smtClean="0"/>
              <a:t>, 2007; Robinson, Reis, </a:t>
            </a:r>
            <a:r>
              <a:rPr lang="en-US" sz="2429" dirty="0" err="1" smtClean="0"/>
              <a:t>Neihart</a:t>
            </a:r>
            <a:r>
              <a:rPr lang="en-US" sz="2429" dirty="0" smtClean="0"/>
              <a:t> &amp; Moon, 2002)</a:t>
            </a:r>
            <a:endParaRPr lang="en-US" sz="2429" dirty="0"/>
          </a:p>
        </p:txBody>
      </p:sp>
      <p:sp>
        <p:nvSpPr>
          <p:cNvPr id="7" name="TextBox 6"/>
          <p:cNvSpPr txBox="1"/>
          <p:nvPr/>
        </p:nvSpPr>
        <p:spPr>
          <a:xfrm>
            <a:off x="457200" y="6406149"/>
            <a:ext cx="8229600" cy="369332"/>
          </a:xfrm>
          <a:prstGeom prst="rect">
            <a:avLst/>
          </a:prstGeom>
          <a:noFill/>
        </p:spPr>
        <p:txBody>
          <a:bodyPr wrap="square" rtlCol="0">
            <a:spAutoFit/>
          </a:bodyPr>
          <a:lstStyle/>
          <a:p>
            <a:r>
              <a:rPr lang="en-US" dirty="0" smtClean="0"/>
              <a:t>*need exhibited by adolescents **need exhibited by both groups</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Common Themes in Curriculum for Gifted Students </a:t>
            </a:r>
            <a:endParaRPr lang="en-US" dirty="0"/>
          </a:p>
        </p:txBody>
      </p:sp>
      <p:sp>
        <p:nvSpPr>
          <p:cNvPr id="8" name="Content Placeholder 7"/>
          <p:cNvSpPr>
            <a:spLocks noGrp="1"/>
          </p:cNvSpPr>
          <p:nvPr>
            <p:ph idx="1"/>
          </p:nvPr>
        </p:nvSpPr>
        <p:spPr>
          <a:xfrm>
            <a:off x="457200" y="1600200"/>
            <a:ext cx="8229600" cy="5001345"/>
          </a:xfrm>
        </p:spPr>
        <p:txBody>
          <a:bodyPr>
            <a:normAutofit/>
          </a:bodyPr>
          <a:lstStyle/>
          <a:p>
            <a:r>
              <a:rPr lang="en-US" dirty="0" smtClean="0"/>
              <a:t>Examined Parallel Curriculum Model, Integrated Curriculum Model, and </a:t>
            </a:r>
            <a:r>
              <a:rPr lang="en-US" dirty="0" err="1" smtClean="0"/>
              <a:t>Schoolwide</a:t>
            </a:r>
            <a:r>
              <a:rPr lang="en-US" dirty="0" smtClean="0"/>
              <a:t> Enrichment Model</a:t>
            </a:r>
          </a:p>
          <a:p>
            <a:r>
              <a:rPr lang="en-US" dirty="0" smtClean="0"/>
              <a:t>Common themes:</a:t>
            </a:r>
          </a:p>
          <a:p>
            <a:pPr lvl="2"/>
            <a:r>
              <a:rPr lang="en-US" dirty="0" smtClean="0"/>
              <a:t>“Real world” or “authentic” issues and problems </a:t>
            </a:r>
          </a:p>
          <a:p>
            <a:pPr lvl="2"/>
            <a:r>
              <a:rPr lang="en-US" dirty="0" smtClean="0"/>
              <a:t>“Real world” or “authentic” methodologies </a:t>
            </a:r>
          </a:p>
          <a:p>
            <a:pPr lvl="2"/>
            <a:r>
              <a:rPr lang="en-US" dirty="0" smtClean="0"/>
              <a:t>Complex, interdisciplinary learning</a:t>
            </a:r>
          </a:p>
          <a:p>
            <a:pPr lvl="2"/>
            <a:r>
              <a:rPr lang="en-US" dirty="0" smtClean="0"/>
              <a:t>Overarching concepts</a:t>
            </a:r>
          </a:p>
          <a:p>
            <a:pPr lvl="2"/>
            <a:r>
              <a:rPr lang="en-US" dirty="0" smtClean="0"/>
              <a:t>Emphasis on breadth and/or depth of learning using advanced content</a:t>
            </a:r>
          </a:p>
          <a:p>
            <a:pPr lvl="2"/>
            <a:endParaRPr lang="en-US" dirty="0" smtClean="0"/>
          </a:p>
        </p:txBody>
      </p:sp>
      <p:sp>
        <p:nvSpPr>
          <p:cNvPr id="4" name="TextBox 3"/>
          <p:cNvSpPr txBox="1"/>
          <p:nvPr/>
        </p:nvSpPr>
        <p:spPr>
          <a:xfrm>
            <a:off x="457200" y="6411074"/>
            <a:ext cx="8229600" cy="369332"/>
          </a:xfrm>
          <a:prstGeom prst="rect">
            <a:avLst/>
          </a:prstGeom>
          <a:noFill/>
        </p:spPr>
        <p:txBody>
          <a:bodyPr wrap="square" rtlCol="0">
            <a:spAutoFit/>
          </a:bodyPr>
          <a:lstStyle/>
          <a:p>
            <a:r>
              <a:rPr lang="en-US" dirty="0" smtClean="0"/>
              <a:t>(</a:t>
            </a:r>
            <a:r>
              <a:rPr lang="en-US" dirty="0" err="1" smtClean="0"/>
              <a:t>Renzulli</a:t>
            </a:r>
            <a:r>
              <a:rPr lang="en-US" dirty="0" smtClean="0"/>
              <a:t> &amp; Reis, 1997; Tomlinson et al., 2002; Van Tassel-</a:t>
            </a:r>
            <a:r>
              <a:rPr lang="en-US" dirty="0" err="1" smtClean="0"/>
              <a:t>Baska</a:t>
            </a:r>
            <a:r>
              <a:rPr lang="en-US" smtClean="0"/>
              <a:t>, 1986)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584124"/>
          </a:xfrm>
        </p:spPr>
        <p:txBody>
          <a:bodyPr>
            <a:normAutofit fontScale="90000"/>
          </a:bodyPr>
          <a:lstStyle/>
          <a:p>
            <a:r>
              <a:rPr lang="en-US" dirty="0" smtClean="0"/>
              <a:t>Social Studies Curriculum and Instruction: Historical Inquiry</a:t>
            </a:r>
            <a:endParaRPr lang="en-US" dirty="0"/>
          </a:p>
        </p:txBody>
      </p:sp>
      <p:sp>
        <p:nvSpPr>
          <p:cNvPr id="6" name="Content Placeholder 5"/>
          <p:cNvSpPr>
            <a:spLocks noGrp="1"/>
          </p:cNvSpPr>
          <p:nvPr>
            <p:ph idx="1"/>
          </p:nvPr>
        </p:nvSpPr>
        <p:spPr>
          <a:xfrm>
            <a:off x="457200" y="1209524"/>
            <a:ext cx="8229600" cy="5648476"/>
          </a:xfrm>
        </p:spPr>
        <p:txBody>
          <a:bodyPr>
            <a:normAutofit fontScale="62500" lnSpcReduction="20000"/>
          </a:bodyPr>
          <a:lstStyle/>
          <a:p>
            <a:r>
              <a:rPr lang="en-US" sz="3429" dirty="0" smtClean="0"/>
              <a:t>“the process of asking meaningful questions, finding information, drawing conclusions, and reflecting on possible solutions” (</a:t>
            </a:r>
            <a:r>
              <a:rPr lang="en-US" sz="3429" dirty="0" err="1" smtClean="0"/>
              <a:t>Levstik</a:t>
            </a:r>
            <a:r>
              <a:rPr lang="en-US" sz="3429" dirty="0" smtClean="0"/>
              <a:t> &amp; Barton, 2001, p.13). </a:t>
            </a:r>
            <a:endParaRPr lang="en-US" sz="2571" dirty="0" smtClean="0"/>
          </a:p>
          <a:p>
            <a:pPr>
              <a:spcAft>
                <a:spcPts val="600"/>
              </a:spcAft>
            </a:pPr>
            <a:r>
              <a:rPr lang="en-US" sz="3429" dirty="0" smtClean="0"/>
              <a:t>Teaching and Learning Processes:</a:t>
            </a:r>
          </a:p>
          <a:p>
            <a:pPr lvl="1">
              <a:spcAft>
                <a:spcPts val="600"/>
              </a:spcAft>
            </a:pPr>
            <a:r>
              <a:rPr lang="en-US" sz="3429" dirty="0" smtClean="0"/>
              <a:t>Forming a research question</a:t>
            </a:r>
          </a:p>
          <a:p>
            <a:pPr lvl="1">
              <a:spcAft>
                <a:spcPts val="600"/>
              </a:spcAft>
            </a:pPr>
            <a:r>
              <a:rPr lang="en-US" sz="3429" dirty="0" smtClean="0"/>
              <a:t>Finding, understanding, and evaluating multiple forms of evidence</a:t>
            </a:r>
          </a:p>
          <a:p>
            <a:pPr lvl="1">
              <a:spcAft>
                <a:spcPts val="600"/>
              </a:spcAft>
            </a:pPr>
            <a:r>
              <a:rPr lang="en-US" sz="3429" dirty="0" smtClean="0"/>
              <a:t>Acknowledging the inherent bias in all interpretations</a:t>
            </a:r>
          </a:p>
          <a:p>
            <a:pPr lvl="1">
              <a:spcAft>
                <a:spcPts val="600"/>
              </a:spcAft>
            </a:pPr>
            <a:r>
              <a:rPr lang="en-US" sz="3429" dirty="0" smtClean="0"/>
              <a:t>Forming evidence-based, tentative conclusions</a:t>
            </a:r>
          </a:p>
          <a:p>
            <a:pPr>
              <a:spcAft>
                <a:spcPts val="600"/>
              </a:spcAft>
            </a:pPr>
            <a:r>
              <a:rPr lang="en-US" sz="3429" dirty="0" smtClean="0"/>
              <a:t>Alignment with gifted education:</a:t>
            </a:r>
          </a:p>
          <a:p>
            <a:pPr lvl="1">
              <a:spcAft>
                <a:spcPts val="600"/>
              </a:spcAft>
            </a:pPr>
            <a:r>
              <a:rPr lang="en-US" sz="3429" dirty="0" smtClean="0"/>
              <a:t>Inquiry methods are suggested for use with gifted learners (Van Tassel-</a:t>
            </a:r>
            <a:r>
              <a:rPr lang="en-US" sz="3429" dirty="0" err="1" smtClean="0"/>
              <a:t>Baska</a:t>
            </a:r>
            <a:r>
              <a:rPr lang="en-US" sz="3429" dirty="0" smtClean="0"/>
              <a:t> &amp; Brown, 2007)</a:t>
            </a:r>
          </a:p>
          <a:p>
            <a:pPr lvl="1">
              <a:spcAft>
                <a:spcPts val="600"/>
              </a:spcAft>
            </a:pPr>
            <a:r>
              <a:rPr lang="en-US" sz="3429" dirty="0" smtClean="0"/>
              <a:t>Methods of professional historians (novice to expert continuum)</a:t>
            </a:r>
          </a:p>
          <a:p>
            <a:pPr lvl="1">
              <a:spcAft>
                <a:spcPts val="600"/>
              </a:spcAft>
            </a:pPr>
            <a:r>
              <a:rPr lang="en-US" sz="3429" dirty="0" smtClean="0"/>
              <a:t>Depth of study </a:t>
            </a:r>
          </a:p>
          <a:p>
            <a:pPr lvl="1">
              <a:spcAft>
                <a:spcPts val="600"/>
              </a:spcAft>
            </a:pPr>
            <a:r>
              <a:rPr lang="en-US" sz="3429" dirty="0" smtClean="0"/>
              <a:t>Critical thinking / problem solving</a:t>
            </a:r>
          </a:p>
          <a:p>
            <a:pPr lvl="1">
              <a:spcAft>
                <a:spcPts val="600"/>
              </a:spcAft>
            </a:pPr>
            <a:r>
              <a:rPr lang="en-US" sz="3429" dirty="0" smtClean="0"/>
              <a:t>complexity</a:t>
            </a:r>
          </a:p>
          <a:p>
            <a:pPr lvl="1">
              <a:spcAft>
                <a:spcPts val="600"/>
              </a:spcAft>
            </a:pPr>
            <a:endParaRPr lang="en-US" dirty="0" smtClean="0"/>
          </a:p>
          <a:p>
            <a:pPr lvl="1">
              <a:spcAft>
                <a:spcPts val="600"/>
              </a:spcAft>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77648"/>
          </a:xfrm>
        </p:spPr>
        <p:txBody>
          <a:bodyPr>
            <a:normAutofit fontScale="90000"/>
          </a:bodyPr>
          <a:lstStyle/>
          <a:p>
            <a:r>
              <a:rPr lang="en-US" dirty="0" smtClean="0"/>
              <a:t>Social Studies Curriculum and Instruction: Historical Empathy </a:t>
            </a:r>
            <a:endParaRPr lang="en-US" dirty="0"/>
          </a:p>
        </p:txBody>
      </p:sp>
      <p:sp>
        <p:nvSpPr>
          <p:cNvPr id="8" name="Content Placeholder 7"/>
          <p:cNvSpPr>
            <a:spLocks noGrp="1"/>
          </p:cNvSpPr>
          <p:nvPr>
            <p:ph idx="1"/>
          </p:nvPr>
        </p:nvSpPr>
        <p:spPr>
          <a:xfrm>
            <a:off x="457200" y="1318381"/>
            <a:ext cx="8229600" cy="5382381"/>
          </a:xfrm>
        </p:spPr>
        <p:txBody>
          <a:bodyPr>
            <a:normAutofit lnSpcReduction="10000"/>
          </a:bodyPr>
          <a:lstStyle/>
          <a:p>
            <a:pPr marL="342900" lvl="1" indent="-342900">
              <a:spcAft>
                <a:spcPts val="600"/>
              </a:spcAft>
              <a:buFont typeface="Arial"/>
              <a:buChar char="•"/>
            </a:pPr>
            <a:r>
              <a:rPr lang="en-US" sz="2700" dirty="0" smtClean="0"/>
              <a:t>Perspective recognition and Caring (</a:t>
            </a:r>
            <a:r>
              <a:rPr lang="en-US" sz="2700" i="1" dirty="0" smtClean="0"/>
              <a:t>about, that</a:t>
            </a:r>
            <a:r>
              <a:rPr lang="en-US" sz="2700" dirty="0" smtClean="0"/>
              <a:t>,</a:t>
            </a:r>
            <a:r>
              <a:rPr lang="en-US" sz="2700" i="1" dirty="0" smtClean="0"/>
              <a:t> for,</a:t>
            </a:r>
            <a:r>
              <a:rPr lang="en-US" sz="2700" dirty="0" smtClean="0"/>
              <a:t> </a:t>
            </a:r>
            <a:r>
              <a:rPr lang="en-US" sz="2700" i="1" dirty="0" smtClean="0"/>
              <a:t>to) </a:t>
            </a:r>
            <a:r>
              <a:rPr lang="en-US" sz="2700" dirty="0" smtClean="0"/>
              <a:t>(Barton &amp; </a:t>
            </a:r>
            <a:r>
              <a:rPr lang="en-US" sz="2700" dirty="0" err="1" smtClean="0"/>
              <a:t>Levstik</a:t>
            </a:r>
            <a:r>
              <a:rPr lang="en-US" sz="2700" dirty="0" smtClean="0"/>
              <a:t>, 2004).</a:t>
            </a:r>
            <a:endParaRPr lang="en-US" sz="2000" i="1" dirty="0" smtClean="0"/>
          </a:p>
          <a:p>
            <a:r>
              <a:rPr lang="en-US" sz="2700" dirty="0" smtClean="0"/>
              <a:t>Teaching and Learning Processes:</a:t>
            </a:r>
          </a:p>
          <a:p>
            <a:pPr lvl="1"/>
            <a:r>
              <a:rPr lang="en-US" sz="2400" dirty="0" smtClean="0"/>
              <a:t>Acquiring contextual knowledge</a:t>
            </a:r>
          </a:p>
          <a:p>
            <a:pPr lvl="1"/>
            <a:r>
              <a:rPr lang="en-US" sz="2400" dirty="0" smtClean="0"/>
              <a:t>Finding, understanding, and evaluating multiple forms of historical evidence</a:t>
            </a:r>
          </a:p>
          <a:p>
            <a:pPr lvl="1"/>
            <a:r>
              <a:rPr lang="en-US" sz="2400" dirty="0" smtClean="0"/>
              <a:t>Self-examination of perspective</a:t>
            </a:r>
          </a:p>
          <a:p>
            <a:pPr lvl="1"/>
            <a:r>
              <a:rPr lang="en-US" sz="2400" dirty="0" smtClean="0"/>
              <a:t>Forming tentative, evidence-based conclusions</a:t>
            </a:r>
          </a:p>
          <a:p>
            <a:pPr lvl="1"/>
            <a:r>
              <a:rPr lang="en-US" sz="2400" dirty="0" smtClean="0"/>
              <a:t>Development of caring (about, that, for, to)</a:t>
            </a:r>
          </a:p>
          <a:p>
            <a:r>
              <a:rPr lang="en-US" sz="2595" dirty="0" smtClean="0"/>
              <a:t>Alignment with gifted education:</a:t>
            </a:r>
          </a:p>
          <a:p>
            <a:pPr lvl="1"/>
            <a:r>
              <a:rPr lang="en-US" sz="2162" dirty="0" smtClean="0"/>
              <a:t>affective engagement </a:t>
            </a:r>
          </a:p>
          <a:p>
            <a:pPr lvl="1"/>
            <a:r>
              <a:rPr lang="en-US" sz="2162" dirty="0" smtClean="0"/>
              <a:t>biography study (</a:t>
            </a:r>
            <a:r>
              <a:rPr lang="en-US" sz="2162" dirty="0" err="1" smtClean="0"/>
              <a:t>Hébert</a:t>
            </a:r>
            <a:r>
              <a:rPr lang="en-US" sz="2162" dirty="0" smtClean="0"/>
              <a:t> &amp; Kent, 2000)</a:t>
            </a:r>
          </a:p>
          <a:p>
            <a:pPr lvl="1"/>
            <a:r>
              <a:rPr lang="en-US" sz="2162" dirty="0" smtClean="0"/>
              <a:t>need to understand larger concepts / themes </a:t>
            </a:r>
            <a:endParaRPr lang="en-US" dirty="0" smtClean="0"/>
          </a:p>
          <a:p>
            <a:pPr lvl="1"/>
            <a:endParaRPr lang="en-US" dirty="0" smtClean="0"/>
          </a:p>
          <a:p>
            <a:pPr lvl="1"/>
            <a:endParaRPr lang="en-US" dirty="0" smtClean="0"/>
          </a:p>
          <a:p>
            <a:pPr lvl="1"/>
            <a:endParaRPr lang="en-US" dirty="0" smtClean="0"/>
          </a:p>
          <a:p>
            <a:pPr lvl="1">
              <a:buNone/>
            </a:pPr>
            <a:endParaRPr lang="en-US" sz="1838" i="1" dirty="0" smtClean="0"/>
          </a:p>
          <a:p>
            <a:pPr>
              <a:buNone/>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49"/>
            <a:ext cx="7102324" cy="1112405"/>
          </a:xfrm>
        </p:spPr>
        <p:txBody>
          <a:bodyPr>
            <a:noAutofit/>
          </a:bodyPr>
          <a:lstStyle/>
          <a:p>
            <a:r>
              <a:rPr lang="en-US" sz="4000" dirty="0" smtClean="0"/>
              <a:t>welcome &amp; agenda</a:t>
            </a:r>
            <a:endParaRPr lang="en-US" sz="4000" dirty="0"/>
          </a:p>
        </p:txBody>
      </p:sp>
      <p:sp>
        <p:nvSpPr>
          <p:cNvPr id="6" name="Content Placeholder 5"/>
          <p:cNvSpPr>
            <a:spLocks noGrp="1"/>
          </p:cNvSpPr>
          <p:nvPr>
            <p:ph type="body" sz="half" idx="2"/>
          </p:nvPr>
        </p:nvSpPr>
        <p:spPr>
          <a:xfrm>
            <a:off x="457200" y="1558636"/>
            <a:ext cx="4726709" cy="4567527"/>
          </a:xfrm>
        </p:spPr>
        <p:txBody>
          <a:bodyPr>
            <a:normAutofit/>
          </a:bodyPr>
          <a:lstStyle/>
          <a:p>
            <a:pPr>
              <a:spcAft>
                <a:spcPts val="600"/>
              </a:spcAft>
              <a:buFont typeface="Arial"/>
              <a:buChar char="•"/>
            </a:pPr>
            <a:r>
              <a:rPr lang="en-US" sz="3200" dirty="0" smtClean="0"/>
              <a:t>What is Historical Interpretation?</a:t>
            </a:r>
          </a:p>
          <a:p>
            <a:pPr>
              <a:spcAft>
                <a:spcPts val="600"/>
              </a:spcAft>
              <a:buFont typeface="Arial"/>
              <a:buChar char="•"/>
            </a:pPr>
            <a:r>
              <a:rPr lang="en-US" sz="3200" dirty="0" smtClean="0"/>
              <a:t>Why is it appropriate for gifted learners? </a:t>
            </a:r>
          </a:p>
          <a:p>
            <a:pPr>
              <a:spcAft>
                <a:spcPts val="600"/>
              </a:spcAft>
              <a:buFont typeface="Arial"/>
              <a:buChar char="•"/>
            </a:pPr>
            <a:r>
              <a:rPr lang="en-US" sz="3200" dirty="0" smtClean="0"/>
              <a:t>How can it be implemented in the classroom?  </a:t>
            </a:r>
          </a:p>
        </p:txBody>
      </p:sp>
      <p:pic>
        <p:nvPicPr>
          <p:cNvPr id="5" name="Picture 4"/>
          <p:cNvPicPr>
            <a:picLocks noChangeAspect="1"/>
          </p:cNvPicPr>
          <p:nvPr/>
        </p:nvPicPr>
        <p:blipFill>
          <a:blip r:embed="rId3"/>
          <a:stretch>
            <a:fillRect/>
          </a:stretch>
        </p:blipFill>
        <p:spPr>
          <a:xfrm>
            <a:off x="5508280" y="2935843"/>
            <a:ext cx="3350381" cy="335038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57200" y="0"/>
            <a:ext cx="8229600" cy="834571"/>
          </a:xfrm>
        </p:spPr>
        <p:txBody>
          <a:bodyPr/>
          <a:lstStyle/>
          <a:p>
            <a:r>
              <a:rPr lang="en-US" dirty="0" smtClean="0"/>
              <a:t>Classroom Drama</a:t>
            </a:r>
            <a:endParaRPr lang="en-US" dirty="0"/>
          </a:p>
        </p:txBody>
      </p:sp>
      <p:sp>
        <p:nvSpPr>
          <p:cNvPr id="18" name="Content Placeholder 17"/>
          <p:cNvSpPr>
            <a:spLocks noGrp="1"/>
          </p:cNvSpPr>
          <p:nvPr>
            <p:ph idx="1"/>
          </p:nvPr>
        </p:nvSpPr>
        <p:spPr>
          <a:xfrm>
            <a:off x="457200" y="834571"/>
            <a:ext cx="8229600" cy="5878285"/>
          </a:xfrm>
        </p:spPr>
        <p:txBody>
          <a:bodyPr>
            <a:normAutofit fontScale="70000" lnSpcReduction="20000"/>
          </a:bodyPr>
          <a:lstStyle/>
          <a:p>
            <a:r>
              <a:rPr lang="en-US" dirty="0" smtClean="0"/>
              <a:t>Drama is used in classroom settings in a variety of ways:</a:t>
            </a:r>
          </a:p>
          <a:p>
            <a:pPr lvl="1"/>
            <a:r>
              <a:rPr lang="en-US" dirty="0" smtClean="0"/>
              <a:t>role play</a:t>
            </a:r>
          </a:p>
          <a:p>
            <a:pPr lvl="1"/>
            <a:r>
              <a:rPr lang="en-US" dirty="0" smtClean="0"/>
              <a:t>simulation</a:t>
            </a:r>
          </a:p>
          <a:p>
            <a:pPr lvl="1"/>
            <a:r>
              <a:rPr lang="en-US" dirty="0" smtClean="0"/>
              <a:t>creative dramatics</a:t>
            </a:r>
          </a:p>
          <a:p>
            <a:pPr lvl="1"/>
            <a:r>
              <a:rPr lang="en-US" dirty="0" smtClean="0"/>
              <a:t>process drama</a:t>
            </a:r>
          </a:p>
          <a:p>
            <a:r>
              <a:rPr lang="en-US" dirty="0" smtClean="0"/>
              <a:t>Teaching and learning processes:</a:t>
            </a:r>
          </a:p>
          <a:p>
            <a:pPr lvl="1">
              <a:spcAft>
                <a:spcPts val="600"/>
              </a:spcAft>
            </a:pPr>
            <a:r>
              <a:rPr lang="en-US" dirty="0" smtClean="0"/>
              <a:t>Selection of theme / concept / message </a:t>
            </a:r>
          </a:p>
          <a:p>
            <a:pPr lvl="1">
              <a:spcAft>
                <a:spcPts val="600"/>
              </a:spcAft>
            </a:pPr>
            <a:r>
              <a:rPr lang="en-US" dirty="0" smtClean="0"/>
              <a:t>Construction of narrative framework</a:t>
            </a:r>
          </a:p>
          <a:p>
            <a:pPr lvl="1">
              <a:spcAft>
                <a:spcPts val="600"/>
              </a:spcAft>
            </a:pPr>
            <a:r>
              <a:rPr lang="en-US" dirty="0" smtClean="0"/>
              <a:t>Use and knowledge of documentation</a:t>
            </a:r>
          </a:p>
          <a:p>
            <a:pPr lvl="1">
              <a:spcAft>
                <a:spcPts val="600"/>
              </a:spcAft>
            </a:pPr>
            <a:r>
              <a:rPr lang="en-US" dirty="0" smtClean="0"/>
              <a:t>Consideration of the needs / expectations of the audience</a:t>
            </a:r>
          </a:p>
          <a:p>
            <a:pPr lvl="1">
              <a:spcAft>
                <a:spcPts val="600"/>
              </a:spcAft>
            </a:pPr>
            <a:r>
              <a:rPr lang="en-US" dirty="0" smtClean="0"/>
              <a:t>Consideration of facial expressions, vocal use, body movements</a:t>
            </a:r>
          </a:p>
          <a:p>
            <a:pPr lvl="1">
              <a:spcAft>
                <a:spcPts val="600"/>
              </a:spcAft>
            </a:pPr>
            <a:r>
              <a:rPr lang="en-US" dirty="0" smtClean="0"/>
              <a:t>Use of clothing / material culture / artifacts (real or reproduction) as able</a:t>
            </a:r>
          </a:p>
          <a:p>
            <a:r>
              <a:rPr lang="en-US" dirty="0" smtClean="0"/>
              <a:t>Alignment with gifted education:</a:t>
            </a:r>
          </a:p>
          <a:p>
            <a:pPr lvl="1"/>
            <a:r>
              <a:rPr lang="en-US" dirty="0" smtClean="0"/>
              <a:t>Engages students creatively</a:t>
            </a:r>
          </a:p>
          <a:p>
            <a:pPr lvl="1"/>
            <a:r>
              <a:rPr lang="en-US" dirty="0" smtClean="0"/>
              <a:t>Creative dramatics recommended for use with gifted learners (Johnson, 2000)</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0886"/>
          </a:xfrm>
        </p:spPr>
        <p:txBody>
          <a:bodyPr>
            <a:normAutofit fontScale="90000"/>
          </a:bodyPr>
          <a:lstStyle/>
          <a:p>
            <a:r>
              <a:rPr lang="en-US" dirty="0" smtClean="0"/>
              <a:t>Historical Interpretation </a:t>
            </a:r>
            <a:endParaRPr lang="en-US" dirty="0"/>
          </a:p>
        </p:txBody>
      </p:sp>
      <p:sp>
        <p:nvSpPr>
          <p:cNvPr id="3" name="Content Placeholder 2"/>
          <p:cNvSpPr>
            <a:spLocks noGrp="1"/>
          </p:cNvSpPr>
          <p:nvPr>
            <p:ph idx="1"/>
          </p:nvPr>
        </p:nvSpPr>
        <p:spPr>
          <a:xfrm>
            <a:off x="457200" y="1149048"/>
            <a:ext cx="8229600" cy="5515428"/>
          </a:xfrm>
        </p:spPr>
        <p:txBody>
          <a:bodyPr>
            <a:normAutofit fontScale="77500" lnSpcReduction="20000"/>
          </a:bodyPr>
          <a:lstStyle/>
          <a:p>
            <a:r>
              <a:rPr lang="en-US" sz="2400" dirty="0" smtClean="0"/>
              <a:t>Well-researched, historically defensible performance of a historical figure in which the interpreter has the knowledge and performance skills to both give a prepared talk and interact with others while in </a:t>
            </a:r>
            <a:r>
              <a:rPr lang="en-US" sz="2452" dirty="0" smtClean="0"/>
              <a:t>character (</a:t>
            </a:r>
            <a:r>
              <a:rPr lang="en-US" sz="2452" dirty="0" err="1" smtClean="0"/>
              <a:t>Thierer</a:t>
            </a:r>
            <a:r>
              <a:rPr lang="en-US" sz="2452" dirty="0" smtClean="0"/>
              <a:t>, 2010)</a:t>
            </a:r>
          </a:p>
          <a:p>
            <a:pPr>
              <a:spcAft>
                <a:spcPts val="600"/>
              </a:spcAft>
            </a:pPr>
            <a:r>
              <a:rPr lang="en-US" sz="2400" dirty="0" err="1" smtClean="0"/>
              <a:t>Chataqua</a:t>
            </a:r>
            <a:r>
              <a:rPr lang="en-US" sz="2400" dirty="0" smtClean="0"/>
              <a:t> Scholar-In-Role Method:</a:t>
            </a:r>
          </a:p>
          <a:p>
            <a:pPr lvl="1">
              <a:spcAft>
                <a:spcPts val="600"/>
              </a:spcAft>
              <a:buFont typeface="+mj-lt"/>
              <a:buAutoNum type="arabicPeriod"/>
            </a:pPr>
            <a:r>
              <a:rPr lang="en-US" sz="1800" dirty="0" smtClean="0"/>
              <a:t>Monologue</a:t>
            </a:r>
          </a:p>
          <a:p>
            <a:pPr lvl="1">
              <a:spcAft>
                <a:spcPts val="600"/>
              </a:spcAft>
              <a:buFont typeface="+mj-lt"/>
              <a:buAutoNum type="arabicPeriod"/>
            </a:pPr>
            <a:r>
              <a:rPr lang="en-US" sz="1800" dirty="0" smtClean="0"/>
              <a:t>Questions in role</a:t>
            </a:r>
          </a:p>
          <a:p>
            <a:pPr lvl="1">
              <a:spcAft>
                <a:spcPts val="600"/>
              </a:spcAft>
              <a:buFont typeface="+mj-lt"/>
              <a:buAutoNum type="arabicPeriod"/>
            </a:pPr>
            <a:r>
              <a:rPr lang="en-US" sz="1800" dirty="0" smtClean="0"/>
              <a:t>Questions as scholar</a:t>
            </a:r>
          </a:p>
          <a:p>
            <a:pPr>
              <a:spcAft>
                <a:spcPts val="600"/>
              </a:spcAft>
            </a:pPr>
            <a:r>
              <a:rPr lang="en-US" sz="2400" dirty="0" smtClean="0"/>
              <a:t>Selected Principles from Tilden (2007):</a:t>
            </a:r>
          </a:p>
          <a:p>
            <a:pPr lvl="1">
              <a:spcAft>
                <a:spcPts val="600"/>
              </a:spcAft>
            </a:pPr>
            <a:r>
              <a:rPr lang="en-US" sz="2000" dirty="0" smtClean="0"/>
              <a:t>Relate the performance to the experiences of the audience.</a:t>
            </a:r>
          </a:p>
          <a:p>
            <a:pPr lvl="1">
              <a:spcAft>
                <a:spcPts val="600"/>
              </a:spcAft>
            </a:pPr>
            <a:r>
              <a:rPr lang="en-US" sz="2000" dirty="0" smtClean="0"/>
              <a:t>Interpretation is revelation based on information. (Use metaphor, illustration, or whatever it takes to communicate the information rather than burying the audience in facts.)</a:t>
            </a:r>
          </a:p>
          <a:p>
            <a:pPr lvl="1">
              <a:spcAft>
                <a:spcPts val="600"/>
              </a:spcAft>
            </a:pPr>
            <a:r>
              <a:rPr lang="en-US" sz="2000" dirty="0" smtClean="0"/>
              <a:t>The aim of interpretation is to provoke more than it is to instruct.</a:t>
            </a:r>
          </a:p>
          <a:p>
            <a:pPr lvl="1">
              <a:spcAft>
                <a:spcPts val="600"/>
              </a:spcAft>
            </a:pPr>
            <a:r>
              <a:rPr lang="en-US" sz="2000" dirty="0" smtClean="0"/>
              <a:t>Use an interpretive performance to communicate a larger concept or message.</a:t>
            </a:r>
          </a:p>
          <a:p>
            <a:pPr>
              <a:spcAft>
                <a:spcPts val="600"/>
              </a:spcAft>
            </a:pPr>
            <a:r>
              <a:rPr lang="en-US" sz="2600" dirty="0" smtClean="0"/>
              <a:t>Alignment with gifted education:</a:t>
            </a:r>
          </a:p>
          <a:p>
            <a:pPr lvl="1">
              <a:spcAft>
                <a:spcPts val="600"/>
              </a:spcAft>
            </a:pPr>
            <a:r>
              <a:rPr lang="en-US" sz="2200" dirty="0" smtClean="0"/>
              <a:t>professional method</a:t>
            </a:r>
          </a:p>
          <a:p>
            <a:pPr lvl="1">
              <a:spcAft>
                <a:spcPts val="600"/>
              </a:spcAft>
            </a:pPr>
            <a:r>
              <a:rPr lang="en-US" sz="2200" dirty="0" smtClean="0"/>
              <a:t>focus on larger concepts / themes </a:t>
            </a:r>
          </a:p>
          <a:p>
            <a:pPr lvl="1">
              <a:spcAft>
                <a:spcPts val="600"/>
              </a:spcAft>
            </a:pPr>
            <a:r>
              <a:rPr lang="en-US" sz="2200" dirty="0" smtClean="0"/>
              <a:t>creative process</a:t>
            </a:r>
          </a:p>
          <a:p>
            <a:endParaRPr lang="en-US" sz="1800" i="1" dirty="0" smtClean="0"/>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b="1" dirty="0" smtClean="0">
                <a:cs typeface="Bank Gothic"/>
              </a:rPr>
              <a:t>First, a question or two. . . </a:t>
            </a:r>
            <a:endParaRPr lang="en-US" b="1" dirty="0">
              <a:cs typeface="Bank Gothic"/>
            </a:endParaRPr>
          </a:p>
        </p:txBody>
      </p:sp>
      <p:sp>
        <p:nvSpPr>
          <p:cNvPr id="27" name="Content Placeholder 26"/>
          <p:cNvSpPr>
            <a:spLocks noGrp="1"/>
          </p:cNvSpPr>
          <p:nvPr>
            <p:ph idx="1"/>
          </p:nvPr>
        </p:nvSpPr>
        <p:spPr/>
        <p:txBody>
          <a:bodyPr/>
          <a:lstStyle/>
          <a:p>
            <a:r>
              <a:rPr lang="en-US" dirty="0" smtClean="0"/>
              <a:t>What’s your name?</a:t>
            </a:r>
          </a:p>
          <a:p>
            <a:r>
              <a:rPr lang="en-US" dirty="0" smtClean="0"/>
              <a:t>Where / what do you teach?</a:t>
            </a:r>
          </a:p>
          <a:p>
            <a:r>
              <a:rPr lang="en-US" dirty="0" smtClean="0"/>
              <a:t>Have you used (or seen anyone else use) drama methods (acting, costumes, props, etc.) in Social Studies? </a:t>
            </a:r>
          </a:p>
          <a:p>
            <a:r>
              <a:rPr lang="en-US" dirty="0" smtClean="0"/>
              <a:t>Do you think it was successful? What did the students learn?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we mean by historical interpretation? </a:t>
            </a:r>
            <a:endParaRPr lang="en-US" dirty="0"/>
          </a:p>
        </p:txBody>
      </p:sp>
      <p:pic>
        <p:nvPicPr>
          <p:cNvPr id="4" name="Picture 3"/>
          <p:cNvPicPr>
            <a:picLocks noChangeAspect="1"/>
          </p:cNvPicPr>
          <p:nvPr/>
        </p:nvPicPr>
        <p:blipFill>
          <a:blip r:embed="rId3"/>
          <a:stretch>
            <a:fillRect/>
          </a:stretch>
        </p:blipFill>
        <p:spPr>
          <a:xfrm>
            <a:off x="229937" y="1417638"/>
            <a:ext cx="2543316" cy="2614529"/>
          </a:xfrm>
          <a:prstGeom prst="rect">
            <a:avLst/>
          </a:prstGeom>
        </p:spPr>
      </p:pic>
      <p:pic>
        <p:nvPicPr>
          <p:cNvPr id="5" name="Picture 4"/>
          <p:cNvPicPr>
            <a:picLocks noChangeAspect="1"/>
          </p:cNvPicPr>
          <p:nvPr/>
        </p:nvPicPr>
        <p:blipFill>
          <a:blip r:embed="rId4"/>
          <a:stretch>
            <a:fillRect/>
          </a:stretch>
        </p:blipFill>
        <p:spPr>
          <a:xfrm>
            <a:off x="3790382" y="1417638"/>
            <a:ext cx="4911272" cy="3678989"/>
          </a:xfrm>
          <a:prstGeom prst="rect">
            <a:avLst/>
          </a:prstGeom>
        </p:spPr>
      </p:pic>
      <p:pic>
        <p:nvPicPr>
          <p:cNvPr id="7" name="Picture 6"/>
          <p:cNvPicPr>
            <a:picLocks noChangeAspect="1"/>
          </p:cNvPicPr>
          <p:nvPr/>
        </p:nvPicPr>
        <p:blipFill>
          <a:blip r:embed="rId5"/>
          <a:stretch>
            <a:fillRect/>
          </a:stretch>
        </p:blipFill>
        <p:spPr>
          <a:xfrm>
            <a:off x="2362179" y="3640540"/>
            <a:ext cx="6781821" cy="2950091"/>
          </a:xfrm>
          <a:prstGeom prst="rect">
            <a:avLst/>
          </a:prstGeom>
        </p:spPr>
      </p:pic>
      <p:pic>
        <p:nvPicPr>
          <p:cNvPr id="6" name="Picture 5"/>
          <p:cNvPicPr>
            <a:picLocks noChangeAspect="1"/>
          </p:cNvPicPr>
          <p:nvPr/>
        </p:nvPicPr>
        <p:blipFill>
          <a:blip r:embed="rId6"/>
          <a:stretch>
            <a:fillRect/>
          </a:stretch>
        </p:blipFill>
        <p:spPr>
          <a:xfrm>
            <a:off x="89542" y="2383924"/>
            <a:ext cx="5367421" cy="3574702"/>
          </a:xfrm>
          <a:prstGeom prst="rect">
            <a:avLst/>
          </a:prstGeom>
        </p:spPr>
      </p:pic>
      <p:pic>
        <p:nvPicPr>
          <p:cNvPr id="9" name="Picture 8"/>
          <p:cNvPicPr>
            <a:picLocks noChangeAspect="1"/>
          </p:cNvPicPr>
          <p:nvPr/>
        </p:nvPicPr>
        <p:blipFill>
          <a:blip r:embed="rId7"/>
          <a:stretch>
            <a:fillRect/>
          </a:stretch>
        </p:blipFill>
        <p:spPr>
          <a:xfrm>
            <a:off x="1250382" y="3225800"/>
            <a:ext cx="2540000" cy="3632200"/>
          </a:xfrm>
          <a:prstGeom prst="rect">
            <a:avLst/>
          </a:prstGeom>
        </p:spPr>
      </p:pic>
      <p:pic>
        <p:nvPicPr>
          <p:cNvPr id="8" name="Picture 7"/>
          <p:cNvPicPr>
            <a:picLocks noChangeAspect="1"/>
          </p:cNvPicPr>
          <p:nvPr/>
        </p:nvPicPr>
        <p:blipFill>
          <a:blip r:embed="rId8"/>
          <a:stretch>
            <a:fillRect/>
          </a:stretch>
        </p:blipFill>
        <p:spPr>
          <a:xfrm>
            <a:off x="3044646" y="1671053"/>
            <a:ext cx="2795658" cy="41976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par>
                          <p:cTn id="16" fill="hold">
                            <p:stCondLst>
                              <p:cond delay="3500"/>
                            </p:stCondLst>
                            <p:childTnLst>
                              <p:par>
                                <p:cTn id="17" presetID="9" presetClass="entr" presetSubtype="0" fill="hold" nodeType="after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par>
                          <p:cTn id="20" fill="hold">
                            <p:stCondLst>
                              <p:cond delay="5000"/>
                            </p:stCondLst>
                            <p:childTnLst>
                              <p:par>
                                <p:cTn id="21" presetID="9" presetClass="entr" presetSubtype="0" fill="hold" nodeType="afterEffect">
                                  <p:stCondLst>
                                    <p:cond delay="1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6500"/>
                            </p:stCondLst>
                            <p:childTnLst>
                              <p:par>
                                <p:cTn id="25" presetID="9" presetClass="entr" presetSubtype="0" fill="hold" nodeType="after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Interpretation</a:t>
            </a:r>
            <a:endParaRPr lang="en-US" dirty="0"/>
          </a:p>
        </p:txBody>
      </p:sp>
      <p:sp>
        <p:nvSpPr>
          <p:cNvPr id="3" name="Content Placeholder 2"/>
          <p:cNvSpPr>
            <a:spLocks noGrp="1"/>
          </p:cNvSpPr>
          <p:nvPr>
            <p:ph idx="1"/>
          </p:nvPr>
        </p:nvSpPr>
        <p:spPr>
          <a:xfrm>
            <a:off x="457200" y="1417638"/>
            <a:ext cx="8229600" cy="3969837"/>
          </a:xfrm>
        </p:spPr>
        <p:txBody>
          <a:bodyPr>
            <a:normAutofit/>
          </a:bodyPr>
          <a:lstStyle/>
          <a:p>
            <a:pPr>
              <a:buNone/>
            </a:pPr>
            <a:r>
              <a:rPr lang="en-US" i="1" dirty="0" smtClean="0"/>
              <a:t>	well-researched, historically defensible performance of a historical figure in which the interpreter has the knowledge and performance skills to both give a prepared talk and interact with others while </a:t>
            </a:r>
          </a:p>
          <a:p>
            <a:pPr>
              <a:buNone/>
            </a:pPr>
            <a:r>
              <a:rPr lang="en-US" i="1" dirty="0" smtClean="0"/>
              <a:t>	in character</a:t>
            </a:r>
          </a:p>
          <a:p>
            <a:pPr>
              <a:buNone/>
            </a:pPr>
            <a:r>
              <a:rPr lang="en-US" i="1" dirty="0" smtClean="0"/>
              <a:t>    </a:t>
            </a:r>
            <a:r>
              <a:rPr lang="en-US" sz="2400" i="1" dirty="0" smtClean="0"/>
              <a:t>(</a:t>
            </a:r>
            <a:r>
              <a:rPr lang="en-US" sz="2400" i="1" dirty="0" err="1" smtClean="0"/>
              <a:t>Thierer</a:t>
            </a:r>
            <a:r>
              <a:rPr lang="en-US" sz="2400" i="1" dirty="0" smtClean="0"/>
              <a:t>, 2010)</a:t>
            </a:r>
          </a:p>
          <a:p>
            <a:pPr>
              <a:buNone/>
            </a:pPr>
            <a:endParaRPr lang="en-US" dirty="0"/>
          </a:p>
        </p:txBody>
      </p:sp>
      <p:pic>
        <p:nvPicPr>
          <p:cNvPr id="5" name="Picture 4"/>
          <p:cNvPicPr>
            <a:picLocks noChangeAspect="1"/>
          </p:cNvPicPr>
          <p:nvPr/>
        </p:nvPicPr>
        <p:blipFill>
          <a:blip r:embed="rId3"/>
          <a:stretch>
            <a:fillRect/>
          </a:stretch>
        </p:blipFill>
        <p:spPr>
          <a:xfrm>
            <a:off x="457200" y="5636461"/>
            <a:ext cx="10160000" cy="952500"/>
          </a:xfrm>
          <a:prstGeom prst="rect">
            <a:avLst/>
          </a:prstGeom>
        </p:spPr>
      </p:pic>
      <p:pic>
        <p:nvPicPr>
          <p:cNvPr id="7" name="Picture 6"/>
          <p:cNvPicPr>
            <a:picLocks noChangeAspect="1"/>
          </p:cNvPicPr>
          <p:nvPr/>
        </p:nvPicPr>
        <p:blipFill>
          <a:blip r:embed="rId4"/>
          <a:stretch>
            <a:fillRect/>
          </a:stretch>
        </p:blipFill>
        <p:spPr>
          <a:xfrm>
            <a:off x="6116721" y="3564022"/>
            <a:ext cx="2088147" cy="32939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decel="5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2" presetClass="entr" presetSubtype="4" accel="50000" decel="50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0" fill="hold"/>
                                        <p:tgtEl>
                                          <p:spTgt spid="7"/>
                                        </p:tgtEl>
                                        <p:attrNameLst>
                                          <p:attrName>ppt_x</p:attrName>
                                        </p:attrNameLst>
                                      </p:cBhvr>
                                      <p:tavLst>
                                        <p:tav tm="0">
                                          <p:val>
                                            <p:strVal val="#ppt_x"/>
                                          </p:val>
                                        </p:tav>
                                        <p:tav tm="100000">
                                          <p:val>
                                            <p:strVal val="#ppt_x"/>
                                          </p:val>
                                        </p:tav>
                                      </p:tavLst>
                                    </p:anim>
                                    <p:anim calcmode="lin" valueType="num">
                                      <p:cBhvr additive="base">
                                        <p:cTn id="13"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Diagram 3"/>
          <p:cNvGraphicFramePr/>
          <p:nvPr/>
        </p:nvGraphicFramePr>
        <p:xfrm>
          <a:off x="0" y="0"/>
          <a:ext cx="9143999" cy="6858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07474" y="414421"/>
            <a:ext cx="2272631" cy="1815882"/>
          </a:xfrm>
          <a:prstGeom prst="rect">
            <a:avLst/>
          </a:prstGeom>
          <a:noFill/>
        </p:spPr>
        <p:txBody>
          <a:bodyPr wrap="square" rtlCol="0">
            <a:spAutoFit/>
          </a:bodyPr>
          <a:lstStyle/>
          <a:p>
            <a:r>
              <a:rPr lang="en-US" sz="2800" dirty="0" smtClean="0">
                <a:latin typeface="+mj-lt"/>
              </a:rPr>
              <a:t>Three-Part Model of Historical Interpretation</a:t>
            </a:r>
            <a:endParaRPr lang="en-US" sz="2800" dirty="0">
              <a:latin typeface="+mj-lt"/>
            </a:endParaRPr>
          </a:p>
        </p:txBody>
      </p:sp>
      <p:sp>
        <p:nvSpPr>
          <p:cNvPr id="5" name="TextBox 4"/>
          <p:cNvSpPr txBox="1"/>
          <p:nvPr/>
        </p:nvSpPr>
        <p:spPr>
          <a:xfrm>
            <a:off x="7908637" y="6550079"/>
            <a:ext cx="1027544" cy="261610"/>
          </a:xfrm>
          <a:prstGeom prst="rect">
            <a:avLst/>
          </a:prstGeom>
          <a:noFill/>
        </p:spPr>
        <p:txBody>
          <a:bodyPr wrap="square" rtlCol="0">
            <a:spAutoFit/>
          </a:bodyPr>
          <a:lstStyle/>
          <a:p>
            <a:r>
              <a:rPr lang="en-US" sz="1100" dirty="0" smtClean="0"/>
              <a:t>Hoffman, 2010</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 name="TextBox 14"/>
          <p:cNvSpPr txBox="1"/>
          <p:nvPr/>
        </p:nvSpPr>
        <p:spPr>
          <a:xfrm>
            <a:off x="343599" y="3903967"/>
            <a:ext cx="4684676" cy="2339102"/>
          </a:xfrm>
          <a:prstGeom prst="rect">
            <a:avLst/>
          </a:prstGeom>
          <a:noFill/>
        </p:spPr>
        <p:txBody>
          <a:bodyPr wrap="square" rtlCol="0">
            <a:spAutoFit/>
          </a:bodyPr>
          <a:lstStyle/>
          <a:p>
            <a:pPr>
              <a:spcAft>
                <a:spcPts val="600"/>
              </a:spcAft>
            </a:pPr>
            <a:r>
              <a:rPr lang="en-US" dirty="0" smtClean="0"/>
              <a:t>Teaching and Learning Processes:</a:t>
            </a:r>
          </a:p>
          <a:p>
            <a:pPr>
              <a:spcAft>
                <a:spcPts val="600"/>
              </a:spcAft>
              <a:buFont typeface="Arial"/>
              <a:buChar char="•"/>
            </a:pPr>
            <a:r>
              <a:rPr lang="en-US" dirty="0" smtClean="0"/>
              <a:t>Forming a research question</a:t>
            </a:r>
          </a:p>
          <a:p>
            <a:pPr>
              <a:spcAft>
                <a:spcPts val="600"/>
              </a:spcAft>
              <a:buFont typeface="Arial"/>
              <a:buChar char="•"/>
            </a:pPr>
            <a:r>
              <a:rPr lang="en-US" dirty="0" smtClean="0"/>
              <a:t>Finding, understanding, and evaluating multiple forms of evidence</a:t>
            </a:r>
          </a:p>
          <a:p>
            <a:pPr>
              <a:spcAft>
                <a:spcPts val="600"/>
              </a:spcAft>
              <a:buFont typeface="Arial"/>
              <a:buChar char="•"/>
            </a:pPr>
            <a:r>
              <a:rPr lang="en-US" dirty="0" smtClean="0"/>
              <a:t>Acknowledging the inherent bias in all interpretations</a:t>
            </a:r>
          </a:p>
          <a:p>
            <a:pPr>
              <a:spcAft>
                <a:spcPts val="600"/>
              </a:spcAft>
              <a:buFont typeface="Arial"/>
              <a:buChar char="•"/>
            </a:pPr>
            <a:r>
              <a:rPr lang="en-US" dirty="0" smtClean="0"/>
              <a:t>Forming evidence-based, tentative conclusions</a:t>
            </a:r>
            <a:endParaRPr lang="en-US" dirty="0"/>
          </a:p>
        </p:txBody>
      </p:sp>
      <p:sp>
        <p:nvSpPr>
          <p:cNvPr id="16" name="TextBox 15"/>
          <p:cNvSpPr txBox="1"/>
          <p:nvPr/>
        </p:nvSpPr>
        <p:spPr>
          <a:xfrm>
            <a:off x="5428223" y="3473080"/>
            <a:ext cx="3529343" cy="2769989"/>
          </a:xfrm>
          <a:prstGeom prst="rect">
            <a:avLst/>
          </a:prstGeom>
          <a:noFill/>
        </p:spPr>
        <p:txBody>
          <a:bodyPr wrap="square" rtlCol="0">
            <a:spAutoFit/>
          </a:bodyPr>
          <a:lstStyle/>
          <a:p>
            <a:pPr>
              <a:spcAft>
                <a:spcPts val="600"/>
              </a:spcAft>
            </a:pPr>
            <a:r>
              <a:rPr lang="en-US" dirty="0" smtClean="0"/>
              <a:t>Cognitive Processes:</a:t>
            </a:r>
          </a:p>
          <a:p>
            <a:pPr>
              <a:spcAft>
                <a:spcPts val="600"/>
              </a:spcAft>
              <a:buFont typeface="Arial"/>
              <a:buChar char="•"/>
            </a:pPr>
            <a:r>
              <a:rPr lang="en-US" dirty="0" smtClean="0"/>
              <a:t>Critical thinking </a:t>
            </a:r>
          </a:p>
          <a:p>
            <a:pPr>
              <a:spcAft>
                <a:spcPts val="600"/>
              </a:spcAft>
              <a:buFont typeface="Arial"/>
              <a:buChar char="•"/>
            </a:pPr>
            <a:r>
              <a:rPr lang="en-US" dirty="0" smtClean="0"/>
              <a:t>Analysis</a:t>
            </a:r>
          </a:p>
          <a:p>
            <a:pPr>
              <a:spcAft>
                <a:spcPts val="600"/>
              </a:spcAft>
              <a:buFont typeface="Arial"/>
              <a:buChar char="•"/>
            </a:pPr>
            <a:r>
              <a:rPr lang="en-US" dirty="0" smtClean="0"/>
              <a:t>Making connections between disparate data</a:t>
            </a:r>
          </a:p>
          <a:p>
            <a:pPr>
              <a:spcAft>
                <a:spcPts val="600"/>
              </a:spcAft>
              <a:buFont typeface="Arial"/>
              <a:buChar char="•"/>
            </a:pPr>
            <a:r>
              <a:rPr lang="en-US" dirty="0" smtClean="0"/>
              <a:t>Abstract thinking </a:t>
            </a:r>
          </a:p>
          <a:p>
            <a:pPr>
              <a:spcAft>
                <a:spcPts val="600"/>
              </a:spcAft>
              <a:buFont typeface="Arial"/>
              <a:buChar char="•"/>
            </a:pPr>
            <a:r>
              <a:rPr lang="en-US" dirty="0" smtClean="0"/>
              <a:t>Problem solving </a:t>
            </a:r>
          </a:p>
          <a:p>
            <a:pPr>
              <a:spcAft>
                <a:spcPts val="600"/>
              </a:spcAft>
              <a:buFont typeface="Arial"/>
              <a:buChar char="•"/>
            </a:pPr>
            <a:r>
              <a:rPr lang="en-US" dirty="0" smtClean="0"/>
              <a:t>Reasoning</a:t>
            </a:r>
            <a:endParaRPr lang="en-US" dirty="0"/>
          </a:p>
        </p:txBody>
      </p:sp>
      <p:sp>
        <p:nvSpPr>
          <p:cNvPr id="9" name="TextBox 8"/>
          <p:cNvSpPr txBox="1"/>
          <p:nvPr/>
        </p:nvSpPr>
        <p:spPr>
          <a:xfrm>
            <a:off x="5028275" y="833799"/>
            <a:ext cx="3572521" cy="2031325"/>
          </a:xfrm>
          <a:prstGeom prst="rect">
            <a:avLst/>
          </a:prstGeom>
          <a:noFill/>
        </p:spPr>
        <p:txBody>
          <a:bodyPr wrap="square" rtlCol="0">
            <a:spAutoFit/>
          </a:bodyPr>
          <a:lstStyle/>
          <a:p>
            <a:r>
              <a:rPr lang="en-US" dirty="0" smtClean="0"/>
              <a:t>Definition:</a:t>
            </a:r>
          </a:p>
          <a:p>
            <a:r>
              <a:rPr lang="en-US" dirty="0" smtClean="0"/>
              <a:t>“the process of asking meaningful questions, finding information, drawing conclusions, and reflecting on possible solutions” </a:t>
            </a:r>
          </a:p>
          <a:p>
            <a:r>
              <a:rPr lang="en-US" dirty="0" smtClean="0"/>
              <a:t>(</a:t>
            </a:r>
            <a:r>
              <a:rPr lang="en-US" dirty="0" err="1" smtClean="0"/>
              <a:t>Levstik</a:t>
            </a:r>
            <a:r>
              <a:rPr lang="en-US" dirty="0" smtClean="0"/>
              <a:t> &amp; Barton, 2001, p.13).  </a:t>
            </a:r>
          </a:p>
          <a:p>
            <a:endParaRPr lang="en-US" dirty="0"/>
          </a:p>
        </p:txBody>
      </p:sp>
      <p:sp>
        <p:nvSpPr>
          <p:cNvPr id="10" name="TextBox 9"/>
          <p:cNvSpPr txBox="1"/>
          <p:nvPr/>
        </p:nvSpPr>
        <p:spPr>
          <a:xfrm>
            <a:off x="343599" y="3473080"/>
            <a:ext cx="4684676" cy="3139321"/>
          </a:xfrm>
          <a:prstGeom prst="rect">
            <a:avLst/>
          </a:prstGeom>
          <a:noFill/>
        </p:spPr>
        <p:txBody>
          <a:bodyPr wrap="square" rtlCol="0">
            <a:spAutoFit/>
          </a:bodyPr>
          <a:lstStyle/>
          <a:p>
            <a:r>
              <a:rPr lang="en-US" dirty="0" smtClean="0"/>
              <a:t>Research Support:</a:t>
            </a:r>
          </a:p>
          <a:p>
            <a:pPr>
              <a:buFont typeface="Arial"/>
              <a:buChar char="•"/>
            </a:pPr>
            <a:r>
              <a:rPr lang="en-US" dirty="0" err="1" smtClean="0"/>
              <a:t>VanSledright</a:t>
            </a:r>
            <a:r>
              <a:rPr lang="en-US" dirty="0" smtClean="0"/>
              <a:t>, 2002: Upper elementary students learned to formulate questions, search primary and secondary sources for evidence, evaluate the sources for historical merit, and use the information to create a product that expressed their knowledge.</a:t>
            </a:r>
          </a:p>
          <a:p>
            <a:pPr>
              <a:buFont typeface="Arial"/>
              <a:buChar char="•"/>
            </a:pPr>
            <a:r>
              <a:rPr lang="en-US" dirty="0" err="1" smtClean="0"/>
              <a:t>VanSledright</a:t>
            </a:r>
            <a:r>
              <a:rPr lang="en-US" dirty="0" smtClean="0"/>
              <a:t>, 1995: Students taught with more didactic approaches could not differentiate important concepts from minor details. </a:t>
            </a:r>
          </a:p>
          <a:p>
            <a:endParaRPr lang="en-US" dirty="0"/>
          </a:p>
        </p:txBody>
      </p:sp>
      <p:grpSp>
        <p:nvGrpSpPr>
          <p:cNvPr id="18" name="Group 17"/>
          <p:cNvGrpSpPr/>
          <p:nvPr/>
        </p:nvGrpSpPr>
        <p:grpSpPr>
          <a:xfrm>
            <a:off x="785972" y="152937"/>
            <a:ext cx="3320143" cy="3320143"/>
            <a:chOff x="2839356" y="0"/>
            <a:chExt cx="3320143" cy="3320143"/>
          </a:xfrm>
        </p:grpSpPr>
        <p:sp>
          <p:nvSpPr>
            <p:cNvPr id="19" name="Isosceles Triangle 18"/>
            <p:cNvSpPr/>
            <p:nvPr/>
          </p:nvSpPr>
          <p:spPr>
            <a:xfrm>
              <a:off x="2839356" y="0"/>
              <a:ext cx="3320143" cy="3320143"/>
            </a:xfrm>
            <a:prstGeom prst="triangle">
              <a:avLst/>
            </a:prstGeom>
          </p:spPr>
          <p:style>
            <a:lnRef idx="1">
              <a:schemeClr val="accent1"/>
            </a:lnRef>
            <a:fillRef idx="3">
              <a:schemeClr val="accent1"/>
            </a:fillRef>
            <a:effectRef idx="2">
              <a:schemeClr val="accent1"/>
            </a:effectRef>
            <a:fontRef idx="minor">
              <a:schemeClr val="lt1"/>
            </a:fontRef>
          </p:style>
        </p:sp>
        <p:sp>
          <p:nvSpPr>
            <p:cNvPr id="20" name="Isosceles Triangle 4"/>
            <p:cNvSpPr/>
            <p:nvPr/>
          </p:nvSpPr>
          <p:spPr>
            <a:xfrm>
              <a:off x="3669392" y="1660072"/>
              <a:ext cx="1660071" cy="1660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800" kern="1200" dirty="0" smtClean="0"/>
                <a:t>Historical Inquiry</a:t>
              </a:r>
              <a:endParaRPr lang="en-US" sz="28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1000" fill="hold"/>
                                        <p:tgtEl>
                                          <p:spTgt spid="15"/>
                                        </p:tgtEl>
                                        <p:attrNameLst>
                                          <p:attrName>ppt_x</p:attrName>
                                        </p:attrNameLst>
                                      </p:cBhvr>
                                      <p:tavLst>
                                        <p:tav tm="0">
                                          <p:val>
                                            <p:strVal val="0-#ppt_w/2"/>
                                          </p:val>
                                        </p:tav>
                                        <p:tav tm="100000">
                                          <p:val>
                                            <p:strVal val="#ppt_x"/>
                                          </p:val>
                                        </p:tav>
                                      </p:tavLst>
                                    </p:anim>
                                    <p:anim calcmode="lin" valueType="num">
                                      <p:cBhvr additive="base">
                                        <p:cTn id="14"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accel="50000" decel="50000" fill="hold" grpId="1" nodeType="click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0-ppt_w/2"/>
                                          </p:val>
                                        </p:tav>
                                      </p:tavLst>
                                    </p:anim>
                                    <p:anim calcmode="lin" valueType="num">
                                      <p:cBhvr additive="base">
                                        <p:cTn id="25" dur="500"/>
                                        <p:tgtEl>
                                          <p:spTgt spid="15"/>
                                        </p:tgtEl>
                                        <p:attrNameLst>
                                          <p:attrName>ppt_y</p:attrName>
                                        </p:attrNameLst>
                                      </p:cBhvr>
                                      <p:tavLst>
                                        <p:tav tm="0">
                                          <p:val>
                                            <p:strVal val="ppt_y"/>
                                          </p:val>
                                        </p:tav>
                                        <p:tav tm="100000">
                                          <p:val>
                                            <p:strVal val="ppt_y"/>
                                          </p:val>
                                        </p:tav>
                                      </p:tavLst>
                                    </p:anim>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9" grpId="0"/>
      <p:bldP spid="10"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a:xfrm>
            <a:off x="655053" y="320842"/>
            <a:ext cx="3689684" cy="3416320"/>
          </a:xfrm>
          <a:prstGeom prst="rect">
            <a:avLst/>
          </a:prstGeom>
          <a:noFill/>
        </p:spPr>
        <p:txBody>
          <a:bodyPr wrap="square" rtlCol="0">
            <a:spAutoFit/>
          </a:bodyPr>
          <a:lstStyle/>
          <a:p>
            <a:r>
              <a:rPr lang="en-US" dirty="0" smtClean="0"/>
              <a:t>Teaching and Learning Processes:</a:t>
            </a:r>
          </a:p>
          <a:p>
            <a:endParaRPr lang="en-US" dirty="0" smtClean="0"/>
          </a:p>
          <a:p>
            <a:pPr>
              <a:buFont typeface="Arial"/>
              <a:buChar char="•"/>
            </a:pPr>
            <a:r>
              <a:rPr lang="en-US" dirty="0" smtClean="0"/>
              <a:t>Acquiring contextual knowledge</a:t>
            </a:r>
          </a:p>
          <a:p>
            <a:pPr>
              <a:buFont typeface="Arial"/>
              <a:buChar char="•"/>
            </a:pPr>
            <a:r>
              <a:rPr lang="en-US" dirty="0" smtClean="0"/>
              <a:t>Finding, understanding, and evaluating multiple forms of historical evidence</a:t>
            </a:r>
          </a:p>
          <a:p>
            <a:pPr>
              <a:buFont typeface="Arial"/>
              <a:buChar char="•"/>
            </a:pPr>
            <a:r>
              <a:rPr lang="en-US" dirty="0" smtClean="0"/>
              <a:t>Self-examination of perspective</a:t>
            </a:r>
          </a:p>
          <a:p>
            <a:pPr>
              <a:buFont typeface="Arial"/>
              <a:buChar char="•"/>
            </a:pPr>
            <a:r>
              <a:rPr lang="en-US" dirty="0" smtClean="0"/>
              <a:t>Forming tentative, evidence-based conclusions</a:t>
            </a:r>
          </a:p>
          <a:p>
            <a:pPr>
              <a:buFont typeface="Arial"/>
              <a:buChar char="•"/>
            </a:pPr>
            <a:r>
              <a:rPr lang="en-US" dirty="0" smtClean="0"/>
              <a:t>Development of caring (about, that, for, to)</a:t>
            </a:r>
          </a:p>
          <a:p>
            <a:pPr>
              <a:buFont typeface="Arial"/>
              <a:buChar char="•"/>
            </a:pPr>
            <a:endParaRPr lang="en-US" dirty="0"/>
          </a:p>
        </p:txBody>
      </p:sp>
      <p:sp>
        <p:nvSpPr>
          <p:cNvPr id="9" name="TextBox 8"/>
          <p:cNvSpPr txBox="1"/>
          <p:nvPr/>
        </p:nvSpPr>
        <p:spPr>
          <a:xfrm>
            <a:off x="4999789" y="320842"/>
            <a:ext cx="3556000" cy="3123932"/>
          </a:xfrm>
          <a:prstGeom prst="rect">
            <a:avLst/>
          </a:prstGeom>
          <a:noFill/>
        </p:spPr>
        <p:txBody>
          <a:bodyPr wrap="square" rtlCol="0">
            <a:spAutoFit/>
          </a:bodyPr>
          <a:lstStyle/>
          <a:p>
            <a:pPr>
              <a:spcAft>
                <a:spcPts val="600"/>
              </a:spcAft>
            </a:pPr>
            <a:r>
              <a:rPr lang="en-US" dirty="0" smtClean="0"/>
              <a:t>Cognitive &amp; Affective Processes:</a:t>
            </a:r>
          </a:p>
          <a:p>
            <a:pPr>
              <a:spcAft>
                <a:spcPts val="600"/>
              </a:spcAft>
              <a:buFont typeface="Arial"/>
              <a:buChar char="•"/>
            </a:pPr>
            <a:r>
              <a:rPr lang="en-US" dirty="0" smtClean="0"/>
              <a:t>Learning breadth and depth</a:t>
            </a:r>
          </a:p>
          <a:p>
            <a:pPr>
              <a:spcAft>
                <a:spcPts val="600"/>
              </a:spcAft>
              <a:buFont typeface="Arial"/>
              <a:buChar char="•"/>
            </a:pPr>
            <a:r>
              <a:rPr lang="en-US" dirty="0" smtClean="0"/>
              <a:t>Understanding broad concepts / movements / belief systems / forces</a:t>
            </a:r>
          </a:p>
          <a:p>
            <a:pPr>
              <a:spcAft>
                <a:spcPts val="600"/>
              </a:spcAft>
              <a:buFont typeface="Arial"/>
              <a:buChar char="•"/>
            </a:pPr>
            <a:r>
              <a:rPr lang="en-US" dirty="0" smtClean="0"/>
              <a:t>Introspection</a:t>
            </a:r>
          </a:p>
          <a:p>
            <a:pPr>
              <a:spcAft>
                <a:spcPts val="600"/>
              </a:spcAft>
              <a:buFont typeface="Arial"/>
              <a:buChar char="•"/>
            </a:pPr>
            <a:r>
              <a:rPr lang="en-US" dirty="0" smtClean="0"/>
              <a:t>Problem solving</a:t>
            </a:r>
          </a:p>
          <a:p>
            <a:pPr>
              <a:spcAft>
                <a:spcPts val="600"/>
              </a:spcAft>
              <a:buFont typeface="Arial"/>
              <a:buChar char="•"/>
            </a:pPr>
            <a:r>
              <a:rPr lang="en-US" dirty="0" smtClean="0"/>
              <a:t>Critical thinking </a:t>
            </a:r>
          </a:p>
          <a:p>
            <a:pPr>
              <a:spcAft>
                <a:spcPts val="600"/>
              </a:spcAft>
              <a:buFont typeface="Arial"/>
              <a:buChar char="•"/>
            </a:pPr>
            <a:r>
              <a:rPr lang="en-US" dirty="0" smtClean="0"/>
              <a:t>Reasoning</a:t>
            </a:r>
          </a:p>
          <a:p>
            <a:pPr>
              <a:spcAft>
                <a:spcPts val="600"/>
              </a:spcAft>
              <a:buFont typeface="Arial"/>
              <a:buChar char="•"/>
            </a:pPr>
            <a:r>
              <a:rPr lang="en-US" dirty="0" smtClean="0"/>
              <a:t>Affective engagement</a:t>
            </a:r>
            <a:endParaRPr lang="en-US" dirty="0"/>
          </a:p>
        </p:txBody>
      </p:sp>
      <p:sp>
        <p:nvSpPr>
          <p:cNvPr id="12" name="TextBox 11"/>
          <p:cNvSpPr txBox="1"/>
          <p:nvPr/>
        </p:nvSpPr>
        <p:spPr>
          <a:xfrm>
            <a:off x="4999789" y="3737162"/>
            <a:ext cx="2796509" cy="3400932"/>
          </a:xfrm>
          <a:prstGeom prst="rect">
            <a:avLst/>
          </a:prstGeom>
          <a:noFill/>
        </p:spPr>
        <p:txBody>
          <a:bodyPr wrap="square" rtlCol="0">
            <a:spAutoFit/>
          </a:bodyPr>
          <a:lstStyle/>
          <a:p>
            <a:pPr>
              <a:spcAft>
                <a:spcPts val="600"/>
              </a:spcAft>
            </a:pPr>
            <a:r>
              <a:rPr lang="en-US" dirty="0" smtClean="0"/>
              <a:t>Definition:</a:t>
            </a:r>
          </a:p>
          <a:p>
            <a:pPr>
              <a:spcAft>
                <a:spcPts val="600"/>
              </a:spcAft>
              <a:buFont typeface="Arial"/>
              <a:buChar char="•"/>
            </a:pPr>
            <a:r>
              <a:rPr lang="en-US" dirty="0" smtClean="0"/>
              <a:t>perspective recognition (not perspective taking) </a:t>
            </a:r>
          </a:p>
          <a:p>
            <a:pPr>
              <a:spcAft>
                <a:spcPts val="600"/>
              </a:spcAft>
              <a:buFont typeface="Arial"/>
              <a:buChar char="•"/>
            </a:pPr>
            <a:r>
              <a:rPr lang="en-US" dirty="0" smtClean="0"/>
              <a:t>Caring </a:t>
            </a:r>
            <a:r>
              <a:rPr lang="en-US" i="1" dirty="0" smtClean="0"/>
              <a:t>about </a:t>
            </a:r>
          </a:p>
          <a:p>
            <a:pPr>
              <a:spcAft>
                <a:spcPts val="600"/>
              </a:spcAft>
              <a:buFont typeface="Arial"/>
              <a:buChar char="•"/>
            </a:pPr>
            <a:r>
              <a:rPr lang="en-US" dirty="0" smtClean="0"/>
              <a:t>Caring </a:t>
            </a:r>
            <a:r>
              <a:rPr lang="en-US" i="1" dirty="0" smtClean="0"/>
              <a:t>that</a:t>
            </a:r>
          </a:p>
          <a:p>
            <a:pPr>
              <a:spcAft>
                <a:spcPts val="600"/>
              </a:spcAft>
              <a:buFont typeface="Arial"/>
              <a:buChar char="•"/>
            </a:pPr>
            <a:r>
              <a:rPr lang="en-US" dirty="0" smtClean="0"/>
              <a:t>Caring</a:t>
            </a:r>
            <a:r>
              <a:rPr lang="en-US" i="1" dirty="0" smtClean="0"/>
              <a:t> for</a:t>
            </a:r>
          </a:p>
          <a:p>
            <a:pPr>
              <a:spcAft>
                <a:spcPts val="600"/>
              </a:spcAft>
              <a:buFont typeface="Arial"/>
              <a:buChar char="•"/>
            </a:pPr>
            <a:r>
              <a:rPr lang="en-US" dirty="0" smtClean="0"/>
              <a:t>Caring </a:t>
            </a:r>
            <a:r>
              <a:rPr lang="en-US" i="1" dirty="0" smtClean="0"/>
              <a:t>to</a:t>
            </a:r>
          </a:p>
          <a:p>
            <a:pPr>
              <a:spcAft>
                <a:spcPts val="600"/>
              </a:spcAft>
            </a:pPr>
            <a:r>
              <a:rPr lang="en-US" dirty="0" smtClean="0"/>
              <a:t>(Barton &amp; </a:t>
            </a:r>
            <a:r>
              <a:rPr lang="en-US" dirty="0" err="1" smtClean="0"/>
              <a:t>Levstik</a:t>
            </a:r>
            <a:r>
              <a:rPr lang="en-US" dirty="0" smtClean="0"/>
              <a:t>, 2004)</a:t>
            </a:r>
          </a:p>
          <a:p>
            <a:r>
              <a:rPr lang="en-US" dirty="0" smtClean="0"/>
              <a:t> </a:t>
            </a:r>
          </a:p>
          <a:p>
            <a:endParaRPr lang="en-US" dirty="0"/>
          </a:p>
        </p:txBody>
      </p:sp>
      <p:sp>
        <p:nvSpPr>
          <p:cNvPr id="13" name="TextBox 12"/>
          <p:cNvSpPr txBox="1"/>
          <p:nvPr/>
        </p:nvSpPr>
        <p:spPr>
          <a:xfrm>
            <a:off x="421821" y="320842"/>
            <a:ext cx="4227374" cy="3416320"/>
          </a:xfrm>
          <a:prstGeom prst="rect">
            <a:avLst/>
          </a:prstGeom>
          <a:noFill/>
        </p:spPr>
        <p:txBody>
          <a:bodyPr wrap="square" rtlCol="0">
            <a:spAutoFit/>
          </a:bodyPr>
          <a:lstStyle/>
          <a:p>
            <a:r>
              <a:rPr lang="en-US" dirty="0" smtClean="0"/>
              <a:t>Research Support:</a:t>
            </a:r>
          </a:p>
          <a:p>
            <a:pPr>
              <a:buFont typeface="Arial"/>
              <a:buChar char="•"/>
            </a:pPr>
            <a:r>
              <a:rPr lang="en-US" dirty="0" smtClean="0"/>
              <a:t>Barton &amp; </a:t>
            </a:r>
            <a:r>
              <a:rPr lang="en-US" dirty="0" err="1" smtClean="0"/>
              <a:t>Levstik</a:t>
            </a:r>
            <a:r>
              <a:rPr lang="en-US" dirty="0" smtClean="0"/>
              <a:t>, 2004: Students seem to have a “default” explanation for puzzling behaviors of people in the past: they were either morally or intellectually inferior to modern people. </a:t>
            </a:r>
          </a:p>
          <a:p>
            <a:pPr>
              <a:buFont typeface="Arial"/>
              <a:buChar char="•"/>
            </a:pPr>
            <a:r>
              <a:rPr lang="en-US" dirty="0" smtClean="0"/>
              <a:t>Yeager &amp; </a:t>
            </a:r>
            <a:r>
              <a:rPr lang="en-US" dirty="0" err="1" smtClean="0"/>
              <a:t>Doppen</a:t>
            </a:r>
            <a:r>
              <a:rPr lang="en-US" dirty="0" smtClean="0"/>
              <a:t>, 2001, Barton &amp; </a:t>
            </a:r>
            <a:r>
              <a:rPr lang="en-US" dirty="0" err="1" smtClean="0"/>
              <a:t>Levstik</a:t>
            </a:r>
            <a:r>
              <a:rPr lang="en-US" dirty="0" smtClean="0"/>
              <a:t>, 2004: Students can, with access to historical evidence and teacher guidance, construct nuanced explanations for the beliefs and actions of people in the past. </a:t>
            </a:r>
          </a:p>
          <a:p>
            <a:pPr>
              <a:buFont typeface="Arial"/>
              <a:buChar char="•"/>
            </a:pPr>
            <a:endParaRPr lang="en-US" dirty="0"/>
          </a:p>
        </p:txBody>
      </p:sp>
      <p:grpSp>
        <p:nvGrpSpPr>
          <p:cNvPr id="10" name="Group 9"/>
          <p:cNvGrpSpPr/>
          <p:nvPr/>
        </p:nvGrpSpPr>
        <p:grpSpPr>
          <a:xfrm>
            <a:off x="655053" y="3537857"/>
            <a:ext cx="3320143" cy="3320143"/>
            <a:chOff x="1179284" y="3320143"/>
            <a:chExt cx="3320143" cy="3320143"/>
          </a:xfrm>
        </p:grpSpPr>
        <p:sp>
          <p:nvSpPr>
            <p:cNvPr id="11" name="Isosceles Triangle 10"/>
            <p:cNvSpPr/>
            <p:nvPr/>
          </p:nvSpPr>
          <p:spPr>
            <a:xfrm>
              <a:off x="1179284" y="3320143"/>
              <a:ext cx="3320143" cy="3320143"/>
            </a:xfrm>
            <a:prstGeom prst="triangle">
              <a:avLst/>
            </a:prstGeom>
          </p:spPr>
          <p:style>
            <a:lnRef idx="1">
              <a:schemeClr val="accent1"/>
            </a:lnRef>
            <a:fillRef idx="3">
              <a:schemeClr val="accent1"/>
            </a:fillRef>
            <a:effectRef idx="2">
              <a:schemeClr val="accent1"/>
            </a:effectRef>
            <a:fontRef idx="minor">
              <a:schemeClr val="lt1"/>
            </a:fontRef>
          </p:style>
        </p:sp>
        <p:sp>
          <p:nvSpPr>
            <p:cNvPr id="14" name="Isosceles Triangle 4"/>
            <p:cNvSpPr/>
            <p:nvPr/>
          </p:nvSpPr>
          <p:spPr>
            <a:xfrm>
              <a:off x="2009320" y="4980215"/>
              <a:ext cx="1660071" cy="1660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800" kern="1200" dirty="0" smtClean="0"/>
                <a:t>Historical Empathy</a:t>
              </a:r>
              <a:endParaRPr lang="en-US" sz="28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accel="50000" de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accel="50000" decel="50000" fill="hold" grpId="1" nodeType="clickEffect">
                                  <p:stCondLst>
                                    <p:cond delay="0"/>
                                  </p:stCondLst>
                                  <p:childTnLst>
                                    <p:anim calcmode="lin" valueType="num">
                                      <p:cBhvr additive="base">
                                        <p:cTn id="24" dur="1000"/>
                                        <p:tgtEl>
                                          <p:spTgt spid="8"/>
                                        </p:tgtEl>
                                        <p:attrNameLst>
                                          <p:attrName>ppt_x</p:attrName>
                                        </p:attrNameLst>
                                      </p:cBhvr>
                                      <p:tavLst>
                                        <p:tav tm="0">
                                          <p:val>
                                            <p:strVal val="ppt_x"/>
                                          </p:val>
                                        </p:tav>
                                        <p:tav tm="100000">
                                          <p:val>
                                            <p:strVal val="0-ppt_w/2"/>
                                          </p:val>
                                        </p:tav>
                                      </p:tavLst>
                                    </p:anim>
                                    <p:anim calcmode="lin" valueType="num">
                                      <p:cBhvr additive="base">
                                        <p:cTn id="25" dur="1000"/>
                                        <p:tgtEl>
                                          <p:spTgt spid="8"/>
                                        </p:tgtEl>
                                        <p:attrNameLst>
                                          <p:attrName>ppt_y</p:attrName>
                                        </p:attrNameLst>
                                      </p:cBhvr>
                                      <p:tavLst>
                                        <p:tav tm="0">
                                          <p:val>
                                            <p:strVal val="ppt_y"/>
                                          </p:val>
                                        </p:tav>
                                        <p:tav tm="100000">
                                          <p:val>
                                            <p:strVal val="ppt_y"/>
                                          </p:val>
                                        </p:tav>
                                      </p:tavLst>
                                    </p:anim>
                                    <p:set>
                                      <p:cBhvr>
                                        <p:cTn id="26" dur="1" fill="hold">
                                          <p:stCondLst>
                                            <p:cond delay="9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1000" fill="hold"/>
                                        <p:tgtEl>
                                          <p:spTgt spid="13"/>
                                        </p:tgtEl>
                                        <p:attrNameLst>
                                          <p:attrName>ppt_x</p:attrName>
                                        </p:attrNameLst>
                                      </p:cBhvr>
                                      <p:tavLst>
                                        <p:tav tm="0">
                                          <p:val>
                                            <p:strVal val="0-#ppt_w/2"/>
                                          </p:val>
                                        </p:tav>
                                        <p:tav tm="100000">
                                          <p:val>
                                            <p:strVal val="#ppt_x"/>
                                          </p:val>
                                        </p:tav>
                                      </p:tavLst>
                                    </p:anim>
                                    <p:anim calcmode="lin" valueType="num">
                                      <p:cBhvr additive="base">
                                        <p:cTn id="3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12" grpId="0"/>
      <p:bldP spid="13"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655053" y="320842"/>
            <a:ext cx="3689684" cy="4508927"/>
          </a:xfrm>
          <a:prstGeom prst="rect">
            <a:avLst/>
          </a:prstGeom>
          <a:noFill/>
        </p:spPr>
        <p:txBody>
          <a:bodyPr wrap="square" rtlCol="0">
            <a:spAutoFit/>
          </a:bodyPr>
          <a:lstStyle/>
          <a:p>
            <a:pPr>
              <a:spcAft>
                <a:spcPts val="600"/>
              </a:spcAft>
            </a:pPr>
            <a:r>
              <a:rPr lang="en-US" dirty="0" smtClean="0"/>
              <a:t>Teaching and Learning Processes:</a:t>
            </a:r>
          </a:p>
          <a:p>
            <a:pPr>
              <a:spcAft>
                <a:spcPts val="600"/>
              </a:spcAft>
              <a:buFont typeface="Arial"/>
              <a:buChar char="•"/>
            </a:pPr>
            <a:r>
              <a:rPr lang="en-US" dirty="0" smtClean="0"/>
              <a:t>Selection of theme / concept / message </a:t>
            </a:r>
          </a:p>
          <a:p>
            <a:pPr>
              <a:spcAft>
                <a:spcPts val="600"/>
              </a:spcAft>
              <a:buFont typeface="Arial"/>
              <a:buChar char="•"/>
            </a:pPr>
            <a:r>
              <a:rPr lang="en-US" dirty="0" smtClean="0"/>
              <a:t>Construction of narrative framework</a:t>
            </a:r>
          </a:p>
          <a:p>
            <a:pPr>
              <a:spcAft>
                <a:spcPts val="600"/>
              </a:spcAft>
              <a:buFont typeface="Arial"/>
              <a:buChar char="•"/>
            </a:pPr>
            <a:r>
              <a:rPr lang="en-US" dirty="0" smtClean="0"/>
              <a:t>Use and knowledge of documentation</a:t>
            </a:r>
          </a:p>
          <a:p>
            <a:pPr>
              <a:spcAft>
                <a:spcPts val="600"/>
              </a:spcAft>
              <a:buFont typeface="Arial"/>
              <a:buChar char="•"/>
            </a:pPr>
            <a:r>
              <a:rPr lang="en-US" dirty="0" smtClean="0"/>
              <a:t>Consideration of the needs / expectations of the audience</a:t>
            </a:r>
          </a:p>
          <a:p>
            <a:pPr>
              <a:spcAft>
                <a:spcPts val="600"/>
              </a:spcAft>
              <a:buFont typeface="Arial"/>
              <a:buChar char="•"/>
            </a:pPr>
            <a:r>
              <a:rPr lang="en-US" dirty="0" smtClean="0"/>
              <a:t>Consideration of facial expressions, vocal use, body movements</a:t>
            </a:r>
          </a:p>
          <a:p>
            <a:pPr>
              <a:spcAft>
                <a:spcPts val="600"/>
              </a:spcAft>
              <a:buFont typeface="Arial"/>
              <a:buChar char="•"/>
            </a:pPr>
            <a:r>
              <a:rPr lang="en-US" dirty="0" smtClean="0"/>
              <a:t>Use of clothing / material culture / artifacts (real or reproduction) as able</a:t>
            </a:r>
          </a:p>
          <a:p>
            <a:endParaRPr lang="en-US" dirty="0" smtClean="0"/>
          </a:p>
          <a:p>
            <a:endParaRPr lang="en-US" dirty="0"/>
          </a:p>
        </p:txBody>
      </p:sp>
      <p:sp>
        <p:nvSpPr>
          <p:cNvPr id="6" name="TextBox 5"/>
          <p:cNvSpPr txBox="1"/>
          <p:nvPr/>
        </p:nvSpPr>
        <p:spPr>
          <a:xfrm>
            <a:off x="4999789" y="320842"/>
            <a:ext cx="3556000" cy="2139047"/>
          </a:xfrm>
          <a:prstGeom prst="rect">
            <a:avLst/>
          </a:prstGeom>
          <a:noFill/>
        </p:spPr>
        <p:txBody>
          <a:bodyPr wrap="square" rtlCol="0">
            <a:spAutoFit/>
          </a:bodyPr>
          <a:lstStyle/>
          <a:p>
            <a:pPr>
              <a:spcAft>
                <a:spcPts val="600"/>
              </a:spcAft>
            </a:pPr>
            <a:r>
              <a:rPr lang="en-US" dirty="0" smtClean="0"/>
              <a:t>Cognitive &amp; Affective Processes:</a:t>
            </a:r>
          </a:p>
          <a:p>
            <a:pPr>
              <a:spcAft>
                <a:spcPts val="600"/>
              </a:spcAft>
              <a:buFont typeface="Arial"/>
              <a:buChar char="•"/>
            </a:pPr>
            <a:r>
              <a:rPr lang="en-US" dirty="0" smtClean="0"/>
              <a:t>Conceptual understanding</a:t>
            </a:r>
          </a:p>
          <a:p>
            <a:pPr>
              <a:spcAft>
                <a:spcPts val="600"/>
              </a:spcAft>
              <a:buFont typeface="Arial"/>
              <a:buChar char="•"/>
            </a:pPr>
            <a:r>
              <a:rPr lang="en-US" dirty="0" smtClean="0"/>
              <a:t>Creative thinking and writing</a:t>
            </a:r>
          </a:p>
          <a:p>
            <a:pPr>
              <a:spcAft>
                <a:spcPts val="600"/>
              </a:spcAft>
              <a:buFont typeface="Arial"/>
              <a:buChar char="•"/>
            </a:pPr>
            <a:r>
              <a:rPr lang="en-US" dirty="0" smtClean="0"/>
              <a:t>Kinesthetic involvement</a:t>
            </a:r>
          </a:p>
          <a:p>
            <a:pPr>
              <a:spcAft>
                <a:spcPts val="600"/>
              </a:spcAft>
              <a:buFont typeface="Arial"/>
              <a:buChar char="•"/>
            </a:pPr>
            <a:r>
              <a:rPr lang="en-US" dirty="0" smtClean="0"/>
              <a:t>Problem solving </a:t>
            </a:r>
          </a:p>
          <a:p>
            <a:pPr>
              <a:spcAft>
                <a:spcPts val="600"/>
              </a:spcAft>
              <a:buFont typeface="Arial"/>
              <a:buChar char="•"/>
            </a:pPr>
            <a:r>
              <a:rPr lang="en-US" dirty="0" smtClean="0"/>
              <a:t>Abstract thinking</a:t>
            </a:r>
          </a:p>
        </p:txBody>
      </p:sp>
      <p:sp>
        <p:nvSpPr>
          <p:cNvPr id="8" name="TextBox 7"/>
          <p:cNvSpPr txBox="1"/>
          <p:nvPr/>
        </p:nvSpPr>
        <p:spPr>
          <a:xfrm>
            <a:off x="655053" y="4672003"/>
            <a:ext cx="4192228" cy="2031325"/>
          </a:xfrm>
          <a:prstGeom prst="rect">
            <a:avLst/>
          </a:prstGeom>
          <a:noFill/>
        </p:spPr>
        <p:txBody>
          <a:bodyPr wrap="square" rtlCol="0">
            <a:spAutoFit/>
          </a:bodyPr>
          <a:lstStyle/>
          <a:p>
            <a:r>
              <a:rPr lang="en-US" dirty="0" smtClean="0"/>
              <a:t>Drama is used in classroom settings in a variety of ways:</a:t>
            </a:r>
          </a:p>
          <a:p>
            <a:pPr>
              <a:buFont typeface="Arial"/>
              <a:buChar char="•"/>
            </a:pPr>
            <a:r>
              <a:rPr lang="en-US" dirty="0" smtClean="0"/>
              <a:t>role play</a:t>
            </a:r>
          </a:p>
          <a:p>
            <a:pPr>
              <a:buFont typeface="Arial"/>
              <a:buChar char="•"/>
            </a:pPr>
            <a:r>
              <a:rPr lang="en-US" dirty="0" smtClean="0"/>
              <a:t>simulation</a:t>
            </a:r>
          </a:p>
          <a:p>
            <a:pPr>
              <a:buFont typeface="Arial"/>
              <a:buChar char="•"/>
            </a:pPr>
            <a:r>
              <a:rPr lang="en-US" dirty="0" smtClean="0"/>
              <a:t>creative dramatics</a:t>
            </a:r>
          </a:p>
          <a:p>
            <a:pPr>
              <a:buFont typeface="Arial"/>
              <a:buChar char="•"/>
            </a:pPr>
            <a:r>
              <a:rPr lang="en-US" dirty="0" smtClean="0"/>
              <a:t>process drama</a:t>
            </a:r>
          </a:p>
          <a:p>
            <a:pPr>
              <a:buFont typeface="Arial"/>
              <a:buChar char="•"/>
            </a:pPr>
            <a:endParaRPr lang="en-US" dirty="0"/>
          </a:p>
        </p:txBody>
      </p:sp>
      <p:sp>
        <p:nvSpPr>
          <p:cNvPr id="9" name="TextBox 8"/>
          <p:cNvSpPr txBox="1"/>
          <p:nvPr/>
        </p:nvSpPr>
        <p:spPr>
          <a:xfrm>
            <a:off x="402902" y="320842"/>
            <a:ext cx="4192228" cy="2862323"/>
          </a:xfrm>
          <a:prstGeom prst="rect">
            <a:avLst/>
          </a:prstGeom>
          <a:noFill/>
        </p:spPr>
        <p:txBody>
          <a:bodyPr wrap="square" rtlCol="0">
            <a:spAutoFit/>
          </a:bodyPr>
          <a:lstStyle/>
          <a:p>
            <a:r>
              <a:rPr lang="en-US" dirty="0" smtClean="0"/>
              <a:t>Research Support:</a:t>
            </a:r>
          </a:p>
          <a:p>
            <a:pPr>
              <a:buFont typeface="Arial"/>
              <a:buChar char="•"/>
            </a:pPr>
            <a:r>
              <a:rPr lang="en-US" dirty="0" err="1" smtClean="0"/>
              <a:t>Gehlbach</a:t>
            </a:r>
            <a:r>
              <a:rPr lang="en-US" dirty="0" smtClean="0"/>
              <a:t> et al., 2008: Simulation activity increased students’ engagement in perspective  recognition.</a:t>
            </a:r>
          </a:p>
          <a:p>
            <a:pPr>
              <a:buFont typeface="Arial"/>
              <a:buChar char="•"/>
            </a:pPr>
            <a:r>
              <a:rPr lang="en-US" dirty="0" smtClean="0"/>
              <a:t>Alvarez, 2008: High student engagement, learning via self-report data.</a:t>
            </a:r>
          </a:p>
          <a:p>
            <a:pPr>
              <a:buFont typeface="Arial"/>
              <a:buChar char="•"/>
            </a:pPr>
            <a:r>
              <a:rPr lang="en-US" dirty="0" smtClean="0"/>
              <a:t>DuPont, 2009: Creative dramatics increased students’ reading comprehension by allowing them to explore characters’ points of view.</a:t>
            </a:r>
            <a:endParaRPr lang="en-US" dirty="0"/>
          </a:p>
        </p:txBody>
      </p:sp>
      <p:grpSp>
        <p:nvGrpSpPr>
          <p:cNvPr id="10" name="Group 9"/>
          <p:cNvGrpSpPr/>
          <p:nvPr/>
        </p:nvGrpSpPr>
        <p:grpSpPr>
          <a:xfrm>
            <a:off x="5235646" y="3169697"/>
            <a:ext cx="3320143" cy="3320143"/>
            <a:chOff x="4499428" y="3320143"/>
            <a:chExt cx="3320143" cy="3320143"/>
          </a:xfrm>
        </p:grpSpPr>
        <p:sp>
          <p:nvSpPr>
            <p:cNvPr id="11" name="Isosceles Triangle 10"/>
            <p:cNvSpPr/>
            <p:nvPr/>
          </p:nvSpPr>
          <p:spPr>
            <a:xfrm>
              <a:off x="4499428" y="3320143"/>
              <a:ext cx="3320143" cy="3320143"/>
            </a:xfrm>
            <a:prstGeom prst="triangle">
              <a:avLst/>
            </a:prstGeom>
          </p:spPr>
          <p:style>
            <a:lnRef idx="0">
              <a:schemeClr val="accent1"/>
            </a:lnRef>
            <a:fillRef idx="3">
              <a:schemeClr val="accent1"/>
            </a:fillRef>
            <a:effectRef idx="3">
              <a:schemeClr val="accent1"/>
            </a:effectRef>
            <a:fontRef idx="minor">
              <a:schemeClr val="lt1"/>
            </a:fontRef>
          </p:style>
        </p:sp>
        <p:sp>
          <p:nvSpPr>
            <p:cNvPr id="12" name="Isosceles Triangle 4"/>
            <p:cNvSpPr/>
            <p:nvPr/>
          </p:nvSpPr>
          <p:spPr>
            <a:xfrm>
              <a:off x="5329464" y="4980215"/>
              <a:ext cx="1660071" cy="16600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3200" kern="1200" dirty="0" smtClean="0"/>
                <a:t>Drama</a:t>
              </a:r>
              <a:endParaRPr lang="en-US" sz="20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accel="50000" decel="5000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accel="50000" decel="50000" fill="hold" grpId="1" nodeType="clickEffect">
                                  <p:stCondLst>
                                    <p:cond delay="0"/>
                                  </p:stCondLst>
                                  <p:childTnLst>
                                    <p:anim calcmode="lin" valueType="num">
                                      <p:cBhvr additive="base">
                                        <p:cTn id="24" dur="1000"/>
                                        <p:tgtEl>
                                          <p:spTgt spid="5"/>
                                        </p:tgtEl>
                                        <p:attrNameLst>
                                          <p:attrName>ppt_x</p:attrName>
                                        </p:attrNameLst>
                                      </p:cBhvr>
                                      <p:tavLst>
                                        <p:tav tm="0">
                                          <p:val>
                                            <p:strVal val="ppt_x"/>
                                          </p:val>
                                        </p:tav>
                                        <p:tav tm="100000">
                                          <p:val>
                                            <p:strVal val="ppt_x"/>
                                          </p:val>
                                        </p:tav>
                                      </p:tavLst>
                                    </p:anim>
                                    <p:anim calcmode="lin" valueType="num">
                                      <p:cBhvr additive="base">
                                        <p:cTn id="25" dur="1000"/>
                                        <p:tgtEl>
                                          <p:spTgt spid="5"/>
                                        </p:tgtEl>
                                        <p:attrNameLst>
                                          <p:attrName>ppt_y</p:attrName>
                                        </p:attrNameLst>
                                      </p:cBhvr>
                                      <p:tavLst>
                                        <p:tav tm="0">
                                          <p:val>
                                            <p:strVal val="ppt_y"/>
                                          </p:val>
                                        </p:tav>
                                        <p:tav tm="100000">
                                          <p:val>
                                            <p:strVal val="0-ppt_h/2"/>
                                          </p:val>
                                        </p:tav>
                                      </p:tavLst>
                                    </p:anim>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9" accel="50000" decel="5000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2952</TotalTime>
  <Words>3350</Words>
  <Application>Microsoft Macintosh PowerPoint</Application>
  <PresentationFormat>On-screen Show (4:3)</PresentationFormat>
  <Paragraphs>383</Paragraphs>
  <Slides>21</Slides>
  <Notes>17</Notes>
  <HiddenSlides>6</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Historical Interpretation: An Instructional Model for Gifted Students in the Middle Grades </vt:lpstr>
      <vt:lpstr>welcome &amp; agenda</vt:lpstr>
      <vt:lpstr>First, a question or two. . . </vt:lpstr>
      <vt:lpstr>What do we mean by historical interpretation? </vt:lpstr>
      <vt:lpstr>Historical Interpretation</vt:lpstr>
      <vt:lpstr>Slide 6</vt:lpstr>
      <vt:lpstr>Slide 7</vt:lpstr>
      <vt:lpstr>Slide 8</vt:lpstr>
      <vt:lpstr>Slide 9</vt:lpstr>
      <vt:lpstr>Slide 10</vt:lpstr>
      <vt:lpstr>Slide 11</vt:lpstr>
      <vt:lpstr>Alignment with Commonly Used Models in Gifted Education</vt:lpstr>
      <vt:lpstr>Some examples of how this could work in your classroom . . . </vt:lpstr>
      <vt:lpstr>Questions?</vt:lpstr>
      <vt:lpstr>Slide 15</vt:lpstr>
      <vt:lpstr>Some things to consider when designing curriculum for gifted adolescents:</vt:lpstr>
      <vt:lpstr>Common Themes in Curriculum for Gifted Students </vt:lpstr>
      <vt:lpstr>Social Studies Curriculum and Instruction: Historical Inquiry</vt:lpstr>
      <vt:lpstr>Social Studies Curriculum and Instruction: Historical Empathy </vt:lpstr>
      <vt:lpstr>Classroom Drama</vt:lpstr>
      <vt:lpstr>Historical Interpretation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Interpretation: An Instructional Model for Gifted Students in the Middle Grades </dc:title>
  <dc:creator>Meg Hoffman</dc:creator>
  <cp:lastModifiedBy>Meg Hoffman</cp:lastModifiedBy>
  <cp:revision>11</cp:revision>
  <dcterms:created xsi:type="dcterms:W3CDTF">2011-03-10T17:18:25Z</dcterms:created>
  <dcterms:modified xsi:type="dcterms:W3CDTF">2011-03-10T21:52:20Z</dcterms:modified>
</cp:coreProperties>
</file>