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oppins"/>
      <p:regular r:id="rId24"/>
      <p:bold r:id="rId25"/>
      <p:italic r:id="rId26"/>
      <p:boldItalic r:id="rId27"/>
    </p:embeddedFont>
    <p:embeddedFont>
      <p:font typeface="Montserrat"/>
      <p:regular r:id="rId28"/>
      <p:bold r:id="rId29"/>
      <p:italic r:id="rId30"/>
      <p:boldItalic r:id="rId31"/>
    </p:embeddedFont>
    <p:embeddedFont>
      <p:font typeface="Montserrat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BB1F15-7BF9-407C-9C84-0A2992D2847B}">
  <a:tblStyle styleId="{ADBB1F15-7BF9-407C-9C84-0A2992D2847B}"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Montserrat-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MontserratLight-bold.fntdata"/><Relationship Id="rId10" Type="http://schemas.openxmlformats.org/officeDocument/2006/relationships/slide" Target="slides/slide5.xml"/><Relationship Id="rId32" Type="http://schemas.openxmlformats.org/officeDocument/2006/relationships/font" Target="fonts/MontserratLight-regular.fntdata"/><Relationship Id="rId13" Type="http://schemas.openxmlformats.org/officeDocument/2006/relationships/slide" Target="slides/slide8.xml"/><Relationship Id="rId35" Type="http://schemas.openxmlformats.org/officeDocument/2006/relationships/font" Target="fonts/MontserratLight-boldItalic.fntdata"/><Relationship Id="rId12" Type="http://schemas.openxmlformats.org/officeDocument/2006/relationships/slide" Target="slides/slide7.xml"/><Relationship Id="rId34" Type="http://schemas.openxmlformats.org/officeDocument/2006/relationships/font" Target="fonts/Montserrat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0a6376ba1_5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0a6376ba1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0ac113f0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0ac113f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 chose a home improvement video, because, as mentioned in my bio, I’m a do-it-yourself person, and am working on finishing my basement.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Not everyone likes projects, however, in terms of a target audience, this is meant for a broad range of skill sets for people who are interested in improvement projects for themselves or others.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appeal is upfront, for example: attention grabbing quote; green product branding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this case, using three modalities worked out well due to the brevity of each modality, and didn’t add extraneous load.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Best practice, or prerequisite, example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7918d486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7918d48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Was this truly a weakness, or omitted because it was extraneous?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0a6376ba1_5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0a6376ba1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
    <p:spTree>
      <p:nvGrpSpPr>
        <p:cNvPr id="279" name="Shape 279"/>
        <p:cNvGrpSpPr/>
        <p:nvPr/>
      </p:nvGrpSpPr>
      <p:grpSpPr>
        <a:xfrm>
          <a:off x="0" y="0"/>
          <a:ext cx="0" cy="0"/>
          <a:chOff x="0" y="0"/>
          <a:chExt cx="0" cy="0"/>
        </a:xfrm>
      </p:grpSpPr>
      <p:sp>
        <p:nvSpPr>
          <p:cNvPr id="280" name="Google Shape;280;p1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p:nvPr>
            <p:ph idx="1" type="body"/>
          </p:nvPr>
        </p:nvSpPr>
        <p:spPr>
          <a:xfrm>
            <a:off x="2487650" y="1218025"/>
            <a:ext cx="4168800" cy="27075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rtl="0" algn="ctr">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rtl="0" algn="ctr">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rtl="0" algn="ctr">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rtl="0" algn="ctr">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rtl="0" algn="ctr">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rtl="0" algn="ctr">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rtl="0" algn="ctr">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algn="ctr">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13" name="Google Shape;113;p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14"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41" name="Google Shape;141;p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42" name="Google Shape;142;p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43"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70" name="Google Shape;170;p6"/>
          <p:cNvSpPr txBox="1"/>
          <p:nvPr>
            <p:ph idx="1" type="body"/>
          </p:nvPr>
        </p:nvSpPr>
        <p:spPr>
          <a:xfrm>
            <a:off x="7764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1" name="Google Shape;171;p6"/>
          <p:cNvSpPr txBox="1"/>
          <p:nvPr>
            <p:ph idx="2" type="body"/>
          </p:nvPr>
        </p:nvSpPr>
        <p:spPr>
          <a:xfrm>
            <a:off x="47801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2" name="Google Shape;172;p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p:nvPr>
            <p:ph idx="1" type="body"/>
          </p:nvPr>
        </p:nvSpPr>
        <p:spPr>
          <a:xfrm>
            <a:off x="776450"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1" name="Google Shape;201;p7"/>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2" name="Google Shape;202;p7"/>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3" name="Google Shape;203;p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4"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32"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p:nvPr>
            <p:ph idx="1" type="body"/>
          </p:nvPr>
        </p:nvSpPr>
        <p:spPr>
          <a:xfrm>
            <a:off x="1288075" y="3945179"/>
            <a:ext cx="6483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259" name="Google Shape;259;p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ig emboss" type="blank">
  <p:cSld name="BLANK">
    <p:spTree>
      <p:nvGrpSpPr>
        <p:cNvPr id="260" name="Shape 260"/>
        <p:cNvGrpSpPr/>
        <p:nvPr/>
      </p:nvGrpSpPr>
      <p:grpSpPr>
        <a:xfrm>
          <a:off x="0" y="0"/>
          <a:ext cx="0" cy="0"/>
          <a:chOff x="0" y="0"/>
          <a:chExt cx="0" cy="0"/>
        </a:xfrm>
      </p:grpSpPr>
      <p:sp>
        <p:nvSpPr>
          <p:cNvPr id="261" name="Google Shape;261;p1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indent="-355600" lvl="1" marL="914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indent="-355600" lvl="2" marL="1371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indent="-355600" lvl="3" marL="1828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indent="-355600" lvl="4" marL="22860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indent="-355600" lvl="5" marL="2743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indent="-355600" lvl="6" marL="3200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indent="-355600" lvl="7" marL="3657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indent="-355600" lvl="8" marL="4114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youtube.com/watch?v=WppcfDt1vRE" TargetMode="Externa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mailto:annlf2@illinois.edu" TargetMode="External"/><Relationship Id="rId4" Type="http://schemas.openxmlformats.org/officeDocument/2006/relationships/hyperlink" Target="mailto:mcswain4@illinois.edu" TargetMode="External"/><Relationship Id="rId5" Type="http://schemas.openxmlformats.org/officeDocument/2006/relationships/hyperlink" Target="mailto:hunte2@illinois.ed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slidescarnival.com/" TargetMode="External"/><Relationship Id="rId4" Type="http://schemas.openxmlformats.org/officeDocument/2006/relationships/hyperlink" Target="https://www.youtube.com/watch?v=1gWNp_B-dhw" TargetMode="External"/><Relationship Id="rId5" Type="http://schemas.openxmlformats.org/officeDocument/2006/relationships/hyperlink" Target="https://www.youtube.com/watch?v=1gWNp_B-dhw" TargetMode="External"/><Relationship Id="rId6" Type="http://schemas.openxmlformats.org/officeDocument/2006/relationships/hyperlink" Target="https://www.youtube.com/watch?v=iAp8pEaWB1Y" TargetMode="External"/><Relationship Id="rId7" Type="http://schemas.openxmlformats.org/officeDocument/2006/relationships/hyperlink" Target="https://www.youtube.com/watch?v=WppcfDt1v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youtube.com/all_comments?v=1gWNp_B-dhw&amp;hl=fr&amp;gl=S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www.youtube.com/watch?v=iAp8pEaWB1Y"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2"/>
          <p:cNvSpPr txBox="1"/>
          <p:nvPr>
            <p:ph type="ctrTitle"/>
          </p:nvPr>
        </p:nvSpPr>
        <p:spPr>
          <a:xfrm>
            <a:off x="924000" y="1953325"/>
            <a:ext cx="52890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t>ELT2- Social Media Technologies for Teaching and Learning</a:t>
            </a:r>
            <a:endParaRPr sz="3000"/>
          </a:p>
        </p:txBody>
      </p:sp>
      <p:sp>
        <p:nvSpPr>
          <p:cNvPr id="312" name="Google Shape;312;p12"/>
          <p:cNvSpPr txBox="1"/>
          <p:nvPr/>
        </p:nvSpPr>
        <p:spPr>
          <a:xfrm>
            <a:off x="4252950" y="4324350"/>
            <a:ext cx="3941100" cy="7113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00">
                <a:solidFill>
                  <a:srgbClr val="3D85C6"/>
                </a:solidFill>
                <a:latin typeface="Montserrat"/>
                <a:ea typeface="Montserrat"/>
                <a:cs typeface="Montserrat"/>
                <a:sym typeface="Montserrat"/>
              </a:rPr>
              <a:t>Group 5: Jenni, Libby, and Matt</a:t>
            </a:r>
            <a:endParaRPr sz="1800">
              <a:solidFill>
                <a:srgbClr val="3D85C6"/>
              </a:solidFill>
              <a:latin typeface="Montserrat"/>
              <a:ea typeface="Montserrat"/>
              <a:cs typeface="Montserrat"/>
              <a:sym typeface="Montserrat"/>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1"/>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Questions:</a:t>
            </a:r>
            <a:endParaRPr/>
          </a:p>
        </p:txBody>
      </p:sp>
      <p:sp>
        <p:nvSpPr>
          <p:cNvPr id="384" name="Google Shape;384;p21"/>
          <p:cNvSpPr txBox="1"/>
          <p:nvPr>
            <p:ph idx="1" type="body"/>
          </p:nvPr>
        </p:nvSpPr>
        <p:spPr>
          <a:xfrm>
            <a:off x="776425" y="1354050"/>
            <a:ext cx="2327700" cy="392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595959"/>
                </a:solidFill>
                <a:latin typeface="Arial"/>
                <a:ea typeface="Arial"/>
                <a:cs typeface="Arial"/>
                <a:sym typeface="Arial"/>
              </a:rPr>
              <a:t>1.	Who might be the target audience of the clip? </a:t>
            </a:r>
            <a:endParaRPr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i="1" lang="en" sz="1800">
                <a:solidFill>
                  <a:srgbClr val="595959"/>
                </a:solidFill>
                <a:latin typeface="Arial"/>
                <a:ea typeface="Arial"/>
                <a:cs typeface="Arial"/>
                <a:sym typeface="Arial"/>
              </a:rPr>
              <a:t>Entry level cooks on an international level</a:t>
            </a:r>
            <a:endParaRPr i="1"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Font typeface="Arial"/>
              <a:buChar char="●"/>
            </a:pPr>
            <a:r>
              <a:rPr i="1" lang="en" sz="1800">
                <a:solidFill>
                  <a:srgbClr val="595959"/>
                </a:solidFill>
                <a:latin typeface="Arial"/>
                <a:ea typeface="Arial"/>
                <a:cs typeface="Arial"/>
                <a:sym typeface="Arial"/>
              </a:rPr>
              <a:t>Anyone who has to make a meringue pie during Thanksgiving</a:t>
            </a:r>
            <a:endParaRPr i="1" sz="1800">
              <a:solidFill>
                <a:srgbClr val="595959"/>
              </a:solidFill>
              <a:latin typeface="Arial"/>
              <a:ea typeface="Arial"/>
              <a:cs typeface="Arial"/>
              <a:sym typeface="Arial"/>
            </a:endParaRPr>
          </a:p>
          <a:p>
            <a:pPr indent="0" lvl="0" marL="0" rtl="0" algn="l">
              <a:spcBef>
                <a:spcPts val="1600"/>
              </a:spcBef>
              <a:spcAft>
                <a:spcPts val="0"/>
              </a:spcAft>
              <a:buNone/>
            </a:pPr>
            <a:r>
              <a:t/>
            </a:r>
            <a:endParaRPr/>
          </a:p>
        </p:txBody>
      </p:sp>
      <p:sp>
        <p:nvSpPr>
          <p:cNvPr id="385" name="Google Shape;385;p21"/>
          <p:cNvSpPr txBox="1"/>
          <p:nvPr>
            <p:ph idx="2" type="body"/>
          </p:nvPr>
        </p:nvSpPr>
        <p:spPr>
          <a:xfrm>
            <a:off x="3376050" y="1354050"/>
            <a:ext cx="2327700" cy="3682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595959"/>
                </a:solidFill>
                <a:latin typeface="Arial"/>
                <a:ea typeface="Arial"/>
                <a:cs typeface="Arial"/>
                <a:sym typeface="Arial"/>
              </a:rPr>
              <a:t>2.	What is the strength of the video clip in terms of its instructional quality?  </a:t>
            </a:r>
            <a:endParaRPr sz="1800">
              <a:solidFill>
                <a:srgbClr val="595959"/>
              </a:solidFill>
              <a:latin typeface="Arial"/>
              <a:ea typeface="Arial"/>
              <a:cs typeface="Arial"/>
              <a:sym typeface="Arial"/>
            </a:endParaRPr>
          </a:p>
          <a:p>
            <a:pPr indent="-317500" lvl="0" marL="457200" rtl="0" algn="l">
              <a:lnSpc>
                <a:spcPct val="115000"/>
              </a:lnSpc>
              <a:spcBef>
                <a:spcPts val="1600"/>
              </a:spcBef>
              <a:spcAft>
                <a:spcPts val="0"/>
              </a:spcAft>
              <a:buClr>
                <a:srgbClr val="595959"/>
              </a:buClr>
              <a:buSzPts val="1400"/>
              <a:buFont typeface="Arial"/>
              <a:buChar char="●"/>
            </a:pPr>
            <a:r>
              <a:rPr i="1" lang="en" sz="1400">
                <a:solidFill>
                  <a:srgbClr val="595959"/>
                </a:solidFill>
                <a:latin typeface="Arial"/>
                <a:ea typeface="Arial"/>
                <a:cs typeface="Arial"/>
                <a:sym typeface="Arial"/>
              </a:rPr>
              <a:t>There is no extraneous information in this video. It is straight to the point.  </a:t>
            </a:r>
            <a:endParaRPr i="1"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Font typeface="Arial"/>
              <a:buChar char="●"/>
            </a:pPr>
            <a:r>
              <a:rPr i="1" lang="en" sz="1400">
                <a:solidFill>
                  <a:srgbClr val="595959"/>
                </a:solidFill>
                <a:latin typeface="Arial"/>
                <a:ea typeface="Arial"/>
                <a:cs typeface="Arial"/>
                <a:sym typeface="Arial"/>
              </a:rPr>
              <a:t>It starts out (visually) with the supplies that you need and goes straight into the steps to master the skill.</a:t>
            </a:r>
            <a:endParaRPr i="1" sz="1400">
              <a:solidFill>
                <a:srgbClr val="595959"/>
              </a:solidFill>
              <a:latin typeface="Arial"/>
              <a:ea typeface="Arial"/>
              <a:cs typeface="Arial"/>
              <a:sym typeface="Arial"/>
            </a:endParaRPr>
          </a:p>
          <a:p>
            <a:pPr indent="0" lvl="0" marL="0" rtl="0" algn="l">
              <a:lnSpc>
                <a:spcPct val="115000"/>
              </a:lnSpc>
              <a:spcBef>
                <a:spcPts val="1600"/>
              </a:spcBef>
              <a:spcAft>
                <a:spcPts val="0"/>
              </a:spcAft>
              <a:buNone/>
            </a:pPr>
            <a:r>
              <a:t/>
            </a:r>
            <a:endParaRPr sz="1800">
              <a:solidFill>
                <a:srgbClr val="595959"/>
              </a:solidFill>
              <a:latin typeface="Arial"/>
              <a:ea typeface="Arial"/>
              <a:cs typeface="Arial"/>
              <a:sym typeface="Arial"/>
            </a:endParaRPr>
          </a:p>
          <a:p>
            <a:pPr indent="0" lvl="0" marL="0" rtl="0" algn="l">
              <a:spcBef>
                <a:spcPts val="1600"/>
              </a:spcBef>
              <a:spcAft>
                <a:spcPts val="0"/>
              </a:spcAft>
              <a:buNone/>
            </a:pPr>
            <a:r>
              <a:t/>
            </a:r>
            <a:endParaRPr b="1">
              <a:latin typeface="Montserrat"/>
              <a:ea typeface="Montserrat"/>
              <a:cs typeface="Montserrat"/>
              <a:sym typeface="Montserrat"/>
            </a:endParaRPr>
          </a:p>
        </p:txBody>
      </p:sp>
      <p:sp>
        <p:nvSpPr>
          <p:cNvPr id="386" name="Google Shape;386;p21"/>
          <p:cNvSpPr txBox="1"/>
          <p:nvPr>
            <p:ph idx="3" type="body"/>
          </p:nvPr>
        </p:nvSpPr>
        <p:spPr>
          <a:xfrm>
            <a:off x="5975675" y="1354050"/>
            <a:ext cx="2608200" cy="3682200"/>
          </a:xfrm>
          <a:prstGeom prst="rect">
            <a:avLst/>
          </a:prstGeom>
        </p:spPr>
        <p:txBody>
          <a:bodyPr anchorCtr="0" anchor="t" bIns="0" lIns="0" spcFirstLastPara="1" rIns="0" wrap="square" tIns="0">
            <a:noAutofit/>
          </a:bodyPr>
          <a:lstStyle/>
          <a:p>
            <a:pPr indent="-317500" lvl="0" marL="457200" rtl="0" algn="l">
              <a:lnSpc>
                <a:spcPct val="115000"/>
              </a:lnSpc>
              <a:spcBef>
                <a:spcPts val="0"/>
              </a:spcBef>
              <a:spcAft>
                <a:spcPts val="0"/>
              </a:spcAft>
              <a:buClr>
                <a:srgbClr val="595959"/>
              </a:buClr>
              <a:buSzPts val="1400"/>
              <a:buFont typeface="Arial"/>
              <a:buChar char="●"/>
            </a:pPr>
            <a:r>
              <a:rPr i="1" lang="en" sz="1400">
                <a:solidFill>
                  <a:srgbClr val="595959"/>
                </a:solidFill>
                <a:latin typeface="Arial"/>
                <a:ea typeface="Arial"/>
                <a:cs typeface="Arial"/>
                <a:sym typeface="Arial"/>
              </a:rPr>
              <a:t>You do not need to be able to read English to understand the steps of this video.  It can be used for a non English speaking audience.</a:t>
            </a:r>
            <a:endParaRPr i="1"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Font typeface="Arial"/>
              <a:buChar char="●"/>
            </a:pPr>
            <a:r>
              <a:rPr i="1" lang="en" sz="1400">
                <a:solidFill>
                  <a:srgbClr val="595959"/>
                </a:solidFill>
                <a:latin typeface="Arial"/>
                <a:ea typeface="Arial"/>
                <a:cs typeface="Arial"/>
                <a:sym typeface="Arial"/>
              </a:rPr>
              <a:t>It shows the efficiency of the new instruction compared with the traditional way of separating yolks.</a:t>
            </a:r>
            <a:endParaRPr i="1"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Font typeface="Arial"/>
              <a:buChar char="●"/>
            </a:pPr>
            <a:r>
              <a:rPr i="1" lang="en" sz="1400">
                <a:solidFill>
                  <a:srgbClr val="595959"/>
                </a:solidFill>
                <a:latin typeface="Arial"/>
                <a:ea typeface="Arial"/>
                <a:cs typeface="Arial"/>
                <a:sym typeface="Arial"/>
              </a:rPr>
              <a:t>The music is a nice touch and keeps the learner engaged in the process.</a:t>
            </a:r>
            <a:endParaRPr i="1" sz="1400">
              <a:solidFill>
                <a:srgbClr val="595959"/>
              </a:solidFill>
              <a:latin typeface="Arial"/>
              <a:ea typeface="Arial"/>
              <a:cs typeface="Arial"/>
              <a:sym typeface="Arial"/>
            </a:endParaRPr>
          </a:p>
          <a:p>
            <a:pPr indent="0" lvl="0" marL="0" rtl="0" algn="l">
              <a:spcBef>
                <a:spcPts val="1600"/>
              </a:spcBef>
              <a:spcAft>
                <a:spcPts val="0"/>
              </a:spcAft>
              <a:buNone/>
            </a:pPr>
            <a:r>
              <a:t/>
            </a:r>
            <a:endParaRPr b="1">
              <a:latin typeface="Montserrat"/>
              <a:ea typeface="Montserrat"/>
              <a:cs typeface="Montserrat"/>
              <a:sym typeface="Montserrat"/>
            </a:endParaRPr>
          </a:p>
        </p:txBody>
      </p:sp>
      <p:sp>
        <p:nvSpPr>
          <p:cNvPr id="387" name="Google Shape;387;p2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2"/>
          <p:cNvSpPr txBox="1"/>
          <p:nvPr>
            <p:ph type="title"/>
          </p:nvPr>
        </p:nvSpPr>
        <p:spPr>
          <a:xfrm>
            <a:off x="776450" y="107475"/>
            <a:ext cx="3587400" cy="648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Questions:</a:t>
            </a:r>
            <a:endParaRPr/>
          </a:p>
        </p:txBody>
      </p:sp>
      <p:sp>
        <p:nvSpPr>
          <p:cNvPr id="393" name="Google Shape;393;p22"/>
          <p:cNvSpPr txBox="1"/>
          <p:nvPr>
            <p:ph idx="1" type="body"/>
          </p:nvPr>
        </p:nvSpPr>
        <p:spPr>
          <a:xfrm>
            <a:off x="776450" y="880675"/>
            <a:ext cx="2327700" cy="4110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595959"/>
                </a:solidFill>
                <a:latin typeface="Arial"/>
                <a:ea typeface="Arial"/>
                <a:cs typeface="Arial"/>
                <a:sym typeface="Arial"/>
              </a:rPr>
              <a:t>3.	What is the weakness of this video clip in terms of its instructional quality? </a:t>
            </a:r>
            <a:endParaRPr sz="1800">
              <a:solidFill>
                <a:srgbClr val="595959"/>
              </a:solidFill>
              <a:latin typeface="Arial"/>
              <a:ea typeface="Arial"/>
              <a:cs typeface="Arial"/>
              <a:sym typeface="Arial"/>
            </a:endParaRPr>
          </a:p>
          <a:p>
            <a:pPr indent="0" lvl="0" marL="0" rtl="0" algn="l">
              <a:lnSpc>
                <a:spcPct val="115000"/>
              </a:lnSpc>
              <a:spcBef>
                <a:spcPts val="1600"/>
              </a:spcBef>
              <a:spcAft>
                <a:spcPts val="0"/>
              </a:spcAft>
              <a:buNone/>
            </a:pPr>
            <a:r>
              <a:rPr lang="en" sz="1400">
                <a:solidFill>
                  <a:srgbClr val="595959"/>
                </a:solidFill>
                <a:latin typeface="Arial"/>
                <a:ea typeface="Arial"/>
                <a:cs typeface="Arial"/>
                <a:sym typeface="Arial"/>
              </a:rPr>
              <a:t>I</a:t>
            </a:r>
            <a:r>
              <a:rPr i="1" lang="en" sz="1400">
                <a:solidFill>
                  <a:srgbClr val="595959"/>
                </a:solidFill>
                <a:latin typeface="Arial"/>
                <a:ea typeface="Arial"/>
                <a:cs typeface="Arial"/>
                <a:sym typeface="Arial"/>
              </a:rPr>
              <a:t>n the end when they were comparing the speed of the egg process, they did not need to drag out the time for the traditional method to be completed.  The viewer </a:t>
            </a:r>
            <a:r>
              <a:rPr i="1" lang="en" sz="1400">
                <a:solidFill>
                  <a:srgbClr val="595959"/>
                </a:solidFill>
                <a:latin typeface="Arial"/>
                <a:ea typeface="Arial"/>
                <a:cs typeface="Arial"/>
                <a:sym typeface="Arial"/>
              </a:rPr>
              <a:t>gets</a:t>
            </a:r>
            <a:r>
              <a:rPr i="1" lang="en" sz="1400">
                <a:solidFill>
                  <a:srgbClr val="595959"/>
                </a:solidFill>
                <a:latin typeface="Arial"/>
                <a:ea typeface="Arial"/>
                <a:cs typeface="Arial"/>
                <a:sym typeface="Arial"/>
              </a:rPr>
              <a:t> the point well before the time ends.</a:t>
            </a:r>
            <a:endParaRPr i="1" sz="1400">
              <a:solidFill>
                <a:srgbClr val="595959"/>
              </a:solidFill>
              <a:latin typeface="Arial"/>
              <a:ea typeface="Arial"/>
              <a:cs typeface="Arial"/>
              <a:sym typeface="Arial"/>
            </a:endParaRPr>
          </a:p>
          <a:p>
            <a:pPr indent="0" lvl="0" marL="0" rtl="0" algn="l">
              <a:spcBef>
                <a:spcPts val="1600"/>
              </a:spcBef>
              <a:spcAft>
                <a:spcPts val="0"/>
              </a:spcAft>
              <a:buNone/>
            </a:pPr>
            <a:r>
              <a:t/>
            </a:r>
            <a:endParaRPr/>
          </a:p>
        </p:txBody>
      </p:sp>
      <p:sp>
        <p:nvSpPr>
          <p:cNvPr id="394" name="Google Shape;394;p22"/>
          <p:cNvSpPr txBox="1"/>
          <p:nvPr>
            <p:ph idx="2" type="body"/>
          </p:nvPr>
        </p:nvSpPr>
        <p:spPr>
          <a:xfrm>
            <a:off x="3376050" y="755775"/>
            <a:ext cx="2327700" cy="4337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 sz="1800">
                <a:solidFill>
                  <a:srgbClr val="595959"/>
                </a:solidFill>
                <a:latin typeface="Arial"/>
                <a:ea typeface="Arial"/>
                <a:cs typeface="Arial"/>
                <a:sym typeface="Arial"/>
              </a:rPr>
              <a:t>4. What can be added, or removed, in order to improve the clip’s instructional quality? </a:t>
            </a:r>
            <a:endParaRPr/>
          </a:p>
        </p:txBody>
      </p:sp>
      <p:sp>
        <p:nvSpPr>
          <p:cNvPr id="395" name="Google Shape;395;p22"/>
          <p:cNvSpPr txBox="1"/>
          <p:nvPr>
            <p:ph idx="3" type="body"/>
          </p:nvPr>
        </p:nvSpPr>
        <p:spPr>
          <a:xfrm>
            <a:off x="5975675" y="755775"/>
            <a:ext cx="2327700" cy="433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i="1" lang="en" sz="1500"/>
              <a:t>From a design principal, it is never safe to assume that the learner understands the context or background of a previous method.  This video assumes that the learner understands how to separate eggs in the traditional way.  He does not take time to explain what he is doing with the egg shells..  A more clear explanation of this could be added.</a:t>
            </a:r>
            <a:endParaRPr i="1" sz="1500"/>
          </a:p>
        </p:txBody>
      </p:sp>
      <p:sp>
        <p:nvSpPr>
          <p:cNvPr id="396" name="Google Shape;396;p22"/>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23"/>
          <p:cNvSpPr txBox="1"/>
          <p:nvPr>
            <p:ph type="title"/>
          </p:nvPr>
        </p:nvSpPr>
        <p:spPr>
          <a:xfrm>
            <a:off x="657900" y="376125"/>
            <a:ext cx="3587400" cy="7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Video  3: How To Play Steely Dan’s “Peg”</a:t>
            </a:r>
            <a:endParaRPr/>
          </a:p>
        </p:txBody>
      </p:sp>
      <p:sp>
        <p:nvSpPr>
          <p:cNvPr id="402" name="Google Shape;402;p2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descr="Click here for PART 2 and start your FREE TRIAL today!&#10;https://HDpiano.com&#10;&#10;SUBSCRIBE HERE for more of our Famous HYBRID Piano Lessons!&#10;http://bit.ly/17b5lga&#10;&#10;REQUEST A TUTORIAL: http://bit.ly/hdrequests&#10;&#10;Graphics made with SYNTHESIA! Try their game!&#10;http://bit.ly/HDsynthesia&quot;&#10;&#10;Find HDpiano on Facebook and Twitter!&#10;http://on.fb.me/1MaeTb2&#10;http://bit.ly/twitterhdp&#10;&#10;Learn how to play &quot;Peg&quot; by Steely Dan with HDpiano's HYBRID Piano Lessons. When you're done, head to https://HDpiano.com to learn tons &amp; tons more!" id="403" name="Google Shape;403;p23" title="&quot;Peg&quot; by Steely Dan | HDpiano (Part 1)">
            <a:hlinkClick r:id="rId3"/>
          </p:cNvPr>
          <p:cNvPicPr preferRelativeResize="0"/>
          <p:nvPr/>
        </p:nvPicPr>
        <p:blipFill>
          <a:blip r:embed="rId4">
            <a:alphaModFix/>
          </a:blip>
          <a:stretch>
            <a:fillRect/>
          </a:stretch>
        </p:blipFill>
        <p:spPr>
          <a:xfrm>
            <a:off x="2446750" y="1339400"/>
            <a:ext cx="4526233" cy="339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4"/>
          <p:cNvSpPr txBox="1"/>
          <p:nvPr>
            <p:ph type="title"/>
          </p:nvPr>
        </p:nvSpPr>
        <p:spPr>
          <a:xfrm>
            <a:off x="776450" y="625900"/>
            <a:ext cx="3587400" cy="902700"/>
          </a:xfrm>
          <a:prstGeom prst="rect">
            <a:avLst/>
          </a:prstGeom>
        </p:spPr>
        <p:txBody>
          <a:bodyPr anchorCtr="0" anchor="b" bIns="0" lIns="0" spcFirstLastPara="1" rIns="0" wrap="square" tIns="0">
            <a:noAutofit/>
          </a:bodyPr>
          <a:lstStyle/>
          <a:p>
            <a:pPr indent="0" lvl="0" marL="0" rtl="0" algn="l">
              <a:lnSpc>
                <a:spcPct val="120000"/>
              </a:lnSpc>
              <a:spcBef>
                <a:spcPts val="600"/>
              </a:spcBef>
              <a:spcAft>
                <a:spcPts val="0"/>
              </a:spcAft>
              <a:buNone/>
            </a:pPr>
            <a:r>
              <a:rPr lang="en">
                <a:solidFill>
                  <a:srgbClr val="595959"/>
                </a:solidFill>
                <a:latin typeface="Arial"/>
                <a:ea typeface="Arial"/>
                <a:cs typeface="Arial"/>
                <a:sym typeface="Arial"/>
              </a:rPr>
              <a:t>Who might be the target audience of the clip? </a:t>
            </a:r>
            <a:endParaRPr>
              <a:solidFill>
                <a:srgbClr val="595959"/>
              </a:solidFill>
              <a:latin typeface="Arial"/>
              <a:ea typeface="Arial"/>
              <a:cs typeface="Arial"/>
              <a:sym typeface="Arial"/>
            </a:endParaRPr>
          </a:p>
          <a:p>
            <a:pPr indent="0" lvl="0" marL="0" rtl="0" algn="l">
              <a:spcBef>
                <a:spcPts val="0"/>
              </a:spcBef>
              <a:spcAft>
                <a:spcPts val="0"/>
              </a:spcAft>
              <a:buNone/>
            </a:pPr>
            <a:r>
              <a:t/>
            </a:r>
            <a:endParaRPr/>
          </a:p>
        </p:txBody>
      </p:sp>
      <p:sp>
        <p:nvSpPr>
          <p:cNvPr id="409" name="Google Shape;409;p24"/>
          <p:cNvSpPr txBox="1"/>
          <p:nvPr>
            <p:ph idx="1" type="body"/>
          </p:nvPr>
        </p:nvSpPr>
        <p:spPr>
          <a:xfrm>
            <a:off x="776425" y="1354050"/>
            <a:ext cx="2327700" cy="30771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800">
              <a:solidFill>
                <a:srgbClr val="595959"/>
              </a:solidFill>
              <a:latin typeface="Arial"/>
              <a:ea typeface="Arial"/>
              <a:cs typeface="Arial"/>
              <a:sym typeface="Arial"/>
            </a:endParaRPr>
          </a:p>
          <a:p>
            <a:pPr indent="0" lvl="0" marL="0" rtl="0" algn="l">
              <a:spcBef>
                <a:spcPts val="1600"/>
              </a:spcBef>
              <a:spcAft>
                <a:spcPts val="0"/>
              </a:spcAft>
              <a:buNone/>
            </a:pPr>
            <a:r>
              <a:t/>
            </a:r>
            <a:endParaRPr/>
          </a:p>
        </p:txBody>
      </p:sp>
      <p:sp>
        <p:nvSpPr>
          <p:cNvPr id="410" name="Google Shape;410;p24"/>
          <p:cNvSpPr txBox="1"/>
          <p:nvPr>
            <p:ph idx="2" type="body"/>
          </p:nvPr>
        </p:nvSpPr>
        <p:spPr>
          <a:xfrm>
            <a:off x="2802450" y="1419875"/>
            <a:ext cx="4983300" cy="36822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595959"/>
              </a:buClr>
              <a:buSzPts val="1800"/>
              <a:buFont typeface="Montserrat"/>
              <a:buChar char="❑"/>
            </a:pPr>
            <a:r>
              <a:rPr i="1" lang="en" sz="1800">
                <a:solidFill>
                  <a:srgbClr val="595959"/>
                </a:solidFill>
                <a:latin typeface="Montserrat"/>
                <a:ea typeface="Montserrat"/>
                <a:cs typeface="Montserrat"/>
                <a:sym typeface="Montserrat"/>
              </a:rPr>
              <a:t>The target </a:t>
            </a:r>
            <a:r>
              <a:rPr i="1" lang="en" sz="1800">
                <a:solidFill>
                  <a:srgbClr val="595959"/>
                </a:solidFill>
                <a:latin typeface="Montserrat"/>
                <a:ea typeface="Montserrat"/>
                <a:cs typeface="Montserrat"/>
                <a:sym typeface="Montserrat"/>
              </a:rPr>
              <a:t>audience</a:t>
            </a:r>
            <a:r>
              <a:rPr i="1" lang="en" sz="1800">
                <a:solidFill>
                  <a:srgbClr val="595959"/>
                </a:solidFill>
                <a:latin typeface="Montserrat"/>
                <a:ea typeface="Montserrat"/>
                <a:cs typeface="Montserrat"/>
                <a:sym typeface="Montserrat"/>
              </a:rPr>
              <a:t> for this clip would be </a:t>
            </a:r>
            <a:r>
              <a:rPr i="1" lang="en" sz="1800">
                <a:solidFill>
                  <a:srgbClr val="595959"/>
                </a:solidFill>
                <a:latin typeface="Montserrat"/>
                <a:ea typeface="Montserrat"/>
                <a:cs typeface="Montserrat"/>
                <a:sym typeface="Montserrat"/>
              </a:rPr>
              <a:t>intermediate</a:t>
            </a:r>
            <a:r>
              <a:rPr i="1" lang="en" sz="1800">
                <a:solidFill>
                  <a:srgbClr val="595959"/>
                </a:solidFill>
                <a:latin typeface="Montserrat"/>
                <a:ea typeface="Montserrat"/>
                <a:cs typeface="Montserrat"/>
                <a:sym typeface="Montserrat"/>
              </a:rPr>
              <a:t> to </a:t>
            </a:r>
            <a:r>
              <a:rPr i="1" lang="en" sz="1800">
                <a:solidFill>
                  <a:srgbClr val="595959"/>
                </a:solidFill>
                <a:latin typeface="Montserrat"/>
                <a:ea typeface="Montserrat"/>
                <a:cs typeface="Montserrat"/>
                <a:sym typeface="Montserrat"/>
              </a:rPr>
              <a:t>advanced</a:t>
            </a:r>
            <a:r>
              <a:rPr i="1" lang="en" sz="1800">
                <a:solidFill>
                  <a:srgbClr val="595959"/>
                </a:solidFill>
                <a:latin typeface="Montserrat"/>
                <a:ea typeface="Montserrat"/>
                <a:cs typeface="Montserrat"/>
                <a:sym typeface="Montserrat"/>
              </a:rPr>
              <a:t> level piano </a:t>
            </a:r>
            <a:r>
              <a:rPr i="1" lang="en" sz="1800">
                <a:solidFill>
                  <a:srgbClr val="595959"/>
                </a:solidFill>
                <a:latin typeface="Montserrat"/>
                <a:ea typeface="Montserrat"/>
                <a:cs typeface="Montserrat"/>
                <a:sym typeface="Montserrat"/>
              </a:rPr>
              <a:t>players</a:t>
            </a:r>
            <a:r>
              <a:rPr i="1" lang="en" sz="1800">
                <a:solidFill>
                  <a:srgbClr val="595959"/>
                </a:solidFill>
                <a:latin typeface="Montserrat"/>
                <a:ea typeface="Montserrat"/>
                <a:cs typeface="Montserrat"/>
                <a:sym typeface="Montserrat"/>
              </a:rPr>
              <a:t>.</a:t>
            </a:r>
            <a:endParaRPr i="1" sz="1800">
              <a:solidFill>
                <a:srgbClr val="595959"/>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595959"/>
              </a:buClr>
              <a:buSzPts val="1800"/>
              <a:buFont typeface="Montserrat"/>
              <a:buChar char="❑"/>
            </a:pPr>
            <a:r>
              <a:rPr i="1" lang="en" sz="1800">
                <a:solidFill>
                  <a:srgbClr val="595959"/>
                </a:solidFill>
                <a:latin typeface="Montserrat"/>
                <a:ea typeface="Montserrat"/>
                <a:cs typeface="Montserrat"/>
                <a:sym typeface="Montserrat"/>
              </a:rPr>
              <a:t>While there is some </a:t>
            </a:r>
            <a:r>
              <a:rPr i="1" lang="en" sz="1800">
                <a:solidFill>
                  <a:srgbClr val="595959"/>
                </a:solidFill>
                <a:latin typeface="Montserrat"/>
                <a:ea typeface="Montserrat"/>
                <a:cs typeface="Montserrat"/>
                <a:sym typeface="Montserrat"/>
              </a:rPr>
              <a:t>music</a:t>
            </a:r>
            <a:r>
              <a:rPr i="1" lang="en" sz="1800">
                <a:solidFill>
                  <a:srgbClr val="595959"/>
                </a:solidFill>
                <a:latin typeface="Montserrat"/>
                <a:ea typeface="Montserrat"/>
                <a:cs typeface="Montserrat"/>
                <a:sym typeface="Montserrat"/>
              </a:rPr>
              <a:t> theory, a knowledge of theory isn’t absolutely necessary to learn from the video.</a:t>
            </a:r>
            <a:endParaRPr i="1" sz="1800">
              <a:solidFill>
                <a:srgbClr val="595959"/>
              </a:solidFill>
              <a:latin typeface="Montserrat"/>
              <a:ea typeface="Montserrat"/>
              <a:cs typeface="Montserrat"/>
              <a:sym typeface="Montserrat"/>
            </a:endParaRPr>
          </a:p>
          <a:p>
            <a:pPr indent="0" lvl="0" marL="0" rtl="0" algn="l">
              <a:spcBef>
                <a:spcPts val="1600"/>
              </a:spcBef>
              <a:spcAft>
                <a:spcPts val="0"/>
              </a:spcAft>
              <a:buNone/>
            </a:pPr>
            <a:r>
              <a:t/>
            </a:r>
            <a:endParaRPr b="1">
              <a:latin typeface="Montserrat"/>
              <a:ea typeface="Montserrat"/>
              <a:cs typeface="Montserrat"/>
              <a:sym typeface="Montserrat"/>
            </a:endParaRPr>
          </a:p>
        </p:txBody>
      </p:sp>
      <p:sp>
        <p:nvSpPr>
          <p:cNvPr id="411" name="Google Shape;411;p24"/>
          <p:cNvSpPr txBox="1"/>
          <p:nvPr>
            <p:ph idx="3" type="body"/>
          </p:nvPr>
        </p:nvSpPr>
        <p:spPr>
          <a:xfrm>
            <a:off x="5975675" y="2854425"/>
            <a:ext cx="2608200" cy="21819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400">
              <a:solidFill>
                <a:srgbClr val="595959"/>
              </a:solidFill>
              <a:latin typeface="Arial"/>
              <a:ea typeface="Arial"/>
              <a:cs typeface="Arial"/>
              <a:sym typeface="Arial"/>
            </a:endParaRPr>
          </a:p>
          <a:p>
            <a:pPr indent="0" lvl="0" marL="0" rtl="0" algn="l">
              <a:spcBef>
                <a:spcPts val="1600"/>
              </a:spcBef>
              <a:spcAft>
                <a:spcPts val="0"/>
              </a:spcAft>
              <a:buNone/>
            </a:pPr>
            <a:r>
              <a:t/>
            </a:r>
            <a:endParaRPr b="1">
              <a:latin typeface="Montserrat"/>
              <a:ea typeface="Montserrat"/>
              <a:cs typeface="Montserrat"/>
              <a:sym typeface="Montserrat"/>
            </a:endParaRPr>
          </a:p>
        </p:txBody>
      </p:sp>
      <p:sp>
        <p:nvSpPr>
          <p:cNvPr id="412" name="Google Shape;412;p2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5"/>
          <p:cNvSpPr txBox="1"/>
          <p:nvPr>
            <p:ph idx="4294967295" type="ctrTitle"/>
          </p:nvPr>
        </p:nvSpPr>
        <p:spPr>
          <a:xfrm>
            <a:off x="488350" y="466325"/>
            <a:ext cx="4091100" cy="633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What is the strength of the video clip in terms of its instructional quality?</a:t>
            </a:r>
            <a:endParaRPr>
              <a:latin typeface="Arial"/>
              <a:ea typeface="Arial"/>
              <a:cs typeface="Arial"/>
              <a:sym typeface="Arial"/>
            </a:endParaRPr>
          </a:p>
        </p:txBody>
      </p:sp>
      <p:sp>
        <p:nvSpPr>
          <p:cNvPr id="418" name="Google Shape;418;p25"/>
          <p:cNvSpPr txBox="1"/>
          <p:nvPr>
            <p:ph idx="4294967295" type="subTitle"/>
          </p:nvPr>
        </p:nvSpPr>
        <p:spPr>
          <a:xfrm>
            <a:off x="1532700" y="1356325"/>
            <a:ext cx="5424300" cy="2301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Clr>
                <a:schemeClr val="dk2"/>
              </a:buClr>
              <a:buSzPts val="1800"/>
              <a:buChar char="❑"/>
            </a:pPr>
            <a:r>
              <a:rPr lang="en" sz="1800">
                <a:solidFill>
                  <a:schemeClr val="dk2"/>
                </a:solidFill>
              </a:rPr>
              <a:t>The video uses an </a:t>
            </a:r>
            <a:r>
              <a:rPr lang="en" sz="1800">
                <a:solidFill>
                  <a:schemeClr val="dk2"/>
                </a:solidFill>
              </a:rPr>
              <a:t>overhead</a:t>
            </a:r>
            <a:r>
              <a:rPr lang="en" sz="1800">
                <a:solidFill>
                  <a:schemeClr val="dk2"/>
                </a:solidFill>
              </a:rPr>
              <a:t> camera </a:t>
            </a:r>
            <a:r>
              <a:rPr lang="en" sz="1800">
                <a:solidFill>
                  <a:schemeClr val="dk2"/>
                </a:solidFill>
              </a:rPr>
              <a:t>angle</a:t>
            </a:r>
            <a:r>
              <a:rPr lang="en" sz="1800">
                <a:solidFill>
                  <a:schemeClr val="dk2"/>
                </a:solidFill>
              </a:rPr>
              <a:t> so viewers can see what the </a:t>
            </a:r>
            <a:r>
              <a:rPr lang="en" sz="1800">
                <a:solidFill>
                  <a:schemeClr val="dk2"/>
                </a:solidFill>
              </a:rPr>
              <a:t>instructor</a:t>
            </a:r>
            <a:r>
              <a:rPr lang="en" sz="1800">
                <a:solidFill>
                  <a:schemeClr val="dk2"/>
                </a:solidFill>
              </a:rPr>
              <a:t> is playing.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There are also animations which highlight which notes he is playing and how long they are to be held (sustained). </a:t>
            </a:r>
            <a:endParaRPr sz="1800">
              <a:solidFill>
                <a:schemeClr val="dk2"/>
              </a:solidFill>
            </a:endParaRPr>
          </a:p>
        </p:txBody>
      </p:sp>
      <p:sp>
        <p:nvSpPr>
          <p:cNvPr id="419" name="Google Shape;419;p2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6"/>
          <p:cNvSpPr txBox="1"/>
          <p:nvPr>
            <p:ph idx="4294967295" type="ctrTitle"/>
          </p:nvPr>
        </p:nvSpPr>
        <p:spPr>
          <a:xfrm>
            <a:off x="848100" y="571800"/>
            <a:ext cx="4447800" cy="894900"/>
          </a:xfrm>
          <a:prstGeom prst="rect">
            <a:avLst/>
          </a:prstGeom>
        </p:spPr>
        <p:txBody>
          <a:bodyPr anchorCtr="0" anchor="b" bIns="0" lIns="0" spcFirstLastPara="1" rIns="0" wrap="square" tIns="0">
            <a:noAutofit/>
          </a:bodyPr>
          <a:lstStyle/>
          <a:p>
            <a:pPr indent="0" lvl="0" marL="0" rtl="0" algn="l">
              <a:lnSpc>
                <a:spcPct val="115000"/>
              </a:lnSpc>
              <a:spcBef>
                <a:spcPts val="0"/>
              </a:spcBef>
              <a:spcAft>
                <a:spcPts val="1600"/>
              </a:spcAft>
              <a:buNone/>
            </a:pPr>
            <a:r>
              <a:rPr lang="en">
                <a:solidFill>
                  <a:srgbClr val="595959"/>
                </a:solidFill>
                <a:latin typeface="Arial"/>
                <a:ea typeface="Arial"/>
                <a:cs typeface="Arial"/>
                <a:sym typeface="Arial"/>
              </a:rPr>
              <a:t>What is the weakness of this video clip in terms of its instructional quality?</a:t>
            </a:r>
            <a:endParaRPr sz="2000">
              <a:latin typeface="Arial"/>
              <a:ea typeface="Arial"/>
              <a:cs typeface="Arial"/>
              <a:sym typeface="Arial"/>
            </a:endParaRPr>
          </a:p>
        </p:txBody>
      </p:sp>
      <p:sp>
        <p:nvSpPr>
          <p:cNvPr id="425" name="Google Shape;425;p26"/>
          <p:cNvSpPr txBox="1"/>
          <p:nvPr>
            <p:ph idx="4294967295" type="subTitle"/>
          </p:nvPr>
        </p:nvSpPr>
        <p:spPr>
          <a:xfrm>
            <a:off x="81875" y="1592350"/>
            <a:ext cx="529800" cy="3432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solidFill>
                  <a:schemeClr val="dk2"/>
                </a:solidFill>
              </a:rPr>
              <a:t>     </a:t>
            </a:r>
            <a:endParaRPr sz="2400">
              <a:solidFill>
                <a:schemeClr val="dk2"/>
              </a:solidFill>
            </a:endParaRPr>
          </a:p>
        </p:txBody>
      </p:sp>
      <p:sp>
        <p:nvSpPr>
          <p:cNvPr id="426" name="Google Shape;426;p26"/>
          <p:cNvSpPr txBox="1"/>
          <p:nvPr>
            <p:ph idx="4294967295" type="ctrTitle"/>
          </p:nvPr>
        </p:nvSpPr>
        <p:spPr>
          <a:xfrm>
            <a:off x="931175" y="1592350"/>
            <a:ext cx="4893600" cy="220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i="1" lang="en" sz="2400">
                <a:solidFill>
                  <a:srgbClr val="000000"/>
                </a:solidFill>
                <a:latin typeface="Montserrat Light"/>
                <a:ea typeface="Montserrat Light"/>
                <a:cs typeface="Montserrat Light"/>
                <a:sym typeface="Montserrat Light"/>
              </a:rPr>
              <a:t>I see no glaring weakness in terms of the instructional quality for this video.</a:t>
            </a:r>
            <a:endParaRPr b="0" i="1" sz="2400">
              <a:solidFill>
                <a:srgbClr val="000000"/>
              </a:solidFill>
              <a:latin typeface="Montserrat Light"/>
              <a:ea typeface="Montserrat Light"/>
              <a:cs typeface="Montserrat Light"/>
              <a:sym typeface="Montserrat Light"/>
            </a:endParaRPr>
          </a:p>
          <a:p>
            <a:pPr indent="0" lvl="0" marL="0" rtl="0" algn="l">
              <a:spcBef>
                <a:spcPts val="0"/>
              </a:spcBef>
              <a:spcAft>
                <a:spcPts val="0"/>
              </a:spcAft>
              <a:buNone/>
            </a:pPr>
            <a:r>
              <a:t/>
            </a:r>
            <a:endParaRPr sz="3600"/>
          </a:p>
        </p:txBody>
      </p:sp>
      <p:sp>
        <p:nvSpPr>
          <p:cNvPr id="427" name="Google Shape;427;p26"/>
          <p:cNvSpPr txBox="1"/>
          <p:nvPr>
            <p:ph idx="4294967295" type="subTitle"/>
          </p:nvPr>
        </p:nvSpPr>
        <p:spPr>
          <a:xfrm>
            <a:off x="3795850" y="3964001"/>
            <a:ext cx="4447800" cy="46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solidFill>
                  <a:schemeClr val="dk2"/>
                </a:solidFill>
              </a:rPr>
              <a:t> </a:t>
            </a:r>
            <a:endParaRPr sz="2400">
              <a:solidFill>
                <a:schemeClr val="dk2"/>
              </a:solidFill>
            </a:endParaRPr>
          </a:p>
        </p:txBody>
      </p:sp>
      <p:sp>
        <p:nvSpPr>
          <p:cNvPr id="428" name="Google Shape;428;p2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9" name="Google Shape;429;p26"/>
          <p:cNvSpPr txBox="1"/>
          <p:nvPr/>
        </p:nvSpPr>
        <p:spPr>
          <a:xfrm>
            <a:off x="401375" y="1531150"/>
            <a:ext cx="5298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800">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776450" y="402700"/>
            <a:ext cx="3360900" cy="1295100"/>
          </a:xfrm>
          <a:prstGeom prst="rect">
            <a:avLst/>
          </a:prstGeom>
        </p:spPr>
        <p:txBody>
          <a:bodyPr anchorCtr="0" anchor="b" bIns="0" lIns="0" spcFirstLastPara="1" rIns="0" wrap="square" tIns="0">
            <a:noAutofit/>
          </a:bodyPr>
          <a:lstStyle/>
          <a:p>
            <a:pPr indent="0" lvl="0" marL="0" rtl="0" algn="l">
              <a:lnSpc>
                <a:spcPct val="115000"/>
              </a:lnSpc>
              <a:spcBef>
                <a:spcPts val="0"/>
              </a:spcBef>
              <a:spcAft>
                <a:spcPts val="1600"/>
              </a:spcAft>
              <a:buNone/>
            </a:pPr>
            <a:r>
              <a:rPr lang="en">
                <a:solidFill>
                  <a:srgbClr val="595959"/>
                </a:solidFill>
                <a:latin typeface="Arial"/>
                <a:ea typeface="Arial"/>
                <a:cs typeface="Arial"/>
                <a:sym typeface="Arial"/>
              </a:rPr>
              <a:t>What can be added, or removed, in order to improve the clip’s instructional quality?</a:t>
            </a:r>
            <a:r>
              <a:rPr b="0" lang="en">
                <a:solidFill>
                  <a:srgbClr val="595959"/>
                </a:solidFill>
                <a:latin typeface="Arial"/>
                <a:ea typeface="Arial"/>
                <a:cs typeface="Arial"/>
                <a:sym typeface="Arial"/>
              </a:rPr>
              <a:t> </a:t>
            </a:r>
            <a:endParaRPr/>
          </a:p>
        </p:txBody>
      </p:sp>
      <p:sp>
        <p:nvSpPr>
          <p:cNvPr id="435" name="Google Shape;435;p2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36" name="Google Shape;436;p27"/>
          <p:cNvSpPr txBox="1"/>
          <p:nvPr/>
        </p:nvSpPr>
        <p:spPr>
          <a:xfrm>
            <a:off x="2896150" y="1908825"/>
            <a:ext cx="5058900" cy="26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437" name="Google Shape;437;p27"/>
          <p:cNvSpPr txBox="1"/>
          <p:nvPr/>
        </p:nvSpPr>
        <p:spPr>
          <a:xfrm>
            <a:off x="3027800" y="1636150"/>
            <a:ext cx="4560600" cy="344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Light"/>
              <a:buChar char="❏"/>
            </a:pPr>
            <a:r>
              <a:rPr lang="en" sz="1800">
                <a:latin typeface="Montserrat Light"/>
                <a:ea typeface="Montserrat Light"/>
                <a:cs typeface="Montserrat Light"/>
                <a:sym typeface="Montserrat Light"/>
              </a:rPr>
              <a:t>The instructional quality was pretty effective as is. The designer didn’t include any onscreen text, which would have distracted from the playing. The </a:t>
            </a:r>
            <a:r>
              <a:rPr lang="en" sz="1800">
                <a:latin typeface="Montserrat Light"/>
                <a:ea typeface="Montserrat Light"/>
                <a:cs typeface="Montserrat Light"/>
                <a:sym typeface="Montserrat Light"/>
              </a:rPr>
              <a:t>inclusion</a:t>
            </a:r>
            <a:r>
              <a:rPr lang="en" sz="1800">
                <a:latin typeface="Montserrat Light"/>
                <a:ea typeface="Montserrat Light"/>
                <a:cs typeface="Montserrat Light"/>
                <a:sym typeface="Montserrat Light"/>
              </a:rPr>
              <a:t> of the narration enhanced the learning experience. Someone who wasn’t </a:t>
            </a:r>
            <a:r>
              <a:rPr lang="en" sz="1800">
                <a:latin typeface="Montserrat Light"/>
                <a:ea typeface="Montserrat Light"/>
                <a:cs typeface="Montserrat Light"/>
                <a:sym typeface="Montserrat Light"/>
              </a:rPr>
              <a:t>knowledgeable</a:t>
            </a:r>
            <a:r>
              <a:rPr lang="en" sz="1800">
                <a:latin typeface="Montserrat Light"/>
                <a:ea typeface="Montserrat Light"/>
                <a:cs typeface="Montserrat Light"/>
                <a:sym typeface="Montserrat Light"/>
              </a:rPr>
              <a:t> about music theory could have safely ignored the narrative and still learned a lot. </a:t>
            </a:r>
            <a:endParaRPr sz="1800">
              <a:latin typeface="Montserrat Light"/>
              <a:ea typeface="Montserrat Light"/>
              <a:cs typeface="Montserrat Light"/>
              <a:sym typeface="Montserrat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2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43" name="Google Shape;443;p28"/>
          <p:cNvSpPr txBox="1"/>
          <p:nvPr>
            <p:ph idx="4294967295" type="ctrTitle"/>
          </p:nvPr>
        </p:nvSpPr>
        <p:spPr>
          <a:xfrm>
            <a:off x="1313736" y="1167942"/>
            <a:ext cx="4725000" cy="86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accent2"/>
                </a:solidFill>
              </a:rPr>
              <a:t>THANKS</a:t>
            </a:r>
            <a:r>
              <a:rPr lang="en" sz="7200">
                <a:solidFill>
                  <a:schemeClr val="accent2"/>
                </a:solidFill>
              </a:rPr>
              <a:t>!</a:t>
            </a:r>
            <a:endParaRPr sz="7200">
              <a:solidFill>
                <a:schemeClr val="accent2"/>
              </a:solidFill>
            </a:endParaRPr>
          </a:p>
        </p:txBody>
      </p:sp>
      <p:sp>
        <p:nvSpPr>
          <p:cNvPr id="444" name="Google Shape;444;p28"/>
          <p:cNvSpPr txBox="1"/>
          <p:nvPr>
            <p:ph idx="4294967295" type="subTitle"/>
          </p:nvPr>
        </p:nvSpPr>
        <p:spPr>
          <a:xfrm>
            <a:off x="1356746" y="2229002"/>
            <a:ext cx="4725000" cy="2341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ontserrat"/>
                <a:ea typeface="Montserrat"/>
                <a:cs typeface="Montserrat"/>
                <a:sym typeface="Montserrat"/>
              </a:rPr>
              <a:t>Any questions?</a:t>
            </a:r>
            <a:endParaRPr b="1">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a:t>You can find us at:</a:t>
            </a:r>
            <a:endParaRPr/>
          </a:p>
          <a:p>
            <a:pPr indent="-355600" lvl="0" marL="457200" rtl="0" algn="l">
              <a:spcBef>
                <a:spcPts val="600"/>
              </a:spcBef>
              <a:spcAft>
                <a:spcPts val="0"/>
              </a:spcAft>
              <a:buSzPts val="2000"/>
              <a:buChar char="❑"/>
            </a:pPr>
            <a:r>
              <a:rPr lang="en" u="sng">
                <a:solidFill>
                  <a:schemeClr val="hlink"/>
                </a:solidFill>
                <a:hlinkClick r:id="rId3"/>
              </a:rPr>
              <a:t>annlf2@illinois.edu</a:t>
            </a:r>
            <a:endParaRPr/>
          </a:p>
          <a:p>
            <a:pPr indent="-355600" lvl="0" marL="457200" rtl="0" algn="l">
              <a:spcBef>
                <a:spcPts val="0"/>
              </a:spcBef>
              <a:spcAft>
                <a:spcPts val="0"/>
              </a:spcAft>
              <a:buSzPts val="2000"/>
              <a:buChar char="❑"/>
            </a:pPr>
            <a:r>
              <a:rPr lang="en" u="sng">
                <a:solidFill>
                  <a:schemeClr val="hlink"/>
                </a:solidFill>
                <a:hlinkClick r:id="rId4"/>
              </a:rPr>
              <a:t>mcswain4@illinois.edu</a:t>
            </a:r>
            <a:endParaRPr/>
          </a:p>
          <a:p>
            <a:pPr indent="-355600" lvl="0" marL="457200" rtl="0" algn="l">
              <a:spcBef>
                <a:spcPts val="0"/>
              </a:spcBef>
              <a:spcAft>
                <a:spcPts val="0"/>
              </a:spcAft>
              <a:buSzPts val="2000"/>
              <a:buChar char="❑"/>
            </a:pPr>
            <a:r>
              <a:rPr lang="en" u="sng">
                <a:solidFill>
                  <a:schemeClr val="hlink"/>
                </a:solidFill>
                <a:hlinkClick r:id="rId5"/>
              </a:rPr>
              <a:t>hunte2@illinois.edu</a:t>
            </a:r>
            <a:endParaRPr/>
          </a:p>
          <a:p>
            <a:pPr indent="0" lvl="0" marL="457200" rtl="0" algn="l">
              <a:spcBef>
                <a:spcPts val="600"/>
              </a:spcBef>
              <a:spcAft>
                <a:spcPts val="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29"/>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CREDITS</a:t>
            </a:r>
            <a:endParaRPr/>
          </a:p>
        </p:txBody>
      </p:sp>
      <p:sp>
        <p:nvSpPr>
          <p:cNvPr id="450" name="Google Shape;450;p29"/>
          <p:cNvSpPr txBox="1"/>
          <p:nvPr>
            <p:ph idx="1" type="body"/>
          </p:nvPr>
        </p:nvSpPr>
        <p:spPr>
          <a:xfrm>
            <a:off x="776450" y="1259500"/>
            <a:ext cx="7591200" cy="3816000"/>
          </a:xfrm>
          <a:prstGeom prst="rect">
            <a:avLst/>
          </a:prstGeom>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Char char="❑"/>
            </a:pPr>
            <a:r>
              <a:rPr lang="en" sz="1600"/>
              <a:t>Presentation template by </a:t>
            </a:r>
            <a:r>
              <a:rPr lang="en" sz="1600" u="sng">
                <a:solidFill>
                  <a:schemeClr val="hlink"/>
                </a:solidFill>
                <a:hlinkClick r:id="rId3"/>
              </a:rPr>
              <a:t>SlidesCarnival</a:t>
            </a:r>
            <a:r>
              <a:rPr lang="en" sz="1600"/>
              <a:t> (</a:t>
            </a:r>
            <a:r>
              <a:rPr lang="en" sz="1600"/>
              <a:t>Special thanks to all the people who made and released these awesome resources for free)</a:t>
            </a:r>
            <a:endParaRPr sz="1600"/>
          </a:p>
          <a:p>
            <a:pPr indent="-330200" lvl="0" marL="457200" rtl="0" algn="l">
              <a:lnSpc>
                <a:spcPct val="115000"/>
              </a:lnSpc>
              <a:spcBef>
                <a:spcPts val="0"/>
              </a:spcBef>
              <a:spcAft>
                <a:spcPts val="0"/>
              </a:spcAft>
              <a:buSzPts val="1600"/>
              <a:buChar char="❑"/>
            </a:pPr>
            <a:r>
              <a:rPr lang="en" sz="1600"/>
              <a:t>EcoSafety, Inc. “How to Stain Concrete Fast, Easy &amp; Safe”. YouTube, June 4, 2010, </a:t>
            </a:r>
            <a:r>
              <a:rPr lang="en" sz="1600" u="sng">
                <a:solidFill>
                  <a:schemeClr val="hlink"/>
                </a:solidFill>
                <a:hlinkClick r:id="rId4"/>
              </a:rPr>
              <a:t>h</a:t>
            </a:r>
            <a:r>
              <a:rPr lang="en" sz="1600" u="sng">
                <a:solidFill>
                  <a:schemeClr val="hlink"/>
                </a:solidFill>
                <a:hlinkClick r:id="rId5"/>
              </a:rPr>
              <a:t>ttps://www.youtube.com/watch?v=1gWNp_B-dhw</a:t>
            </a:r>
            <a:endParaRPr sz="1600"/>
          </a:p>
          <a:p>
            <a:pPr indent="-330200" lvl="0" marL="457200" rtl="0" algn="l">
              <a:lnSpc>
                <a:spcPct val="115000"/>
              </a:lnSpc>
              <a:spcBef>
                <a:spcPts val="0"/>
              </a:spcBef>
              <a:spcAft>
                <a:spcPts val="0"/>
              </a:spcAft>
              <a:buSzPts val="1600"/>
              <a:buChar char="❑"/>
            </a:pPr>
            <a:r>
              <a:rPr lang="en" sz="1600"/>
              <a:t>A Cool Way to Separate Eggs, YouTube, Nov 13, 2013,</a:t>
            </a:r>
            <a:endParaRPr sz="1600"/>
          </a:p>
          <a:p>
            <a:pPr indent="-330200" lvl="0" marL="457200" rtl="0" algn="l">
              <a:lnSpc>
                <a:spcPct val="115000"/>
              </a:lnSpc>
              <a:spcBef>
                <a:spcPts val="0"/>
              </a:spcBef>
              <a:spcAft>
                <a:spcPts val="0"/>
              </a:spcAft>
              <a:buSzPts val="1600"/>
              <a:buChar char="❑"/>
            </a:pPr>
            <a:r>
              <a:rPr lang="en" sz="1600" u="sng">
                <a:solidFill>
                  <a:schemeClr val="hlink"/>
                </a:solidFill>
                <a:latin typeface="Arial"/>
                <a:ea typeface="Arial"/>
                <a:cs typeface="Arial"/>
                <a:sym typeface="Arial"/>
                <a:hlinkClick r:id="rId6"/>
              </a:rPr>
              <a:t>https://www.youtube.com/watch?v=iAp8pEaWB1Y</a:t>
            </a:r>
            <a:endParaRPr sz="1600"/>
          </a:p>
          <a:p>
            <a:pPr indent="-330200" lvl="0" marL="457200" rtl="0" algn="l">
              <a:lnSpc>
                <a:spcPct val="115000"/>
              </a:lnSpc>
              <a:spcBef>
                <a:spcPts val="0"/>
              </a:spcBef>
              <a:spcAft>
                <a:spcPts val="0"/>
              </a:spcAft>
              <a:buSzPts val="1600"/>
              <a:buChar char="❑"/>
            </a:pPr>
            <a:r>
              <a:rPr lang="en" sz="1600"/>
              <a:t>HDpiano. “"Peg" by Steely Dan | HDpiano (Part 1)”. Youtube</a:t>
            </a:r>
            <a:endParaRPr sz="1600"/>
          </a:p>
          <a:p>
            <a:pPr indent="0" lvl="0" marL="457200" rtl="0" algn="l">
              <a:lnSpc>
                <a:spcPct val="115000"/>
              </a:lnSpc>
              <a:spcBef>
                <a:spcPts val="600"/>
              </a:spcBef>
              <a:spcAft>
                <a:spcPts val="0"/>
              </a:spcAft>
              <a:buNone/>
            </a:pPr>
            <a:r>
              <a:rPr lang="en" sz="1600"/>
              <a:t>YouTube, November 2, 2014, </a:t>
            </a:r>
            <a:r>
              <a:rPr lang="en" sz="1600" u="sng">
                <a:solidFill>
                  <a:schemeClr val="hlink"/>
                </a:solidFill>
                <a:latin typeface="Montserrat"/>
                <a:ea typeface="Montserrat"/>
                <a:cs typeface="Montserrat"/>
                <a:sym typeface="Montserrat"/>
                <a:hlinkClick r:id="rId7"/>
              </a:rPr>
              <a:t>https://www.youtube.com/watch?v=WppcfDt1vRE</a:t>
            </a:r>
            <a:endParaRPr sz="1600"/>
          </a:p>
        </p:txBody>
      </p:sp>
      <p:sp>
        <p:nvSpPr>
          <p:cNvPr id="451" name="Google Shape;451;p2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1.</a:t>
            </a:r>
            <a:endParaRPr>
              <a:solidFill>
                <a:schemeClr val="accent2"/>
              </a:solidFill>
            </a:endParaRPr>
          </a:p>
          <a:p>
            <a:pPr indent="0" lvl="0" marL="0" rtl="0" algn="ctr">
              <a:spcBef>
                <a:spcPts val="0"/>
              </a:spcBef>
              <a:spcAft>
                <a:spcPts val="0"/>
              </a:spcAft>
              <a:buNone/>
            </a:pPr>
            <a:r>
              <a:rPr lang="en"/>
              <a:t>Home Improvement</a:t>
            </a:r>
            <a:endParaRPr/>
          </a:p>
        </p:txBody>
      </p:sp>
      <p:sp>
        <p:nvSpPr>
          <p:cNvPr id="318" name="Google Shape;318;p1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Concrete Staining &amp; Sealing Concrete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14"/>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TARGET AUDIENCE</a:t>
            </a:r>
            <a:endParaRPr/>
          </a:p>
        </p:txBody>
      </p:sp>
      <p:sp>
        <p:nvSpPr>
          <p:cNvPr id="324" name="Google Shape;324;p14"/>
          <p:cNvSpPr txBox="1"/>
          <p:nvPr>
            <p:ph idx="1" type="body"/>
          </p:nvPr>
        </p:nvSpPr>
        <p:spPr>
          <a:xfrm>
            <a:off x="1178450" y="1524375"/>
            <a:ext cx="7189200" cy="2932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Beginners to Professionals</a:t>
            </a:r>
            <a:endParaRPr/>
          </a:p>
          <a:p>
            <a:pPr indent="-355600" lvl="0" marL="457200" rtl="0" algn="l">
              <a:spcBef>
                <a:spcPts val="1000"/>
              </a:spcBef>
              <a:spcAft>
                <a:spcPts val="0"/>
              </a:spcAft>
              <a:buSzPts val="2000"/>
              <a:buChar char="❑"/>
            </a:pPr>
            <a:r>
              <a:rPr lang="en"/>
              <a:t>DIYers</a:t>
            </a:r>
            <a:endParaRPr/>
          </a:p>
          <a:p>
            <a:pPr indent="-355600" lvl="0" marL="457200" rtl="0" algn="l">
              <a:spcBef>
                <a:spcPts val="1000"/>
              </a:spcBef>
              <a:spcAft>
                <a:spcPts val="0"/>
              </a:spcAft>
              <a:buSzPts val="2000"/>
              <a:buChar char="❑"/>
            </a:pPr>
            <a:r>
              <a:rPr lang="en"/>
              <a:t>Self-Motivated</a:t>
            </a:r>
            <a:endParaRPr/>
          </a:p>
          <a:p>
            <a:pPr indent="-355600" lvl="0" marL="457200" rtl="0" algn="l">
              <a:spcBef>
                <a:spcPts val="1000"/>
              </a:spcBef>
              <a:spcAft>
                <a:spcPts val="0"/>
              </a:spcAft>
              <a:buSzPts val="2000"/>
              <a:buChar char="❑"/>
            </a:pPr>
            <a:r>
              <a:rPr lang="en"/>
              <a:t>Desire Ease of Use</a:t>
            </a:r>
            <a:endParaRPr/>
          </a:p>
          <a:p>
            <a:pPr indent="-355600" lvl="0" marL="457200" rtl="0" algn="l">
              <a:spcBef>
                <a:spcPts val="1000"/>
              </a:spcBef>
              <a:spcAft>
                <a:spcPts val="1000"/>
              </a:spcAft>
              <a:buSzPts val="2000"/>
              <a:buChar char="❑"/>
            </a:pPr>
            <a:r>
              <a:rPr lang="en"/>
              <a:t>Desire Green Products </a:t>
            </a:r>
            <a:endParaRPr/>
          </a:p>
        </p:txBody>
      </p:sp>
      <p:sp>
        <p:nvSpPr>
          <p:cNvPr id="325" name="Google Shape;325;p1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26" name="Google Shape;326;p14"/>
          <p:cNvPicPr preferRelativeResize="0"/>
          <p:nvPr/>
        </p:nvPicPr>
        <p:blipFill>
          <a:blip r:embed="rId3">
            <a:alphaModFix/>
          </a:blip>
          <a:stretch>
            <a:fillRect/>
          </a:stretch>
        </p:blipFill>
        <p:spPr>
          <a:xfrm>
            <a:off x="5222899" y="2289375"/>
            <a:ext cx="2752974" cy="2076625"/>
          </a:xfrm>
          <a:prstGeom prst="rect">
            <a:avLst/>
          </a:prstGeom>
          <a:noFill/>
          <a:ln>
            <a:noFill/>
          </a:ln>
        </p:spPr>
      </p:pic>
      <p:sp>
        <p:nvSpPr>
          <p:cNvPr id="327" name="Google Shape;327;p14">
            <a:hlinkClick r:id="rId4"/>
          </p:cNvPr>
          <p:cNvSpPr txBox="1"/>
          <p:nvPr/>
        </p:nvSpPr>
        <p:spPr>
          <a:xfrm>
            <a:off x="5504400" y="4520050"/>
            <a:ext cx="2216700" cy="40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659C2"/>
                </a:solidFill>
              </a:rPr>
              <a:t>youtu.be/1gWNp_B-dhw</a:t>
            </a:r>
            <a:endParaRPr>
              <a:solidFill>
                <a:srgbClr val="3659C2"/>
              </a:solidFill>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4F7FF"/>
            </a:gs>
            <a:gs pos="62000">
              <a:srgbClr val="CCD4EB"/>
            </a:gs>
            <a:gs pos="100000">
              <a:schemeClr val="accent2"/>
            </a:gs>
          </a:gsLst>
          <a:path path="circle">
            <a:fillToRect b="100%" r="100%"/>
          </a:path>
          <a:tileRect l="-100%" t="-100%"/>
        </a:gradFill>
      </p:bgPr>
    </p:bg>
    <p:spTree>
      <p:nvGrpSpPr>
        <p:cNvPr id="331" name="Shape 331"/>
        <p:cNvGrpSpPr/>
        <p:nvPr/>
      </p:nvGrpSpPr>
      <p:grpSpPr>
        <a:xfrm>
          <a:off x="0" y="0"/>
          <a:ext cx="0" cy="0"/>
          <a:chOff x="0" y="0"/>
          <a:chExt cx="0" cy="0"/>
        </a:xfrm>
      </p:grpSpPr>
      <p:sp>
        <p:nvSpPr>
          <p:cNvPr id="332" name="Google Shape;332;p15"/>
          <p:cNvSpPr txBox="1"/>
          <p:nvPr>
            <p:ph idx="1" type="body"/>
          </p:nvPr>
        </p:nvSpPr>
        <p:spPr>
          <a:xfrm>
            <a:off x="506000" y="1218025"/>
            <a:ext cx="3944100" cy="14172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“The Best Just Got Easier”</a:t>
            </a:r>
            <a:endParaRPr/>
          </a:p>
        </p:txBody>
      </p:sp>
      <p:sp>
        <p:nvSpPr>
          <p:cNvPr id="333" name="Google Shape;333;p1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4" name="Google Shape;334;p15"/>
          <p:cNvPicPr preferRelativeResize="0"/>
          <p:nvPr/>
        </p:nvPicPr>
        <p:blipFill>
          <a:blip r:embed="rId3">
            <a:alphaModFix/>
          </a:blip>
          <a:stretch>
            <a:fillRect/>
          </a:stretch>
        </p:blipFill>
        <p:spPr>
          <a:xfrm>
            <a:off x="4213700" y="2297025"/>
            <a:ext cx="2548725" cy="167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6"/>
          <p:cNvSpPr txBox="1"/>
          <p:nvPr>
            <p:ph idx="1" type="body"/>
          </p:nvPr>
        </p:nvSpPr>
        <p:spPr>
          <a:xfrm>
            <a:off x="1487425" y="1524375"/>
            <a:ext cx="5961300" cy="307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ontserrat"/>
                <a:ea typeface="Montserrat"/>
                <a:cs typeface="Montserrat"/>
                <a:sym typeface="Montserrat"/>
              </a:rPr>
              <a:t>Pros:</a:t>
            </a:r>
            <a:endParaRPr b="1">
              <a:latin typeface="Montserrat"/>
              <a:ea typeface="Montserrat"/>
              <a:cs typeface="Montserrat"/>
              <a:sym typeface="Montserrat"/>
            </a:endParaRPr>
          </a:p>
          <a:p>
            <a:pPr indent="-355600" lvl="0" marL="457200" rtl="0" algn="l">
              <a:spcBef>
                <a:spcPts val="600"/>
              </a:spcBef>
              <a:spcAft>
                <a:spcPts val="0"/>
              </a:spcAft>
              <a:buSzPts val="2000"/>
              <a:buChar char="❑"/>
            </a:pPr>
            <a:r>
              <a:rPr lang="en"/>
              <a:t>Concise, focused, well paced </a:t>
            </a:r>
            <a:endParaRPr/>
          </a:p>
          <a:p>
            <a:pPr indent="-355600" lvl="0" marL="457200" rtl="0" algn="l">
              <a:spcBef>
                <a:spcPts val="0"/>
              </a:spcBef>
              <a:spcAft>
                <a:spcPts val="0"/>
              </a:spcAft>
              <a:buSzPts val="2000"/>
              <a:buChar char="❑"/>
            </a:pPr>
            <a:r>
              <a:rPr lang="en"/>
              <a:t>Visually and aurally aligned</a:t>
            </a:r>
            <a:endParaRPr/>
          </a:p>
          <a:p>
            <a:pPr indent="-355600" lvl="0" marL="457200" rtl="0" algn="l">
              <a:spcBef>
                <a:spcPts val="0"/>
              </a:spcBef>
              <a:spcAft>
                <a:spcPts val="0"/>
              </a:spcAft>
              <a:buSzPts val="2000"/>
              <a:buChar char="❑"/>
            </a:pPr>
            <a:r>
              <a:rPr lang="en"/>
              <a:t>Sequentially based</a:t>
            </a:r>
            <a:endParaRPr/>
          </a:p>
          <a:p>
            <a:pPr indent="-355600" lvl="0" marL="457200" rtl="0" algn="l">
              <a:spcBef>
                <a:spcPts val="0"/>
              </a:spcBef>
              <a:spcAft>
                <a:spcPts val="0"/>
              </a:spcAft>
              <a:buSzPts val="2000"/>
              <a:buChar char="❑"/>
            </a:pPr>
            <a:r>
              <a:rPr lang="en"/>
              <a:t>Each step was clearly described using three modalities, including its purpose</a:t>
            </a:r>
            <a:endParaRPr/>
          </a:p>
          <a:p>
            <a:pPr indent="-355600" lvl="0" marL="457200" rtl="0" algn="l">
              <a:spcBef>
                <a:spcPts val="0"/>
              </a:spcBef>
              <a:spcAft>
                <a:spcPts val="0"/>
              </a:spcAft>
              <a:buSzPts val="2000"/>
              <a:buChar char="❑"/>
            </a:pPr>
            <a:r>
              <a:rPr lang="en"/>
              <a:t>Best practices were provided</a:t>
            </a:r>
            <a:endParaRPr/>
          </a:p>
        </p:txBody>
      </p:sp>
      <p:sp>
        <p:nvSpPr>
          <p:cNvPr id="340" name="Google Shape;340;p16"/>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STRENGTHS - MULTIPLE</a:t>
            </a:r>
            <a:endParaRPr/>
          </a:p>
        </p:txBody>
      </p:sp>
      <p:sp>
        <p:nvSpPr>
          <p:cNvPr id="341" name="Google Shape;341;p16"/>
          <p:cNvSpPr txBox="1"/>
          <p:nvPr>
            <p:ph idx="2" type="body"/>
          </p:nvPr>
        </p:nvSpPr>
        <p:spPr>
          <a:xfrm>
            <a:off x="5976650" y="1524375"/>
            <a:ext cx="2391000" cy="156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b="1">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342" name="Google Shape;342;p1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7"/>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STEP PRESENTATION</a:t>
            </a:r>
            <a:endParaRPr/>
          </a:p>
        </p:txBody>
      </p:sp>
      <p:sp>
        <p:nvSpPr>
          <p:cNvPr id="348" name="Google Shape;348;p17"/>
          <p:cNvSpPr txBox="1"/>
          <p:nvPr>
            <p:ph idx="1" type="body"/>
          </p:nvPr>
        </p:nvSpPr>
        <p:spPr>
          <a:xfrm>
            <a:off x="5007225" y="2957850"/>
            <a:ext cx="3587400" cy="1495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lang="en" sz="1800"/>
              <a:t>Followed by instruction on </a:t>
            </a:r>
            <a:r>
              <a:rPr lang="en" sz="1800"/>
              <a:t> how to carry out the action as easily as possible</a:t>
            </a:r>
            <a:endParaRPr sz="1800"/>
          </a:p>
        </p:txBody>
      </p:sp>
      <p:sp>
        <p:nvSpPr>
          <p:cNvPr id="349" name="Google Shape;349;p1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50" name="Google Shape;350;p17"/>
          <p:cNvPicPr preferRelativeResize="0"/>
          <p:nvPr/>
        </p:nvPicPr>
        <p:blipFill>
          <a:blip r:embed="rId3">
            <a:alphaModFix/>
          </a:blip>
          <a:stretch>
            <a:fillRect/>
          </a:stretch>
        </p:blipFill>
        <p:spPr>
          <a:xfrm>
            <a:off x="5007225" y="1428760"/>
            <a:ext cx="2047374" cy="1388365"/>
          </a:xfrm>
          <a:prstGeom prst="rect">
            <a:avLst/>
          </a:prstGeom>
          <a:noFill/>
          <a:ln>
            <a:noFill/>
          </a:ln>
        </p:spPr>
      </p:pic>
      <p:pic>
        <p:nvPicPr>
          <p:cNvPr id="351" name="Google Shape;351;p17"/>
          <p:cNvPicPr preferRelativeResize="0"/>
          <p:nvPr/>
        </p:nvPicPr>
        <p:blipFill>
          <a:blip r:embed="rId4">
            <a:alphaModFix/>
          </a:blip>
          <a:stretch>
            <a:fillRect/>
          </a:stretch>
        </p:blipFill>
        <p:spPr>
          <a:xfrm>
            <a:off x="2642951" y="3156458"/>
            <a:ext cx="2047375" cy="1495043"/>
          </a:xfrm>
          <a:prstGeom prst="rect">
            <a:avLst/>
          </a:prstGeom>
          <a:noFill/>
          <a:ln>
            <a:noFill/>
          </a:ln>
        </p:spPr>
      </p:pic>
      <p:sp>
        <p:nvSpPr>
          <p:cNvPr id="352" name="Google Shape;352;p17"/>
          <p:cNvSpPr txBox="1"/>
          <p:nvPr>
            <p:ph idx="1" type="body"/>
          </p:nvPr>
        </p:nvSpPr>
        <p:spPr>
          <a:xfrm>
            <a:off x="1183300" y="1598825"/>
            <a:ext cx="3587400" cy="1218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A single action conveyed with spoken word, written word, and visual image</a:t>
            </a:r>
            <a:endParaRPr sz="1800"/>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8"/>
          <p:cNvSpPr txBox="1"/>
          <p:nvPr>
            <p:ph idx="1" type="body"/>
          </p:nvPr>
        </p:nvSpPr>
        <p:spPr>
          <a:xfrm>
            <a:off x="1487425" y="1524375"/>
            <a:ext cx="5961300" cy="221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ontserrat"/>
                <a:ea typeface="Montserrat"/>
                <a:cs typeface="Montserrat"/>
                <a:sym typeface="Montserrat"/>
              </a:rPr>
              <a:t>Cons</a:t>
            </a:r>
            <a:r>
              <a:rPr b="1" lang="en">
                <a:latin typeface="Montserrat"/>
                <a:ea typeface="Montserrat"/>
                <a:cs typeface="Montserrat"/>
                <a:sym typeface="Montserrat"/>
              </a:rPr>
              <a:t>:</a:t>
            </a:r>
            <a:endParaRPr b="1">
              <a:latin typeface="Montserrat"/>
              <a:ea typeface="Montserrat"/>
              <a:cs typeface="Montserrat"/>
              <a:sym typeface="Montserrat"/>
            </a:endParaRPr>
          </a:p>
          <a:p>
            <a:pPr indent="-355600" lvl="0" marL="457200" rtl="0" algn="l">
              <a:spcBef>
                <a:spcPts val="600"/>
              </a:spcBef>
              <a:spcAft>
                <a:spcPts val="0"/>
              </a:spcAft>
              <a:buSzPts val="2000"/>
              <a:buChar char="❑"/>
            </a:pPr>
            <a:r>
              <a:rPr lang="en"/>
              <a:t>Small amount of missing information</a:t>
            </a:r>
            <a:endParaRPr/>
          </a:p>
          <a:p>
            <a:pPr indent="-355600" lvl="1" marL="914400" rtl="0" algn="l">
              <a:spcBef>
                <a:spcPts val="0"/>
              </a:spcBef>
              <a:spcAft>
                <a:spcPts val="0"/>
              </a:spcAft>
              <a:buSzPts val="2000"/>
              <a:buChar char="❏"/>
            </a:pPr>
            <a:r>
              <a:rPr lang="en"/>
              <a:t>EX: How messy is this? Is there a proper way to protect surrounding walls, etc.?</a:t>
            </a:r>
            <a:endParaRPr/>
          </a:p>
        </p:txBody>
      </p:sp>
      <p:sp>
        <p:nvSpPr>
          <p:cNvPr id="358" name="Google Shape;358;p18"/>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WEAKNESSES - FEW</a:t>
            </a:r>
            <a:endParaRPr/>
          </a:p>
        </p:txBody>
      </p:sp>
      <p:sp>
        <p:nvSpPr>
          <p:cNvPr id="359" name="Google Shape;359;p18"/>
          <p:cNvSpPr txBox="1"/>
          <p:nvPr>
            <p:ph idx="2" type="body"/>
          </p:nvPr>
        </p:nvSpPr>
        <p:spPr>
          <a:xfrm>
            <a:off x="5976650" y="1524375"/>
            <a:ext cx="2391000" cy="156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b="1">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360" name="Google Shape;360;p1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9"/>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COGNITIVE LOAD</a:t>
            </a:r>
            <a:endParaRPr/>
          </a:p>
        </p:txBody>
      </p:sp>
      <p:graphicFrame>
        <p:nvGraphicFramePr>
          <p:cNvPr id="366" name="Google Shape;366;p19"/>
          <p:cNvGraphicFramePr/>
          <p:nvPr/>
        </p:nvGraphicFramePr>
        <p:xfrm>
          <a:off x="1354660" y="1564481"/>
          <a:ext cx="3000000" cy="3000000"/>
        </p:xfrm>
        <a:graphic>
          <a:graphicData uri="http://schemas.openxmlformats.org/drawingml/2006/table">
            <a:tbl>
              <a:tblPr>
                <a:noFill/>
                <a:tableStyleId>{ADBB1F15-7BF9-407C-9C84-0A2992D2847B}</a:tableStyleId>
              </a:tblPr>
              <a:tblGrid>
                <a:gridCol w="1051200"/>
                <a:gridCol w="4231350"/>
              </a:tblGrid>
              <a:tr h="595800">
                <a:tc>
                  <a:txBody>
                    <a:bodyPr/>
                    <a:lstStyle/>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a:txBody>
                  <a:tcPr marT="68575" marB="68575" marR="91425" marL="91425" anchor="ctr">
                    <a:lnL cap="flat" cmpd="sng" w="381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2"/>
                          </a:solidFill>
                          <a:latin typeface="Montserrat"/>
                          <a:ea typeface="Montserrat"/>
                          <a:cs typeface="Montserrat"/>
                          <a:sym typeface="Montserrat"/>
                        </a:rPr>
                        <a:t>CONCRETE STAINING WITH ECO SAFETY PRODUCTS 5:21 VIDEO</a:t>
                      </a:r>
                      <a:endParaRPr sz="1100">
                        <a:solidFill>
                          <a:schemeClr val="dk2"/>
                        </a:solidFill>
                        <a:latin typeface="Montserrat"/>
                        <a:ea typeface="Montserrat"/>
                        <a:cs typeface="Montserrat"/>
                        <a:sym typeface="Montserra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95800">
                <a:tc>
                  <a:txBody>
                    <a:bodyPr/>
                    <a:lstStyle/>
                    <a:p>
                      <a:pPr indent="0" lvl="0" marL="0" rtl="0" algn="r">
                        <a:spcBef>
                          <a:spcPts val="0"/>
                        </a:spcBef>
                        <a:spcAft>
                          <a:spcPts val="0"/>
                        </a:spcAft>
                        <a:buNone/>
                      </a:pPr>
                      <a:r>
                        <a:rPr lang="en" sz="1100">
                          <a:solidFill>
                            <a:schemeClr val="dk2"/>
                          </a:solidFill>
                          <a:latin typeface="Montserrat"/>
                          <a:ea typeface="Montserrat"/>
                          <a:cs typeface="Montserrat"/>
                          <a:sym typeface="Montserrat"/>
                        </a:rPr>
                        <a:t>INTRINSIC</a:t>
                      </a:r>
                      <a:endParaRPr sz="1100">
                        <a:solidFill>
                          <a:schemeClr val="dk2"/>
                        </a:solidFill>
                        <a:latin typeface="Montserrat"/>
                        <a:ea typeface="Montserrat"/>
                        <a:cs typeface="Montserrat"/>
                        <a:sym typeface="Montserrat"/>
                      </a:endParaRPr>
                    </a:p>
                  </a:txBody>
                  <a:tcPr marT="68575" marB="68575" marR="91425" marL="91425" anchor="ctr">
                    <a:lnL cap="flat" cmpd="sng" w="381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r>
                        <a:rPr b="1" lang="en" sz="1100">
                          <a:solidFill>
                            <a:schemeClr val="dk1"/>
                          </a:solidFill>
                          <a:latin typeface="Montserrat"/>
                          <a:ea typeface="Montserrat"/>
                          <a:cs typeface="Montserrat"/>
                          <a:sym typeface="Montserrat"/>
                        </a:rPr>
                        <a:t>Moderate load for a beginner, well distributed segments, sequentially presented tasks</a:t>
                      </a:r>
                      <a:endParaRPr b="1" sz="1100">
                        <a:solidFill>
                          <a:schemeClr val="dk1"/>
                        </a:solidFill>
                        <a:latin typeface="Montserrat"/>
                        <a:ea typeface="Montserrat"/>
                        <a:cs typeface="Montserrat"/>
                        <a:sym typeface="Montserrat"/>
                      </a:endParaRPr>
                    </a:p>
                    <a:p>
                      <a:pPr indent="0" lvl="0" marL="0" rtl="0" algn="ctr">
                        <a:lnSpc>
                          <a:spcPct val="115000"/>
                        </a:lnSpc>
                        <a:spcBef>
                          <a:spcPts val="0"/>
                        </a:spcBef>
                        <a:spcAft>
                          <a:spcPts val="0"/>
                        </a:spcAft>
                        <a:buNone/>
                      </a:pPr>
                      <a:r>
                        <a:rPr lang="en" sz="1100"/>
                        <a:t>•</a:t>
                      </a:r>
                      <a:r>
                        <a:rPr b="1" lang="en" sz="1100">
                          <a:solidFill>
                            <a:schemeClr val="dk1"/>
                          </a:solidFill>
                          <a:latin typeface="Montserrat"/>
                          <a:ea typeface="Montserrat"/>
                          <a:cs typeface="Montserrat"/>
                          <a:sym typeface="Montserrat"/>
                        </a:rPr>
                        <a:t>Possibly a moderate load for a professional if they are more familiar with a different method</a:t>
                      </a:r>
                      <a:endParaRPr b="1" sz="1100">
                        <a:solidFill>
                          <a:schemeClr val="dk1"/>
                        </a:solidFill>
                        <a:latin typeface="Montserrat"/>
                        <a:ea typeface="Montserrat"/>
                        <a:cs typeface="Montserrat"/>
                        <a:sym typeface="Montserra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95800">
                <a:tc>
                  <a:txBody>
                    <a:bodyPr/>
                    <a:lstStyle/>
                    <a:p>
                      <a:pPr indent="0" lvl="0" marL="0" rtl="0" algn="r">
                        <a:spcBef>
                          <a:spcPts val="0"/>
                        </a:spcBef>
                        <a:spcAft>
                          <a:spcPts val="0"/>
                        </a:spcAft>
                        <a:buNone/>
                      </a:pPr>
                      <a:r>
                        <a:rPr lang="en" sz="1100">
                          <a:solidFill>
                            <a:schemeClr val="dk2"/>
                          </a:solidFill>
                          <a:latin typeface="Montserrat"/>
                          <a:ea typeface="Montserrat"/>
                          <a:cs typeface="Montserrat"/>
                          <a:sym typeface="Montserrat"/>
                        </a:rPr>
                        <a:t>GERMANE</a:t>
                      </a:r>
                      <a:endParaRPr sz="1100">
                        <a:solidFill>
                          <a:schemeClr val="dk2"/>
                        </a:solidFill>
                        <a:latin typeface="Montserrat"/>
                        <a:ea typeface="Montserrat"/>
                        <a:cs typeface="Montserrat"/>
                        <a:sym typeface="Montserrat"/>
                      </a:endParaRPr>
                    </a:p>
                  </a:txBody>
                  <a:tcPr marT="68575" marB="68575" marR="91425" marL="91425" anchor="ctr">
                    <a:lnL cap="flat" cmpd="sng" w="381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dk1"/>
                          </a:solidFill>
                          <a:latin typeface="Montserrat"/>
                          <a:ea typeface="Montserrat"/>
                          <a:cs typeface="Montserrat"/>
                          <a:sym typeface="Montserrat"/>
                        </a:rPr>
                        <a:t>Uses and skills can be applied in a variety of locations, techniques are very similar</a:t>
                      </a:r>
                      <a:endParaRPr b="1" sz="1100">
                        <a:solidFill>
                          <a:schemeClr val="dk1"/>
                        </a:solidFill>
                        <a:latin typeface="Montserrat"/>
                        <a:ea typeface="Montserrat"/>
                        <a:cs typeface="Montserrat"/>
                        <a:sym typeface="Montserra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95800">
                <a:tc>
                  <a:txBody>
                    <a:bodyPr/>
                    <a:lstStyle/>
                    <a:p>
                      <a:pPr indent="0" lvl="0" marL="0" rtl="0" algn="r">
                        <a:spcBef>
                          <a:spcPts val="0"/>
                        </a:spcBef>
                        <a:spcAft>
                          <a:spcPts val="0"/>
                        </a:spcAft>
                        <a:buNone/>
                      </a:pPr>
                      <a:r>
                        <a:rPr lang="en" sz="1100">
                          <a:solidFill>
                            <a:schemeClr val="dk2"/>
                          </a:solidFill>
                          <a:latin typeface="Montserrat"/>
                          <a:ea typeface="Montserrat"/>
                          <a:cs typeface="Montserrat"/>
                          <a:sym typeface="Montserrat"/>
                        </a:rPr>
                        <a:t>EXTRINSIC</a:t>
                      </a:r>
                      <a:endParaRPr sz="1100">
                        <a:solidFill>
                          <a:schemeClr val="dk2"/>
                        </a:solidFill>
                        <a:latin typeface="Montserrat"/>
                        <a:ea typeface="Montserrat"/>
                        <a:cs typeface="Montserrat"/>
                        <a:sym typeface="Montserrat"/>
                      </a:endParaRPr>
                    </a:p>
                  </a:txBody>
                  <a:tcPr marT="68575" marB="68575" marR="91425" marL="91425" anchor="ctr">
                    <a:lnL cap="flat" cmpd="sng" w="381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dk1"/>
                          </a:solidFill>
                          <a:latin typeface="Montserrat"/>
                          <a:ea typeface="Montserrat"/>
                          <a:cs typeface="Montserrat"/>
                          <a:sym typeface="Montserrat"/>
                        </a:rPr>
                        <a:t>None</a:t>
                      </a:r>
                      <a:endParaRPr b="1" sz="1100">
                        <a:solidFill>
                          <a:schemeClr val="dk1"/>
                        </a:solidFill>
                        <a:latin typeface="Montserrat"/>
                        <a:ea typeface="Montserrat"/>
                        <a:cs typeface="Montserrat"/>
                        <a:sym typeface="Montserra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367" name="Google Shape;367;p1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68" name="Google Shape;368;p19"/>
          <p:cNvPicPr preferRelativeResize="0"/>
          <p:nvPr/>
        </p:nvPicPr>
        <p:blipFill>
          <a:blip r:embed="rId3">
            <a:alphaModFix/>
          </a:blip>
          <a:stretch>
            <a:fillRect/>
          </a:stretch>
        </p:blipFill>
        <p:spPr>
          <a:xfrm>
            <a:off x="6956853" y="2715500"/>
            <a:ext cx="1302825" cy="128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0"/>
          <p:cNvSpPr txBox="1"/>
          <p:nvPr>
            <p:ph type="title"/>
          </p:nvPr>
        </p:nvSpPr>
        <p:spPr>
          <a:xfrm>
            <a:off x="776450" y="402700"/>
            <a:ext cx="71601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sz="2400">
                <a:solidFill>
                  <a:srgbClr val="000000"/>
                </a:solidFill>
                <a:latin typeface="Arial"/>
                <a:ea typeface="Arial"/>
                <a:cs typeface="Arial"/>
                <a:sym typeface="Arial"/>
              </a:rPr>
              <a:t>Video 2:  How to Separate Egg White and Egg Yolk</a:t>
            </a:r>
            <a:endParaRPr b="0" sz="2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74" name="Google Shape;374;p20"/>
          <p:cNvSpPr txBox="1"/>
          <p:nvPr>
            <p:ph idx="1" type="body"/>
          </p:nvPr>
        </p:nvSpPr>
        <p:spPr>
          <a:xfrm>
            <a:off x="776450" y="1524375"/>
            <a:ext cx="1006200" cy="13710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rPr lang="en" sz="2400">
                <a:solidFill>
                  <a:srgbClr val="000000"/>
                </a:solidFill>
                <a:latin typeface="Comic Sans MS"/>
                <a:ea typeface="Comic Sans MS"/>
                <a:cs typeface="Comic Sans MS"/>
                <a:sym typeface="Comic Sans MS"/>
              </a:rPr>
              <a:t>Watch </a:t>
            </a:r>
            <a:endParaRPr sz="2400">
              <a:solidFill>
                <a:srgbClr val="000000"/>
              </a:solidFill>
              <a:latin typeface="Comic Sans MS"/>
              <a:ea typeface="Comic Sans MS"/>
              <a:cs typeface="Comic Sans MS"/>
              <a:sym typeface="Comic Sans MS"/>
            </a:endParaRPr>
          </a:p>
          <a:p>
            <a:pPr indent="0" lvl="0" marL="0" rtl="0" algn="ctr">
              <a:lnSpc>
                <a:spcPct val="100000"/>
              </a:lnSpc>
              <a:spcBef>
                <a:spcPts val="0"/>
              </a:spcBef>
              <a:spcAft>
                <a:spcPts val="0"/>
              </a:spcAft>
              <a:buNone/>
            </a:pPr>
            <a:r>
              <a:rPr lang="en" sz="2400">
                <a:solidFill>
                  <a:srgbClr val="000000"/>
                </a:solidFill>
                <a:latin typeface="Comic Sans MS"/>
                <a:ea typeface="Comic Sans MS"/>
                <a:cs typeface="Comic Sans MS"/>
                <a:sym typeface="Comic Sans MS"/>
              </a:rPr>
              <a:t>Video</a:t>
            </a:r>
            <a:endParaRPr sz="2400">
              <a:latin typeface="Comic Sans MS"/>
              <a:ea typeface="Comic Sans MS"/>
              <a:cs typeface="Comic Sans MS"/>
              <a:sym typeface="Comic Sans MS"/>
            </a:endParaRPr>
          </a:p>
        </p:txBody>
      </p:sp>
      <p:sp>
        <p:nvSpPr>
          <p:cNvPr id="375" name="Google Shape;375;p20"/>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376" name="Google Shape;376;p20"/>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377" name="Google Shape;377;p2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descr="http://www.handimania.com/&#10;Reuse plastic bottle to separate egg white from yolk, faster, easier and cleaner.&#10;&#10;-~-~~-~~~-~~-~-&#10;Please watch: &quot;Pomegranate Tricks! Cutting - Seeds Removal - Juice&quot; &#10;https://www.youtube.com/watch?v=FwR4Ny5-9pM&#10;-~-~~-~~~-~~-~-" id="378" name="Google Shape;378;p20" title="Very cool way to separate egg yolk">
            <a:hlinkClick r:id="rId3"/>
          </p:cNvPr>
          <p:cNvPicPr preferRelativeResize="0"/>
          <p:nvPr/>
        </p:nvPicPr>
        <p:blipFill>
          <a:blip r:embed="rId4">
            <a:alphaModFix/>
          </a:blip>
          <a:stretch>
            <a:fillRect/>
          </a:stretch>
        </p:blipFill>
        <p:spPr>
          <a:xfrm>
            <a:off x="2077700" y="1063812"/>
            <a:ext cx="5961125" cy="399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