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8.jp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32.jpg" ContentType="image/jpe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media/image42.jpg" ContentType="image/jpeg"/>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9"/>
  </p:notesMasterIdLst>
  <p:handoutMasterIdLst>
    <p:handoutMasterId r:id="rId40"/>
  </p:handoutMasterIdLst>
  <p:sldIdLst>
    <p:sldId id="381" r:id="rId6"/>
    <p:sldId id="380" r:id="rId7"/>
    <p:sldId id="393" r:id="rId8"/>
    <p:sldId id="392" r:id="rId9"/>
    <p:sldId id="391" r:id="rId10"/>
    <p:sldId id="386" r:id="rId11"/>
    <p:sldId id="384" r:id="rId12"/>
    <p:sldId id="418" r:id="rId13"/>
    <p:sldId id="431" r:id="rId14"/>
    <p:sldId id="440" r:id="rId15"/>
    <p:sldId id="429" r:id="rId16"/>
    <p:sldId id="441" r:id="rId17"/>
    <p:sldId id="395" r:id="rId18"/>
    <p:sldId id="443" r:id="rId19"/>
    <p:sldId id="444" r:id="rId20"/>
    <p:sldId id="445" r:id="rId21"/>
    <p:sldId id="446" r:id="rId22"/>
    <p:sldId id="447" r:id="rId23"/>
    <p:sldId id="448" r:id="rId24"/>
    <p:sldId id="449" r:id="rId25"/>
    <p:sldId id="450" r:id="rId26"/>
    <p:sldId id="442" r:id="rId27"/>
    <p:sldId id="452" r:id="rId28"/>
    <p:sldId id="453" r:id="rId29"/>
    <p:sldId id="454" r:id="rId30"/>
    <p:sldId id="455" r:id="rId31"/>
    <p:sldId id="456" r:id="rId32"/>
    <p:sldId id="457" r:id="rId33"/>
    <p:sldId id="458" r:id="rId34"/>
    <p:sldId id="459" r:id="rId35"/>
    <p:sldId id="439" r:id="rId36"/>
    <p:sldId id="460" r:id="rId37"/>
    <p:sldId id="377" r:id="rId38"/>
  </p:sldIdLst>
  <p:sldSz cx="9144000" cy="6858000" type="screen4x3"/>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B2FF"/>
    <a:srgbClr val="2B3988"/>
    <a:srgbClr val="F49B00"/>
    <a:srgbClr val="E5005B"/>
    <a:srgbClr val="62358C"/>
    <a:srgbClr val="F9F9FA"/>
    <a:srgbClr val="F5372E"/>
    <a:srgbClr val="EC5928"/>
    <a:srgbClr val="B8A167"/>
    <a:srgbClr val="0080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18" autoAdjust="0"/>
    <p:restoredTop sz="62437" autoAdjust="0"/>
  </p:normalViewPr>
  <p:slideViewPr>
    <p:cSldViewPr snapToGrid="0">
      <p:cViewPr varScale="1">
        <p:scale>
          <a:sx n="99" d="100"/>
          <a:sy n="99" d="100"/>
        </p:scale>
        <p:origin x="68" y="14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5" d="100"/>
          <a:sy n="65" d="100"/>
        </p:scale>
        <p:origin x="265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tags" Target="tags/tag1.xml"/></Relationships>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DD1C2D-75B1-4DEA-A0BC-8F7C527B998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986FC77-CC23-433B-A860-8EDF2B145F2F}">
      <dgm:prSet/>
      <dgm:spPr/>
      <dgm:t>
        <a:bodyPr/>
        <a:lstStyle/>
        <a:p>
          <a:pPr>
            <a:lnSpc>
              <a:spcPct val="100000"/>
            </a:lnSpc>
          </a:pPr>
          <a:r>
            <a:rPr lang="en-GB" b="1" dirty="0"/>
            <a:t>What is a portfolio – Do’s and Don’ts – what to include</a:t>
          </a:r>
          <a:endParaRPr lang="en-US" dirty="0"/>
        </a:p>
      </dgm:t>
    </dgm:pt>
    <dgm:pt modelId="{60D1AB14-9801-4EFF-9CCC-344A61FDC4D9}" type="parTrans" cxnId="{4920DEED-3EA5-40BF-A4E0-14FB5B7E92A8}">
      <dgm:prSet/>
      <dgm:spPr/>
      <dgm:t>
        <a:bodyPr/>
        <a:lstStyle/>
        <a:p>
          <a:endParaRPr lang="en-US"/>
        </a:p>
      </dgm:t>
    </dgm:pt>
    <dgm:pt modelId="{D85DE86C-BAA8-4B1E-8E00-39D9EED4126D}" type="sibTrans" cxnId="{4920DEED-3EA5-40BF-A4E0-14FB5B7E92A8}">
      <dgm:prSet/>
      <dgm:spPr/>
      <dgm:t>
        <a:bodyPr/>
        <a:lstStyle/>
        <a:p>
          <a:endParaRPr lang="en-US"/>
        </a:p>
      </dgm:t>
    </dgm:pt>
    <dgm:pt modelId="{390453F1-2BE7-406A-B0A7-3955D170AD7A}">
      <dgm:prSet/>
      <dgm:spPr/>
      <dgm:t>
        <a:bodyPr/>
        <a:lstStyle/>
        <a:p>
          <a:pPr>
            <a:lnSpc>
              <a:spcPct val="100000"/>
            </a:lnSpc>
          </a:pPr>
          <a:r>
            <a:rPr lang="en-GB" dirty="0"/>
            <a:t>HTML – Sass –JavaScript – </a:t>
          </a:r>
          <a:r>
            <a:rPr lang="en-GB" dirty="0" err="1"/>
            <a:t>Mixins</a:t>
          </a:r>
          <a:r>
            <a:rPr lang="en-GB" dirty="0"/>
            <a:t> – Media queries - Figma</a:t>
          </a:r>
          <a:endParaRPr lang="en-US" dirty="0"/>
        </a:p>
      </dgm:t>
    </dgm:pt>
    <dgm:pt modelId="{B4A15EF2-2E12-46B0-8B02-AB0F316B6D11}" type="parTrans" cxnId="{821983DE-A3BF-40AE-8557-888425629224}">
      <dgm:prSet/>
      <dgm:spPr/>
      <dgm:t>
        <a:bodyPr/>
        <a:lstStyle/>
        <a:p>
          <a:endParaRPr lang="en-US"/>
        </a:p>
      </dgm:t>
    </dgm:pt>
    <dgm:pt modelId="{0C7324CF-DFCE-4D4A-A680-47927E0B34F2}" type="sibTrans" cxnId="{821983DE-A3BF-40AE-8557-888425629224}">
      <dgm:prSet/>
      <dgm:spPr/>
      <dgm:t>
        <a:bodyPr/>
        <a:lstStyle/>
        <a:p>
          <a:endParaRPr lang="en-US"/>
        </a:p>
      </dgm:t>
    </dgm:pt>
    <dgm:pt modelId="{FEB4EE78-0627-4655-8F9E-E5168C8308E6}">
      <dgm:prSet/>
      <dgm:spPr/>
      <dgm:t>
        <a:bodyPr/>
        <a:lstStyle/>
        <a:p>
          <a:pPr>
            <a:lnSpc>
              <a:spcPct val="100000"/>
            </a:lnSpc>
          </a:pPr>
          <a:r>
            <a:rPr lang="en-GB" dirty="0"/>
            <a:t>Code a long and build a minimalistic portfolio</a:t>
          </a:r>
          <a:endParaRPr lang="en-US" dirty="0"/>
        </a:p>
      </dgm:t>
    </dgm:pt>
    <dgm:pt modelId="{902E7ED3-F8E4-45BE-ADDF-9CFCDBEECE21}" type="parTrans" cxnId="{FC6E8969-98B6-4672-9683-B2FC35E3FB3D}">
      <dgm:prSet/>
      <dgm:spPr/>
      <dgm:t>
        <a:bodyPr/>
        <a:lstStyle/>
        <a:p>
          <a:endParaRPr lang="en-US"/>
        </a:p>
      </dgm:t>
    </dgm:pt>
    <dgm:pt modelId="{AFAF9E04-5657-4AFF-A9C3-24EB0F2097BC}" type="sibTrans" cxnId="{FC6E8969-98B6-4672-9683-B2FC35E3FB3D}">
      <dgm:prSet/>
      <dgm:spPr/>
      <dgm:t>
        <a:bodyPr/>
        <a:lstStyle/>
        <a:p>
          <a:endParaRPr lang="en-US"/>
        </a:p>
      </dgm:t>
    </dgm:pt>
    <dgm:pt modelId="{520B3AE8-A52D-4270-9DFE-3B1C6D213BC2}">
      <dgm:prSet/>
      <dgm:spPr/>
      <dgm:t>
        <a:bodyPr/>
        <a:lstStyle/>
        <a:p>
          <a:pPr>
            <a:lnSpc>
              <a:spcPct val="100000"/>
            </a:lnSpc>
          </a:pPr>
          <a:r>
            <a:rPr lang="en-GB" dirty="0"/>
            <a:t>GitHub</a:t>
          </a:r>
          <a:endParaRPr lang="en-US" dirty="0"/>
        </a:p>
      </dgm:t>
    </dgm:pt>
    <dgm:pt modelId="{885B3510-99E0-4DD7-A0C7-C112717B927A}" type="parTrans" cxnId="{5389216A-BE13-461F-A1C8-1374402BC8DD}">
      <dgm:prSet/>
      <dgm:spPr/>
      <dgm:t>
        <a:bodyPr/>
        <a:lstStyle/>
        <a:p>
          <a:endParaRPr lang="en-US"/>
        </a:p>
      </dgm:t>
    </dgm:pt>
    <dgm:pt modelId="{A20545CF-F895-4DB4-ABB3-01A070A35B3C}" type="sibTrans" cxnId="{5389216A-BE13-461F-A1C8-1374402BC8DD}">
      <dgm:prSet/>
      <dgm:spPr/>
      <dgm:t>
        <a:bodyPr/>
        <a:lstStyle/>
        <a:p>
          <a:endParaRPr lang="en-US"/>
        </a:p>
      </dgm:t>
    </dgm:pt>
    <dgm:pt modelId="{8B9D78DD-350A-4AA8-859B-D68511B6499C}" type="pres">
      <dgm:prSet presAssocID="{8FDD1C2D-75B1-4DEA-A0BC-8F7C527B998D}" presName="root" presStyleCnt="0">
        <dgm:presLayoutVars>
          <dgm:dir/>
          <dgm:resizeHandles val="exact"/>
        </dgm:presLayoutVars>
      </dgm:prSet>
      <dgm:spPr/>
    </dgm:pt>
    <dgm:pt modelId="{B4CBAC77-CA03-49C5-9E18-3EEB9C0C9038}" type="pres">
      <dgm:prSet presAssocID="{F986FC77-CC23-433B-A860-8EDF2B145F2F}" presName="compNode" presStyleCnt="0"/>
      <dgm:spPr/>
    </dgm:pt>
    <dgm:pt modelId="{7B3DA718-0D9A-4372-AE4E-1FA8D90B01BC}" type="pres">
      <dgm:prSet presAssocID="{F986FC77-CC23-433B-A860-8EDF2B145F2F}" presName="bgRect" presStyleLbl="bgShp" presStyleIdx="0" presStyleCnt="4"/>
      <dgm:spPr/>
    </dgm:pt>
    <dgm:pt modelId="{1620C6BE-BCA3-45E3-B266-EF70A3299444}" type="pres">
      <dgm:prSet presAssocID="{F986FC77-CC23-433B-A860-8EDF2B145F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D4A6031-2121-4CC1-8F22-A131B9CEBF8F}" type="pres">
      <dgm:prSet presAssocID="{F986FC77-CC23-433B-A860-8EDF2B145F2F}" presName="spaceRect" presStyleCnt="0"/>
      <dgm:spPr/>
    </dgm:pt>
    <dgm:pt modelId="{183F6D7C-AB71-4409-B925-B34BD94241D8}" type="pres">
      <dgm:prSet presAssocID="{F986FC77-CC23-433B-A860-8EDF2B145F2F}" presName="parTx" presStyleLbl="revTx" presStyleIdx="0" presStyleCnt="4">
        <dgm:presLayoutVars>
          <dgm:chMax val="0"/>
          <dgm:chPref val="0"/>
        </dgm:presLayoutVars>
      </dgm:prSet>
      <dgm:spPr/>
    </dgm:pt>
    <dgm:pt modelId="{C0EE3028-72B0-4B57-9EE2-8305AE10F556}" type="pres">
      <dgm:prSet presAssocID="{D85DE86C-BAA8-4B1E-8E00-39D9EED4126D}" presName="sibTrans" presStyleCnt="0"/>
      <dgm:spPr/>
    </dgm:pt>
    <dgm:pt modelId="{F7B58FEC-D770-447F-8D10-580D403B07AF}" type="pres">
      <dgm:prSet presAssocID="{390453F1-2BE7-406A-B0A7-3955D170AD7A}" presName="compNode" presStyleCnt="0"/>
      <dgm:spPr/>
    </dgm:pt>
    <dgm:pt modelId="{8B886F45-5927-4AEE-A34E-08501CCF8B4F}" type="pres">
      <dgm:prSet presAssocID="{390453F1-2BE7-406A-B0A7-3955D170AD7A}" presName="bgRect" presStyleLbl="bgShp" presStyleIdx="1" presStyleCnt="4"/>
      <dgm:spPr/>
    </dgm:pt>
    <dgm:pt modelId="{76E1B11D-A3F5-4940-A1E0-9728363F40C0}" type="pres">
      <dgm:prSet presAssocID="{390453F1-2BE7-406A-B0A7-3955D170AD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929EFA4B-A765-435D-B850-3EE33F82F079}" type="pres">
      <dgm:prSet presAssocID="{390453F1-2BE7-406A-B0A7-3955D170AD7A}" presName="spaceRect" presStyleCnt="0"/>
      <dgm:spPr/>
    </dgm:pt>
    <dgm:pt modelId="{7F82B8F8-713A-4583-AAFE-AADD83FA0C60}" type="pres">
      <dgm:prSet presAssocID="{390453F1-2BE7-406A-B0A7-3955D170AD7A}" presName="parTx" presStyleLbl="revTx" presStyleIdx="1" presStyleCnt="4">
        <dgm:presLayoutVars>
          <dgm:chMax val="0"/>
          <dgm:chPref val="0"/>
        </dgm:presLayoutVars>
      </dgm:prSet>
      <dgm:spPr/>
    </dgm:pt>
    <dgm:pt modelId="{B39E474E-99ED-409D-A52A-4601F7910BF1}" type="pres">
      <dgm:prSet presAssocID="{0C7324CF-DFCE-4D4A-A680-47927E0B34F2}" presName="sibTrans" presStyleCnt="0"/>
      <dgm:spPr/>
    </dgm:pt>
    <dgm:pt modelId="{54215ACE-56A8-4D20-8276-3D77B78A727C}" type="pres">
      <dgm:prSet presAssocID="{FEB4EE78-0627-4655-8F9E-E5168C8308E6}" presName="compNode" presStyleCnt="0"/>
      <dgm:spPr/>
    </dgm:pt>
    <dgm:pt modelId="{66A9CD92-C27D-4EFE-B724-E26348A0340E}" type="pres">
      <dgm:prSet presAssocID="{FEB4EE78-0627-4655-8F9E-E5168C8308E6}" presName="bgRect" presStyleLbl="bgShp" presStyleIdx="2" presStyleCnt="4"/>
      <dgm:spPr/>
    </dgm:pt>
    <dgm:pt modelId="{0238AE7E-6995-47C5-B6CB-F58A4B3A7F92}" type="pres">
      <dgm:prSet presAssocID="{FEB4EE78-0627-4655-8F9E-E5168C8308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D301565F-9348-4893-A998-F301BDC664B7}" type="pres">
      <dgm:prSet presAssocID="{FEB4EE78-0627-4655-8F9E-E5168C8308E6}" presName="spaceRect" presStyleCnt="0"/>
      <dgm:spPr/>
    </dgm:pt>
    <dgm:pt modelId="{24EDA983-EB8C-43F8-8A9E-9A7E80DF99A3}" type="pres">
      <dgm:prSet presAssocID="{FEB4EE78-0627-4655-8F9E-E5168C8308E6}" presName="parTx" presStyleLbl="revTx" presStyleIdx="2" presStyleCnt="4">
        <dgm:presLayoutVars>
          <dgm:chMax val="0"/>
          <dgm:chPref val="0"/>
        </dgm:presLayoutVars>
      </dgm:prSet>
      <dgm:spPr/>
    </dgm:pt>
    <dgm:pt modelId="{24263F38-DD94-4F0A-9B3D-210E2C083C7C}" type="pres">
      <dgm:prSet presAssocID="{AFAF9E04-5657-4AFF-A9C3-24EB0F2097BC}" presName="sibTrans" presStyleCnt="0"/>
      <dgm:spPr/>
    </dgm:pt>
    <dgm:pt modelId="{10773A06-7813-456E-9D93-1B8D182B2F74}" type="pres">
      <dgm:prSet presAssocID="{520B3AE8-A52D-4270-9DFE-3B1C6D213BC2}" presName="compNode" presStyleCnt="0"/>
      <dgm:spPr/>
    </dgm:pt>
    <dgm:pt modelId="{CB746465-08F1-4649-BF75-AD6FE189309A}" type="pres">
      <dgm:prSet presAssocID="{520B3AE8-A52D-4270-9DFE-3B1C6D213BC2}" presName="bgRect" presStyleLbl="bgShp" presStyleIdx="3" presStyleCnt="4"/>
      <dgm:spPr/>
    </dgm:pt>
    <dgm:pt modelId="{BAFEEA48-DA53-4899-8BD6-E4E977EEF321}" type="pres">
      <dgm:prSet presAssocID="{520B3AE8-A52D-4270-9DFE-3B1C6D213B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nagement"/>
        </a:ext>
      </dgm:extLst>
    </dgm:pt>
    <dgm:pt modelId="{160C8273-DBA8-4C38-BB3A-BDED410A34F3}" type="pres">
      <dgm:prSet presAssocID="{520B3AE8-A52D-4270-9DFE-3B1C6D213BC2}" presName="spaceRect" presStyleCnt="0"/>
      <dgm:spPr/>
    </dgm:pt>
    <dgm:pt modelId="{1CFF04AE-571D-40AF-8E64-DC8A5304072D}" type="pres">
      <dgm:prSet presAssocID="{520B3AE8-A52D-4270-9DFE-3B1C6D213BC2}" presName="parTx" presStyleLbl="revTx" presStyleIdx="3" presStyleCnt="4">
        <dgm:presLayoutVars>
          <dgm:chMax val="0"/>
          <dgm:chPref val="0"/>
        </dgm:presLayoutVars>
      </dgm:prSet>
      <dgm:spPr/>
    </dgm:pt>
  </dgm:ptLst>
  <dgm:cxnLst>
    <dgm:cxn modelId="{C974F346-C8DB-4B36-B917-30F526E6D9C2}" type="presOf" srcId="{390453F1-2BE7-406A-B0A7-3955D170AD7A}" destId="{7F82B8F8-713A-4583-AAFE-AADD83FA0C60}" srcOrd="0" destOrd="0" presId="urn:microsoft.com/office/officeart/2018/2/layout/IconVerticalSolidList"/>
    <dgm:cxn modelId="{FC6E8969-98B6-4672-9683-B2FC35E3FB3D}" srcId="{8FDD1C2D-75B1-4DEA-A0BC-8F7C527B998D}" destId="{FEB4EE78-0627-4655-8F9E-E5168C8308E6}" srcOrd="2" destOrd="0" parTransId="{902E7ED3-F8E4-45BE-ADDF-9CFCDBEECE21}" sibTransId="{AFAF9E04-5657-4AFF-A9C3-24EB0F2097BC}"/>
    <dgm:cxn modelId="{5389216A-BE13-461F-A1C8-1374402BC8DD}" srcId="{8FDD1C2D-75B1-4DEA-A0BC-8F7C527B998D}" destId="{520B3AE8-A52D-4270-9DFE-3B1C6D213BC2}" srcOrd="3" destOrd="0" parTransId="{885B3510-99E0-4DD7-A0C7-C112717B927A}" sibTransId="{A20545CF-F895-4DB4-ABB3-01A070A35B3C}"/>
    <dgm:cxn modelId="{30D82972-C31D-47DD-93E2-5A2C20FBBD8E}" type="presOf" srcId="{520B3AE8-A52D-4270-9DFE-3B1C6D213BC2}" destId="{1CFF04AE-571D-40AF-8E64-DC8A5304072D}" srcOrd="0" destOrd="0" presId="urn:microsoft.com/office/officeart/2018/2/layout/IconVerticalSolidList"/>
    <dgm:cxn modelId="{94A4A4A9-3C80-4083-AF97-A811F60AC682}" type="presOf" srcId="{F986FC77-CC23-433B-A860-8EDF2B145F2F}" destId="{183F6D7C-AB71-4409-B925-B34BD94241D8}" srcOrd="0" destOrd="0" presId="urn:microsoft.com/office/officeart/2018/2/layout/IconVerticalSolidList"/>
    <dgm:cxn modelId="{9658DBB2-F2FA-4BC8-A25E-4054E65CC465}" type="presOf" srcId="{FEB4EE78-0627-4655-8F9E-E5168C8308E6}" destId="{24EDA983-EB8C-43F8-8A9E-9A7E80DF99A3}" srcOrd="0" destOrd="0" presId="urn:microsoft.com/office/officeart/2018/2/layout/IconVerticalSolidList"/>
    <dgm:cxn modelId="{B30E30D2-7ABE-49E5-86FC-0098480AC37E}" type="presOf" srcId="{8FDD1C2D-75B1-4DEA-A0BC-8F7C527B998D}" destId="{8B9D78DD-350A-4AA8-859B-D68511B6499C}" srcOrd="0" destOrd="0" presId="urn:microsoft.com/office/officeart/2018/2/layout/IconVerticalSolidList"/>
    <dgm:cxn modelId="{821983DE-A3BF-40AE-8557-888425629224}" srcId="{8FDD1C2D-75B1-4DEA-A0BC-8F7C527B998D}" destId="{390453F1-2BE7-406A-B0A7-3955D170AD7A}" srcOrd="1" destOrd="0" parTransId="{B4A15EF2-2E12-46B0-8B02-AB0F316B6D11}" sibTransId="{0C7324CF-DFCE-4D4A-A680-47927E0B34F2}"/>
    <dgm:cxn modelId="{4920DEED-3EA5-40BF-A4E0-14FB5B7E92A8}" srcId="{8FDD1C2D-75B1-4DEA-A0BC-8F7C527B998D}" destId="{F986FC77-CC23-433B-A860-8EDF2B145F2F}" srcOrd="0" destOrd="0" parTransId="{60D1AB14-9801-4EFF-9CCC-344A61FDC4D9}" sibTransId="{D85DE86C-BAA8-4B1E-8E00-39D9EED4126D}"/>
    <dgm:cxn modelId="{97844570-8CA2-418C-96D2-F4A43F09735A}" type="presParOf" srcId="{8B9D78DD-350A-4AA8-859B-D68511B6499C}" destId="{B4CBAC77-CA03-49C5-9E18-3EEB9C0C9038}" srcOrd="0" destOrd="0" presId="urn:microsoft.com/office/officeart/2018/2/layout/IconVerticalSolidList"/>
    <dgm:cxn modelId="{B9C5F85D-C943-435E-A2E3-C34E8BA43FD7}" type="presParOf" srcId="{B4CBAC77-CA03-49C5-9E18-3EEB9C0C9038}" destId="{7B3DA718-0D9A-4372-AE4E-1FA8D90B01BC}" srcOrd="0" destOrd="0" presId="urn:microsoft.com/office/officeart/2018/2/layout/IconVerticalSolidList"/>
    <dgm:cxn modelId="{AD357B36-D2BE-45BD-99D0-B1A03759C352}" type="presParOf" srcId="{B4CBAC77-CA03-49C5-9E18-3EEB9C0C9038}" destId="{1620C6BE-BCA3-45E3-B266-EF70A3299444}" srcOrd="1" destOrd="0" presId="urn:microsoft.com/office/officeart/2018/2/layout/IconVerticalSolidList"/>
    <dgm:cxn modelId="{9576094E-C61C-41A2-AE87-40C0A0B5D0F4}" type="presParOf" srcId="{B4CBAC77-CA03-49C5-9E18-3EEB9C0C9038}" destId="{7D4A6031-2121-4CC1-8F22-A131B9CEBF8F}" srcOrd="2" destOrd="0" presId="urn:microsoft.com/office/officeart/2018/2/layout/IconVerticalSolidList"/>
    <dgm:cxn modelId="{CE2EBD7F-8D72-4962-830B-F4FA3CCDE403}" type="presParOf" srcId="{B4CBAC77-CA03-49C5-9E18-3EEB9C0C9038}" destId="{183F6D7C-AB71-4409-B925-B34BD94241D8}" srcOrd="3" destOrd="0" presId="urn:microsoft.com/office/officeart/2018/2/layout/IconVerticalSolidList"/>
    <dgm:cxn modelId="{B4AA1122-F0A3-4676-B2F6-4D5D4B21AA24}" type="presParOf" srcId="{8B9D78DD-350A-4AA8-859B-D68511B6499C}" destId="{C0EE3028-72B0-4B57-9EE2-8305AE10F556}" srcOrd="1" destOrd="0" presId="urn:microsoft.com/office/officeart/2018/2/layout/IconVerticalSolidList"/>
    <dgm:cxn modelId="{96981387-9A28-4A79-AE1E-B24E4124CB92}" type="presParOf" srcId="{8B9D78DD-350A-4AA8-859B-D68511B6499C}" destId="{F7B58FEC-D770-447F-8D10-580D403B07AF}" srcOrd="2" destOrd="0" presId="urn:microsoft.com/office/officeart/2018/2/layout/IconVerticalSolidList"/>
    <dgm:cxn modelId="{F6531AE1-380C-406C-859C-83832A6FCD90}" type="presParOf" srcId="{F7B58FEC-D770-447F-8D10-580D403B07AF}" destId="{8B886F45-5927-4AEE-A34E-08501CCF8B4F}" srcOrd="0" destOrd="0" presId="urn:microsoft.com/office/officeart/2018/2/layout/IconVerticalSolidList"/>
    <dgm:cxn modelId="{F61B3E40-BEB9-4FB7-A3E5-17A3D81F6907}" type="presParOf" srcId="{F7B58FEC-D770-447F-8D10-580D403B07AF}" destId="{76E1B11D-A3F5-4940-A1E0-9728363F40C0}" srcOrd="1" destOrd="0" presId="urn:microsoft.com/office/officeart/2018/2/layout/IconVerticalSolidList"/>
    <dgm:cxn modelId="{938347DA-7F32-4D08-9E9C-AF55DE639FD2}" type="presParOf" srcId="{F7B58FEC-D770-447F-8D10-580D403B07AF}" destId="{929EFA4B-A765-435D-B850-3EE33F82F079}" srcOrd="2" destOrd="0" presId="urn:microsoft.com/office/officeart/2018/2/layout/IconVerticalSolidList"/>
    <dgm:cxn modelId="{413E283F-622B-4031-A213-E0788BB05DA0}" type="presParOf" srcId="{F7B58FEC-D770-447F-8D10-580D403B07AF}" destId="{7F82B8F8-713A-4583-AAFE-AADD83FA0C60}" srcOrd="3" destOrd="0" presId="urn:microsoft.com/office/officeart/2018/2/layout/IconVerticalSolidList"/>
    <dgm:cxn modelId="{4EFA79FC-66AF-44EA-8A8F-67C10A2297C3}" type="presParOf" srcId="{8B9D78DD-350A-4AA8-859B-D68511B6499C}" destId="{B39E474E-99ED-409D-A52A-4601F7910BF1}" srcOrd="3" destOrd="0" presId="urn:microsoft.com/office/officeart/2018/2/layout/IconVerticalSolidList"/>
    <dgm:cxn modelId="{0D29BDE7-05F3-488B-8C0B-CDC64220B7C7}" type="presParOf" srcId="{8B9D78DD-350A-4AA8-859B-D68511B6499C}" destId="{54215ACE-56A8-4D20-8276-3D77B78A727C}" srcOrd="4" destOrd="0" presId="urn:microsoft.com/office/officeart/2018/2/layout/IconVerticalSolidList"/>
    <dgm:cxn modelId="{84F980F7-F46F-4860-9586-6F1D87963E3E}" type="presParOf" srcId="{54215ACE-56A8-4D20-8276-3D77B78A727C}" destId="{66A9CD92-C27D-4EFE-B724-E26348A0340E}" srcOrd="0" destOrd="0" presId="urn:microsoft.com/office/officeart/2018/2/layout/IconVerticalSolidList"/>
    <dgm:cxn modelId="{E9BE9F7D-FE3E-4AC2-B146-CCF9BBC3845B}" type="presParOf" srcId="{54215ACE-56A8-4D20-8276-3D77B78A727C}" destId="{0238AE7E-6995-47C5-B6CB-F58A4B3A7F92}" srcOrd="1" destOrd="0" presId="urn:microsoft.com/office/officeart/2018/2/layout/IconVerticalSolidList"/>
    <dgm:cxn modelId="{04DA4F43-7FA8-4BF7-9C5C-A375C9CCF0E1}" type="presParOf" srcId="{54215ACE-56A8-4D20-8276-3D77B78A727C}" destId="{D301565F-9348-4893-A998-F301BDC664B7}" srcOrd="2" destOrd="0" presId="urn:microsoft.com/office/officeart/2018/2/layout/IconVerticalSolidList"/>
    <dgm:cxn modelId="{6C8F1E9B-1CD8-42C4-A5A7-1B3A391115AB}" type="presParOf" srcId="{54215ACE-56A8-4D20-8276-3D77B78A727C}" destId="{24EDA983-EB8C-43F8-8A9E-9A7E80DF99A3}" srcOrd="3" destOrd="0" presId="urn:microsoft.com/office/officeart/2018/2/layout/IconVerticalSolidList"/>
    <dgm:cxn modelId="{04C985F8-8CCF-4CAC-88C5-3C2DE32F87B0}" type="presParOf" srcId="{8B9D78DD-350A-4AA8-859B-D68511B6499C}" destId="{24263F38-DD94-4F0A-9B3D-210E2C083C7C}" srcOrd="5" destOrd="0" presId="urn:microsoft.com/office/officeart/2018/2/layout/IconVerticalSolidList"/>
    <dgm:cxn modelId="{24D00AA9-B57A-41AD-8251-642310B0EDFE}" type="presParOf" srcId="{8B9D78DD-350A-4AA8-859B-D68511B6499C}" destId="{10773A06-7813-456E-9D93-1B8D182B2F74}" srcOrd="6" destOrd="0" presId="urn:microsoft.com/office/officeart/2018/2/layout/IconVerticalSolidList"/>
    <dgm:cxn modelId="{09D96770-C5D1-4D00-9F27-3315CD28EE23}" type="presParOf" srcId="{10773A06-7813-456E-9D93-1B8D182B2F74}" destId="{CB746465-08F1-4649-BF75-AD6FE189309A}" srcOrd="0" destOrd="0" presId="urn:microsoft.com/office/officeart/2018/2/layout/IconVerticalSolidList"/>
    <dgm:cxn modelId="{4D00AB43-9069-45CF-905E-DB3F1EF1C978}" type="presParOf" srcId="{10773A06-7813-456E-9D93-1B8D182B2F74}" destId="{BAFEEA48-DA53-4899-8BD6-E4E977EEF321}" srcOrd="1" destOrd="0" presId="urn:microsoft.com/office/officeart/2018/2/layout/IconVerticalSolidList"/>
    <dgm:cxn modelId="{D30591CE-D6C0-439C-AD95-CD29E5D449CA}" type="presParOf" srcId="{10773A06-7813-456E-9D93-1B8D182B2F74}" destId="{160C8273-DBA8-4C38-BB3A-BDED410A34F3}" srcOrd="2" destOrd="0" presId="urn:microsoft.com/office/officeart/2018/2/layout/IconVerticalSolidList"/>
    <dgm:cxn modelId="{B9D645F7-38BD-40C2-976D-545ECC8D9852}" type="presParOf" srcId="{10773A06-7813-456E-9D93-1B8D182B2F74}" destId="{1CFF04AE-571D-40AF-8E64-DC8A530407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BE6468-D665-4221-B2FD-7CD3618D15B3}" type="doc">
      <dgm:prSet loTypeId="urn:microsoft.com/office/officeart/2005/8/layout/default" loCatId="list" qsTypeId="urn:microsoft.com/office/officeart/2005/8/quickstyle/simple4" qsCatId="simple" csTypeId="urn:microsoft.com/office/officeart/2005/8/colors/accent2_2" csCatId="accent2"/>
      <dgm:spPr/>
      <dgm:t>
        <a:bodyPr/>
        <a:lstStyle/>
        <a:p>
          <a:endParaRPr lang="en-US"/>
        </a:p>
      </dgm:t>
    </dgm:pt>
    <dgm:pt modelId="{29817CCA-3F45-46F9-A3BB-483E76EF0239}">
      <dgm:prSet/>
      <dgm:spPr/>
      <dgm:t>
        <a:bodyPr/>
        <a:lstStyle/>
        <a:p>
          <a:r>
            <a:rPr lang="en-US" b="1"/>
            <a:t>Make it Unique</a:t>
          </a:r>
          <a:endParaRPr lang="en-US"/>
        </a:p>
      </dgm:t>
    </dgm:pt>
    <dgm:pt modelId="{28E9F275-224E-4A14-87B4-15C92C75C1A7}" type="parTrans" cxnId="{56417F14-45AC-4E29-8A9D-B67042093FD9}">
      <dgm:prSet/>
      <dgm:spPr/>
      <dgm:t>
        <a:bodyPr/>
        <a:lstStyle/>
        <a:p>
          <a:endParaRPr lang="en-US"/>
        </a:p>
      </dgm:t>
    </dgm:pt>
    <dgm:pt modelId="{A0A8A977-0946-4354-B53B-B6C000C5B512}" type="sibTrans" cxnId="{56417F14-45AC-4E29-8A9D-B67042093FD9}">
      <dgm:prSet/>
      <dgm:spPr/>
      <dgm:t>
        <a:bodyPr/>
        <a:lstStyle/>
        <a:p>
          <a:endParaRPr lang="en-US"/>
        </a:p>
      </dgm:t>
    </dgm:pt>
    <dgm:pt modelId="{76EF7DBD-9C44-45D7-9331-F91C1347623C}">
      <dgm:prSet/>
      <dgm:spPr/>
      <dgm:t>
        <a:bodyPr/>
        <a:lstStyle/>
        <a:p>
          <a:r>
            <a:rPr lang="en-US" b="1"/>
            <a:t>Showcase your skills</a:t>
          </a:r>
          <a:endParaRPr lang="en-US"/>
        </a:p>
      </dgm:t>
    </dgm:pt>
    <dgm:pt modelId="{EE4B5035-93A5-4920-A093-007CD687C153}" type="parTrans" cxnId="{1A018019-4DBB-4673-8BE2-97B56DA93EA6}">
      <dgm:prSet/>
      <dgm:spPr/>
      <dgm:t>
        <a:bodyPr/>
        <a:lstStyle/>
        <a:p>
          <a:endParaRPr lang="en-US"/>
        </a:p>
      </dgm:t>
    </dgm:pt>
    <dgm:pt modelId="{FD7A5DDD-BE2B-44B5-BA3D-D42153E213B2}" type="sibTrans" cxnId="{1A018019-4DBB-4673-8BE2-97B56DA93EA6}">
      <dgm:prSet/>
      <dgm:spPr/>
      <dgm:t>
        <a:bodyPr/>
        <a:lstStyle/>
        <a:p>
          <a:endParaRPr lang="en-US"/>
        </a:p>
      </dgm:t>
    </dgm:pt>
    <dgm:pt modelId="{52F14DFE-DA89-47AF-AC93-2F6C51761DB4}">
      <dgm:prSet/>
      <dgm:spPr/>
      <dgm:t>
        <a:bodyPr/>
        <a:lstStyle/>
        <a:p>
          <a:r>
            <a:rPr lang="en-US" b="1"/>
            <a:t>Have quality projects</a:t>
          </a:r>
          <a:endParaRPr lang="en-US"/>
        </a:p>
      </dgm:t>
    </dgm:pt>
    <dgm:pt modelId="{C7526A4F-C077-4AFE-95E9-39F9A11E0339}" type="parTrans" cxnId="{706E389F-0DD1-40F4-BD7B-BAEB72ABF21F}">
      <dgm:prSet/>
      <dgm:spPr/>
      <dgm:t>
        <a:bodyPr/>
        <a:lstStyle/>
        <a:p>
          <a:endParaRPr lang="en-US"/>
        </a:p>
      </dgm:t>
    </dgm:pt>
    <dgm:pt modelId="{41AA5CBF-136B-4262-875E-2B4C553AA284}" type="sibTrans" cxnId="{706E389F-0DD1-40F4-BD7B-BAEB72ABF21F}">
      <dgm:prSet/>
      <dgm:spPr/>
      <dgm:t>
        <a:bodyPr/>
        <a:lstStyle/>
        <a:p>
          <a:endParaRPr lang="en-US"/>
        </a:p>
      </dgm:t>
    </dgm:pt>
    <dgm:pt modelId="{DD95286A-3763-48E7-9108-032D06E39BCF}">
      <dgm:prSet/>
      <dgm:spPr/>
      <dgm:t>
        <a:bodyPr/>
        <a:lstStyle/>
        <a:p>
          <a:r>
            <a:rPr lang="en-US" b="1"/>
            <a:t>Relevant content (no waffle)</a:t>
          </a:r>
          <a:endParaRPr lang="en-US"/>
        </a:p>
      </dgm:t>
    </dgm:pt>
    <dgm:pt modelId="{442D21DC-3B69-430C-8E1F-AF75496A64F5}" type="parTrans" cxnId="{3584394C-66B7-403E-8C6D-906D81082945}">
      <dgm:prSet/>
      <dgm:spPr/>
      <dgm:t>
        <a:bodyPr/>
        <a:lstStyle/>
        <a:p>
          <a:endParaRPr lang="en-US"/>
        </a:p>
      </dgm:t>
    </dgm:pt>
    <dgm:pt modelId="{BF0A7F74-EF87-4CF6-8782-EAE64927734B}" type="sibTrans" cxnId="{3584394C-66B7-403E-8C6D-906D81082945}">
      <dgm:prSet/>
      <dgm:spPr/>
      <dgm:t>
        <a:bodyPr/>
        <a:lstStyle/>
        <a:p>
          <a:endParaRPr lang="en-US"/>
        </a:p>
      </dgm:t>
    </dgm:pt>
    <dgm:pt modelId="{915D4E54-6188-4709-93F3-05696FE97437}">
      <dgm:prSet/>
      <dgm:spPr/>
      <dgm:t>
        <a:bodyPr/>
        <a:lstStyle/>
        <a:p>
          <a:r>
            <a:rPr lang="en-US" b="1"/>
            <a:t>Simplicity</a:t>
          </a:r>
          <a:endParaRPr lang="en-US"/>
        </a:p>
      </dgm:t>
    </dgm:pt>
    <dgm:pt modelId="{09149782-945C-4E10-BC9D-70082EB5C078}" type="parTrans" cxnId="{BEABA08F-37EB-4C8D-93F6-810CE10616BA}">
      <dgm:prSet/>
      <dgm:spPr/>
      <dgm:t>
        <a:bodyPr/>
        <a:lstStyle/>
        <a:p>
          <a:endParaRPr lang="en-US"/>
        </a:p>
      </dgm:t>
    </dgm:pt>
    <dgm:pt modelId="{6110F591-0EAD-42A9-94D9-925B3CDF04E3}" type="sibTrans" cxnId="{BEABA08F-37EB-4C8D-93F6-810CE10616BA}">
      <dgm:prSet/>
      <dgm:spPr/>
      <dgm:t>
        <a:bodyPr/>
        <a:lstStyle/>
        <a:p>
          <a:endParaRPr lang="en-US"/>
        </a:p>
      </dgm:t>
    </dgm:pt>
    <dgm:pt modelId="{8BC7BD1C-E5E8-44F2-9E35-FDBE0B9C369A}">
      <dgm:prSet/>
      <dgm:spPr/>
      <dgm:t>
        <a:bodyPr/>
        <a:lstStyle/>
        <a:p>
          <a:r>
            <a:rPr lang="en-US" b="1"/>
            <a:t>Quality over Quantity</a:t>
          </a:r>
          <a:endParaRPr lang="en-US"/>
        </a:p>
      </dgm:t>
    </dgm:pt>
    <dgm:pt modelId="{53207022-4BAB-4DBA-A5F2-8F2A412CE0E1}" type="parTrans" cxnId="{E6C40C71-8415-4C96-A819-D6C1B5562CA0}">
      <dgm:prSet/>
      <dgm:spPr/>
      <dgm:t>
        <a:bodyPr/>
        <a:lstStyle/>
        <a:p>
          <a:endParaRPr lang="en-US"/>
        </a:p>
      </dgm:t>
    </dgm:pt>
    <dgm:pt modelId="{BD4447BD-1FF2-49BA-A3C2-40797D639930}" type="sibTrans" cxnId="{E6C40C71-8415-4C96-A819-D6C1B5562CA0}">
      <dgm:prSet/>
      <dgm:spPr/>
      <dgm:t>
        <a:bodyPr/>
        <a:lstStyle/>
        <a:p>
          <a:endParaRPr lang="en-US"/>
        </a:p>
      </dgm:t>
    </dgm:pt>
    <dgm:pt modelId="{A763F3B7-55EF-4BD5-9870-6BC811E8969A}" type="pres">
      <dgm:prSet presAssocID="{EBBE6468-D665-4221-B2FD-7CD3618D15B3}" presName="diagram" presStyleCnt="0">
        <dgm:presLayoutVars>
          <dgm:dir/>
          <dgm:resizeHandles val="exact"/>
        </dgm:presLayoutVars>
      </dgm:prSet>
      <dgm:spPr/>
    </dgm:pt>
    <dgm:pt modelId="{2E45B572-B5FF-4F71-B3BE-8198C6896588}" type="pres">
      <dgm:prSet presAssocID="{29817CCA-3F45-46F9-A3BB-483E76EF0239}" presName="node" presStyleLbl="node1" presStyleIdx="0" presStyleCnt="6">
        <dgm:presLayoutVars>
          <dgm:bulletEnabled val="1"/>
        </dgm:presLayoutVars>
      </dgm:prSet>
      <dgm:spPr/>
    </dgm:pt>
    <dgm:pt modelId="{4F6C7032-D326-4CB5-A1D7-054530C60C40}" type="pres">
      <dgm:prSet presAssocID="{A0A8A977-0946-4354-B53B-B6C000C5B512}" presName="sibTrans" presStyleCnt="0"/>
      <dgm:spPr/>
    </dgm:pt>
    <dgm:pt modelId="{583F3AB8-387D-483B-8387-650B93BF9EB6}" type="pres">
      <dgm:prSet presAssocID="{76EF7DBD-9C44-45D7-9331-F91C1347623C}" presName="node" presStyleLbl="node1" presStyleIdx="1" presStyleCnt="6">
        <dgm:presLayoutVars>
          <dgm:bulletEnabled val="1"/>
        </dgm:presLayoutVars>
      </dgm:prSet>
      <dgm:spPr/>
    </dgm:pt>
    <dgm:pt modelId="{49374B91-EF84-48FE-9AF6-96AFD6246279}" type="pres">
      <dgm:prSet presAssocID="{FD7A5DDD-BE2B-44B5-BA3D-D42153E213B2}" presName="sibTrans" presStyleCnt="0"/>
      <dgm:spPr/>
    </dgm:pt>
    <dgm:pt modelId="{D9A9D411-BF8F-4E1B-93F9-79C2619F1C4B}" type="pres">
      <dgm:prSet presAssocID="{52F14DFE-DA89-47AF-AC93-2F6C51761DB4}" presName="node" presStyleLbl="node1" presStyleIdx="2" presStyleCnt="6">
        <dgm:presLayoutVars>
          <dgm:bulletEnabled val="1"/>
        </dgm:presLayoutVars>
      </dgm:prSet>
      <dgm:spPr/>
    </dgm:pt>
    <dgm:pt modelId="{7AE3BC02-B035-4DA0-B50E-D2F49B35D21D}" type="pres">
      <dgm:prSet presAssocID="{41AA5CBF-136B-4262-875E-2B4C553AA284}" presName="sibTrans" presStyleCnt="0"/>
      <dgm:spPr/>
    </dgm:pt>
    <dgm:pt modelId="{DC9D936D-B3D5-4F52-9ED7-35067FBB9FDF}" type="pres">
      <dgm:prSet presAssocID="{DD95286A-3763-48E7-9108-032D06E39BCF}" presName="node" presStyleLbl="node1" presStyleIdx="3" presStyleCnt="6">
        <dgm:presLayoutVars>
          <dgm:bulletEnabled val="1"/>
        </dgm:presLayoutVars>
      </dgm:prSet>
      <dgm:spPr/>
    </dgm:pt>
    <dgm:pt modelId="{7C5AD124-E193-43C2-883D-8D294A1AA5B2}" type="pres">
      <dgm:prSet presAssocID="{BF0A7F74-EF87-4CF6-8782-EAE64927734B}" presName="sibTrans" presStyleCnt="0"/>
      <dgm:spPr/>
    </dgm:pt>
    <dgm:pt modelId="{1CD0FA6B-5B20-45B1-AE64-7C74BA53ADA2}" type="pres">
      <dgm:prSet presAssocID="{915D4E54-6188-4709-93F3-05696FE97437}" presName="node" presStyleLbl="node1" presStyleIdx="4" presStyleCnt="6">
        <dgm:presLayoutVars>
          <dgm:bulletEnabled val="1"/>
        </dgm:presLayoutVars>
      </dgm:prSet>
      <dgm:spPr/>
    </dgm:pt>
    <dgm:pt modelId="{939F3E79-BB80-46DC-B0DE-656A7DB30CFC}" type="pres">
      <dgm:prSet presAssocID="{6110F591-0EAD-42A9-94D9-925B3CDF04E3}" presName="sibTrans" presStyleCnt="0"/>
      <dgm:spPr/>
    </dgm:pt>
    <dgm:pt modelId="{9B3C3185-CB6D-4C2A-A63D-05A436B8F579}" type="pres">
      <dgm:prSet presAssocID="{8BC7BD1C-E5E8-44F2-9E35-FDBE0B9C369A}" presName="node" presStyleLbl="node1" presStyleIdx="5" presStyleCnt="6">
        <dgm:presLayoutVars>
          <dgm:bulletEnabled val="1"/>
        </dgm:presLayoutVars>
      </dgm:prSet>
      <dgm:spPr/>
    </dgm:pt>
  </dgm:ptLst>
  <dgm:cxnLst>
    <dgm:cxn modelId="{56417F14-45AC-4E29-8A9D-B67042093FD9}" srcId="{EBBE6468-D665-4221-B2FD-7CD3618D15B3}" destId="{29817CCA-3F45-46F9-A3BB-483E76EF0239}" srcOrd="0" destOrd="0" parTransId="{28E9F275-224E-4A14-87B4-15C92C75C1A7}" sibTransId="{A0A8A977-0946-4354-B53B-B6C000C5B512}"/>
    <dgm:cxn modelId="{1A018019-4DBB-4673-8BE2-97B56DA93EA6}" srcId="{EBBE6468-D665-4221-B2FD-7CD3618D15B3}" destId="{76EF7DBD-9C44-45D7-9331-F91C1347623C}" srcOrd="1" destOrd="0" parTransId="{EE4B5035-93A5-4920-A093-007CD687C153}" sibTransId="{FD7A5DDD-BE2B-44B5-BA3D-D42153E213B2}"/>
    <dgm:cxn modelId="{7790F929-B684-40AE-80AF-185867C95E4C}" type="presOf" srcId="{52F14DFE-DA89-47AF-AC93-2F6C51761DB4}" destId="{D9A9D411-BF8F-4E1B-93F9-79C2619F1C4B}" srcOrd="0" destOrd="0" presId="urn:microsoft.com/office/officeart/2005/8/layout/default"/>
    <dgm:cxn modelId="{E6BCEB33-DD48-484E-B4F4-3EC077E8BE13}" type="presOf" srcId="{EBBE6468-D665-4221-B2FD-7CD3618D15B3}" destId="{A763F3B7-55EF-4BD5-9870-6BC811E8969A}" srcOrd="0" destOrd="0" presId="urn:microsoft.com/office/officeart/2005/8/layout/default"/>
    <dgm:cxn modelId="{1F97BB38-D5A8-4980-A34A-524FD2D3A71B}" type="presOf" srcId="{29817CCA-3F45-46F9-A3BB-483E76EF0239}" destId="{2E45B572-B5FF-4F71-B3BE-8198C6896588}" srcOrd="0" destOrd="0" presId="urn:microsoft.com/office/officeart/2005/8/layout/default"/>
    <dgm:cxn modelId="{F2FADB38-F367-4759-A657-4199CFCFCFBF}" type="presOf" srcId="{8BC7BD1C-E5E8-44F2-9E35-FDBE0B9C369A}" destId="{9B3C3185-CB6D-4C2A-A63D-05A436B8F579}" srcOrd="0" destOrd="0" presId="urn:microsoft.com/office/officeart/2005/8/layout/default"/>
    <dgm:cxn modelId="{3584394C-66B7-403E-8C6D-906D81082945}" srcId="{EBBE6468-D665-4221-B2FD-7CD3618D15B3}" destId="{DD95286A-3763-48E7-9108-032D06E39BCF}" srcOrd="3" destOrd="0" parTransId="{442D21DC-3B69-430C-8E1F-AF75496A64F5}" sibTransId="{BF0A7F74-EF87-4CF6-8782-EAE64927734B}"/>
    <dgm:cxn modelId="{E6C40C71-8415-4C96-A819-D6C1B5562CA0}" srcId="{EBBE6468-D665-4221-B2FD-7CD3618D15B3}" destId="{8BC7BD1C-E5E8-44F2-9E35-FDBE0B9C369A}" srcOrd="5" destOrd="0" parTransId="{53207022-4BAB-4DBA-A5F2-8F2A412CE0E1}" sibTransId="{BD4447BD-1FF2-49BA-A3C2-40797D639930}"/>
    <dgm:cxn modelId="{C6D5C456-E8F8-44E1-B9A3-486CE58AA6B0}" type="presOf" srcId="{DD95286A-3763-48E7-9108-032D06E39BCF}" destId="{DC9D936D-B3D5-4F52-9ED7-35067FBB9FDF}" srcOrd="0" destOrd="0" presId="urn:microsoft.com/office/officeart/2005/8/layout/default"/>
    <dgm:cxn modelId="{BEABA08F-37EB-4C8D-93F6-810CE10616BA}" srcId="{EBBE6468-D665-4221-B2FD-7CD3618D15B3}" destId="{915D4E54-6188-4709-93F3-05696FE97437}" srcOrd="4" destOrd="0" parTransId="{09149782-945C-4E10-BC9D-70082EB5C078}" sibTransId="{6110F591-0EAD-42A9-94D9-925B3CDF04E3}"/>
    <dgm:cxn modelId="{706E389F-0DD1-40F4-BD7B-BAEB72ABF21F}" srcId="{EBBE6468-D665-4221-B2FD-7CD3618D15B3}" destId="{52F14DFE-DA89-47AF-AC93-2F6C51761DB4}" srcOrd="2" destOrd="0" parTransId="{C7526A4F-C077-4AFE-95E9-39F9A11E0339}" sibTransId="{41AA5CBF-136B-4262-875E-2B4C553AA284}"/>
    <dgm:cxn modelId="{FBC174A9-596C-450D-A4E1-C89858F9C246}" type="presOf" srcId="{76EF7DBD-9C44-45D7-9331-F91C1347623C}" destId="{583F3AB8-387D-483B-8387-650B93BF9EB6}" srcOrd="0" destOrd="0" presId="urn:microsoft.com/office/officeart/2005/8/layout/default"/>
    <dgm:cxn modelId="{48C6AFDE-70F5-4EB6-A79B-CB52B8C4D52B}" type="presOf" srcId="{915D4E54-6188-4709-93F3-05696FE97437}" destId="{1CD0FA6B-5B20-45B1-AE64-7C74BA53ADA2}" srcOrd="0" destOrd="0" presId="urn:microsoft.com/office/officeart/2005/8/layout/default"/>
    <dgm:cxn modelId="{55940AC9-A9E5-46A4-97D4-AB43551A4BC2}" type="presParOf" srcId="{A763F3B7-55EF-4BD5-9870-6BC811E8969A}" destId="{2E45B572-B5FF-4F71-B3BE-8198C6896588}" srcOrd="0" destOrd="0" presId="urn:microsoft.com/office/officeart/2005/8/layout/default"/>
    <dgm:cxn modelId="{AF55E049-24D2-40C7-948A-738D584C844E}" type="presParOf" srcId="{A763F3B7-55EF-4BD5-9870-6BC811E8969A}" destId="{4F6C7032-D326-4CB5-A1D7-054530C60C40}" srcOrd="1" destOrd="0" presId="urn:microsoft.com/office/officeart/2005/8/layout/default"/>
    <dgm:cxn modelId="{D0401F1E-645E-48F6-B2D1-CF34065BA486}" type="presParOf" srcId="{A763F3B7-55EF-4BD5-9870-6BC811E8969A}" destId="{583F3AB8-387D-483B-8387-650B93BF9EB6}" srcOrd="2" destOrd="0" presId="urn:microsoft.com/office/officeart/2005/8/layout/default"/>
    <dgm:cxn modelId="{C7D4E1C6-E25C-4C67-B6CB-DB7099F153CF}" type="presParOf" srcId="{A763F3B7-55EF-4BD5-9870-6BC811E8969A}" destId="{49374B91-EF84-48FE-9AF6-96AFD6246279}" srcOrd="3" destOrd="0" presId="urn:microsoft.com/office/officeart/2005/8/layout/default"/>
    <dgm:cxn modelId="{09BE2DC5-0F10-449D-8CF5-5901841C57F3}" type="presParOf" srcId="{A763F3B7-55EF-4BD5-9870-6BC811E8969A}" destId="{D9A9D411-BF8F-4E1B-93F9-79C2619F1C4B}" srcOrd="4" destOrd="0" presId="urn:microsoft.com/office/officeart/2005/8/layout/default"/>
    <dgm:cxn modelId="{D25D59C4-277E-438E-BCDD-19C51EBF5CC4}" type="presParOf" srcId="{A763F3B7-55EF-4BD5-9870-6BC811E8969A}" destId="{7AE3BC02-B035-4DA0-B50E-D2F49B35D21D}" srcOrd="5" destOrd="0" presId="urn:microsoft.com/office/officeart/2005/8/layout/default"/>
    <dgm:cxn modelId="{09FCB391-02EF-488E-ABB4-395A8C7F1B73}" type="presParOf" srcId="{A763F3B7-55EF-4BD5-9870-6BC811E8969A}" destId="{DC9D936D-B3D5-4F52-9ED7-35067FBB9FDF}" srcOrd="6" destOrd="0" presId="urn:microsoft.com/office/officeart/2005/8/layout/default"/>
    <dgm:cxn modelId="{922F26B6-5A03-41D2-83EB-5C1BBDF95070}" type="presParOf" srcId="{A763F3B7-55EF-4BD5-9870-6BC811E8969A}" destId="{7C5AD124-E193-43C2-883D-8D294A1AA5B2}" srcOrd="7" destOrd="0" presId="urn:microsoft.com/office/officeart/2005/8/layout/default"/>
    <dgm:cxn modelId="{2FFD9898-8F03-4517-81BD-015B3818AC71}" type="presParOf" srcId="{A763F3B7-55EF-4BD5-9870-6BC811E8969A}" destId="{1CD0FA6B-5B20-45B1-AE64-7C74BA53ADA2}" srcOrd="8" destOrd="0" presId="urn:microsoft.com/office/officeart/2005/8/layout/default"/>
    <dgm:cxn modelId="{1291526A-4A9A-4E77-9DDA-7EA479A0F0BA}" type="presParOf" srcId="{A763F3B7-55EF-4BD5-9870-6BC811E8969A}" destId="{939F3E79-BB80-46DC-B0DE-656A7DB30CFC}" srcOrd="9" destOrd="0" presId="urn:microsoft.com/office/officeart/2005/8/layout/default"/>
    <dgm:cxn modelId="{D304F42A-18D6-41EC-990A-38C7AE673DD9}" type="presParOf" srcId="{A763F3B7-55EF-4BD5-9870-6BC811E8969A}" destId="{9B3C3185-CB6D-4C2A-A63D-05A436B8F579}"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89DE78-9A04-488E-95DF-96743236185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17E7D54-0759-41CD-A2B6-48B3C6B99ABB}">
      <dgm:prSet/>
      <dgm:spPr/>
      <dgm:t>
        <a:bodyPr/>
        <a:lstStyle/>
        <a:p>
          <a:r>
            <a:rPr lang="en-US" b="1"/>
            <a:t>BIO</a:t>
          </a:r>
          <a:endParaRPr lang="en-US"/>
        </a:p>
      </dgm:t>
    </dgm:pt>
    <dgm:pt modelId="{8FE28839-FD6C-46E0-A55F-488130F3EF19}" type="parTrans" cxnId="{C3F895C8-C394-4BFC-9921-5D9CD15586DA}">
      <dgm:prSet/>
      <dgm:spPr/>
      <dgm:t>
        <a:bodyPr/>
        <a:lstStyle/>
        <a:p>
          <a:endParaRPr lang="en-US"/>
        </a:p>
      </dgm:t>
    </dgm:pt>
    <dgm:pt modelId="{69CBB833-9A89-4259-8F6D-401296A8B5E9}" type="sibTrans" cxnId="{C3F895C8-C394-4BFC-9921-5D9CD15586DA}">
      <dgm:prSet/>
      <dgm:spPr/>
      <dgm:t>
        <a:bodyPr/>
        <a:lstStyle/>
        <a:p>
          <a:endParaRPr lang="en-US"/>
        </a:p>
      </dgm:t>
    </dgm:pt>
    <dgm:pt modelId="{2287261B-D2B2-451B-88AA-E339F52D3CDD}">
      <dgm:prSet/>
      <dgm:spPr/>
      <dgm:t>
        <a:bodyPr/>
        <a:lstStyle/>
        <a:p>
          <a:r>
            <a:rPr lang="en-US" b="1"/>
            <a:t>CONTACT INFORMATION</a:t>
          </a:r>
          <a:endParaRPr lang="en-US"/>
        </a:p>
      </dgm:t>
    </dgm:pt>
    <dgm:pt modelId="{5952AA63-100A-4337-8E4C-3E76195D1EB6}" type="parTrans" cxnId="{01BFAAF2-0BE8-4D61-AE3B-C73C7B5AD444}">
      <dgm:prSet/>
      <dgm:spPr/>
      <dgm:t>
        <a:bodyPr/>
        <a:lstStyle/>
        <a:p>
          <a:endParaRPr lang="en-US"/>
        </a:p>
      </dgm:t>
    </dgm:pt>
    <dgm:pt modelId="{0A4E9C5A-53E6-403D-93E3-8E95FD803EFF}" type="sibTrans" cxnId="{01BFAAF2-0BE8-4D61-AE3B-C73C7B5AD444}">
      <dgm:prSet/>
      <dgm:spPr/>
      <dgm:t>
        <a:bodyPr/>
        <a:lstStyle/>
        <a:p>
          <a:endParaRPr lang="en-US"/>
        </a:p>
      </dgm:t>
    </dgm:pt>
    <dgm:pt modelId="{FEDA6527-8890-4058-A6C8-D86D2ABE90FA}">
      <dgm:prSet/>
      <dgm:spPr/>
      <dgm:t>
        <a:bodyPr/>
        <a:lstStyle/>
        <a:p>
          <a:r>
            <a:rPr lang="en-US" b="1"/>
            <a:t>PROJECTS </a:t>
          </a:r>
          <a:endParaRPr lang="en-US"/>
        </a:p>
      </dgm:t>
    </dgm:pt>
    <dgm:pt modelId="{DBF15138-9EBB-48F7-A242-769EFCCD3180}" type="parTrans" cxnId="{702C7B03-3538-4C47-8FD7-192976FA1C56}">
      <dgm:prSet/>
      <dgm:spPr/>
      <dgm:t>
        <a:bodyPr/>
        <a:lstStyle/>
        <a:p>
          <a:endParaRPr lang="en-US"/>
        </a:p>
      </dgm:t>
    </dgm:pt>
    <dgm:pt modelId="{59E98408-E8BF-40DC-8B7D-0D3A2F90E560}" type="sibTrans" cxnId="{702C7B03-3538-4C47-8FD7-192976FA1C56}">
      <dgm:prSet/>
      <dgm:spPr/>
      <dgm:t>
        <a:bodyPr/>
        <a:lstStyle/>
        <a:p>
          <a:endParaRPr lang="en-US"/>
        </a:p>
      </dgm:t>
    </dgm:pt>
    <dgm:pt modelId="{700BC516-3040-42D0-B2A6-23AA7FD3B72B}">
      <dgm:prSet/>
      <dgm:spPr/>
      <dgm:t>
        <a:bodyPr/>
        <a:lstStyle/>
        <a:p>
          <a:r>
            <a:rPr lang="en-US" b="1"/>
            <a:t>EXPERIENCE </a:t>
          </a:r>
          <a:endParaRPr lang="en-US"/>
        </a:p>
      </dgm:t>
    </dgm:pt>
    <dgm:pt modelId="{BD87809C-2A3B-4E53-8367-E8B170883A3D}" type="parTrans" cxnId="{CB4723C2-A7A4-48B2-AA9E-3D8958F119F9}">
      <dgm:prSet/>
      <dgm:spPr/>
      <dgm:t>
        <a:bodyPr/>
        <a:lstStyle/>
        <a:p>
          <a:endParaRPr lang="en-US"/>
        </a:p>
      </dgm:t>
    </dgm:pt>
    <dgm:pt modelId="{A4ACEBF7-02A5-4A83-9DDB-7A9C2471FF09}" type="sibTrans" cxnId="{CB4723C2-A7A4-48B2-AA9E-3D8958F119F9}">
      <dgm:prSet/>
      <dgm:spPr/>
      <dgm:t>
        <a:bodyPr/>
        <a:lstStyle/>
        <a:p>
          <a:endParaRPr lang="en-US"/>
        </a:p>
      </dgm:t>
    </dgm:pt>
    <dgm:pt modelId="{B93F4A3A-E06B-4F58-B0B8-7386AF74C902}">
      <dgm:prSet/>
      <dgm:spPr/>
      <dgm:t>
        <a:bodyPr/>
        <a:lstStyle/>
        <a:p>
          <a:r>
            <a:rPr lang="en-US" b="1"/>
            <a:t>SKILLS</a:t>
          </a:r>
          <a:endParaRPr lang="en-US"/>
        </a:p>
      </dgm:t>
    </dgm:pt>
    <dgm:pt modelId="{DD710467-6FB7-4997-A489-B845105D07BA}" type="parTrans" cxnId="{D407EDEF-1E4F-4D87-890F-91BCA696B6DB}">
      <dgm:prSet/>
      <dgm:spPr/>
      <dgm:t>
        <a:bodyPr/>
        <a:lstStyle/>
        <a:p>
          <a:endParaRPr lang="en-US"/>
        </a:p>
      </dgm:t>
    </dgm:pt>
    <dgm:pt modelId="{8E295557-E466-4CEC-A7DD-785D3B2E7F7D}" type="sibTrans" cxnId="{D407EDEF-1E4F-4D87-890F-91BCA696B6DB}">
      <dgm:prSet/>
      <dgm:spPr/>
      <dgm:t>
        <a:bodyPr/>
        <a:lstStyle/>
        <a:p>
          <a:endParaRPr lang="en-US"/>
        </a:p>
      </dgm:t>
    </dgm:pt>
    <dgm:pt modelId="{B2A78078-173C-4A8A-9B38-575B896BFC91}">
      <dgm:prSet/>
      <dgm:spPr/>
      <dgm:t>
        <a:bodyPr/>
        <a:lstStyle/>
        <a:p>
          <a:r>
            <a:rPr lang="en-US" b="1"/>
            <a:t>SOCIAL MEDIA LINKS</a:t>
          </a:r>
          <a:endParaRPr lang="en-US"/>
        </a:p>
      </dgm:t>
    </dgm:pt>
    <dgm:pt modelId="{073E63A1-D290-4A2D-A134-480841011667}" type="parTrans" cxnId="{AECFF771-4817-47AE-9467-07598ACA0B32}">
      <dgm:prSet/>
      <dgm:spPr/>
      <dgm:t>
        <a:bodyPr/>
        <a:lstStyle/>
        <a:p>
          <a:endParaRPr lang="en-US"/>
        </a:p>
      </dgm:t>
    </dgm:pt>
    <dgm:pt modelId="{DC84EF58-C127-4443-94B2-8069C8CBD028}" type="sibTrans" cxnId="{AECFF771-4817-47AE-9467-07598ACA0B32}">
      <dgm:prSet/>
      <dgm:spPr/>
      <dgm:t>
        <a:bodyPr/>
        <a:lstStyle/>
        <a:p>
          <a:endParaRPr lang="en-US"/>
        </a:p>
      </dgm:t>
    </dgm:pt>
    <dgm:pt modelId="{0D9CB638-CCBD-4FD2-B802-9B02178E8A6E}">
      <dgm:prSet/>
      <dgm:spPr/>
      <dgm:t>
        <a:bodyPr/>
        <a:lstStyle/>
        <a:p>
          <a:r>
            <a:rPr lang="en-US" b="1"/>
            <a:t>AWARDS AND RECOGNITION </a:t>
          </a:r>
          <a:endParaRPr lang="en-US"/>
        </a:p>
      </dgm:t>
    </dgm:pt>
    <dgm:pt modelId="{9FA5A011-C5FB-413E-9A63-9FD50C7ADAC0}" type="parTrans" cxnId="{181E67E0-8AED-4E31-A7D3-17F88DFB9951}">
      <dgm:prSet/>
      <dgm:spPr/>
      <dgm:t>
        <a:bodyPr/>
        <a:lstStyle/>
        <a:p>
          <a:endParaRPr lang="en-US"/>
        </a:p>
      </dgm:t>
    </dgm:pt>
    <dgm:pt modelId="{D33528EA-AC36-474D-B2AA-511288C44BFF}" type="sibTrans" cxnId="{181E67E0-8AED-4E31-A7D3-17F88DFB9951}">
      <dgm:prSet/>
      <dgm:spPr/>
      <dgm:t>
        <a:bodyPr/>
        <a:lstStyle/>
        <a:p>
          <a:endParaRPr lang="en-US"/>
        </a:p>
      </dgm:t>
    </dgm:pt>
    <dgm:pt modelId="{854AE19A-7796-4296-A128-F8DA1EF150B2}">
      <dgm:prSet/>
      <dgm:spPr/>
      <dgm:t>
        <a:bodyPr/>
        <a:lstStyle/>
        <a:p>
          <a:r>
            <a:rPr lang="en-US" b="1"/>
            <a:t>DOCUMENTED SOURCE CODE </a:t>
          </a:r>
          <a:endParaRPr lang="en-US"/>
        </a:p>
      </dgm:t>
    </dgm:pt>
    <dgm:pt modelId="{24E1838A-BDDB-482A-B562-98B47A153144}" type="parTrans" cxnId="{25A20AF1-6581-4E50-A03B-ED6C39B384EA}">
      <dgm:prSet/>
      <dgm:spPr/>
      <dgm:t>
        <a:bodyPr/>
        <a:lstStyle/>
        <a:p>
          <a:endParaRPr lang="en-US"/>
        </a:p>
      </dgm:t>
    </dgm:pt>
    <dgm:pt modelId="{699A7222-6EB1-48CA-93AA-734B03C9C0D2}" type="sibTrans" cxnId="{25A20AF1-6581-4E50-A03B-ED6C39B384EA}">
      <dgm:prSet/>
      <dgm:spPr/>
      <dgm:t>
        <a:bodyPr/>
        <a:lstStyle/>
        <a:p>
          <a:endParaRPr lang="en-US"/>
        </a:p>
      </dgm:t>
    </dgm:pt>
    <dgm:pt modelId="{D55AF8F0-C7B3-4187-925D-2CD532894ADD}">
      <dgm:prSet/>
      <dgm:spPr/>
      <dgm:t>
        <a:bodyPr/>
        <a:lstStyle/>
        <a:p>
          <a:r>
            <a:rPr lang="en-US" b="1"/>
            <a:t>DOWNLOADABLE RESUME</a:t>
          </a:r>
          <a:endParaRPr lang="en-US"/>
        </a:p>
      </dgm:t>
    </dgm:pt>
    <dgm:pt modelId="{B08F34D7-57D0-4521-9619-1DC24DD12079}" type="parTrans" cxnId="{DF25EF2E-F9ED-41A7-9AFC-89EBD56947CB}">
      <dgm:prSet/>
      <dgm:spPr/>
      <dgm:t>
        <a:bodyPr/>
        <a:lstStyle/>
        <a:p>
          <a:endParaRPr lang="en-US"/>
        </a:p>
      </dgm:t>
    </dgm:pt>
    <dgm:pt modelId="{34121AED-FB14-484A-BCB5-43092EFE7EA7}" type="sibTrans" cxnId="{DF25EF2E-F9ED-41A7-9AFC-89EBD56947CB}">
      <dgm:prSet/>
      <dgm:spPr/>
      <dgm:t>
        <a:bodyPr/>
        <a:lstStyle/>
        <a:p>
          <a:endParaRPr lang="en-US"/>
        </a:p>
      </dgm:t>
    </dgm:pt>
    <dgm:pt modelId="{AC19B562-FCD4-409F-8834-5B4B5481EE93}" type="pres">
      <dgm:prSet presAssocID="{0A89DE78-9A04-488E-95DF-96743236185D}" presName="diagram" presStyleCnt="0">
        <dgm:presLayoutVars>
          <dgm:dir/>
          <dgm:resizeHandles val="exact"/>
        </dgm:presLayoutVars>
      </dgm:prSet>
      <dgm:spPr/>
    </dgm:pt>
    <dgm:pt modelId="{EB3D0057-733A-43BC-9B51-446742AD34E2}" type="pres">
      <dgm:prSet presAssocID="{117E7D54-0759-41CD-A2B6-48B3C6B99ABB}" presName="node" presStyleLbl="node1" presStyleIdx="0" presStyleCnt="9">
        <dgm:presLayoutVars>
          <dgm:bulletEnabled val="1"/>
        </dgm:presLayoutVars>
      </dgm:prSet>
      <dgm:spPr/>
    </dgm:pt>
    <dgm:pt modelId="{45E6A98D-9FD5-4F39-B848-234084A34B64}" type="pres">
      <dgm:prSet presAssocID="{69CBB833-9A89-4259-8F6D-401296A8B5E9}" presName="sibTrans" presStyleCnt="0"/>
      <dgm:spPr/>
    </dgm:pt>
    <dgm:pt modelId="{A1C1DCE7-9234-4D05-81E6-AD8EA5D0C16D}" type="pres">
      <dgm:prSet presAssocID="{2287261B-D2B2-451B-88AA-E339F52D3CDD}" presName="node" presStyleLbl="node1" presStyleIdx="1" presStyleCnt="9">
        <dgm:presLayoutVars>
          <dgm:bulletEnabled val="1"/>
        </dgm:presLayoutVars>
      </dgm:prSet>
      <dgm:spPr/>
    </dgm:pt>
    <dgm:pt modelId="{E320987C-5DAE-409B-8083-DEA1BDBDC9F6}" type="pres">
      <dgm:prSet presAssocID="{0A4E9C5A-53E6-403D-93E3-8E95FD803EFF}" presName="sibTrans" presStyleCnt="0"/>
      <dgm:spPr/>
    </dgm:pt>
    <dgm:pt modelId="{FB796F30-AA37-4CCA-BF64-F94357A9AA68}" type="pres">
      <dgm:prSet presAssocID="{FEDA6527-8890-4058-A6C8-D86D2ABE90FA}" presName="node" presStyleLbl="node1" presStyleIdx="2" presStyleCnt="9">
        <dgm:presLayoutVars>
          <dgm:bulletEnabled val="1"/>
        </dgm:presLayoutVars>
      </dgm:prSet>
      <dgm:spPr/>
    </dgm:pt>
    <dgm:pt modelId="{A09EF3F0-D487-4F20-900F-2CCBE1450E63}" type="pres">
      <dgm:prSet presAssocID="{59E98408-E8BF-40DC-8B7D-0D3A2F90E560}" presName="sibTrans" presStyleCnt="0"/>
      <dgm:spPr/>
    </dgm:pt>
    <dgm:pt modelId="{038FBB6E-D863-4F64-B72D-97C86BECAD5D}" type="pres">
      <dgm:prSet presAssocID="{700BC516-3040-42D0-B2A6-23AA7FD3B72B}" presName="node" presStyleLbl="node1" presStyleIdx="3" presStyleCnt="9">
        <dgm:presLayoutVars>
          <dgm:bulletEnabled val="1"/>
        </dgm:presLayoutVars>
      </dgm:prSet>
      <dgm:spPr/>
    </dgm:pt>
    <dgm:pt modelId="{7F82ABC1-1181-4D68-BA8A-A9BFF6489B41}" type="pres">
      <dgm:prSet presAssocID="{A4ACEBF7-02A5-4A83-9DDB-7A9C2471FF09}" presName="sibTrans" presStyleCnt="0"/>
      <dgm:spPr/>
    </dgm:pt>
    <dgm:pt modelId="{D710F2D9-8D5F-439B-AB21-D5026EFFBFF1}" type="pres">
      <dgm:prSet presAssocID="{B93F4A3A-E06B-4F58-B0B8-7386AF74C902}" presName="node" presStyleLbl="node1" presStyleIdx="4" presStyleCnt="9">
        <dgm:presLayoutVars>
          <dgm:bulletEnabled val="1"/>
        </dgm:presLayoutVars>
      </dgm:prSet>
      <dgm:spPr/>
    </dgm:pt>
    <dgm:pt modelId="{176B6492-F845-455E-9BE4-DBCBD02C0849}" type="pres">
      <dgm:prSet presAssocID="{8E295557-E466-4CEC-A7DD-785D3B2E7F7D}" presName="sibTrans" presStyleCnt="0"/>
      <dgm:spPr/>
    </dgm:pt>
    <dgm:pt modelId="{3FD83F83-EA8A-48D1-82EE-93A1192F4024}" type="pres">
      <dgm:prSet presAssocID="{B2A78078-173C-4A8A-9B38-575B896BFC91}" presName="node" presStyleLbl="node1" presStyleIdx="5" presStyleCnt="9">
        <dgm:presLayoutVars>
          <dgm:bulletEnabled val="1"/>
        </dgm:presLayoutVars>
      </dgm:prSet>
      <dgm:spPr/>
    </dgm:pt>
    <dgm:pt modelId="{C514089C-7F76-43FB-AC4F-6A8855439F20}" type="pres">
      <dgm:prSet presAssocID="{DC84EF58-C127-4443-94B2-8069C8CBD028}" presName="sibTrans" presStyleCnt="0"/>
      <dgm:spPr/>
    </dgm:pt>
    <dgm:pt modelId="{857C638B-95A7-4D47-8EC7-75911F7EEFE4}" type="pres">
      <dgm:prSet presAssocID="{0D9CB638-CCBD-4FD2-B802-9B02178E8A6E}" presName="node" presStyleLbl="node1" presStyleIdx="6" presStyleCnt="9">
        <dgm:presLayoutVars>
          <dgm:bulletEnabled val="1"/>
        </dgm:presLayoutVars>
      </dgm:prSet>
      <dgm:spPr/>
    </dgm:pt>
    <dgm:pt modelId="{474FD190-D08D-4FC5-9208-AC49CA92AD6C}" type="pres">
      <dgm:prSet presAssocID="{D33528EA-AC36-474D-B2AA-511288C44BFF}" presName="sibTrans" presStyleCnt="0"/>
      <dgm:spPr/>
    </dgm:pt>
    <dgm:pt modelId="{27AB9CD6-8059-435A-ABCC-A2DC035A3845}" type="pres">
      <dgm:prSet presAssocID="{854AE19A-7796-4296-A128-F8DA1EF150B2}" presName="node" presStyleLbl="node1" presStyleIdx="7" presStyleCnt="9">
        <dgm:presLayoutVars>
          <dgm:bulletEnabled val="1"/>
        </dgm:presLayoutVars>
      </dgm:prSet>
      <dgm:spPr/>
    </dgm:pt>
    <dgm:pt modelId="{FC7B249C-53C0-4F45-9042-6C5B85603BCC}" type="pres">
      <dgm:prSet presAssocID="{699A7222-6EB1-48CA-93AA-734B03C9C0D2}" presName="sibTrans" presStyleCnt="0"/>
      <dgm:spPr/>
    </dgm:pt>
    <dgm:pt modelId="{8286E693-90C2-4940-922E-170CA88AF21A}" type="pres">
      <dgm:prSet presAssocID="{D55AF8F0-C7B3-4187-925D-2CD532894ADD}" presName="node" presStyleLbl="node1" presStyleIdx="8" presStyleCnt="9">
        <dgm:presLayoutVars>
          <dgm:bulletEnabled val="1"/>
        </dgm:presLayoutVars>
      </dgm:prSet>
      <dgm:spPr/>
    </dgm:pt>
  </dgm:ptLst>
  <dgm:cxnLst>
    <dgm:cxn modelId="{702C7B03-3538-4C47-8FD7-192976FA1C56}" srcId="{0A89DE78-9A04-488E-95DF-96743236185D}" destId="{FEDA6527-8890-4058-A6C8-D86D2ABE90FA}" srcOrd="2" destOrd="0" parTransId="{DBF15138-9EBB-48F7-A242-769EFCCD3180}" sibTransId="{59E98408-E8BF-40DC-8B7D-0D3A2F90E560}"/>
    <dgm:cxn modelId="{B41B6A08-608A-46DF-860C-90B282EBE162}" type="presOf" srcId="{0D9CB638-CCBD-4FD2-B802-9B02178E8A6E}" destId="{857C638B-95A7-4D47-8EC7-75911F7EEFE4}" srcOrd="0" destOrd="0" presId="urn:microsoft.com/office/officeart/2005/8/layout/default"/>
    <dgm:cxn modelId="{DF25EF2E-F9ED-41A7-9AFC-89EBD56947CB}" srcId="{0A89DE78-9A04-488E-95DF-96743236185D}" destId="{D55AF8F0-C7B3-4187-925D-2CD532894ADD}" srcOrd="8" destOrd="0" parTransId="{B08F34D7-57D0-4521-9619-1DC24DD12079}" sibTransId="{34121AED-FB14-484A-BCB5-43092EFE7EA7}"/>
    <dgm:cxn modelId="{81509030-FF2C-4A2D-9DC7-955CEF21FEE3}" type="presOf" srcId="{D55AF8F0-C7B3-4187-925D-2CD532894ADD}" destId="{8286E693-90C2-4940-922E-170CA88AF21A}" srcOrd="0" destOrd="0" presId="urn:microsoft.com/office/officeart/2005/8/layout/default"/>
    <dgm:cxn modelId="{14ADAB3C-23AE-4AF4-BBEB-1A4C05E269C1}" type="presOf" srcId="{700BC516-3040-42D0-B2A6-23AA7FD3B72B}" destId="{038FBB6E-D863-4F64-B72D-97C86BECAD5D}" srcOrd="0" destOrd="0" presId="urn:microsoft.com/office/officeart/2005/8/layout/default"/>
    <dgm:cxn modelId="{AECFF771-4817-47AE-9467-07598ACA0B32}" srcId="{0A89DE78-9A04-488E-95DF-96743236185D}" destId="{B2A78078-173C-4A8A-9B38-575B896BFC91}" srcOrd="5" destOrd="0" parTransId="{073E63A1-D290-4A2D-A134-480841011667}" sibTransId="{DC84EF58-C127-4443-94B2-8069C8CBD028}"/>
    <dgm:cxn modelId="{CDD97C8B-8EB8-45B4-AB90-1ED44C2520C1}" type="presOf" srcId="{854AE19A-7796-4296-A128-F8DA1EF150B2}" destId="{27AB9CD6-8059-435A-ABCC-A2DC035A3845}" srcOrd="0" destOrd="0" presId="urn:microsoft.com/office/officeart/2005/8/layout/default"/>
    <dgm:cxn modelId="{FF202696-7E0D-401C-82C7-C14812F94470}" type="presOf" srcId="{FEDA6527-8890-4058-A6C8-D86D2ABE90FA}" destId="{FB796F30-AA37-4CCA-BF64-F94357A9AA68}" srcOrd="0" destOrd="0" presId="urn:microsoft.com/office/officeart/2005/8/layout/default"/>
    <dgm:cxn modelId="{A9F5599D-277A-49DB-8E5B-102047AC438B}" type="presOf" srcId="{B93F4A3A-E06B-4F58-B0B8-7386AF74C902}" destId="{D710F2D9-8D5F-439B-AB21-D5026EFFBFF1}" srcOrd="0" destOrd="0" presId="urn:microsoft.com/office/officeart/2005/8/layout/default"/>
    <dgm:cxn modelId="{CD94F0A1-2873-4CA4-98B2-9A8F45C51C9B}" type="presOf" srcId="{117E7D54-0759-41CD-A2B6-48B3C6B99ABB}" destId="{EB3D0057-733A-43BC-9B51-446742AD34E2}" srcOrd="0" destOrd="0" presId="urn:microsoft.com/office/officeart/2005/8/layout/default"/>
    <dgm:cxn modelId="{111456B1-87CE-48B1-8E08-0D51C4527E21}" type="presOf" srcId="{0A89DE78-9A04-488E-95DF-96743236185D}" destId="{AC19B562-FCD4-409F-8834-5B4B5481EE93}" srcOrd="0" destOrd="0" presId="urn:microsoft.com/office/officeart/2005/8/layout/default"/>
    <dgm:cxn modelId="{E649D4B2-5D16-4388-9A0F-B1FC7E17A3C7}" type="presOf" srcId="{B2A78078-173C-4A8A-9B38-575B896BFC91}" destId="{3FD83F83-EA8A-48D1-82EE-93A1192F4024}" srcOrd="0" destOrd="0" presId="urn:microsoft.com/office/officeart/2005/8/layout/default"/>
    <dgm:cxn modelId="{CB4723C2-A7A4-48B2-AA9E-3D8958F119F9}" srcId="{0A89DE78-9A04-488E-95DF-96743236185D}" destId="{700BC516-3040-42D0-B2A6-23AA7FD3B72B}" srcOrd="3" destOrd="0" parTransId="{BD87809C-2A3B-4E53-8367-E8B170883A3D}" sibTransId="{A4ACEBF7-02A5-4A83-9DDB-7A9C2471FF09}"/>
    <dgm:cxn modelId="{C3F895C8-C394-4BFC-9921-5D9CD15586DA}" srcId="{0A89DE78-9A04-488E-95DF-96743236185D}" destId="{117E7D54-0759-41CD-A2B6-48B3C6B99ABB}" srcOrd="0" destOrd="0" parTransId="{8FE28839-FD6C-46E0-A55F-488130F3EF19}" sibTransId="{69CBB833-9A89-4259-8F6D-401296A8B5E9}"/>
    <dgm:cxn modelId="{B349BEDD-C890-4B2C-B93E-737E89BC70A7}" type="presOf" srcId="{2287261B-D2B2-451B-88AA-E339F52D3CDD}" destId="{A1C1DCE7-9234-4D05-81E6-AD8EA5D0C16D}" srcOrd="0" destOrd="0" presId="urn:microsoft.com/office/officeart/2005/8/layout/default"/>
    <dgm:cxn modelId="{181E67E0-8AED-4E31-A7D3-17F88DFB9951}" srcId="{0A89DE78-9A04-488E-95DF-96743236185D}" destId="{0D9CB638-CCBD-4FD2-B802-9B02178E8A6E}" srcOrd="6" destOrd="0" parTransId="{9FA5A011-C5FB-413E-9A63-9FD50C7ADAC0}" sibTransId="{D33528EA-AC36-474D-B2AA-511288C44BFF}"/>
    <dgm:cxn modelId="{D407EDEF-1E4F-4D87-890F-91BCA696B6DB}" srcId="{0A89DE78-9A04-488E-95DF-96743236185D}" destId="{B93F4A3A-E06B-4F58-B0B8-7386AF74C902}" srcOrd="4" destOrd="0" parTransId="{DD710467-6FB7-4997-A489-B845105D07BA}" sibTransId="{8E295557-E466-4CEC-A7DD-785D3B2E7F7D}"/>
    <dgm:cxn modelId="{25A20AF1-6581-4E50-A03B-ED6C39B384EA}" srcId="{0A89DE78-9A04-488E-95DF-96743236185D}" destId="{854AE19A-7796-4296-A128-F8DA1EF150B2}" srcOrd="7" destOrd="0" parTransId="{24E1838A-BDDB-482A-B562-98B47A153144}" sibTransId="{699A7222-6EB1-48CA-93AA-734B03C9C0D2}"/>
    <dgm:cxn modelId="{01BFAAF2-0BE8-4D61-AE3B-C73C7B5AD444}" srcId="{0A89DE78-9A04-488E-95DF-96743236185D}" destId="{2287261B-D2B2-451B-88AA-E339F52D3CDD}" srcOrd="1" destOrd="0" parTransId="{5952AA63-100A-4337-8E4C-3E76195D1EB6}" sibTransId="{0A4E9C5A-53E6-403D-93E3-8E95FD803EFF}"/>
    <dgm:cxn modelId="{824B36AA-F0FB-4C58-BCEE-129814842448}" type="presParOf" srcId="{AC19B562-FCD4-409F-8834-5B4B5481EE93}" destId="{EB3D0057-733A-43BC-9B51-446742AD34E2}" srcOrd="0" destOrd="0" presId="urn:microsoft.com/office/officeart/2005/8/layout/default"/>
    <dgm:cxn modelId="{A5C76DF7-81F9-4908-951E-4DE6034DEE26}" type="presParOf" srcId="{AC19B562-FCD4-409F-8834-5B4B5481EE93}" destId="{45E6A98D-9FD5-4F39-B848-234084A34B64}" srcOrd="1" destOrd="0" presId="urn:microsoft.com/office/officeart/2005/8/layout/default"/>
    <dgm:cxn modelId="{4A65B51B-2EFC-4B50-A3A0-4D5451B09CEB}" type="presParOf" srcId="{AC19B562-FCD4-409F-8834-5B4B5481EE93}" destId="{A1C1DCE7-9234-4D05-81E6-AD8EA5D0C16D}" srcOrd="2" destOrd="0" presId="urn:microsoft.com/office/officeart/2005/8/layout/default"/>
    <dgm:cxn modelId="{C2AE503E-6B23-401F-8580-C17A662E7C9D}" type="presParOf" srcId="{AC19B562-FCD4-409F-8834-5B4B5481EE93}" destId="{E320987C-5DAE-409B-8083-DEA1BDBDC9F6}" srcOrd="3" destOrd="0" presId="urn:microsoft.com/office/officeart/2005/8/layout/default"/>
    <dgm:cxn modelId="{AAB4B822-E2F7-46AA-8AD2-07A28D695F55}" type="presParOf" srcId="{AC19B562-FCD4-409F-8834-5B4B5481EE93}" destId="{FB796F30-AA37-4CCA-BF64-F94357A9AA68}" srcOrd="4" destOrd="0" presId="urn:microsoft.com/office/officeart/2005/8/layout/default"/>
    <dgm:cxn modelId="{52D4D545-4A82-48EE-9C91-28963410D841}" type="presParOf" srcId="{AC19B562-FCD4-409F-8834-5B4B5481EE93}" destId="{A09EF3F0-D487-4F20-900F-2CCBE1450E63}" srcOrd="5" destOrd="0" presId="urn:microsoft.com/office/officeart/2005/8/layout/default"/>
    <dgm:cxn modelId="{E2664CAF-F667-43A4-9A50-C2ABE7B4CEA3}" type="presParOf" srcId="{AC19B562-FCD4-409F-8834-5B4B5481EE93}" destId="{038FBB6E-D863-4F64-B72D-97C86BECAD5D}" srcOrd="6" destOrd="0" presId="urn:microsoft.com/office/officeart/2005/8/layout/default"/>
    <dgm:cxn modelId="{CF9BF1F6-6952-4849-ACFB-7B5C568D2F91}" type="presParOf" srcId="{AC19B562-FCD4-409F-8834-5B4B5481EE93}" destId="{7F82ABC1-1181-4D68-BA8A-A9BFF6489B41}" srcOrd="7" destOrd="0" presId="urn:microsoft.com/office/officeart/2005/8/layout/default"/>
    <dgm:cxn modelId="{1544B482-C447-40FD-B64D-69EFB8A9A53A}" type="presParOf" srcId="{AC19B562-FCD4-409F-8834-5B4B5481EE93}" destId="{D710F2D9-8D5F-439B-AB21-D5026EFFBFF1}" srcOrd="8" destOrd="0" presId="urn:microsoft.com/office/officeart/2005/8/layout/default"/>
    <dgm:cxn modelId="{735279B3-20D4-406D-866C-A0632CB414AE}" type="presParOf" srcId="{AC19B562-FCD4-409F-8834-5B4B5481EE93}" destId="{176B6492-F845-455E-9BE4-DBCBD02C0849}" srcOrd="9" destOrd="0" presId="urn:microsoft.com/office/officeart/2005/8/layout/default"/>
    <dgm:cxn modelId="{FB713142-6B27-43DB-AB3C-C8176A86E606}" type="presParOf" srcId="{AC19B562-FCD4-409F-8834-5B4B5481EE93}" destId="{3FD83F83-EA8A-48D1-82EE-93A1192F4024}" srcOrd="10" destOrd="0" presId="urn:microsoft.com/office/officeart/2005/8/layout/default"/>
    <dgm:cxn modelId="{9ADC078E-7388-492B-8F4A-BA4E804F265A}" type="presParOf" srcId="{AC19B562-FCD4-409F-8834-5B4B5481EE93}" destId="{C514089C-7F76-43FB-AC4F-6A8855439F20}" srcOrd="11" destOrd="0" presId="urn:microsoft.com/office/officeart/2005/8/layout/default"/>
    <dgm:cxn modelId="{5D5E5C4D-3810-4D0F-8EC1-851B5388EF8E}" type="presParOf" srcId="{AC19B562-FCD4-409F-8834-5B4B5481EE93}" destId="{857C638B-95A7-4D47-8EC7-75911F7EEFE4}" srcOrd="12" destOrd="0" presId="urn:microsoft.com/office/officeart/2005/8/layout/default"/>
    <dgm:cxn modelId="{177CB1E7-5A5F-4FE0-9A55-7BF63F906B1E}" type="presParOf" srcId="{AC19B562-FCD4-409F-8834-5B4B5481EE93}" destId="{474FD190-D08D-4FC5-9208-AC49CA92AD6C}" srcOrd="13" destOrd="0" presId="urn:microsoft.com/office/officeart/2005/8/layout/default"/>
    <dgm:cxn modelId="{D906BB44-8370-4807-82BD-2046FA8C14FA}" type="presParOf" srcId="{AC19B562-FCD4-409F-8834-5B4B5481EE93}" destId="{27AB9CD6-8059-435A-ABCC-A2DC035A3845}" srcOrd="14" destOrd="0" presId="urn:microsoft.com/office/officeart/2005/8/layout/default"/>
    <dgm:cxn modelId="{2897A4DB-314E-4600-BDE4-7EE5646EF50C}" type="presParOf" srcId="{AC19B562-FCD4-409F-8834-5B4B5481EE93}" destId="{FC7B249C-53C0-4F45-9042-6C5B85603BCC}" srcOrd="15" destOrd="0" presId="urn:microsoft.com/office/officeart/2005/8/layout/default"/>
    <dgm:cxn modelId="{192E4940-591D-4D2D-9426-A63DED163B71}" type="presParOf" srcId="{AC19B562-FCD4-409F-8834-5B4B5481EE93}" destId="{8286E693-90C2-4940-922E-170CA88AF21A}"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DA718-0D9A-4372-AE4E-1FA8D90B01BC}">
      <dsp:nvSpPr>
        <dsp:cNvPr id="0" name=""/>
        <dsp:cNvSpPr/>
      </dsp:nvSpPr>
      <dsp:spPr>
        <a:xfrm>
          <a:off x="0" y="2439"/>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0C6BE-BCA3-45E3-B266-EF70A3299444}">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3F6D7C-AB71-4409-B925-B34BD94241D8}">
      <dsp:nvSpPr>
        <dsp:cNvPr id="0" name=""/>
        <dsp:cNvSpPr/>
      </dsp:nvSpPr>
      <dsp:spPr>
        <a:xfrm>
          <a:off x="1428292" y="2439"/>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44550">
            <a:lnSpc>
              <a:spcPct val="100000"/>
            </a:lnSpc>
            <a:spcBef>
              <a:spcPct val="0"/>
            </a:spcBef>
            <a:spcAft>
              <a:spcPct val="35000"/>
            </a:spcAft>
            <a:buNone/>
          </a:pPr>
          <a:r>
            <a:rPr lang="en-GB" sz="1900" b="1" kern="1200" dirty="0"/>
            <a:t>What is a portfolio – Do’s and Don’ts – what to include</a:t>
          </a:r>
          <a:endParaRPr lang="en-US" sz="1900" kern="1200" dirty="0"/>
        </a:p>
      </dsp:txBody>
      <dsp:txXfrm>
        <a:off x="1428292" y="2439"/>
        <a:ext cx="3297908" cy="1236616"/>
      </dsp:txXfrm>
    </dsp:sp>
    <dsp:sp modelId="{8B886F45-5927-4AEE-A34E-08501CCF8B4F}">
      <dsp:nvSpPr>
        <dsp:cNvPr id="0" name=""/>
        <dsp:cNvSpPr/>
      </dsp:nvSpPr>
      <dsp:spPr>
        <a:xfrm>
          <a:off x="0" y="1548210"/>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1B11D-A3F5-4940-A1E0-9728363F40C0}">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2B8F8-713A-4583-AAFE-AADD83FA0C60}">
      <dsp:nvSpPr>
        <dsp:cNvPr id="0" name=""/>
        <dsp:cNvSpPr/>
      </dsp:nvSpPr>
      <dsp:spPr>
        <a:xfrm>
          <a:off x="1428292" y="1548210"/>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44550">
            <a:lnSpc>
              <a:spcPct val="100000"/>
            </a:lnSpc>
            <a:spcBef>
              <a:spcPct val="0"/>
            </a:spcBef>
            <a:spcAft>
              <a:spcPct val="35000"/>
            </a:spcAft>
            <a:buNone/>
          </a:pPr>
          <a:r>
            <a:rPr lang="en-GB" sz="1900" kern="1200" dirty="0"/>
            <a:t>HTML – Sass –JavaScript – </a:t>
          </a:r>
          <a:r>
            <a:rPr lang="en-GB" sz="1900" kern="1200" dirty="0" err="1"/>
            <a:t>Mixins</a:t>
          </a:r>
          <a:r>
            <a:rPr lang="en-GB" sz="1900" kern="1200" dirty="0"/>
            <a:t> – Media queries - Figma</a:t>
          </a:r>
          <a:endParaRPr lang="en-US" sz="1900" kern="1200" dirty="0"/>
        </a:p>
      </dsp:txBody>
      <dsp:txXfrm>
        <a:off x="1428292" y="1548210"/>
        <a:ext cx="3297908" cy="1236616"/>
      </dsp:txXfrm>
    </dsp:sp>
    <dsp:sp modelId="{66A9CD92-C27D-4EFE-B724-E26348A0340E}">
      <dsp:nvSpPr>
        <dsp:cNvPr id="0" name=""/>
        <dsp:cNvSpPr/>
      </dsp:nvSpPr>
      <dsp:spPr>
        <a:xfrm>
          <a:off x="0" y="3093981"/>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8AE7E-6995-47C5-B6CB-F58A4B3A7F92}">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EDA983-EB8C-43F8-8A9E-9A7E80DF99A3}">
      <dsp:nvSpPr>
        <dsp:cNvPr id="0" name=""/>
        <dsp:cNvSpPr/>
      </dsp:nvSpPr>
      <dsp:spPr>
        <a:xfrm>
          <a:off x="1428292" y="3093981"/>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44550">
            <a:lnSpc>
              <a:spcPct val="100000"/>
            </a:lnSpc>
            <a:spcBef>
              <a:spcPct val="0"/>
            </a:spcBef>
            <a:spcAft>
              <a:spcPct val="35000"/>
            </a:spcAft>
            <a:buNone/>
          </a:pPr>
          <a:r>
            <a:rPr lang="en-GB" sz="1900" kern="1200" dirty="0"/>
            <a:t>Code a long and build a minimalistic portfolio</a:t>
          </a:r>
          <a:endParaRPr lang="en-US" sz="1900" kern="1200" dirty="0"/>
        </a:p>
      </dsp:txBody>
      <dsp:txXfrm>
        <a:off x="1428292" y="3093981"/>
        <a:ext cx="3297908" cy="1236616"/>
      </dsp:txXfrm>
    </dsp:sp>
    <dsp:sp modelId="{CB746465-08F1-4649-BF75-AD6FE189309A}">
      <dsp:nvSpPr>
        <dsp:cNvPr id="0" name=""/>
        <dsp:cNvSpPr/>
      </dsp:nvSpPr>
      <dsp:spPr>
        <a:xfrm>
          <a:off x="0" y="4639752"/>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FEEA48-DA53-4899-8BD6-E4E977EEF321}">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FF04AE-571D-40AF-8E64-DC8A5304072D}">
      <dsp:nvSpPr>
        <dsp:cNvPr id="0" name=""/>
        <dsp:cNvSpPr/>
      </dsp:nvSpPr>
      <dsp:spPr>
        <a:xfrm>
          <a:off x="1428292" y="4639752"/>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44550">
            <a:lnSpc>
              <a:spcPct val="100000"/>
            </a:lnSpc>
            <a:spcBef>
              <a:spcPct val="0"/>
            </a:spcBef>
            <a:spcAft>
              <a:spcPct val="35000"/>
            </a:spcAft>
            <a:buNone/>
          </a:pPr>
          <a:r>
            <a:rPr lang="en-GB" sz="1900" kern="1200" dirty="0"/>
            <a:t>GitHub</a:t>
          </a:r>
          <a:endParaRPr lang="en-US" sz="1900" kern="1200" dirty="0"/>
        </a:p>
      </dsp:txBody>
      <dsp:txXfrm>
        <a:off x="1428292" y="4639752"/>
        <a:ext cx="3297908" cy="1236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5B572-B5FF-4F71-B3BE-8198C6896588}">
      <dsp:nvSpPr>
        <dsp:cNvPr id="0" name=""/>
        <dsp:cNvSpPr/>
      </dsp:nvSpPr>
      <dsp:spPr>
        <a:xfrm>
          <a:off x="416" y="178734"/>
          <a:ext cx="1622732" cy="9736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Make it Unique</a:t>
          </a:r>
          <a:endParaRPr lang="en-US" sz="1800" kern="1200"/>
        </a:p>
      </dsp:txBody>
      <dsp:txXfrm>
        <a:off x="416" y="178734"/>
        <a:ext cx="1622732" cy="973639"/>
      </dsp:txXfrm>
    </dsp:sp>
    <dsp:sp modelId="{583F3AB8-387D-483B-8387-650B93BF9EB6}">
      <dsp:nvSpPr>
        <dsp:cNvPr id="0" name=""/>
        <dsp:cNvSpPr/>
      </dsp:nvSpPr>
      <dsp:spPr>
        <a:xfrm>
          <a:off x="1785422" y="178734"/>
          <a:ext cx="1622732" cy="9736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Showcase your skills</a:t>
          </a:r>
          <a:endParaRPr lang="en-US" sz="1800" kern="1200"/>
        </a:p>
      </dsp:txBody>
      <dsp:txXfrm>
        <a:off x="1785422" y="178734"/>
        <a:ext cx="1622732" cy="973639"/>
      </dsp:txXfrm>
    </dsp:sp>
    <dsp:sp modelId="{D9A9D411-BF8F-4E1B-93F9-79C2619F1C4B}">
      <dsp:nvSpPr>
        <dsp:cNvPr id="0" name=""/>
        <dsp:cNvSpPr/>
      </dsp:nvSpPr>
      <dsp:spPr>
        <a:xfrm>
          <a:off x="416" y="1314647"/>
          <a:ext cx="1622732" cy="9736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Have quality projects</a:t>
          </a:r>
          <a:endParaRPr lang="en-US" sz="1800" kern="1200"/>
        </a:p>
      </dsp:txBody>
      <dsp:txXfrm>
        <a:off x="416" y="1314647"/>
        <a:ext cx="1622732" cy="973639"/>
      </dsp:txXfrm>
    </dsp:sp>
    <dsp:sp modelId="{DC9D936D-B3D5-4F52-9ED7-35067FBB9FDF}">
      <dsp:nvSpPr>
        <dsp:cNvPr id="0" name=""/>
        <dsp:cNvSpPr/>
      </dsp:nvSpPr>
      <dsp:spPr>
        <a:xfrm>
          <a:off x="1785422" y="1314647"/>
          <a:ext cx="1622732" cy="9736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Relevant content (no waffle)</a:t>
          </a:r>
          <a:endParaRPr lang="en-US" sz="1800" kern="1200"/>
        </a:p>
      </dsp:txBody>
      <dsp:txXfrm>
        <a:off x="1785422" y="1314647"/>
        <a:ext cx="1622732" cy="973639"/>
      </dsp:txXfrm>
    </dsp:sp>
    <dsp:sp modelId="{1CD0FA6B-5B20-45B1-AE64-7C74BA53ADA2}">
      <dsp:nvSpPr>
        <dsp:cNvPr id="0" name=""/>
        <dsp:cNvSpPr/>
      </dsp:nvSpPr>
      <dsp:spPr>
        <a:xfrm>
          <a:off x="416" y="2450560"/>
          <a:ext cx="1622732" cy="9736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Simplicity</a:t>
          </a:r>
          <a:endParaRPr lang="en-US" sz="1800" kern="1200"/>
        </a:p>
      </dsp:txBody>
      <dsp:txXfrm>
        <a:off x="416" y="2450560"/>
        <a:ext cx="1622732" cy="973639"/>
      </dsp:txXfrm>
    </dsp:sp>
    <dsp:sp modelId="{9B3C3185-CB6D-4C2A-A63D-05A436B8F579}">
      <dsp:nvSpPr>
        <dsp:cNvPr id="0" name=""/>
        <dsp:cNvSpPr/>
      </dsp:nvSpPr>
      <dsp:spPr>
        <a:xfrm>
          <a:off x="1785422" y="2450560"/>
          <a:ext cx="1622732" cy="97363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Quality over Quantity</a:t>
          </a:r>
          <a:endParaRPr lang="en-US" sz="1800" kern="1200"/>
        </a:p>
      </dsp:txBody>
      <dsp:txXfrm>
        <a:off x="1785422" y="2450560"/>
        <a:ext cx="1622732" cy="973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D0057-733A-43BC-9B51-446742AD34E2}">
      <dsp:nvSpPr>
        <dsp:cNvPr id="0" name=""/>
        <dsp:cNvSpPr/>
      </dsp:nvSpPr>
      <dsp:spPr>
        <a:xfrm>
          <a:off x="250473" y="1424"/>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BIO</a:t>
          </a:r>
          <a:endParaRPr lang="en-US" sz="2200" kern="1200"/>
        </a:p>
      </dsp:txBody>
      <dsp:txXfrm>
        <a:off x="250473" y="1424"/>
        <a:ext cx="2551275" cy="1530765"/>
      </dsp:txXfrm>
    </dsp:sp>
    <dsp:sp modelId="{A1C1DCE7-9234-4D05-81E6-AD8EA5D0C16D}">
      <dsp:nvSpPr>
        <dsp:cNvPr id="0" name=""/>
        <dsp:cNvSpPr/>
      </dsp:nvSpPr>
      <dsp:spPr>
        <a:xfrm>
          <a:off x="3056876" y="1424"/>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CONTACT INFORMATION</a:t>
          </a:r>
          <a:endParaRPr lang="en-US" sz="2200" kern="1200"/>
        </a:p>
      </dsp:txBody>
      <dsp:txXfrm>
        <a:off x="3056876" y="1424"/>
        <a:ext cx="2551275" cy="1530765"/>
      </dsp:txXfrm>
    </dsp:sp>
    <dsp:sp modelId="{FB796F30-AA37-4CCA-BF64-F94357A9AA68}">
      <dsp:nvSpPr>
        <dsp:cNvPr id="0" name=""/>
        <dsp:cNvSpPr/>
      </dsp:nvSpPr>
      <dsp:spPr>
        <a:xfrm>
          <a:off x="5863279" y="1424"/>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PROJECTS </a:t>
          </a:r>
          <a:endParaRPr lang="en-US" sz="2200" kern="1200"/>
        </a:p>
      </dsp:txBody>
      <dsp:txXfrm>
        <a:off x="5863279" y="1424"/>
        <a:ext cx="2551275" cy="1530765"/>
      </dsp:txXfrm>
    </dsp:sp>
    <dsp:sp modelId="{038FBB6E-D863-4F64-B72D-97C86BECAD5D}">
      <dsp:nvSpPr>
        <dsp:cNvPr id="0" name=""/>
        <dsp:cNvSpPr/>
      </dsp:nvSpPr>
      <dsp:spPr>
        <a:xfrm>
          <a:off x="250473" y="1787316"/>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EXPERIENCE </a:t>
          </a:r>
          <a:endParaRPr lang="en-US" sz="2200" kern="1200"/>
        </a:p>
      </dsp:txBody>
      <dsp:txXfrm>
        <a:off x="250473" y="1787316"/>
        <a:ext cx="2551275" cy="1530765"/>
      </dsp:txXfrm>
    </dsp:sp>
    <dsp:sp modelId="{D710F2D9-8D5F-439B-AB21-D5026EFFBFF1}">
      <dsp:nvSpPr>
        <dsp:cNvPr id="0" name=""/>
        <dsp:cNvSpPr/>
      </dsp:nvSpPr>
      <dsp:spPr>
        <a:xfrm>
          <a:off x="3056876" y="1787316"/>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SKILLS</a:t>
          </a:r>
          <a:endParaRPr lang="en-US" sz="2200" kern="1200"/>
        </a:p>
      </dsp:txBody>
      <dsp:txXfrm>
        <a:off x="3056876" y="1787316"/>
        <a:ext cx="2551275" cy="1530765"/>
      </dsp:txXfrm>
    </dsp:sp>
    <dsp:sp modelId="{3FD83F83-EA8A-48D1-82EE-93A1192F4024}">
      <dsp:nvSpPr>
        <dsp:cNvPr id="0" name=""/>
        <dsp:cNvSpPr/>
      </dsp:nvSpPr>
      <dsp:spPr>
        <a:xfrm>
          <a:off x="5863279" y="1787316"/>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SOCIAL MEDIA LINKS</a:t>
          </a:r>
          <a:endParaRPr lang="en-US" sz="2200" kern="1200"/>
        </a:p>
      </dsp:txBody>
      <dsp:txXfrm>
        <a:off x="5863279" y="1787316"/>
        <a:ext cx="2551275" cy="1530765"/>
      </dsp:txXfrm>
    </dsp:sp>
    <dsp:sp modelId="{857C638B-95A7-4D47-8EC7-75911F7EEFE4}">
      <dsp:nvSpPr>
        <dsp:cNvPr id="0" name=""/>
        <dsp:cNvSpPr/>
      </dsp:nvSpPr>
      <dsp:spPr>
        <a:xfrm>
          <a:off x="250473" y="3573209"/>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AWARDS AND RECOGNITION </a:t>
          </a:r>
          <a:endParaRPr lang="en-US" sz="2200" kern="1200"/>
        </a:p>
      </dsp:txBody>
      <dsp:txXfrm>
        <a:off x="250473" y="3573209"/>
        <a:ext cx="2551275" cy="1530765"/>
      </dsp:txXfrm>
    </dsp:sp>
    <dsp:sp modelId="{27AB9CD6-8059-435A-ABCC-A2DC035A3845}">
      <dsp:nvSpPr>
        <dsp:cNvPr id="0" name=""/>
        <dsp:cNvSpPr/>
      </dsp:nvSpPr>
      <dsp:spPr>
        <a:xfrm>
          <a:off x="3056876" y="3573209"/>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DOCUMENTED SOURCE CODE </a:t>
          </a:r>
          <a:endParaRPr lang="en-US" sz="2200" kern="1200"/>
        </a:p>
      </dsp:txBody>
      <dsp:txXfrm>
        <a:off x="3056876" y="3573209"/>
        <a:ext cx="2551275" cy="1530765"/>
      </dsp:txXfrm>
    </dsp:sp>
    <dsp:sp modelId="{8286E693-90C2-4940-922E-170CA88AF21A}">
      <dsp:nvSpPr>
        <dsp:cNvPr id="0" name=""/>
        <dsp:cNvSpPr/>
      </dsp:nvSpPr>
      <dsp:spPr>
        <a:xfrm>
          <a:off x="5863279" y="3573209"/>
          <a:ext cx="2551275" cy="15307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a:t>DOWNLOADABLE RESUME</a:t>
          </a:r>
          <a:endParaRPr lang="en-US" sz="2200" kern="1200"/>
        </a:p>
      </dsp:txBody>
      <dsp:txXfrm>
        <a:off x="5863279" y="3573209"/>
        <a:ext cx="2551275" cy="15307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816407-0EE4-A12B-60A1-2A3AD92906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761641E-9881-FA80-1AB4-94E024C6C6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18C3D3-8A18-4B0E-8FBD-20E9EE085C5A}" type="datetimeFigureOut">
              <a:rPr lang="en-GB" smtClean="0"/>
              <a:t>24/01/2024</a:t>
            </a:fld>
            <a:endParaRPr lang="en-GB"/>
          </a:p>
        </p:txBody>
      </p:sp>
      <p:sp>
        <p:nvSpPr>
          <p:cNvPr id="4" name="Footer Placeholder 3">
            <a:extLst>
              <a:ext uri="{FF2B5EF4-FFF2-40B4-BE49-F238E27FC236}">
                <a16:creationId xmlns:a16="http://schemas.microsoft.com/office/drawing/2014/main" id="{2C4E1C2B-6158-EB8A-D216-FB6F108362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225B5CB-9435-B941-5301-3A458606DB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6A35DA-6E54-40AC-BFFD-2DDECF19B687}" type="slidenum">
              <a:rPr lang="en-GB" smtClean="0"/>
              <a:t>‹#›</a:t>
            </a:fld>
            <a:endParaRPr lang="en-GB"/>
          </a:p>
        </p:txBody>
      </p:sp>
    </p:spTree>
    <p:extLst>
      <p:ext uri="{BB962C8B-B14F-4D97-AF65-F5344CB8AC3E}">
        <p14:creationId xmlns:p14="http://schemas.microsoft.com/office/powerpoint/2010/main" val="1638949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917B9-DEE8-42CD-B9E3-ED9B90F4A6BA}" type="datetimeFigureOut">
              <a:rPr lang="en-GB" smtClean="0"/>
              <a:t>24/01/2024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506E64-26C7-49E5-8204-E28472318D01}" type="slidenum">
              <a:rPr lang="en-GB" smtClean="0"/>
              <a:t>‹#›</a:t>
            </a:fld>
            <a:endParaRPr lang="en-GB"/>
          </a:p>
        </p:txBody>
      </p:sp>
    </p:spTree>
    <p:extLst>
      <p:ext uri="{BB962C8B-B14F-4D97-AF65-F5344CB8AC3E}">
        <p14:creationId xmlns:p14="http://schemas.microsoft.com/office/powerpoint/2010/main" val="111837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browserstack.com/guide/how-to-implement-mobile-first-design" TargetMode="External"/><Relationship Id="rId3" Type="http://schemas.openxmlformats.org/officeDocument/2006/relationships/hyperlink" Target="https://brutalistwebsites.com/" TargetMode="External"/><Relationship Id="rId7" Type="http://schemas.openxmlformats.org/officeDocument/2006/relationships/hyperlink" Target="https://www.oberlo.com/statistics/mobile-internet-traffic"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developer.mozilla.org/en-US/docs/Learn/Accessibility/What_is_accessibility" TargetMode="External"/><Relationship Id="rId5" Type="http://schemas.openxmlformats.org/officeDocument/2006/relationships/hyperlink" Target="https://web.dev/animations-and-performance/" TargetMode="External"/><Relationship Id="rId4" Type="http://schemas.openxmlformats.org/officeDocument/2006/relationships/hyperlink" Target="https://en.wikipedia.org/wiki/Call_to_action_(marketing)" TargetMode="External"/><Relationship Id="rId9" Type="http://schemas.openxmlformats.org/officeDocument/2006/relationships/hyperlink" Target="https://res.cloudinary.com/practicaldev/image/fetch/s--1DHwBnjZ--/c_limit%2Cf_auto%2Cfl_progressive%2Cq_auto%2Cw_880/https:/imgur.com/jiZyfL4.p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odementor.io/ruby-on-rails/tutorial"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stackoverflow.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v2.1.1</a:t>
            </a:r>
          </a:p>
          <a:p>
            <a:r>
              <a:rPr lang="en-GB" dirty="0"/>
              <a:t>1023</a:t>
            </a:r>
          </a:p>
          <a:p>
            <a:endParaRPr lang="en-GB" dirty="0"/>
          </a:p>
        </p:txBody>
      </p:sp>
      <p:sp>
        <p:nvSpPr>
          <p:cNvPr id="4" name="Slide Number Placeholder 3"/>
          <p:cNvSpPr>
            <a:spLocks noGrp="1"/>
          </p:cNvSpPr>
          <p:nvPr>
            <p:ph type="sldNum" sz="quarter" idx="5"/>
          </p:nvPr>
        </p:nvSpPr>
        <p:spPr/>
        <p:txBody>
          <a:bodyPr/>
          <a:lstStyle/>
          <a:p>
            <a:fld id="{4B506E64-26C7-49E5-8204-E28472318D01}" type="slidenum">
              <a:rPr lang="en-GB" smtClean="0"/>
              <a:t>1</a:t>
            </a:fld>
            <a:endParaRPr lang="en-GB"/>
          </a:p>
        </p:txBody>
      </p:sp>
    </p:spTree>
    <p:extLst>
      <p:ext uri="{BB962C8B-B14F-4D97-AF65-F5344CB8AC3E}">
        <p14:creationId xmlns:p14="http://schemas.microsoft.com/office/powerpoint/2010/main" val="1116678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4B506E64-26C7-49E5-8204-E28472318D01}" type="slidenum">
              <a:rPr lang="en-GB" smtClean="0"/>
              <a:t>11</a:t>
            </a:fld>
            <a:endParaRPr lang="en-GB"/>
          </a:p>
        </p:txBody>
      </p:sp>
    </p:spTree>
    <p:extLst>
      <p:ext uri="{BB962C8B-B14F-4D97-AF65-F5344CB8AC3E}">
        <p14:creationId xmlns:p14="http://schemas.microsoft.com/office/powerpoint/2010/main" val="3357369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DEVELOPMENT</a:t>
            </a:r>
          </a:p>
          <a:p>
            <a:r>
              <a:rPr lang="en-GB" b="0" dirty="0"/>
              <a:t>Need to have </a:t>
            </a:r>
            <a:r>
              <a:rPr lang="en-GB" b="0" dirty="0" err="1"/>
              <a:t>vscode</a:t>
            </a:r>
            <a:r>
              <a:rPr lang="en-GB" b="0" dirty="0"/>
              <a:t> and node.js downloaded. If they want to use other IDE’s that is fine but the study guide is in vs code.</a:t>
            </a:r>
          </a:p>
          <a:p>
            <a:endParaRPr lang="en-GB" b="0" dirty="0"/>
          </a:p>
          <a:p>
            <a:r>
              <a:rPr lang="en-GB" b="0" dirty="0"/>
              <a:t>Find out the students experience with the languages. </a:t>
            </a:r>
          </a:p>
        </p:txBody>
      </p:sp>
      <p:sp>
        <p:nvSpPr>
          <p:cNvPr id="4" name="Slide Number Placeholder 3"/>
          <p:cNvSpPr>
            <a:spLocks noGrp="1"/>
          </p:cNvSpPr>
          <p:nvPr>
            <p:ph type="sldNum" sz="quarter" idx="5"/>
          </p:nvPr>
        </p:nvSpPr>
        <p:spPr/>
        <p:txBody>
          <a:bodyPr/>
          <a:lstStyle/>
          <a:p>
            <a:fld id="{4B506E64-26C7-49E5-8204-E28472318D01}" type="slidenum">
              <a:rPr lang="en-GB" smtClean="0"/>
              <a:t>12</a:t>
            </a:fld>
            <a:endParaRPr lang="en-GB"/>
          </a:p>
        </p:txBody>
      </p:sp>
    </p:spTree>
    <p:extLst>
      <p:ext uri="{BB962C8B-B14F-4D97-AF65-F5344CB8AC3E}">
        <p14:creationId xmlns:p14="http://schemas.microsoft.com/office/powerpoint/2010/main" val="894090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506E64-26C7-49E5-8204-E28472318D01}" type="slidenum">
              <a:rPr lang="en-GB" smtClean="0"/>
              <a:t>13</a:t>
            </a:fld>
            <a:endParaRPr lang="en-GB"/>
          </a:p>
        </p:txBody>
      </p:sp>
    </p:spTree>
    <p:extLst>
      <p:ext uri="{BB962C8B-B14F-4D97-AF65-F5344CB8AC3E}">
        <p14:creationId xmlns:p14="http://schemas.microsoft.com/office/powerpoint/2010/main" val="3905607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HTML STRUCTURE</a:t>
            </a:r>
          </a:p>
          <a:p>
            <a:r>
              <a:rPr lang="en-US" b="0" dirty="0"/>
              <a:t>Talk through how the structure works.</a:t>
            </a:r>
          </a:p>
        </p:txBody>
      </p:sp>
      <p:sp>
        <p:nvSpPr>
          <p:cNvPr id="4" name="Slide Number Placeholder 3"/>
          <p:cNvSpPr>
            <a:spLocks noGrp="1"/>
          </p:cNvSpPr>
          <p:nvPr>
            <p:ph type="sldNum" sz="quarter" idx="5"/>
          </p:nvPr>
        </p:nvSpPr>
        <p:spPr/>
        <p:txBody>
          <a:bodyPr/>
          <a:lstStyle/>
          <a:p>
            <a:fld id="{4B506E64-26C7-49E5-8204-E28472318D01}" type="slidenum">
              <a:rPr lang="en-GB" smtClean="0"/>
              <a:t>14</a:t>
            </a:fld>
            <a:endParaRPr lang="en-GB"/>
          </a:p>
        </p:txBody>
      </p:sp>
    </p:spTree>
    <p:extLst>
      <p:ext uri="{BB962C8B-B14F-4D97-AF65-F5344CB8AC3E}">
        <p14:creationId xmlns:p14="http://schemas.microsoft.com/office/powerpoint/2010/main" val="2419499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506E64-26C7-49E5-8204-E28472318D01}" type="slidenum">
              <a:rPr lang="en-GB" smtClean="0"/>
              <a:t>15</a:t>
            </a:fld>
            <a:endParaRPr lang="en-GB"/>
          </a:p>
        </p:txBody>
      </p:sp>
    </p:spTree>
    <p:extLst>
      <p:ext uri="{BB962C8B-B14F-4D97-AF65-F5344CB8AC3E}">
        <p14:creationId xmlns:p14="http://schemas.microsoft.com/office/powerpoint/2010/main" val="1122636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HTML STRUCTURE</a:t>
            </a:r>
          </a:p>
          <a:p>
            <a:r>
              <a:rPr lang="en-US" b="0" dirty="0"/>
              <a:t>Talk through how the structure works.</a:t>
            </a:r>
          </a:p>
        </p:txBody>
      </p:sp>
      <p:sp>
        <p:nvSpPr>
          <p:cNvPr id="4" name="Slide Number Placeholder 3"/>
          <p:cNvSpPr>
            <a:spLocks noGrp="1"/>
          </p:cNvSpPr>
          <p:nvPr>
            <p:ph type="sldNum" sz="quarter" idx="5"/>
          </p:nvPr>
        </p:nvSpPr>
        <p:spPr/>
        <p:txBody>
          <a:bodyPr/>
          <a:lstStyle/>
          <a:p>
            <a:fld id="{4B506E64-26C7-49E5-8204-E28472318D01}" type="slidenum">
              <a:rPr lang="en-GB" smtClean="0"/>
              <a:t>16</a:t>
            </a:fld>
            <a:endParaRPr lang="en-GB"/>
          </a:p>
        </p:txBody>
      </p:sp>
    </p:spTree>
    <p:extLst>
      <p:ext uri="{BB962C8B-B14F-4D97-AF65-F5344CB8AC3E}">
        <p14:creationId xmlns:p14="http://schemas.microsoft.com/office/powerpoint/2010/main" val="230629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HTML STRUCTURE</a:t>
            </a:r>
          </a:p>
          <a:p>
            <a:r>
              <a:rPr lang="en-US" b="0" dirty="0"/>
              <a:t>Talk through how the structure works.</a:t>
            </a:r>
          </a:p>
        </p:txBody>
      </p:sp>
      <p:sp>
        <p:nvSpPr>
          <p:cNvPr id="4" name="Slide Number Placeholder 3"/>
          <p:cNvSpPr>
            <a:spLocks noGrp="1"/>
          </p:cNvSpPr>
          <p:nvPr>
            <p:ph type="sldNum" sz="quarter" idx="5"/>
          </p:nvPr>
        </p:nvSpPr>
        <p:spPr/>
        <p:txBody>
          <a:bodyPr/>
          <a:lstStyle/>
          <a:p>
            <a:fld id="{4B506E64-26C7-49E5-8204-E28472318D01}" type="slidenum">
              <a:rPr lang="en-GB" smtClean="0"/>
              <a:t>17</a:t>
            </a:fld>
            <a:endParaRPr lang="en-GB"/>
          </a:p>
        </p:txBody>
      </p:sp>
    </p:spTree>
    <p:extLst>
      <p:ext uri="{BB962C8B-B14F-4D97-AF65-F5344CB8AC3E}">
        <p14:creationId xmlns:p14="http://schemas.microsoft.com/office/powerpoint/2010/main" val="4137316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506E64-26C7-49E5-8204-E28472318D01}" type="slidenum">
              <a:rPr lang="en-GB" smtClean="0"/>
              <a:t>18</a:t>
            </a:fld>
            <a:endParaRPr lang="en-GB"/>
          </a:p>
        </p:txBody>
      </p:sp>
    </p:spTree>
    <p:extLst>
      <p:ext uri="{BB962C8B-B14F-4D97-AF65-F5344CB8AC3E}">
        <p14:creationId xmlns:p14="http://schemas.microsoft.com/office/powerpoint/2010/main" val="3077250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HTML STRUCTURE</a:t>
            </a:r>
          </a:p>
          <a:p>
            <a:r>
              <a:rPr lang="en-US" b="0" dirty="0"/>
              <a:t>Talk through how placing the script tag in different places makes a difference to how the </a:t>
            </a:r>
            <a:r>
              <a:rPr lang="en-US" b="0" dirty="0" err="1"/>
              <a:t>javascript</a:t>
            </a:r>
            <a:r>
              <a:rPr lang="en-US" b="0" dirty="0"/>
              <a:t> loads. </a:t>
            </a:r>
          </a:p>
          <a:p>
            <a:endParaRPr lang="en-US" b="0" dirty="0"/>
          </a:p>
          <a:p>
            <a:r>
              <a:rPr lang="en-US" b="0" dirty="0"/>
              <a:t>Talk through the example on the right and explain how its an example of DOM manipulation which they will be using a lot in their portfolio project. </a:t>
            </a:r>
          </a:p>
        </p:txBody>
      </p:sp>
      <p:sp>
        <p:nvSpPr>
          <p:cNvPr id="4" name="Slide Number Placeholder 3"/>
          <p:cNvSpPr>
            <a:spLocks noGrp="1"/>
          </p:cNvSpPr>
          <p:nvPr>
            <p:ph type="sldNum" sz="quarter" idx="5"/>
          </p:nvPr>
        </p:nvSpPr>
        <p:spPr/>
        <p:txBody>
          <a:bodyPr/>
          <a:lstStyle/>
          <a:p>
            <a:fld id="{4B506E64-26C7-49E5-8204-E28472318D01}" type="slidenum">
              <a:rPr lang="en-GB" smtClean="0"/>
              <a:t>19</a:t>
            </a:fld>
            <a:endParaRPr lang="en-GB"/>
          </a:p>
        </p:txBody>
      </p:sp>
    </p:spTree>
    <p:extLst>
      <p:ext uri="{BB962C8B-B14F-4D97-AF65-F5344CB8AC3E}">
        <p14:creationId xmlns:p14="http://schemas.microsoft.com/office/powerpoint/2010/main" val="611185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Javascript</a:t>
            </a:r>
            <a:r>
              <a:rPr lang="en-US" b="1" dirty="0"/>
              <a:t> and the </a:t>
            </a:r>
            <a:r>
              <a:rPr lang="en-US" b="1" dirty="0" err="1"/>
              <a:t>dom</a:t>
            </a:r>
            <a:endParaRPr lang="en-US" b="1" dirty="0"/>
          </a:p>
          <a:p>
            <a:endParaRPr lang="en-US" b="1" dirty="0"/>
          </a:p>
          <a:p>
            <a:r>
              <a:rPr lang="en-US" b="0" dirty="0"/>
              <a:t>HTML is made up of tree of objects. With </a:t>
            </a:r>
            <a:r>
              <a:rPr lang="en-US" b="0" dirty="0" err="1"/>
              <a:t>Javascript</a:t>
            </a:r>
            <a:r>
              <a:rPr lang="en-US" b="0" dirty="0"/>
              <a:t> we can gain access to them and manipulate them using functions and event listeners. This is what we are referencing when talking about the DOM</a:t>
            </a:r>
          </a:p>
          <a:p>
            <a:endParaRPr lang="en-US" b="0" dirty="0"/>
          </a:p>
          <a:p>
            <a:r>
              <a:rPr lang="en-US" b="1" dirty="0"/>
              <a:t>DOM METHODS</a:t>
            </a:r>
          </a:p>
          <a:p>
            <a:r>
              <a:rPr lang="en-US" b="0" dirty="0"/>
              <a:t>These are actions you can perform on HTML elements</a:t>
            </a:r>
          </a:p>
          <a:p>
            <a:endParaRPr lang="en-US" b="0" dirty="0"/>
          </a:p>
          <a:p>
            <a:r>
              <a:rPr lang="en-US" b="1" dirty="0"/>
              <a:t>DOM PROPERTIES</a:t>
            </a:r>
          </a:p>
          <a:p>
            <a:r>
              <a:rPr lang="en-US" b="0" dirty="0"/>
              <a:t>These are values of HTML elements that you can set or change. </a:t>
            </a:r>
          </a:p>
        </p:txBody>
      </p:sp>
      <p:sp>
        <p:nvSpPr>
          <p:cNvPr id="4" name="Slide Number Placeholder 3"/>
          <p:cNvSpPr>
            <a:spLocks noGrp="1"/>
          </p:cNvSpPr>
          <p:nvPr>
            <p:ph type="sldNum" sz="quarter" idx="5"/>
          </p:nvPr>
        </p:nvSpPr>
        <p:spPr/>
        <p:txBody>
          <a:bodyPr/>
          <a:lstStyle/>
          <a:p>
            <a:fld id="{4B506E64-26C7-49E5-8204-E28472318D01}" type="slidenum">
              <a:rPr lang="en-GB" smtClean="0"/>
              <a:t>20</a:t>
            </a:fld>
            <a:endParaRPr lang="en-GB"/>
          </a:p>
        </p:txBody>
      </p:sp>
    </p:spTree>
    <p:extLst>
      <p:ext uri="{BB962C8B-B14F-4D97-AF65-F5344CB8AC3E}">
        <p14:creationId xmlns:p14="http://schemas.microsoft.com/office/powerpoint/2010/main" val="2947854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MAKES THE GOOD PORTFOLIO</a:t>
            </a:r>
          </a:p>
          <a:p>
            <a:endParaRPr lang="en-GB" b="1" dirty="0"/>
          </a:p>
          <a:p>
            <a:r>
              <a:rPr lang="en-GB" b="0" dirty="0"/>
              <a:t>Ask the learners what they think makes a good portfolio?</a:t>
            </a:r>
          </a:p>
        </p:txBody>
      </p:sp>
      <p:sp>
        <p:nvSpPr>
          <p:cNvPr id="4" name="Slide Number Placeholder 3"/>
          <p:cNvSpPr>
            <a:spLocks noGrp="1"/>
          </p:cNvSpPr>
          <p:nvPr>
            <p:ph type="sldNum" sz="quarter" idx="5"/>
          </p:nvPr>
        </p:nvSpPr>
        <p:spPr/>
        <p:txBody>
          <a:bodyPr/>
          <a:lstStyle/>
          <a:p>
            <a:fld id="{4B506E64-26C7-49E5-8204-E28472318D01}" type="slidenum">
              <a:rPr lang="en-GB" smtClean="0"/>
              <a:t>3</a:t>
            </a:fld>
            <a:endParaRPr lang="en-GB"/>
          </a:p>
        </p:txBody>
      </p:sp>
    </p:spTree>
    <p:extLst>
      <p:ext uri="{BB962C8B-B14F-4D97-AF65-F5344CB8AC3E}">
        <p14:creationId xmlns:p14="http://schemas.microsoft.com/office/powerpoint/2010/main" val="3425864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SASS</a:t>
            </a:r>
          </a:p>
          <a:p>
            <a:r>
              <a:rPr lang="en-US" b="0" dirty="0"/>
              <a:t>Pre-processor just means that the sass files are compiled into a main CSS file on build.</a:t>
            </a:r>
          </a:p>
          <a:p>
            <a:endParaRPr lang="en-US" b="0" dirty="0"/>
          </a:p>
          <a:p>
            <a:r>
              <a:rPr lang="en-US" b="0" dirty="0"/>
              <a:t>If the students are not comfortable using SASS they do not have to for this course but it is recommended as it is a useful skill in the industry.</a:t>
            </a:r>
          </a:p>
        </p:txBody>
      </p:sp>
      <p:sp>
        <p:nvSpPr>
          <p:cNvPr id="4" name="Slide Number Placeholder 3"/>
          <p:cNvSpPr>
            <a:spLocks noGrp="1"/>
          </p:cNvSpPr>
          <p:nvPr>
            <p:ph type="sldNum" sz="quarter" idx="5"/>
          </p:nvPr>
        </p:nvSpPr>
        <p:spPr/>
        <p:txBody>
          <a:bodyPr/>
          <a:lstStyle/>
          <a:p>
            <a:fld id="{4B506E64-26C7-49E5-8204-E28472318D01}" type="slidenum">
              <a:rPr lang="en-GB" smtClean="0"/>
              <a:t>21</a:t>
            </a:fld>
            <a:endParaRPr lang="en-GB"/>
          </a:p>
        </p:txBody>
      </p:sp>
    </p:spTree>
    <p:extLst>
      <p:ext uri="{BB962C8B-B14F-4D97-AF65-F5344CB8AC3E}">
        <p14:creationId xmlns:p14="http://schemas.microsoft.com/office/powerpoint/2010/main" val="191975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506E64-26C7-49E5-8204-E28472318D01}" type="slidenum">
              <a:rPr lang="en-GB" smtClean="0"/>
              <a:t>22</a:t>
            </a:fld>
            <a:endParaRPr lang="en-GB"/>
          </a:p>
        </p:txBody>
      </p:sp>
    </p:spTree>
    <p:extLst>
      <p:ext uri="{BB962C8B-B14F-4D97-AF65-F5344CB8AC3E}">
        <p14:creationId xmlns:p14="http://schemas.microsoft.com/office/powerpoint/2010/main" val="1500958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SASS FEATURES</a:t>
            </a:r>
          </a:p>
          <a:p>
            <a:endParaRPr lang="en-US" b="0" dirty="0"/>
          </a:p>
          <a:p>
            <a:r>
              <a:rPr lang="en-US" b="0" dirty="0"/>
              <a:t>@USE is used instead of @import which is now deprecated. Use allows you to include stylings from other files.</a:t>
            </a:r>
          </a:p>
          <a:p>
            <a:endParaRPr lang="en-US" b="0" dirty="0"/>
          </a:p>
          <a:p>
            <a:r>
              <a:rPr lang="en-US" b="0" dirty="0"/>
              <a:t>In this case in the body section you can see a variable called $white – now this is not declared in this _</a:t>
            </a:r>
            <a:r>
              <a:rPr lang="en-US" b="0" dirty="0" err="1"/>
              <a:t>base.scss</a:t>
            </a:r>
            <a:r>
              <a:rPr lang="en-US" b="0" dirty="0"/>
              <a:t> file it is located in the abstracts folder. So we can bring those files through for the _</a:t>
            </a:r>
            <a:r>
              <a:rPr lang="en-US" b="0" dirty="0" err="1"/>
              <a:t>base.scss</a:t>
            </a:r>
            <a:r>
              <a:rPr lang="en-US" b="0" dirty="0"/>
              <a:t> file to have access to. </a:t>
            </a:r>
          </a:p>
        </p:txBody>
      </p:sp>
      <p:sp>
        <p:nvSpPr>
          <p:cNvPr id="4" name="Slide Number Placeholder 3"/>
          <p:cNvSpPr>
            <a:spLocks noGrp="1"/>
          </p:cNvSpPr>
          <p:nvPr>
            <p:ph type="sldNum" sz="quarter" idx="5"/>
          </p:nvPr>
        </p:nvSpPr>
        <p:spPr/>
        <p:txBody>
          <a:bodyPr/>
          <a:lstStyle/>
          <a:p>
            <a:fld id="{4B506E64-26C7-49E5-8204-E28472318D01}" type="slidenum">
              <a:rPr lang="en-GB" smtClean="0"/>
              <a:t>23</a:t>
            </a:fld>
            <a:endParaRPr lang="en-GB"/>
          </a:p>
        </p:txBody>
      </p:sp>
    </p:spTree>
    <p:extLst>
      <p:ext uri="{BB962C8B-B14F-4D97-AF65-F5344CB8AC3E}">
        <p14:creationId xmlns:p14="http://schemas.microsoft.com/office/powerpoint/2010/main" val="134100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SASS FEATURES</a:t>
            </a:r>
          </a:p>
          <a:p>
            <a:endParaRPr lang="en-US" b="0" dirty="0"/>
          </a:p>
          <a:p>
            <a:r>
              <a:rPr lang="en-US" b="0" dirty="0"/>
              <a:t>@FORWARD is used to be able to “forward” the files to different files. You can create a _</a:t>
            </a:r>
            <a:r>
              <a:rPr lang="en-US" b="0" dirty="0" err="1"/>
              <a:t>index.scss</a:t>
            </a:r>
            <a:r>
              <a:rPr lang="en-US" b="0" dirty="0"/>
              <a:t> file that you can put all your @forward commands in and then you only have to reference the </a:t>
            </a:r>
            <a:r>
              <a:rPr lang="en-US" b="1" dirty="0"/>
              <a:t>FOLDER</a:t>
            </a:r>
            <a:r>
              <a:rPr lang="en-US" b="0" dirty="0"/>
              <a:t> when using them </a:t>
            </a:r>
          </a:p>
        </p:txBody>
      </p:sp>
      <p:sp>
        <p:nvSpPr>
          <p:cNvPr id="4" name="Slide Number Placeholder 3"/>
          <p:cNvSpPr>
            <a:spLocks noGrp="1"/>
          </p:cNvSpPr>
          <p:nvPr>
            <p:ph type="sldNum" sz="quarter" idx="5"/>
          </p:nvPr>
        </p:nvSpPr>
        <p:spPr/>
        <p:txBody>
          <a:bodyPr/>
          <a:lstStyle/>
          <a:p>
            <a:fld id="{4B506E64-26C7-49E5-8204-E28472318D01}" type="slidenum">
              <a:rPr lang="en-GB" smtClean="0"/>
              <a:t>24</a:t>
            </a:fld>
            <a:endParaRPr lang="en-GB"/>
          </a:p>
        </p:txBody>
      </p:sp>
    </p:spTree>
    <p:extLst>
      <p:ext uri="{BB962C8B-B14F-4D97-AF65-F5344CB8AC3E}">
        <p14:creationId xmlns:p14="http://schemas.microsoft.com/office/powerpoint/2010/main" val="2973363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SASS FEATURES</a:t>
            </a:r>
          </a:p>
          <a:p>
            <a:endParaRPr lang="en-US" b="0" dirty="0"/>
          </a:p>
        </p:txBody>
      </p:sp>
      <p:sp>
        <p:nvSpPr>
          <p:cNvPr id="4" name="Slide Number Placeholder 3"/>
          <p:cNvSpPr>
            <a:spLocks noGrp="1"/>
          </p:cNvSpPr>
          <p:nvPr>
            <p:ph type="sldNum" sz="quarter" idx="5"/>
          </p:nvPr>
        </p:nvSpPr>
        <p:spPr/>
        <p:txBody>
          <a:bodyPr/>
          <a:lstStyle/>
          <a:p>
            <a:fld id="{4B506E64-26C7-49E5-8204-E28472318D01}" type="slidenum">
              <a:rPr lang="en-GB" smtClean="0"/>
              <a:t>25</a:t>
            </a:fld>
            <a:endParaRPr lang="en-GB"/>
          </a:p>
        </p:txBody>
      </p:sp>
    </p:spTree>
    <p:extLst>
      <p:ext uri="{BB962C8B-B14F-4D97-AF65-F5344CB8AC3E}">
        <p14:creationId xmlns:p14="http://schemas.microsoft.com/office/powerpoint/2010/main" val="35958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SASS FEATURES</a:t>
            </a:r>
          </a:p>
          <a:p>
            <a:endParaRPr lang="en-US" b="0" dirty="0"/>
          </a:p>
          <a:p>
            <a:r>
              <a:rPr lang="en-US" b="0" dirty="0"/>
              <a:t>@FORWARD is used to be able to “forward” the files to different files. You can create a _</a:t>
            </a:r>
            <a:r>
              <a:rPr lang="en-US" b="0" dirty="0" err="1"/>
              <a:t>index.scss</a:t>
            </a:r>
            <a:r>
              <a:rPr lang="en-US" b="0" dirty="0"/>
              <a:t> file that you can put all your @forward commands in and then you only have to reference the </a:t>
            </a:r>
            <a:r>
              <a:rPr lang="en-US" b="1" dirty="0"/>
              <a:t>FOLDER</a:t>
            </a:r>
            <a:r>
              <a:rPr lang="en-US" b="0" dirty="0"/>
              <a:t> when using them </a:t>
            </a:r>
          </a:p>
        </p:txBody>
      </p:sp>
      <p:sp>
        <p:nvSpPr>
          <p:cNvPr id="4" name="Slide Number Placeholder 3"/>
          <p:cNvSpPr>
            <a:spLocks noGrp="1"/>
          </p:cNvSpPr>
          <p:nvPr>
            <p:ph type="sldNum" sz="quarter" idx="5"/>
          </p:nvPr>
        </p:nvSpPr>
        <p:spPr/>
        <p:txBody>
          <a:bodyPr/>
          <a:lstStyle/>
          <a:p>
            <a:fld id="{4B506E64-26C7-49E5-8204-E28472318D01}" type="slidenum">
              <a:rPr lang="en-GB" smtClean="0"/>
              <a:t>26</a:t>
            </a:fld>
            <a:endParaRPr lang="en-GB"/>
          </a:p>
        </p:txBody>
      </p:sp>
    </p:spTree>
    <p:extLst>
      <p:ext uri="{BB962C8B-B14F-4D97-AF65-F5344CB8AC3E}">
        <p14:creationId xmlns:p14="http://schemas.microsoft.com/office/powerpoint/2010/main" val="214875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SASS FEATURES</a:t>
            </a:r>
          </a:p>
          <a:p>
            <a:endParaRPr lang="en-US" b="0" dirty="0"/>
          </a:p>
          <a:p>
            <a:r>
              <a:rPr lang="en-US" b="0" dirty="0"/>
              <a:t>@FORWARD is used to be able to “forward” the files to different files. You can create a _</a:t>
            </a:r>
            <a:r>
              <a:rPr lang="en-US" b="0" dirty="0" err="1"/>
              <a:t>index.scss</a:t>
            </a:r>
            <a:r>
              <a:rPr lang="en-US" b="0" dirty="0"/>
              <a:t> file that you can put all your @forward commands in and then you only have to reference the </a:t>
            </a:r>
            <a:r>
              <a:rPr lang="en-US" b="1" dirty="0"/>
              <a:t>FOLDER</a:t>
            </a:r>
            <a:r>
              <a:rPr lang="en-US" b="0" dirty="0"/>
              <a:t> when using them </a:t>
            </a:r>
          </a:p>
        </p:txBody>
      </p:sp>
      <p:sp>
        <p:nvSpPr>
          <p:cNvPr id="4" name="Slide Number Placeholder 3"/>
          <p:cNvSpPr>
            <a:spLocks noGrp="1"/>
          </p:cNvSpPr>
          <p:nvPr>
            <p:ph type="sldNum" sz="quarter" idx="5"/>
          </p:nvPr>
        </p:nvSpPr>
        <p:spPr/>
        <p:txBody>
          <a:bodyPr/>
          <a:lstStyle/>
          <a:p>
            <a:fld id="{4B506E64-26C7-49E5-8204-E28472318D01}" type="slidenum">
              <a:rPr lang="en-GB" smtClean="0"/>
              <a:t>27</a:t>
            </a:fld>
            <a:endParaRPr lang="en-GB"/>
          </a:p>
        </p:txBody>
      </p:sp>
    </p:spTree>
    <p:extLst>
      <p:ext uri="{BB962C8B-B14F-4D97-AF65-F5344CB8AC3E}">
        <p14:creationId xmlns:p14="http://schemas.microsoft.com/office/powerpoint/2010/main" val="3035913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GITHUB</a:t>
            </a:r>
          </a:p>
          <a:p>
            <a:r>
              <a:rPr lang="en-US" b="0" i="0" dirty="0">
                <a:solidFill>
                  <a:srgbClr val="E2EEFF"/>
                </a:solidFill>
                <a:effectLst/>
                <a:latin typeface="Google Sans"/>
              </a:rPr>
              <a:t>Git is a version control system that allows developers to track changes in their code.</a:t>
            </a:r>
            <a:r>
              <a:rPr lang="en-US" b="0" i="0" dirty="0">
                <a:solidFill>
                  <a:srgbClr val="BDC1C6"/>
                </a:solidFill>
                <a:effectLst/>
                <a:latin typeface="Google Sans"/>
              </a:rPr>
              <a:t> </a:t>
            </a:r>
            <a:r>
              <a:rPr lang="en-US" b="0" i="0" dirty="0">
                <a:solidFill>
                  <a:srgbClr val="E2EEFF"/>
                </a:solidFill>
                <a:effectLst/>
                <a:latin typeface="Google Sans"/>
              </a:rPr>
              <a:t>GitHub is a web-based hosting service for git repositories</a:t>
            </a:r>
            <a:r>
              <a:rPr lang="en-US" b="0" i="0" dirty="0">
                <a:solidFill>
                  <a:srgbClr val="BDC1C6"/>
                </a:solidFill>
                <a:effectLst/>
                <a:latin typeface="Google Sans"/>
              </a:rPr>
              <a:t>. In simple terms, you can use git without </a:t>
            </a:r>
            <a:r>
              <a:rPr lang="en-US" b="0" i="0" dirty="0" err="1">
                <a:solidFill>
                  <a:srgbClr val="BDC1C6"/>
                </a:solidFill>
                <a:effectLst/>
                <a:latin typeface="Google Sans"/>
              </a:rPr>
              <a:t>Github</a:t>
            </a:r>
            <a:r>
              <a:rPr lang="en-US" b="0" i="0" dirty="0">
                <a:solidFill>
                  <a:srgbClr val="BDC1C6"/>
                </a:solidFill>
                <a:effectLst/>
                <a:latin typeface="Google Sans"/>
              </a:rPr>
              <a:t>, but you cannot use GitHub without Git.</a:t>
            </a:r>
            <a:endParaRPr lang="en-US" b="0" dirty="0"/>
          </a:p>
        </p:txBody>
      </p:sp>
      <p:sp>
        <p:nvSpPr>
          <p:cNvPr id="4" name="Slide Number Placeholder 3"/>
          <p:cNvSpPr>
            <a:spLocks noGrp="1"/>
          </p:cNvSpPr>
          <p:nvPr>
            <p:ph type="sldNum" sz="quarter" idx="5"/>
          </p:nvPr>
        </p:nvSpPr>
        <p:spPr/>
        <p:txBody>
          <a:bodyPr/>
          <a:lstStyle/>
          <a:p>
            <a:fld id="{4B506E64-26C7-49E5-8204-E28472318D01}" type="slidenum">
              <a:rPr lang="en-GB" smtClean="0"/>
              <a:t>28</a:t>
            </a:fld>
            <a:endParaRPr lang="en-GB"/>
          </a:p>
        </p:txBody>
      </p:sp>
    </p:spTree>
    <p:extLst>
      <p:ext uri="{BB962C8B-B14F-4D97-AF65-F5344CB8AC3E}">
        <p14:creationId xmlns:p14="http://schemas.microsoft.com/office/powerpoint/2010/main" val="3359600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4B506E64-26C7-49E5-8204-E28472318D01}" type="slidenum">
              <a:rPr lang="en-GB" smtClean="0"/>
              <a:t>29</a:t>
            </a:fld>
            <a:endParaRPr lang="en-GB"/>
          </a:p>
        </p:txBody>
      </p:sp>
    </p:spTree>
    <p:extLst>
      <p:ext uri="{BB962C8B-B14F-4D97-AF65-F5344CB8AC3E}">
        <p14:creationId xmlns:p14="http://schemas.microsoft.com/office/powerpoint/2010/main" val="2414670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SETTING UP GITHUB DESKTOP</a:t>
            </a:r>
          </a:p>
          <a:p>
            <a:r>
              <a:rPr lang="en-US" b="0" dirty="0"/>
              <a:t>Download </a:t>
            </a:r>
            <a:r>
              <a:rPr lang="en-US" b="0" dirty="0" err="1"/>
              <a:t>github</a:t>
            </a:r>
            <a:r>
              <a:rPr lang="en-US" b="0" dirty="0"/>
              <a:t> desktop from google and make sure to link to your google account with google auth or simply sign in. </a:t>
            </a:r>
          </a:p>
        </p:txBody>
      </p:sp>
      <p:sp>
        <p:nvSpPr>
          <p:cNvPr id="4" name="Slide Number Placeholder 3"/>
          <p:cNvSpPr>
            <a:spLocks noGrp="1"/>
          </p:cNvSpPr>
          <p:nvPr>
            <p:ph type="sldNum" sz="quarter" idx="5"/>
          </p:nvPr>
        </p:nvSpPr>
        <p:spPr/>
        <p:txBody>
          <a:bodyPr/>
          <a:lstStyle/>
          <a:p>
            <a:fld id="{4B506E64-26C7-49E5-8204-E28472318D01}" type="slidenum">
              <a:rPr lang="en-GB" smtClean="0"/>
              <a:t>30</a:t>
            </a:fld>
            <a:endParaRPr lang="en-GB"/>
          </a:p>
        </p:txBody>
      </p:sp>
    </p:spTree>
    <p:extLst>
      <p:ext uri="{BB962C8B-B14F-4D97-AF65-F5344CB8AC3E}">
        <p14:creationId xmlns:p14="http://schemas.microsoft.com/office/powerpoint/2010/main" val="402139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506E64-26C7-49E5-8204-E28472318D01}" type="slidenum">
              <a:rPr lang="en-GB" smtClean="0"/>
              <a:t>4</a:t>
            </a:fld>
            <a:endParaRPr lang="en-GB"/>
          </a:p>
        </p:txBody>
      </p:sp>
    </p:spTree>
    <p:extLst>
      <p:ext uri="{BB962C8B-B14F-4D97-AF65-F5344CB8AC3E}">
        <p14:creationId xmlns:p14="http://schemas.microsoft.com/office/powerpoint/2010/main" val="4170473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SETTING UP DEV ENVIRONMENT</a:t>
            </a:r>
          </a:p>
          <a:p>
            <a:r>
              <a:rPr lang="en-GB" b="0" dirty="0"/>
              <a:t>Walk the learners through how to set up the dev environment.</a:t>
            </a:r>
          </a:p>
          <a:p>
            <a:endParaRPr lang="en-GB" b="0" dirty="0"/>
          </a:p>
          <a:p>
            <a:r>
              <a:rPr lang="en-GB" b="1" dirty="0"/>
              <a:t>STEP 1. </a:t>
            </a:r>
          </a:p>
          <a:p>
            <a:r>
              <a:rPr lang="en-GB" b="0" dirty="0"/>
              <a:t>Download visual studio code, link in the links pod. </a:t>
            </a:r>
          </a:p>
          <a:p>
            <a:endParaRPr lang="en-GB" b="0" dirty="0"/>
          </a:p>
          <a:p>
            <a:r>
              <a:rPr lang="en-GB" b="1" dirty="0"/>
              <a:t>STEP 2. </a:t>
            </a:r>
          </a:p>
          <a:p>
            <a:r>
              <a:rPr lang="en-GB" b="0" dirty="0"/>
              <a:t>Download node.js, link in the links pod</a:t>
            </a:r>
          </a:p>
          <a:p>
            <a:endParaRPr lang="en-GB" b="0" dirty="0"/>
          </a:p>
          <a:p>
            <a:r>
              <a:rPr lang="en-GB" b="1" dirty="0"/>
              <a:t>STEP 3.</a:t>
            </a:r>
          </a:p>
          <a:p>
            <a:r>
              <a:rPr lang="en-GB" b="0" dirty="0"/>
              <a:t>Go to </a:t>
            </a:r>
            <a:r>
              <a:rPr lang="en-GB" b="0" dirty="0" err="1"/>
              <a:t>github</a:t>
            </a:r>
            <a:r>
              <a:rPr lang="en-GB" b="0" dirty="0"/>
              <a:t> desktop and open a new repository through the file tab.</a:t>
            </a:r>
          </a:p>
          <a:p>
            <a:r>
              <a:rPr lang="en-GB" b="0" dirty="0"/>
              <a:t>Name your repository whatever you like and select a location to save it on your system.</a:t>
            </a:r>
          </a:p>
          <a:p>
            <a:r>
              <a:rPr lang="en-GB" b="0" dirty="0"/>
              <a:t>Add a read.me file and then click create repository. On </a:t>
            </a:r>
            <a:r>
              <a:rPr lang="en-GB" b="0" dirty="0" err="1"/>
              <a:t>th</a:t>
            </a:r>
            <a:r>
              <a:rPr lang="en-GB" b="0" dirty="0"/>
              <a:t> </a:t>
            </a:r>
            <a:r>
              <a:rPr lang="en-GB" b="0" dirty="0" err="1"/>
              <a:t>enext</a:t>
            </a:r>
            <a:r>
              <a:rPr lang="en-GB" b="0" dirty="0"/>
              <a:t> page click Publish repository, untick keep this code private and then click on publish repository. Then click open visual studio code.</a:t>
            </a:r>
          </a:p>
          <a:p>
            <a:endParaRPr lang="en-GB" b="0" dirty="0"/>
          </a:p>
          <a:p>
            <a:r>
              <a:rPr lang="en-GB" b="1" dirty="0"/>
              <a:t>STEP 4. </a:t>
            </a:r>
          </a:p>
          <a:p>
            <a:r>
              <a:rPr lang="en-GB" b="0" dirty="0"/>
              <a:t>ADD extensions – CODE RUNNER – LIVE SERVER – PRETTIER</a:t>
            </a:r>
          </a:p>
          <a:p>
            <a:endParaRPr lang="en-GB" b="0" dirty="0"/>
          </a:p>
          <a:p>
            <a:endParaRPr lang="en-GB" b="0" dirty="0"/>
          </a:p>
        </p:txBody>
      </p:sp>
      <p:sp>
        <p:nvSpPr>
          <p:cNvPr id="4" name="Slide Number Placeholder 3"/>
          <p:cNvSpPr>
            <a:spLocks noGrp="1"/>
          </p:cNvSpPr>
          <p:nvPr>
            <p:ph type="sldNum" sz="quarter" idx="5"/>
          </p:nvPr>
        </p:nvSpPr>
        <p:spPr/>
        <p:txBody>
          <a:bodyPr/>
          <a:lstStyle/>
          <a:p>
            <a:fld id="{4B506E64-26C7-49E5-8204-E28472318D01}" type="slidenum">
              <a:rPr lang="en-GB" smtClean="0"/>
              <a:t>31</a:t>
            </a:fld>
            <a:endParaRPr lang="en-GB"/>
          </a:p>
        </p:txBody>
      </p:sp>
    </p:spTree>
    <p:extLst>
      <p:ext uri="{BB962C8B-B14F-4D97-AF65-F5344CB8AC3E}">
        <p14:creationId xmlns:p14="http://schemas.microsoft.com/office/powerpoint/2010/main" val="1692278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B506E64-26C7-49E5-8204-E28472318D01}" type="slidenum">
              <a:rPr lang="en-GB" smtClean="0"/>
              <a:t>32</a:t>
            </a:fld>
            <a:endParaRPr lang="en-GB"/>
          </a:p>
        </p:txBody>
      </p:sp>
    </p:spTree>
    <p:extLst>
      <p:ext uri="{BB962C8B-B14F-4D97-AF65-F5344CB8AC3E}">
        <p14:creationId xmlns:p14="http://schemas.microsoft.com/office/powerpoint/2010/main" val="3930367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B506E64-26C7-49E5-8204-E28472318D01}" type="slidenum">
              <a:rPr lang="en-GB" smtClean="0"/>
              <a:t>33</a:t>
            </a:fld>
            <a:endParaRPr lang="en-GB"/>
          </a:p>
        </p:txBody>
      </p:sp>
    </p:spTree>
    <p:extLst>
      <p:ext uri="{BB962C8B-B14F-4D97-AF65-F5344CB8AC3E}">
        <p14:creationId xmlns:p14="http://schemas.microsoft.com/office/powerpoint/2010/main" val="198143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https://robbowen.digital/</a:t>
            </a:r>
          </a:p>
          <a:p>
            <a:endParaRPr lang="en-GB" dirty="0"/>
          </a:p>
          <a:p>
            <a:r>
              <a:rPr lang="en-GB" dirty="0"/>
              <a:t>https://robbowen.digital/</a:t>
            </a:r>
          </a:p>
          <a:p>
            <a:endParaRPr lang="en-GB" dirty="0"/>
          </a:p>
          <a:p>
            <a:r>
              <a:rPr lang="en-GB" dirty="0"/>
              <a:t>https://www.raoul-gaillard.com/</a:t>
            </a:r>
          </a:p>
          <a:p>
            <a:endParaRPr lang="en-GB" dirty="0"/>
          </a:p>
          <a:p>
            <a:r>
              <a:rPr lang="en-GB" b="1" dirty="0"/>
              <a:t>DISCUSS in with the group once they have finished.</a:t>
            </a:r>
          </a:p>
        </p:txBody>
      </p:sp>
      <p:sp>
        <p:nvSpPr>
          <p:cNvPr id="4" name="Slide Number Placeholder 3"/>
          <p:cNvSpPr>
            <a:spLocks noGrp="1"/>
          </p:cNvSpPr>
          <p:nvPr>
            <p:ph type="sldNum" sz="quarter" idx="5"/>
          </p:nvPr>
        </p:nvSpPr>
        <p:spPr/>
        <p:txBody>
          <a:bodyPr/>
          <a:lstStyle/>
          <a:p>
            <a:fld id="{4B506E64-26C7-49E5-8204-E28472318D01}" type="slidenum">
              <a:rPr lang="en-GB" smtClean="0"/>
              <a:t>5</a:t>
            </a:fld>
            <a:endParaRPr lang="en-GB"/>
          </a:p>
        </p:txBody>
      </p:sp>
    </p:spTree>
    <p:extLst>
      <p:ext uri="{BB962C8B-B14F-4D97-AF65-F5344CB8AC3E}">
        <p14:creationId xmlns:p14="http://schemas.microsoft.com/office/powerpoint/2010/main" val="3521180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Do plan ahead</a:t>
            </a:r>
          </a:p>
          <a:p>
            <a:r>
              <a:rPr lang="en-GB" b="0" dirty="0"/>
              <a:t>Before you even open your code editor you need to have a strong plan in place, what </a:t>
            </a:r>
            <a:r>
              <a:rPr lang="en-GB" b="0" dirty="0" err="1"/>
              <a:t>color</a:t>
            </a:r>
            <a:r>
              <a:rPr lang="en-GB" b="0" dirty="0"/>
              <a:t> scheme, what font, what sections do you want, how will you describe yourself and your work? What kind of images will you need. You need to visualise your finished website. </a:t>
            </a:r>
          </a:p>
          <a:p>
            <a:endParaRPr lang="en-GB" b="0" dirty="0"/>
          </a:p>
          <a:p>
            <a:r>
              <a:rPr lang="en-GB" b="1" dirty="0"/>
              <a:t>Do have a clean and consistent design. </a:t>
            </a:r>
          </a:p>
          <a:p>
            <a:r>
              <a:rPr lang="en-US" b="0" i="0" dirty="0">
                <a:solidFill>
                  <a:srgbClr val="171717"/>
                </a:solidFill>
                <a:effectLst/>
                <a:latin typeface="-apple-system"/>
              </a:rPr>
              <a:t>Many portfolio websites come with brash colors, inconsistent spacing and font sizes, or are simply messy and unorganized. Unless you're into </a:t>
            </a:r>
            <a:r>
              <a:rPr lang="en-US" b="0" i="0" u="sng" dirty="0">
                <a:effectLst/>
                <a:latin typeface="-apple-system"/>
                <a:hlinkClick r:id="rId3"/>
              </a:rPr>
              <a:t>brutalist design</a:t>
            </a:r>
            <a:r>
              <a:rPr lang="en-US" b="0" i="0" dirty="0">
                <a:solidFill>
                  <a:srgbClr val="171717"/>
                </a:solidFill>
                <a:effectLst/>
                <a:latin typeface="-apple-system"/>
              </a:rPr>
              <a:t>, this is not something you want.</a:t>
            </a:r>
            <a:endParaRPr lang="en-GB" b="1" i="0" dirty="0">
              <a:solidFill>
                <a:srgbClr val="171717"/>
              </a:solidFill>
              <a:effectLst/>
              <a:latin typeface="-apple-system"/>
            </a:endParaRPr>
          </a:p>
          <a:p>
            <a:endParaRPr lang="en-GB" b="1" dirty="0"/>
          </a:p>
          <a:p>
            <a:r>
              <a:rPr lang="en-US" b="0" i="0" dirty="0">
                <a:solidFill>
                  <a:srgbClr val="171717"/>
                </a:solidFill>
                <a:effectLst/>
                <a:latin typeface="-apple-system"/>
              </a:rPr>
              <a:t>While you're in the planning phase, do some research about what constitutes good design. Find a good combination of colors and stick to it. Set some typography and spacing rules for yourself and follow them religiously</a:t>
            </a:r>
          </a:p>
          <a:p>
            <a:endParaRPr lang="en-US" b="0" i="0" dirty="0">
              <a:solidFill>
                <a:srgbClr val="171717"/>
              </a:solidFill>
              <a:effectLst/>
              <a:latin typeface="-apple-system"/>
            </a:endParaRPr>
          </a:p>
          <a:p>
            <a:r>
              <a:rPr lang="en-US" b="1" i="0" dirty="0">
                <a:solidFill>
                  <a:srgbClr val="171717"/>
                </a:solidFill>
                <a:effectLst/>
                <a:latin typeface="-apple-system"/>
              </a:rPr>
              <a:t>Do include the names of your skills</a:t>
            </a:r>
          </a:p>
          <a:p>
            <a:pPr algn="l"/>
            <a:r>
              <a:rPr lang="en-US" b="0" i="0" dirty="0">
                <a:solidFill>
                  <a:srgbClr val="171717"/>
                </a:solidFill>
                <a:effectLst/>
                <a:latin typeface="-apple-system"/>
              </a:rPr>
              <a:t>Sure, you and other developers might be aware that a light blue atom symbol stands for React.js, or that a single green leaf stands for MongoDB. But if your goal is to find clients or a job, you need to think a little more about your target audience.</a:t>
            </a:r>
          </a:p>
          <a:p>
            <a:pPr algn="l"/>
            <a:r>
              <a:rPr lang="en-US" b="0" i="0" dirty="0">
                <a:solidFill>
                  <a:srgbClr val="171717"/>
                </a:solidFill>
                <a:effectLst/>
                <a:latin typeface="-apple-system"/>
              </a:rPr>
              <a:t>Hiring managers or potential clients might not be familiar with all of the technologies in your skillset, and they might not recognize their logos at first glance. For this reason, make sure you find a way to include the actual names of your skills.</a:t>
            </a:r>
          </a:p>
          <a:p>
            <a:pPr algn="l"/>
            <a:endParaRPr lang="en-US" b="0" i="0" dirty="0">
              <a:solidFill>
                <a:srgbClr val="171717"/>
              </a:solidFill>
              <a:effectLst/>
              <a:latin typeface="-apple-system"/>
            </a:endParaRPr>
          </a:p>
          <a:p>
            <a:pPr algn="l"/>
            <a:r>
              <a:rPr lang="en-US" b="1" i="0" dirty="0">
                <a:solidFill>
                  <a:srgbClr val="171717"/>
                </a:solidFill>
                <a:effectLst/>
                <a:latin typeface="-apple-system"/>
              </a:rPr>
              <a:t>Do showcase your work</a:t>
            </a:r>
          </a:p>
          <a:p>
            <a:pPr algn="l"/>
            <a:r>
              <a:rPr lang="en-US" b="0" i="0" dirty="0">
                <a:solidFill>
                  <a:srgbClr val="171717"/>
                </a:solidFill>
                <a:effectLst/>
                <a:latin typeface="-apple-system"/>
              </a:rPr>
              <a:t>Instead of simply including a link to your GitHub profile, consider showcasing some of your projects directly on your website. This makes it much easier for users to see what you're capable of, as they don't have to go to an external website and manually check your repositories.</a:t>
            </a:r>
          </a:p>
          <a:p>
            <a:pPr algn="l"/>
            <a:r>
              <a:rPr lang="en-US" b="0" i="0" dirty="0">
                <a:solidFill>
                  <a:srgbClr val="171717"/>
                </a:solidFill>
                <a:effectLst/>
                <a:latin typeface="-apple-system"/>
              </a:rPr>
              <a:t>The main things you should include when showcasing a project are:</a:t>
            </a:r>
          </a:p>
          <a:p>
            <a:pPr algn="l">
              <a:buFont typeface="Arial" panose="020B0604020202020204" pitchFamily="34" charset="0"/>
              <a:buChar char="•"/>
            </a:pPr>
            <a:r>
              <a:rPr lang="en-US" b="0" i="0" dirty="0">
                <a:solidFill>
                  <a:srgbClr val="171717"/>
                </a:solidFill>
                <a:effectLst/>
                <a:latin typeface="-apple-system"/>
              </a:rPr>
              <a:t>a screenshot (if applicable)</a:t>
            </a:r>
          </a:p>
          <a:p>
            <a:pPr algn="l">
              <a:buFont typeface="Arial" panose="020B0604020202020204" pitchFamily="34" charset="0"/>
              <a:buChar char="•"/>
            </a:pPr>
            <a:r>
              <a:rPr lang="en-US" b="0" i="0" dirty="0">
                <a:solidFill>
                  <a:srgbClr val="171717"/>
                </a:solidFill>
                <a:effectLst/>
                <a:latin typeface="-apple-system"/>
              </a:rPr>
              <a:t>the project's name</a:t>
            </a:r>
          </a:p>
          <a:p>
            <a:pPr algn="l">
              <a:buFont typeface="Arial" panose="020B0604020202020204" pitchFamily="34" charset="0"/>
              <a:buChar char="•"/>
            </a:pPr>
            <a:r>
              <a:rPr lang="en-US" b="0" i="0" dirty="0">
                <a:solidFill>
                  <a:srgbClr val="171717"/>
                </a:solidFill>
                <a:effectLst/>
                <a:latin typeface="-apple-system"/>
              </a:rPr>
              <a:t>links to a live preview and to the GitHub repository</a:t>
            </a:r>
          </a:p>
          <a:p>
            <a:pPr algn="l">
              <a:buFont typeface="Arial" panose="020B0604020202020204" pitchFamily="34" charset="0"/>
              <a:buChar char="•"/>
            </a:pPr>
            <a:r>
              <a:rPr lang="en-US" b="0" i="0" dirty="0">
                <a:solidFill>
                  <a:srgbClr val="171717"/>
                </a:solidFill>
                <a:effectLst/>
                <a:latin typeface="-apple-system"/>
              </a:rPr>
              <a:t>a short description of the functionality and/or the technologies used</a:t>
            </a:r>
          </a:p>
          <a:p>
            <a:pPr algn="l">
              <a:buFont typeface="Arial" panose="020B0604020202020204" pitchFamily="34" charset="0"/>
              <a:buNone/>
            </a:pPr>
            <a:endParaRPr lang="en-US" b="0" i="0" dirty="0">
              <a:solidFill>
                <a:srgbClr val="171717"/>
              </a:solidFill>
              <a:effectLst/>
              <a:latin typeface="-apple-system"/>
            </a:endParaRPr>
          </a:p>
          <a:p>
            <a:pPr algn="l">
              <a:buFont typeface="Arial" panose="020B0604020202020204" pitchFamily="34" charset="0"/>
              <a:buNone/>
            </a:pPr>
            <a:r>
              <a:rPr lang="en-US" b="1" i="0" dirty="0">
                <a:solidFill>
                  <a:srgbClr val="171717"/>
                </a:solidFill>
                <a:effectLst/>
                <a:latin typeface="-apple-system"/>
              </a:rPr>
              <a:t>Do include a call to action </a:t>
            </a:r>
          </a:p>
          <a:p>
            <a:pPr algn="l">
              <a:buFont typeface="Arial" panose="020B0604020202020204" pitchFamily="34" charset="0"/>
              <a:buNone/>
            </a:pPr>
            <a:r>
              <a:rPr lang="en-US" b="0" i="0" dirty="0">
                <a:solidFill>
                  <a:srgbClr val="171717"/>
                </a:solidFill>
                <a:effectLst/>
                <a:latin typeface="-apple-system"/>
              </a:rPr>
              <a:t>A </a:t>
            </a:r>
            <a:r>
              <a:rPr lang="en-US" b="0" i="0" u="sng" dirty="0">
                <a:effectLst/>
                <a:latin typeface="-apple-system"/>
                <a:hlinkClick r:id="rId4"/>
              </a:rPr>
              <a:t>call to action</a:t>
            </a:r>
            <a:r>
              <a:rPr lang="en-US" b="0" i="0" dirty="0">
                <a:solidFill>
                  <a:srgbClr val="171717"/>
                </a:solidFill>
                <a:effectLst/>
                <a:latin typeface="-apple-system"/>
              </a:rPr>
              <a:t> is a well known marketing tool meant to prompt a user's response and increase their engagement. Whether you're looking for a job, clients or other developers to collaborate with, make sure you encourage your users to get in touch with you, and provide the means to do so.</a:t>
            </a:r>
          </a:p>
          <a:p>
            <a:pPr algn="l"/>
            <a:endParaRPr lang="en-US" b="0" i="0" dirty="0">
              <a:solidFill>
                <a:srgbClr val="171717"/>
              </a:solidFill>
              <a:effectLst/>
              <a:latin typeface="-apple-system"/>
            </a:endParaRPr>
          </a:p>
          <a:p>
            <a:r>
              <a:rPr lang="en-GB" b="1" dirty="0"/>
              <a:t>Don’t overwhelm users with too many animations</a:t>
            </a:r>
          </a:p>
          <a:p>
            <a:r>
              <a:rPr lang="en-US" b="0" i="0" dirty="0">
                <a:solidFill>
                  <a:srgbClr val="171717"/>
                </a:solidFill>
                <a:effectLst/>
                <a:latin typeface="-apple-system"/>
              </a:rPr>
              <a:t>Having too many or too complex animations will not only be incredibly distracting for your users, but it will also significantly impact the performance of your website, especially if they are not </a:t>
            </a:r>
            <a:r>
              <a:rPr lang="en-US" b="0" i="0" u="sng" dirty="0">
                <a:effectLst/>
                <a:latin typeface="-apple-system"/>
                <a:hlinkClick r:id="rId5"/>
              </a:rPr>
              <a:t>done correctly</a:t>
            </a:r>
            <a:r>
              <a:rPr lang="en-US" b="0" i="0" dirty="0">
                <a:solidFill>
                  <a:srgbClr val="171717"/>
                </a:solidFill>
                <a:effectLst/>
                <a:latin typeface="-apple-system"/>
              </a:rPr>
              <a:t> or your users aren't using the most high-end devices.</a:t>
            </a:r>
            <a:endParaRPr lang="en-GB" b="0" i="0" dirty="0">
              <a:solidFill>
                <a:srgbClr val="171717"/>
              </a:solidFill>
              <a:effectLst/>
              <a:latin typeface="-apple-system"/>
            </a:endParaRPr>
          </a:p>
          <a:p>
            <a:endParaRPr lang="en-GB" b="0" i="0" dirty="0">
              <a:solidFill>
                <a:srgbClr val="171717"/>
              </a:solidFill>
              <a:effectLst/>
              <a:latin typeface="-apple-system"/>
            </a:endParaRPr>
          </a:p>
          <a:p>
            <a:r>
              <a:rPr lang="en-GB" b="1" i="0" dirty="0">
                <a:solidFill>
                  <a:srgbClr val="171717"/>
                </a:solidFill>
                <a:effectLst/>
                <a:latin typeface="-apple-system"/>
              </a:rPr>
              <a:t>Don’t neglect accessibility and responsiveness</a:t>
            </a:r>
          </a:p>
          <a:p>
            <a:pPr algn="l"/>
            <a:r>
              <a:rPr lang="en-US" b="0" i="0" dirty="0">
                <a:solidFill>
                  <a:srgbClr val="171717"/>
                </a:solidFill>
                <a:effectLst/>
                <a:latin typeface="-apple-system"/>
              </a:rPr>
              <a:t>Your portfolio website should provide the best experience possible for all users. Make sure you learn about </a:t>
            </a:r>
            <a:r>
              <a:rPr lang="en-US" b="0" i="0" u="sng" dirty="0">
                <a:solidFill>
                  <a:srgbClr val="171717"/>
                </a:solidFill>
                <a:effectLst/>
                <a:latin typeface="-apple-system"/>
                <a:hlinkClick r:id="rId6"/>
              </a:rPr>
              <a:t>accessibility</a:t>
            </a:r>
            <a:r>
              <a:rPr lang="en-US" b="0" i="0" dirty="0">
                <a:solidFill>
                  <a:srgbClr val="171717"/>
                </a:solidFill>
                <a:effectLst/>
                <a:latin typeface="-apple-system"/>
              </a:rPr>
              <a:t> and try to incorporate at least some techniques that will make your page more accessible, not only for people with disabilities, but also for people who might have old devices, slow connections and so on.</a:t>
            </a:r>
          </a:p>
          <a:p>
            <a:pPr algn="l"/>
            <a:r>
              <a:rPr lang="en-US" b="0" i="0" dirty="0">
                <a:solidFill>
                  <a:srgbClr val="171717"/>
                </a:solidFill>
                <a:effectLst/>
                <a:latin typeface="-apple-system"/>
              </a:rPr>
              <a:t>In terms of responsiveness, keep in mind that </a:t>
            </a:r>
            <a:r>
              <a:rPr lang="en-US" b="0" i="0" u="sng" dirty="0">
                <a:solidFill>
                  <a:srgbClr val="171717"/>
                </a:solidFill>
                <a:effectLst/>
                <a:latin typeface="-apple-system"/>
                <a:hlinkClick r:id="rId7"/>
              </a:rPr>
              <a:t>almost 60%</a:t>
            </a:r>
            <a:r>
              <a:rPr lang="en-US" b="0" i="0" dirty="0">
                <a:solidFill>
                  <a:srgbClr val="171717"/>
                </a:solidFill>
                <a:effectLst/>
                <a:latin typeface="-apple-system"/>
              </a:rPr>
              <a:t> of web traffic happens on mobile devices. This means that on average, your users are more likely to be visiting your website from a mobile phone instead of a laptop or desktop computer.</a:t>
            </a:r>
          </a:p>
          <a:p>
            <a:pPr algn="l"/>
            <a:r>
              <a:rPr lang="en-US" b="0" i="0" dirty="0">
                <a:solidFill>
                  <a:srgbClr val="171717"/>
                </a:solidFill>
                <a:effectLst/>
                <a:latin typeface="-apple-system"/>
              </a:rPr>
              <a:t>A good approach is </a:t>
            </a:r>
            <a:r>
              <a:rPr lang="en-US" b="0" i="0" u="sng" dirty="0">
                <a:solidFill>
                  <a:srgbClr val="171717"/>
                </a:solidFill>
                <a:effectLst/>
                <a:latin typeface="-apple-system"/>
                <a:hlinkClick r:id="rId8"/>
              </a:rPr>
              <a:t>mobile-first design</a:t>
            </a:r>
            <a:r>
              <a:rPr lang="en-US" b="0" i="0" dirty="0">
                <a:solidFill>
                  <a:srgbClr val="171717"/>
                </a:solidFill>
                <a:effectLst/>
                <a:latin typeface="-apple-system"/>
              </a:rPr>
              <a:t>. This means that you build your website to look good on mobile devices first, and then you scale up to bigger screens. On a personal note, I find it easier to transform a small-screen design into a large-screen design, rather than the other way around.</a:t>
            </a:r>
          </a:p>
          <a:p>
            <a:endParaRPr lang="en-GB" b="1" i="0" dirty="0">
              <a:solidFill>
                <a:srgbClr val="171717"/>
              </a:solidFill>
              <a:effectLst/>
              <a:latin typeface="-apple-system"/>
            </a:endParaRPr>
          </a:p>
          <a:p>
            <a:r>
              <a:rPr lang="en-GB" b="1" i="0" dirty="0">
                <a:solidFill>
                  <a:srgbClr val="171717"/>
                </a:solidFill>
                <a:effectLst/>
                <a:latin typeface="-apple-system"/>
              </a:rPr>
              <a:t>Don’t ramble on forever </a:t>
            </a:r>
          </a:p>
          <a:p>
            <a:r>
              <a:rPr lang="en-US" b="0" i="0" dirty="0">
                <a:solidFill>
                  <a:srgbClr val="171717"/>
                </a:solidFill>
                <a:effectLst/>
                <a:latin typeface="-apple-system"/>
              </a:rPr>
              <a:t>There is no need to write your entire life story in your About section, or to describe in detail the trials and tribulations you went through while building your latest project. Your users will want to see you and your work at a glance, rather than read an entire essay. For lengthier texts, consider creating a blog section for your page</a:t>
            </a:r>
          </a:p>
          <a:p>
            <a:endParaRPr lang="en-US" b="0" i="0" dirty="0">
              <a:solidFill>
                <a:srgbClr val="171717"/>
              </a:solidFill>
              <a:effectLst/>
              <a:latin typeface="-apple-system"/>
            </a:endParaRPr>
          </a:p>
          <a:p>
            <a:r>
              <a:rPr lang="en-US" b="1" i="0" dirty="0">
                <a:solidFill>
                  <a:srgbClr val="171717"/>
                </a:solidFill>
                <a:effectLst/>
                <a:latin typeface="-apple-system"/>
              </a:rPr>
              <a:t>Don’t clutter your work section </a:t>
            </a:r>
          </a:p>
          <a:p>
            <a:pPr algn="l"/>
            <a:r>
              <a:rPr lang="en-US" b="0" i="0" dirty="0">
                <a:solidFill>
                  <a:srgbClr val="171717"/>
                </a:solidFill>
                <a:effectLst/>
                <a:latin typeface="-apple-system"/>
              </a:rPr>
              <a:t>While showcasing your work is important, you don't need to overload your website with </a:t>
            </a:r>
            <a:r>
              <a:rPr lang="en-US" b="0" i="1" dirty="0">
                <a:solidFill>
                  <a:srgbClr val="171717"/>
                </a:solidFill>
                <a:effectLst/>
                <a:latin typeface="-apple-system"/>
              </a:rPr>
              <a:t>every single project</a:t>
            </a:r>
            <a:r>
              <a:rPr lang="en-US" b="0" i="0" dirty="0">
                <a:solidFill>
                  <a:srgbClr val="171717"/>
                </a:solidFill>
                <a:effectLst/>
                <a:latin typeface="-apple-system"/>
              </a:rPr>
              <a:t> you've ever built. Instead, stick to a few that you're most proud of, and provide a link to see the rest of your work (for example, a link to your GitHub profile).</a:t>
            </a:r>
          </a:p>
          <a:p>
            <a:pPr algn="l"/>
            <a:endParaRPr lang="en-US" b="0" i="0" dirty="0">
              <a:solidFill>
                <a:srgbClr val="171717"/>
              </a:solidFill>
              <a:effectLst/>
              <a:latin typeface="-apple-system"/>
            </a:endParaRPr>
          </a:p>
          <a:p>
            <a:pPr algn="l"/>
            <a:r>
              <a:rPr lang="en-US" b="1" i="0" dirty="0">
                <a:solidFill>
                  <a:srgbClr val="171717"/>
                </a:solidFill>
                <a:effectLst/>
                <a:latin typeface="-apple-system"/>
              </a:rPr>
              <a:t>Don’t set it and forget it </a:t>
            </a:r>
          </a:p>
          <a:p>
            <a:pPr algn="l"/>
            <a:r>
              <a:rPr lang="en-US" b="0" i="0" dirty="0">
                <a:solidFill>
                  <a:srgbClr val="171717"/>
                </a:solidFill>
                <a:effectLst/>
                <a:latin typeface="-apple-system"/>
              </a:rPr>
              <a:t>Your portfolio website is something that you should always return to and update frequently. Learned a new skill? Update your website. Built a new project? Update your website. The list goes on. Your portfolio website is a reflection of yourself. Make sure it always reflects the present you, not the past you.</a:t>
            </a:r>
            <a:endParaRPr lang="en-US" b="1" i="0" dirty="0">
              <a:solidFill>
                <a:srgbClr val="171717"/>
              </a:solidFill>
              <a:effectLst/>
              <a:latin typeface="-apple-system"/>
            </a:endParaRPr>
          </a:p>
          <a:p>
            <a:br>
              <a:rPr lang="en-US" b="0" i="0" u="sng" dirty="0">
                <a:solidFill>
                  <a:srgbClr val="171717"/>
                </a:solidFill>
                <a:effectLst/>
                <a:latin typeface="-apple-system"/>
                <a:hlinkClick r:id="rId9"/>
              </a:rPr>
            </a:br>
            <a:endParaRPr lang="en-GB" b="1" dirty="0"/>
          </a:p>
        </p:txBody>
      </p:sp>
      <p:sp>
        <p:nvSpPr>
          <p:cNvPr id="4" name="Slide Number Placeholder 3"/>
          <p:cNvSpPr>
            <a:spLocks noGrp="1"/>
          </p:cNvSpPr>
          <p:nvPr>
            <p:ph type="sldNum" sz="quarter" idx="5"/>
          </p:nvPr>
        </p:nvSpPr>
        <p:spPr/>
        <p:txBody>
          <a:bodyPr/>
          <a:lstStyle/>
          <a:p>
            <a:fld id="{4B506E64-26C7-49E5-8204-E28472318D01}" type="slidenum">
              <a:rPr lang="en-GB" smtClean="0"/>
              <a:t>6</a:t>
            </a:fld>
            <a:endParaRPr lang="en-GB"/>
          </a:p>
        </p:txBody>
      </p:sp>
    </p:spTree>
    <p:extLst>
      <p:ext uri="{BB962C8B-B14F-4D97-AF65-F5344CB8AC3E}">
        <p14:creationId xmlns:p14="http://schemas.microsoft.com/office/powerpoint/2010/main" val="93375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Get learners to talk about what they would include in their portfolio</a:t>
            </a:r>
            <a:endParaRPr lang="en-GB" dirty="0"/>
          </a:p>
        </p:txBody>
      </p:sp>
      <p:sp>
        <p:nvSpPr>
          <p:cNvPr id="4" name="Slide Number Placeholder 3"/>
          <p:cNvSpPr>
            <a:spLocks noGrp="1"/>
          </p:cNvSpPr>
          <p:nvPr>
            <p:ph type="sldNum" sz="quarter" idx="10"/>
          </p:nvPr>
        </p:nvSpPr>
        <p:spPr/>
        <p:txBody>
          <a:bodyPr/>
          <a:lstStyle/>
          <a:p>
            <a:fld id="{4B506E64-26C7-49E5-8204-E28472318D01}" type="slidenum">
              <a:rPr lang="en-GB" smtClean="0"/>
              <a:t>7</a:t>
            </a:fld>
            <a:endParaRPr lang="en-GB"/>
          </a:p>
        </p:txBody>
      </p:sp>
    </p:spTree>
    <p:extLst>
      <p:ext uri="{BB962C8B-B14F-4D97-AF65-F5344CB8AC3E}">
        <p14:creationId xmlns:p14="http://schemas.microsoft.com/office/powerpoint/2010/main" val="336866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BIO</a:t>
            </a:r>
          </a:p>
          <a:p>
            <a:pPr algn="l"/>
            <a:r>
              <a:rPr lang="en-US" b="0" i="0" dirty="0">
                <a:solidFill>
                  <a:srgbClr val="FFFFFF"/>
                </a:solidFill>
                <a:effectLst/>
                <a:latin typeface="Apercu"/>
              </a:rPr>
              <a:t>our bio is your chance to flesh yourself out as a person with information that, while valuable, might not fit in your resume. Highlight the elements of your professional story that make you unique. Include your hobbies, both related and unrelated to web development, to convey something about who you are.</a:t>
            </a:r>
          </a:p>
          <a:p>
            <a:endParaRPr lang="en-US" b="1" dirty="0"/>
          </a:p>
          <a:p>
            <a:r>
              <a:rPr lang="en-US" b="1" dirty="0"/>
              <a:t>CONTACT INFORMATION </a:t>
            </a:r>
          </a:p>
          <a:p>
            <a:pPr algn="l"/>
            <a:r>
              <a:rPr lang="en-US" b="0" i="0" dirty="0">
                <a:solidFill>
                  <a:srgbClr val="FFFFFF"/>
                </a:solidFill>
                <a:effectLst/>
                <a:latin typeface="Apercu"/>
              </a:rPr>
              <a:t>Add your contact information at the top of your portfolio so potential employers don’t have any trouble finding it when they want to schedule an interview. Along with your name, you’ll want to include:</a:t>
            </a:r>
          </a:p>
          <a:p>
            <a:pPr algn="l">
              <a:buFont typeface="Arial" panose="020B0604020202020204" pitchFamily="34" charset="0"/>
              <a:buChar char="•"/>
            </a:pPr>
            <a:r>
              <a:rPr lang="en-US" b="0" i="0" dirty="0">
                <a:solidFill>
                  <a:srgbClr val="FFFFFF"/>
                </a:solidFill>
                <a:effectLst/>
                <a:latin typeface="Apercu"/>
              </a:rPr>
              <a:t>Your phone number</a:t>
            </a:r>
          </a:p>
          <a:p>
            <a:pPr algn="l">
              <a:buFont typeface="Arial" panose="020B0604020202020204" pitchFamily="34" charset="0"/>
              <a:buChar char="•"/>
            </a:pPr>
            <a:r>
              <a:rPr lang="en-US" b="0" i="0" dirty="0">
                <a:solidFill>
                  <a:srgbClr val="FFFFFF"/>
                </a:solidFill>
                <a:effectLst/>
                <a:latin typeface="Apercu"/>
              </a:rPr>
              <a:t>Email address</a:t>
            </a:r>
          </a:p>
          <a:p>
            <a:pPr algn="l">
              <a:buFont typeface="Arial" panose="020B0604020202020204" pitchFamily="34" charset="0"/>
              <a:buChar char="•"/>
            </a:pPr>
            <a:r>
              <a:rPr lang="en-US" b="0" i="0" dirty="0">
                <a:solidFill>
                  <a:srgbClr val="FFFFFF"/>
                </a:solidFill>
                <a:effectLst/>
                <a:latin typeface="Apercu"/>
              </a:rPr>
              <a:t>Professional social media accounts</a:t>
            </a:r>
          </a:p>
          <a:p>
            <a:pPr algn="l"/>
            <a:r>
              <a:rPr lang="en-US" b="0" i="0" dirty="0">
                <a:solidFill>
                  <a:srgbClr val="FFFFFF"/>
                </a:solidFill>
                <a:effectLst/>
                <a:latin typeface="Apercu"/>
              </a:rPr>
              <a:t>As this information is likely already in your resume or on LinkedIn, providing it in your portfolio won’t increase your risk of identity fraud or sacrifice your privacy. Some people also choose to share their mailing addresses, though that’s not required.</a:t>
            </a:r>
          </a:p>
          <a:p>
            <a:endParaRPr lang="en-US" b="1" dirty="0"/>
          </a:p>
          <a:p>
            <a:r>
              <a:rPr lang="en-US" b="1" dirty="0"/>
              <a:t>PROJECTS </a:t>
            </a:r>
          </a:p>
          <a:p>
            <a:pPr algn="l"/>
            <a:r>
              <a:rPr lang="en-US" b="0" i="0" dirty="0">
                <a:solidFill>
                  <a:srgbClr val="FFFFFF"/>
                </a:solidFill>
                <a:effectLst/>
                <a:latin typeface="Apercu"/>
              </a:rPr>
              <a:t>While describing your projects, make sure you provide details. Every project has a story behind it, and you want to help the employer understand some of the nuances that made it — and the work you did — special. For example, you could discuss the company you did it for, the specifics of the project, and any challenges or problems you were charged with solving.</a:t>
            </a:r>
          </a:p>
          <a:p>
            <a:pPr algn="l"/>
            <a:r>
              <a:rPr lang="en-US" b="0" i="0" dirty="0">
                <a:solidFill>
                  <a:srgbClr val="FFFFFF"/>
                </a:solidFill>
                <a:effectLst/>
                <a:latin typeface="Apercu"/>
              </a:rPr>
              <a:t>Adding images of your work, like screenshots of a website before and after your contribution, can also help illustrate your capabilities.</a:t>
            </a:r>
          </a:p>
          <a:p>
            <a:endParaRPr lang="en-US" b="1" dirty="0"/>
          </a:p>
          <a:p>
            <a:r>
              <a:rPr lang="en-US" b="1" dirty="0"/>
              <a:t>EXPERIENCE</a:t>
            </a:r>
          </a:p>
          <a:p>
            <a:pPr algn="l" fontAlgn="base"/>
            <a:r>
              <a:rPr lang="en-US" b="0" i="0" dirty="0">
                <a:solidFill>
                  <a:srgbClr val="333333"/>
                </a:solidFill>
                <a:effectLst/>
                <a:latin typeface="Helvetica" panose="020B0604020202020204" pitchFamily="34" charset="0"/>
              </a:rPr>
              <a:t>Showcase some projects you’ve worked on, but keep it to the type of project you would like to work on again.</a:t>
            </a:r>
          </a:p>
          <a:p>
            <a:pPr algn="l" fontAlgn="base"/>
            <a:r>
              <a:rPr lang="en-US" b="0" i="0" dirty="0">
                <a:solidFill>
                  <a:srgbClr val="333333"/>
                </a:solidFill>
                <a:effectLst/>
                <a:latin typeface="Helvetica" panose="020B0604020202020204" pitchFamily="34" charset="0"/>
              </a:rPr>
              <a:t>For instance, maybe you used to be a marketing strategist. However, now you want to land a job as a </a:t>
            </a:r>
            <a:r>
              <a:rPr lang="en-US" b="0" i="0" u="none" strike="noStrike" dirty="0">
                <a:solidFill>
                  <a:srgbClr val="3E90CA"/>
                </a:solidFill>
                <a:effectLst/>
                <a:latin typeface="Helvetica" panose="020B0604020202020204" pitchFamily="34" charset="0"/>
                <a:hlinkClick r:id="rId3"/>
              </a:rPr>
              <a:t>Ruby on Rails</a:t>
            </a:r>
            <a:r>
              <a:rPr lang="en-US" b="0" i="0" dirty="0">
                <a:solidFill>
                  <a:srgbClr val="333333"/>
                </a:solidFill>
                <a:effectLst/>
                <a:latin typeface="Helvetica" panose="020B0604020202020204" pitchFamily="34" charset="0"/>
              </a:rPr>
              <a:t> developer.</a:t>
            </a:r>
          </a:p>
          <a:p>
            <a:pPr algn="l" fontAlgn="base"/>
            <a:r>
              <a:rPr lang="en-US" b="0" i="0" dirty="0">
                <a:solidFill>
                  <a:srgbClr val="333333"/>
                </a:solidFill>
                <a:effectLst/>
                <a:latin typeface="Helvetica" panose="020B0604020202020204" pitchFamily="34" charset="0"/>
              </a:rPr>
              <a:t>Make sure to emphasize projects/work experience related to Ruby on Rails. Otherwise, employers might assume that you’re still interested in working with marketing.</a:t>
            </a:r>
          </a:p>
          <a:p>
            <a:pPr algn="l" fontAlgn="base"/>
            <a:r>
              <a:rPr lang="en-US" b="0" i="0" dirty="0">
                <a:solidFill>
                  <a:srgbClr val="333333"/>
                </a:solidFill>
                <a:effectLst/>
                <a:latin typeface="Helvetica" panose="020B0604020202020204" pitchFamily="34" charset="0"/>
              </a:rPr>
              <a:t>The same can be said for LinkedIn: only feature previous work and skills you </a:t>
            </a:r>
            <a:r>
              <a:rPr lang="en-US" b="1" i="0" dirty="0">
                <a:solidFill>
                  <a:srgbClr val="333333"/>
                </a:solidFill>
                <a:effectLst/>
                <a:latin typeface="Helvetica" panose="020B0604020202020204" pitchFamily="34" charset="0"/>
              </a:rPr>
              <a:t>want</a:t>
            </a:r>
            <a:r>
              <a:rPr lang="en-US" b="0" i="0" dirty="0">
                <a:solidFill>
                  <a:srgbClr val="333333"/>
                </a:solidFill>
                <a:effectLst/>
                <a:latin typeface="Helvetica" panose="020B0604020202020204" pitchFamily="34" charset="0"/>
              </a:rPr>
              <a:t> to be hired for.</a:t>
            </a:r>
          </a:p>
          <a:p>
            <a:pPr algn="l" fontAlgn="base"/>
            <a:r>
              <a:rPr lang="en-US" b="0" i="0" dirty="0">
                <a:solidFill>
                  <a:srgbClr val="333333"/>
                </a:solidFill>
                <a:effectLst/>
                <a:latin typeface="Helvetica" panose="020B0604020202020204" pitchFamily="34" charset="0"/>
              </a:rPr>
              <a:t>(</a:t>
            </a:r>
            <a:r>
              <a:rPr lang="en-US" b="1" i="0" dirty="0">
                <a:solidFill>
                  <a:srgbClr val="333333"/>
                </a:solidFill>
                <a:effectLst/>
                <a:latin typeface="Helvetica" panose="020B0604020202020204" pitchFamily="34" charset="0"/>
              </a:rPr>
              <a:t>Bonus</a:t>
            </a:r>
            <a:r>
              <a:rPr lang="en-US" b="0" i="0" dirty="0">
                <a:solidFill>
                  <a:srgbClr val="333333"/>
                </a:solidFill>
                <a:effectLst/>
                <a:latin typeface="Helvetica" panose="020B0604020202020204" pitchFamily="34" charset="0"/>
              </a:rPr>
              <a:t>: include testimonials from previous employers/clients to take your experience section to the next level.)</a:t>
            </a:r>
          </a:p>
          <a:p>
            <a:endParaRPr lang="en-US" b="1" dirty="0"/>
          </a:p>
          <a:p>
            <a:endParaRPr lang="en-US" b="1" dirty="0"/>
          </a:p>
          <a:p>
            <a:r>
              <a:rPr lang="en-US" b="1" dirty="0"/>
              <a:t>SKILLS</a:t>
            </a:r>
          </a:p>
          <a:p>
            <a:pPr algn="l" fontAlgn="base"/>
            <a:r>
              <a:rPr lang="en-US" b="0" i="0" dirty="0">
                <a:solidFill>
                  <a:srgbClr val="333333"/>
                </a:solidFill>
                <a:effectLst/>
                <a:latin typeface="Helvetica" panose="020B0604020202020204" pitchFamily="34" charset="0"/>
              </a:rPr>
              <a:t>Don’t go crazy. Include only your strongest skills, and ones that will prove useful in the type of job you’re looking for.</a:t>
            </a:r>
          </a:p>
          <a:p>
            <a:pPr algn="l" fontAlgn="base"/>
            <a:r>
              <a:rPr lang="en-US" b="0" i="0" dirty="0">
                <a:solidFill>
                  <a:srgbClr val="333333"/>
                </a:solidFill>
                <a:effectLst/>
                <a:latin typeface="Helvetica" panose="020B0604020202020204" pitchFamily="34" charset="0"/>
              </a:rPr>
              <a:t>Example: if you’re looking for back-end development work, you can probably leave out your Photoshop expertise. Instead, emphasize the skillsets these positions are looking for. (Unsure? Check out job postings online to see the listed skills; have your portfolio/online resume match as much as possible. Of course, don’t ever list a skill you don’t really have! That will come back to bite you.)</a:t>
            </a:r>
          </a:p>
          <a:p>
            <a:endParaRPr lang="en-US" b="1" dirty="0"/>
          </a:p>
          <a:p>
            <a:r>
              <a:rPr lang="en-US" b="1" dirty="0"/>
              <a:t>SOCIAL MEDIA LINKS</a:t>
            </a:r>
          </a:p>
          <a:p>
            <a:pPr algn="l" fontAlgn="base"/>
            <a:r>
              <a:rPr lang="en-US" b="0" i="0" dirty="0">
                <a:solidFill>
                  <a:srgbClr val="333333"/>
                </a:solidFill>
                <a:effectLst/>
                <a:latin typeface="Helvetica" panose="020B0604020202020204" pitchFamily="34" charset="0"/>
              </a:rPr>
              <a:t>For developers, there are two social media networks that are basically non-negotiable:</a:t>
            </a:r>
          </a:p>
          <a:p>
            <a:pPr algn="l" fontAlgn="base">
              <a:buFont typeface="+mj-lt"/>
              <a:buAutoNum type="arabicPeriod"/>
            </a:pPr>
            <a:r>
              <a:rPr lang="en-US" b="0" i="0" dirty="0" err="1">
                <a:solidFill>
                  <a:srgbClr val="333333"/>
                </a:solidFill>
                <a:effectLst/>
                <a:latin typeface="Helvetica" panose="020B0604020202020204" pitchFamily="34" charset="0"/>
              </a:rPr>
              <a:t>Github</a:t>
            </a:r>
            <a:endParaRPr lang="en-US" b="0" i="0" dirty="0">
              <a:solidFill>
                <a:srgbClr val="333333"/>
              </a:solidFill>
              <a:effectLst/>
              <a:latin typeface="Helvetica" panose="020B0604020202020204" pitchFamily="34" charset="0"/>
            </a:endParaRPr>
          </a:p>
          <a:p>
            <a:pPr algn="l" fontAlgn="base">
              <a:buFont typeface="+mj-lt"/>
              <a:buAutoNum type="arabicPeriod"/>
            </a:pPr>
            <a:r>
              <a:rPr lang="en-US" b="0" i="0" dirty="0" err="1">
                <a:solidFill>
                  <a:srgbClr val="333333"/>
                </a:solidFill>
                <a:effectLst/>
                <a:latin typeface="Helvetica" panose="020B0604020202020204" pitchFamily="34" charset="0"/>
              </a:rPr>
              <a:t>Linkedin</a:t>
            </a:r>
            <a:endParaRPr lang="en-US" b="0" i="0" dirty="0">
              <a:solidFill>
                <a:srgbClr val="333333"/>
              </a:solidFill>
              <a:effectLst/>
              <a:latin typeface="Helvetica" panose="020B0604020202020204" pitchFamily="34" charset="0"/>
            </a:endParaRPr>
          </a:p>
          <a:p>
            <a:pPr algn="l" fontAlgn="base"/>
            <a:r>
              <a:rPr lang="en-US" b="0" i="0" dirty="0">
                <a:solidFill>
                  <a:srgbClr val="333333"/>
                </a:solidFill>
                <a:effectLst/>
                <a:latin typeface="Helvetica" panose="020B0604020202020204" pitchFamily="34" charset="0"/>
              </a:rPr>
              <a:t>Of course, feel free to list a Twitter handle if you have one. It’s also not a bad idea to link to your </a:t>
            </a:r>
            <a:r>
              <a:rPr lang="en-US" b="0" i="0" u="none" strike="noStrike" dirty="0">
                <a:solidFill>
                  <a:srgbClr val="3E90CA"/>
                </a:solidFill>
                <a:effectLst/>
                <a:latin typeface="Helvetica" panose="020B0604020202020204" pitchFamily="34" charset="0"/>
                <a:hlinkClick r:id="rId4"/>
              </a:rPr>
              <a:t>Stack Overflow</a:t>
            </a:r>
            <a:r>
              <a:rPr lang="en-US" b="0" i="0" dirty="0">
                <a:solidFill>
                  <a:srgbClr val="333333"/>
                </a:solidFill>
                <a:effectLst/>
                <a:latin typeface="Helvetica" panose="020B0604020202020204" pitchFamily="34" charset="0"/>
              </a:rPr>
              <a:t> profile—but only if you are an active user and have a high reputation score.</a:t>
            </a:r>
          </a:p>
          <a:p>
            <a:pPr algn="l" fontAlgn="base"/>
            <a:r>
              <a:rPr lang="en-US" b="0" i="0" dirty="0">
                <a:solidFill>
                  <a:srgbClr val="333333"/>
                </a:solidFill>
                <a:effectLst/>
                <a:latin typeface="Helvetica" panose="020B0604020202020204" pitchFamily="34" charset="0"/>
              </a:rPr>
              <a:t>Adding relevant social media accounts is a way for potential employers to get a better idea about your personality and what you’re like beyond your “About me” section.</a:t>
            </a:r>
          </a:p>
          <a:p>
            <a:endParaRPr lang="en-US" b="0" dirty="0"/>
          </a:p>
          <a:p>
            <a:r>
              <a:rPr lang="en-US" b="1" dirty="0"/>
              <a:t>AWARDS AND RECOGNITION </a:t>
            </a:r>
          </a:p>
          <a:p>
            <a:pPr algn="l" fontAlgn="base"/>
            <a:r>
              <a:rPr lang="en-US" b="0" i="0" dirty="0">
                <a:solidFill>
                  <a:srgbClr val="333333"/>
                </a:solidFill>
                <a:effectLst/>
                <a:latin typeface="Helvetica" panose="020B0604020202020204" pitchFamily="34" charset="0"/>
              </a:rPr>
              <a:t>Have you written for any well-known tech blogs? Won any hackathons or related competitions? Presented any talks at big conferences?</a:t>
            </a:r>
          </a:p>
          <a:p>
            <a:pPr algn="l" fontAlgn="base"/>
            <a:r>
              <a:rPr lang="en-US" b="0" i="0" dirty="0">
                <a:solidFill>
                  <a:srgbClr val="333333"/>
                </a:solidFill>
                <a:effectLst/>
                <a:latin typeface="Helvetica" panose="020B0604020202020204" pitchFamily="34" charset="0"/>
              </a:rPr>
              <a:t>These, and any other special accolades, can certainly be added to your online website. They can help set you apart from the competition enough to give you an extra edge when it comes to hiring time. Plus, everyone likes to be #1…so this is the perfect way to inform people about your big wins without sounding braggy!</a:t>
            </a:r>
          </a:p>
          <a:p>
            <a:pPr algn="l" fontAlgn="base"/>
            <a:r>
              <a:rPr lang="en-US" b="0" i="0" dirty="0">
                <a:solidFill>
                  <a:srgbClr val="333333"/>
                </a:solidFill>
                <a:effectLst/>
                <a:latin typeface="Helvetica" panose="020B0604020202020204" pitchFamily="34" charset="0"/>
              </a:rPr>
              <a:t>However, it’s probably best to avoid any “small fish” awards like your A+ in high school computer class. Don’t look desperate.</a:t>
            </a:r>
          </a:p>
          <a:p>
            <a:endParaRPr lang="en-US" b="1" dirty="0"/>
          </a:p>
          <a:p>
            <a:r>
              <a:rPr lang="en-US" b="1" dirty="0"/>
              <a:t>DOCUMENTED SOURCE CODE </a:t>
            </a:r>
          </a:p>
          <a:p>
            <a:pPr algn="l" fontAlgn="base"/>
            <a:r>
              <a:rPr lang="en-US" b="0" i="0" dirty="0">
                <a:solidFill>
                  <a:srgbClr val="333333"/>
                </a:solidFill>
                <a:effectLst/>
                <a:latin typeface="Helvetica" panose="020B0604020202020204" pitchFamily="34" charset="0"/>
              </a:rPr>
              <a:t>Again, it’s all about context on your portfolio site…and off it.</a:t>
            </a:r>
          </a:p>
          <a:p>
            <a:pPr algn="l" fontAlgn="base"/>
            <a:r>
              <a:rPr lang="en-US" b="0" i="0" dirty="0">
                <a:solidFill>
                  <a:srgbClr val="333333"/>
                </a:solidFill>
                <a:effectLst/>
                <a:latin typeface="Helvetica" panose="020B0604020202020204" pitchFamily="34" charset="0"/>
              </a:rPr>
              <a:t>If you’re including links to your repositories on </a:t>
            </a:r>
            <a:r>
              <a:rPr lang="en-US" b="0" i="0" dirty="0" err="1">
                <a:solidFill>
                  <a:srgbClr val="333333"/>
                </a:solidFill>
                <a:effectLst/>
                <a:latin typeface="Helvetica" panose="020B0604020202020204" pitchFamily="34" charset="0"/>
              </a:rPr>
              <a:t>Github</a:t>
            </a:r>
            <a:r>
              <a:rPr lang="en-US" b="0" i="0" dirty="0">
                <a:solidFill>
                  <a:srgbClr val="333333"/>
                </a:solidFill>
                <a:effectLst/>
                <a:latin typeface="Helvetica" panose="020B0604020202020204" pitchFamily="34" charset="0"/>
              </a:rPr>
              <a:t>, make sure you provide context/documentation so people don’t have to struggle to understand what is going on with the project.</a:t>
            </a:r>
          </a:p>
          <a:p>
            <a:pPr algn="l" fontAlgn="base"/>
            <a:r>
              <a:rPr lang="en-US" b="0" i="0" dirty="0">
                <a:solidFill>
                  <a:srgbClr val="333333"/>
                </a:solidFill>
                <a:effectLst/>
                <a:latin typeface="Helvetica" panose="020B0604020202020204" pitchFamily="34" charset="0"/>
              </a:rPr>
              <a:t>You can do this in the readme.md. Explain </a:t>
            </a:r>
            <a:r>
              <a:rPr lang="en-US" b="1" i="0" dirty="0">
                <a:solidFill>
                  <a:srgbClr val="333333"/>
                </a:solidFill>
                <a:effectLst/>
                <a:latin typeface="Helvetica" panose="020B0604020202020204" pitchFamily="34" charset="0"/>
              </a:rPr>
              <a:t>what</a:t>
            </a:r>
            <a:r>
              <a:rPr lang="en-US" b="0" i="0" dirty="0">
                <a:solidFill>
                  <a:srgbClr val="333333"/>
                </a:solidFill>
                <a:effectLst/>
                <a:latin typeface="Helvetica" panose="020B0604020202020204" pitchFamily="34" charset="0"/>
              </a:rPr>
              <a:t> the project is as well as </a:t>
            </a:r>
            <a:r>
              <a:rPr lang="en-US" b="1" i="0" dirty="0">
                <a:solidFill>
                  <a:srgbClr val="333333"/>
                </a:solidFill>
                <a:effectLst/>
                <a:latin typeface="Helvetica" panose="020B0604020202020204" pitchFamily="34" charset="0"/>
              </a:rPr>
              <a:t>how</a:t>
            </a:r>
            <a:r>
              <a:rPr lang="en-US" b="0" i="0" dirty="0">
                <a:solidFill>
                  <a:srgbClr val="333333"/>
                </a:solidFill>
                <a:effectLst/>
                <a:latin typeface="Helvetica" panose="020B0604020202020204" pitchFamily="34" charset="0"/>
              </a:rPr>
              <a:t> to use it.</a:t>
            </a:r>
          </a:p>
          <a:p>
            <a:pPr algn="l" fontAlgn="base"/>
            <a:r>
              <a:rPr lang="en-US" b="0" i="0" dirty="0">
                <a:solidFill>
                  <a:srgbClr val="333333"/>
                </a:solidFill>
                <a:effectLst/>
                <a:latin typeface="Helvetica" panose="020B0604020202020204" pitchFamily="34" charset="0"/>
              </a:rPr>
              <a:t>This isn’t only helpful to employers, but also for anyone wanting to use whatever it is you created!</a:t>
            </a:r>
          </a:p>
          <a:p>
            <a:pPr algn="l" fontAlgn="base"/>
            <a:endParaRPr lang="en-US" b="0" i="0" dirty="0">
              <a:solidFill>
                <a:srgbClr val="333333"/>
              </a:solidFill>
              <a:effectLst/>
              <a:latin typeface="Helvetica" panose="020B0604020202020204" pitchFamily="34" charset="0"/>
            </a:endParaRPr>
          </a:p>
          <a:p>
            <a:pPr algn="l" fontAlgn="base"/>
            <a:r>
              <a:rPr lang="en-US" b="1" i="0" dirty="0">
                <a:solidFill>
                  <a:srgbClr val="333333"/>
                </a:solidFill>
                <a:effectLst/>
                <a:latin typeface="Helvetica" panose="020B0604020202020204" pitchFamily="34" charset="0"/>
              </a:rPr>
              <a:t>DOWNLOADABLE RESUME</a:t>
            </a:r>
          </a:p>
          <a:p>
            <a:pPr algn="l" fontAlgn="base"/>
            <a:r>
              <a:rPr lang="en-US" b="0" i="0" dirty="0">
                <a:solidFill>
                  <a:srgbClr val="333333"/>
                </a:solidFill>
                <a:effectLst/>
                <a:latin typeface="Helvetica" panose="020B0604020202020204" pitchFamily="34" charset="0"/>
              </a:rPr>
              <a:t>Always make sure to have a downloadable resume as well. </a:t>
            </a:r>
          </a:p>
          <a:p>
            <a:endParaRPr lang="en-US" b="1" dirty="0"/>
          </a:p>
        </p:txBody>
      </p:sp>
      <p:sp>
        <p:nvSpPr>
          <p:cNvPr id="4" name="Slide Number Placeholder 3"/>
          <p:cNvSpPr>
            <a:spLocks noGrp="1"/>
          </p:cNvSpPr>
          <p:nvPr>
            <p:ph type="sldNum" sz="quarter" idx="5"/>
          </p:nvPr>
        </p:nvSpPr>
        <p:spPr/>
        <p:txBody>
          <a:bodyPr/>
          <a:lstStyle/>
          <a:p>
            <a:fld id="{4B506E64-26C7-49E5-8204-E28472318D01}" type="slidenum">
              <a:rPr lang="en-GB" smtClean="0"/>
              <a:t>8</a:t>
            </a:fld>
            <a:endParaRPr lang="en-GB"/>
          </a:p>
        </p:txBody>
      </p:sp>
    </p:spTree>
    <p:extLst>
      <p:ext uri="{BB962C8B-B14F-4D97-AF65-F5344CB8AC3E}">
        <p14:creationId xmlns:p14="http://schemas.microsoft.com/office/powerpoint/2010/main" val="1922439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WHERE TO START???</a:t>
            </a:r>
          </a:p>
          <a:p>
            <a:r>
              <a:rPr lang="en-US" b="0" dirty="0"/>
              <a:t>Ask the learners where they think they should start?</a:t>
            </a:r>
          </a:p>
          <a:p>
            <a:endParaRPr lang="en-US" b="0" dirty="0"/>
          </a:p>
          <a:p>
            <a:endParaRPr lang="en-US" b="0" dirty="0"/>
          </a:p>
          <a:p>
            <a:endParaRPr lang="en-GB" b="0" dirty="0"/>
          </a:p>
        </p:txBody>
      </p:sp>
      <p:sp>
        <p:nvSpPr>
          <p:cNvPr id="4" name="Slide Number Placeholder 3"/>
          <p:cNvSpPr>
            <a:spLocks noGrp="1"/>
          </p:cNvSpPr>
          <p:nvPr>
            <p:ph type="sldNum" sz="quarter" idx="5"/>
          </p:nvPr>
        </p:nvSpPr>
        <p:spPr/>
        <p:txBody>
          <a:bodyPr/>
          <a:lstStyle/>
          <a:p>
            <a:fld id="{4B506E64-26C7-49E5-8204-E28472318D01}" type="slidenum">
              <a:rPr lang="en-GB" smtClean="0"/>
              <a:t>9</a:t>
            </a:fld>
            <a:endParaRPr lang="en-GB"/>
          </a:p>
        </p:txBody>
      </p:sp>
    </p:spTree>
    <p:extLst>
      <p:ext uri="{BB962C8B-B14F-4D97-AF65-F5344CB8AC3E}">
        <p14:creationId xmlns:p14="http://schemas.microsoft.com/office/powerpoint/2010/main" val="375091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PLAN AND DESIGN</a:t>
            </a:r>
          </a:p>
          <a:p>
            <a:endParaRPr lang="en-US" b="0" dirty="0"/>
          </a:p>
          <a:p>
            <a:endParaRPr lang="en-US" b="0" dirty="0"/>
          </a:p>
          <a:p>
            <a:r>
              <a:rPr lang="en-US" b="1" dirty="0"/>
              <a:t>RESEARCH</a:t>
            </a:r>
          </a:p>
          <a:p>
            <a:r>
              <a:rPr lang="en-US" b="0" dirty="0"/>
              <a:t>Look around google, get some inspiration. Remember DO NOT copy but you can take elements that you think are nice</a:t>
            </a:r>
          </a:p>
          <a:p>
            <a:endParaRPr lang="en-US" b="0" dirty="0"/>
          </a:p>
          <a:p>
            <a:r>
              <a:rPr lang="en-US" b="1" dirty="0"/>
              <a:t>What is your USP</a:t>
            </a:r>
          </a:p>
          <a:p>
            <a:r>
              <a:rPr lang="en-US" b="0" dirty="0"/>
              <a:t>What is going to make yours unique. I good tip is to think about what you are passionate about and put that into the design. What do you think is going to represent who you are? E.g. I like gaming could I include something into the design element there?</a:t>
            </a:r>
          </a:p>
          <a:p>
            <a:endParaRPr lang="en-US" b="0" dirty="0"/>
          </a:p>
          <a:p>
            <a:r>
              <a:rPr lang="en-US" b="1" dirty="0"/>
              <a:t>What you need to include</a:t>
            </a:r>
          </a:p>
          <a:p>
            <a:r>
              <a:rPr lang="en-US" b="0" dirty="0"/>
              <a:t>Get your projects together, any images you think you are going to need and stick them in a folder. What are you going to include in your BIO, CONTACT, SKILLS etc.. Make sure you have all this info to hand before you start the build. </a:t>
            </a:r>
          </a:p>
          <a:p>
            <a:endParaRPr lang="en-US" b="0" dirty="0"/>
          </a:p>
          <a:p>
            <a:r>
              <a:rPr lang="en-US" b="1" dirty="0"/>
              <a:t>What </a:t>
            </a:r>
            <a:r>
              <a:rPr lang="en-US" b="1" dirty="0" err="1"/>
              <a:t>colours</a:t>
            </a:r>
            <a:r>
              <a:rPr lang="en-US" b="1" dirty="0"/>
              <a:t>? </a:t>
            </a:r>
          </a:p>
          <a:p>
            <a:r>
              <a:rPr lang="en-US" b="0" dirty="0"/>
              <a:t>You should really only have a max </a:t>
            </a:r>
            <a:r>
              <a:rPr lang="en-US" b="0" dirty="0" err="1"/>
              <a:t>colour</a:t>
            </a:r>
            <a:r>
              <a:rPr lang="en-US" b="0" dirty="0"/>
              <a:t> palette of 3 </a:t>
            </a:r>
            <a:r>
              <a:rPr lang="en-US" b="0" dirty="0" err="1"/>
              <a:t>colours</a:t>
            </a:r>
            <a:r>
              <a:rPr lang="en-US" b="0" dirty="0"/>
              <a:t>. Do not go wild with </a:t>
            </a:r>
            <a:r>
              <a:rPr lang="en-US" b="0" dirty="0" err="1"/>
              <a:t>colours</a:t>
            </a:r>
            <a:r>
              <a:rPr lang="en-US" b="0" dirty="0"/>
              <a:t>. A good website to use is https://coolors.co/</a:t>
            </a:r>
          </a:p>
          <a:p>
            <a:endParaRPr lang="en-US" b="0" dirty="0"/>
          </a:p>
          <a:p>
            <a:endParaRPr lang="en-US" b="0" dirty="0"/>
          </a:p>
          <a:p>
            <a:endParaRPr lang="en-US" b="0" dirty="0"/>
          </a:p>
          <a:p>
            <a:endParaRPr lang="en-US" b="0" dirty="0"/>
          </a:p>
          <a:p>
            <a:endParaRPr lang="en-GB" b="0" dirty="0"/>
          </a:p>
        </p:txBody>
      </p:sp>
      <p:sp>
        <p:nvSpPr>
          <p:cNvPr id="4" name="Slide Number Placeholder 3"/>
          <p:cNvSpPr>
            <a:spLocks noGrp="1"/>
          </p:cNvSpPr>
          <p:nvPr>
            <p:ph type="sldNum" sz="quarter" idx="5"/>
          </p:nvPr>
        </p:nvSpPr>
        <p:spPr/>
        <p:txBody>
          <a:bodyPr/>
          <a:lstStyle/>
          <a:p>
            <a:fld id="{4B506E64-26C7-49E5-8204-E28472318D01}" type="slidenum">
              <a:rPr lang="en-GB" smtClean="0"/>
              <a:t>10</a:t>
            </a:fld>
            <a:endParaRPr lang="en-GB"/>
          </a:p>
        </p:txBody>
      </p:sp>
    </p:spTree>
    <p:extLst>
      <p:ext uri="{BB962C8B-B14F-4D97-AF65-F5344CB8AC3E}">
        <p14:creationId xmlns:p14="http://schemas.microsoft.com/office/powerpoint/2010/main" val="195491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ining Front P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B1907-A5D4-8972-2EB5-1016B3CEA0B5}"/>
              </a:ext>
            </a:extLst>
          </p:cNvPr>
          <p:cNvSpPr/>
          <p:nvPr userDrawn="1"/>
        </p:nvSpPr>
        <p:spPr>
          <a:xfrm>
            <a:off x="0" y="-1671"/>
            <a:ext cx="9144000" cy="6858000"/>
          </a:xfrm>
          <a:prstGeom prst="rect">
            <a:avLst/>
          </a:prstGeom>
          <a:solidFill>
            <a:srgbClr val="00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hasCustomPrompt="1"/>
          </p:nvPr>
        </p:nvSpPr>
        <p:spPr>
          <a:xfrm>
            <a:off x="4989682" y="2665406"/>
            <a:ext cx="4058946" cy="880489"/>
          </a:xfrm>
        </p:spPr>
        <p:txBody>
          <a:bodyPr anchor="t">
            <a:normAutofit/>
          </a:bodyPr>
          <a:lstStyle>
            <a:lvl1pPr algn="l">
              <a:defRPr sz="3200" b="1">
                <a:solidFill>
                  <a:schemeClr val="bg1"/>
                </a:solidFill>
              </a:defRPr>
            </a:lvl1pPr>
          </a:lstStyle>
          <a:p>
            <a:r>
              <a:rPr lang="en-US" dirty="0"/>
              <a:t>COURSE NAME</a:t>
            </a:r>
          </a:p>
        </p:txBody>
      </p:sp>
      <p:sp>
        <p:nvSpPr>
          <p:cNvPr id="3" name="Subtitle 2"/>
          <p:cNvSpPr>
            <a:spLocks noGrp="1"/>
          </p:cNvSpPr>
          <p:nvPr>
            <p:ph type="subTitle" idx="1" hasCustomPrompt="1"/>
          </p:nvPr>
        </p:nvSpPr>
        <p:spPr>
          <a:xfrm>
            <a:off x="4989682" y="3793894"/>
            <a:ext cx="4069832" cy="507690"/>
          </a:xfrm>
        </p:spPr>
        <p:txBody>
          <a:bodyPr>
            <a:no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Session name and number</a:t>
            </a:r>
          </a:p>
        </p:txBody>
      </p:sp>
      <p:pic>
        <p:nvPicPr>
          <p:cNvPr id="14" name="Picture 13" descr="A picture containing text, clipart, plate, tableware&#10;&#10;Description automatically generated">
            <a:extLst>
              <a:ext uri="{FF2B5EF4-FFF2-40B4-BE49-F238E27FC236}">
                <a16:creationId xmlns:a16="http://schemas.microsoft.com/office/drawing/2014/main" id="{D348F2E8-560F-974D-8C18-63494BD3A0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82712" y="5290206"/>
            <a:ext cx="819663" cy="345949"/>
          </a:xfrm>
          <a:prstGeom prst="rect">
            <a:avLst/>
          </a:prstGeom>
        </p:spPr>
      </p:pic>
      <p:grpSp>
        <p:nvGrpSpPr>
          <p:cNvPr id="15" name="Group 14">
            <a:extLst>
              <a:ext uri="{FF2B5EF4-FFF2-40B4-BE49-F238E27FC236}">
                <a16:creationId xmlns:a16="http://schemas.microsoft.com/office/drawing/2014/main" id="{1BAC3BA5-1D37-0ECA-2884-3F72B70655E6}"/>
              </a:ext>
            </a:extLst>
          </p:cNvPr>
          <p:cNvGrpSpPr/>
          <p:nvPr userDrawn="1"/>
        </p:nvGrpSpPr>
        <p:grpSpPr>
          <a:xfrm flipV="1">
            <a:off x="5082712" y="4347352"/>
            <a:ext cx="3709597" cy="68631"/>
            <a:chOff x="696000" y="0"/>
            <a:chExt cx="10800000" cy="175492"/>
          </a:xfrm>
        </p:grpSpPr>
        <p:sp>
          <p:nvSpPr>
            <p:cNvPr id="16" name="Rectangle 15">
              <a:extLst>
                <a:ext uri="{FF2B5EF4-FFF2-40B4-BE49-F238E27FC236}">
                  <a16:creationId xmlns:a16="http://schemas.microsoft.com/office/drawing/2014/main" id="{D91B42AD-C114-BB3C-A937-FDE5984F5860}"/>
                </a:ext>
              </a:extLst>
            </p:cNvPr>
            <p:cNvSpPr/>
            <p:nvPr/>
          </p:nvSpPr>
          <p:spPr>
            <a:xfrm>
              <a:off x="8796000" y="0"/>
              <a:ext cx="2700000" cy="175492"/>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17" name="Rectangle 16">
              <a:extLst>
                <a:ext uri="{FF2B5EF4-FFF2-40B4-BE49-F238E27FC236}">
                  <a16:creationId xmlns:a16="http://schemas.microsoft.com/office/drawing/2014/main" id="{C0F25DEB-A089-A1A2-9031-FBC387AF5773}"/>
                </a:ext>
              </a:extLst>
            </p:cNvPr>
            <p:cNvSpPr/>
            <p:nvPr/>
          </p:nvSpPr>
          <p:spPr>
            <a:xfrm>
              <a:off x="696000" y="0"/>
              <a:ext cx="2700000" cy="175492"/>
            </a:xfrm>
            <a:prstGeom prst="rect">
              <a:avLst/>
            </a:prstGeom>
            <a:solidFill>
              <a:srgbClr val="770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6F32E68-72B6-2FEC-9E6B-FB9619FBEDD7}"/>
                </a:ext>
              </a:extLst>
            </p:cNvPr>
            <p:cNvSpPr/>
            <p:nvPr/>
          </p:nvSpPr>
          <p:spPr>
            <a:xfrm>
              <a:off x="3396000" y="0"/>
              <a:ext cx="2700000" cy="175492"/>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505B0C3-E873-B91C-3933-4C65009628E0}"/>
                </a:ext>
              </a:extLst>
            </p:cNvPr>
            <p:cNvSpPr/>
            <p:nvPr/>
          </p:nvSpPr>
          <p:spPr>
            <a:xfrm>
              <a:off x="6096000" y="0"/>
              <a:ext cx="2700000" cy="175492"/>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grpSp>
      <p:sp>
        <p:nvSpPr>
          <p:cNvPr id="23" name="Rectangle 22">
            <a:extLst>
              <a:ext uri="{FF2B5EF4-FFF2-40B4-BE49-F238E27FC236}">
                <a16:creationId xmlns:a16="http://schemas.microsoft.com/office/drawing/2014/main" id="{1AAE828C-A6FF-0040-1285-258AA0B24660}"/>
              </a:ext>
            </a:extLst>
          </p:cNvPr>
          <p:cNvSpPr/>
          <p:nvPr/>
        </p:nvSpPr>
        <p:spPr>
          <a:xfrm flipV="1">
            <a:off x="7864910" y="4347352"/>
            <a:ext cx="927399" cy="68631"/>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24" name="Rectangle 23">
            <a:extLst>
              <a:ext uri="{FF2B5EF4-FFF2-40B4-BE49-F238E27FC236}">
                <a16:creationId xmlns:a16="http://schemas.microsoft.com/office/drawing/2014/main" id="{28D99E59-094A-9522-9024-1E0B35DC3980}"/>
              </a:ext>
            </a:extLst>
          </p:cNvPr>
          <p:cNvSpPr/>
          <p:nvPr/>
        </p:nvSpPr>
        <p:spPr>
          <a:xfrm flipV="1">
            <a:off x="5082712" y="4347352"/>
            <a:ext cx="927399" cy="68631"/>
          </a:xfrm>
          <a:prstGeom prst="rect">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D677549D-0737-4572-8C0C-40ACD21F2827}"/>
              </a:ext>
            </a:extLst>
          </p:cNvPr>
          <p:cNvSpPr/>
          <p:nvPr/>
        </p:nvSpPr>
        <p:spPr>
          <a:xfrm flipV="1">
            <a:off x="6010111" y="4347352"/>
            <a:ext cx="927399" cy="68631"/>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60283BF-3FAA-9ADC-7291-578B0F44F24B}"/>
              </a:ext>
            </a:extLst>
          </p:cNvPr>
          <p:cNvSpPr/>
          <p:nvPr/>
        </p:nvSpPr>
        <p:spPr>
          <a:xfrm flipV="1">
            <a:off x="6937511" y="4347352"/>
            <a:ext cx="927399" cy="68631"/>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32" name="Text Placeholder 31">
            <a:extLst>
              <a:ext uri="{FF2B5EF4-FFF2-40B4-BE49-F238E27FC236}">
                <a16:creationId xmlns:a16="http://schemas.microsoft.com/office/drawing/2014/main" id="{656F275D-D102-D768-4477-A62C03E85338}"/>
              </a:ext>
            </a:extLst>
          </p:cNvPr>
          <p:cNvSpPr>
            <a:spLocks noGrp="1"/>
          </p:cNvSpPr>
          <p:nvPr userDrawn="1">
            <p:ph type="body" sz="quarter" idx="10" hasCustomPrompt="1"/>
          </p:nvPr>
        </p:nvSpPr>
        <p:spPr>
          <a:xfrm>
            <a:off x="4989391" y="1907006"/>
            <a:ext cx="4059237" cy="549275"/>
          </a:xfrm>
        </p:spPr>
        <p:txBody>
          <a:bodyPr>
            <a:normAutofit/>
          </a:bodyPr>
          <a:lstStyle>
            <a:lvl1pPr marL="0" indent="0">
              <a:buNone/>
              <a:defRPr sz="2000"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Apprenticeship Title</a:t>
            </a:r>
            <a:endParaRPr lang="en-GB" dirty="0"/>
          </a:p>
        </p:txBody>
      </p:sp>
      <p:pic>
        <p:nvPicPr>
          <p:cNvPr id="33" name="Picture 32" descr="Logo&#10;&#10;Description automatically generated">
            <a:extLst>
              <a:ext uri="{FF2B5EF4-FFF2-40B4-BE49-F238E27FC236}">
                <a16:creationId xmlns:a16="http://schemas.microsoft.com/office/drawing/2014/main" id="{13E7E83D-F9C4-891B-4840-771594D6C8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2311" y="2969347"/>
            <a:ext cx="3223399" cy="824547"/>
          </a:xfrm>
          <a:prstGeom prst="rect">
            <a:avLst/>
          </a:prstGeom>
        </p:spPr>
      </p:pic>
      <p:grpSp>
        <p:nvGrpSpPr>
          <p:cNvPr id="27" name="Group 26">
            <a:extLst>
              <a:ext uri="{FF2B5EF4-FFF2-40B4-BE49-F238E27FC236}">
                <a16:creationId xmlns:a16="http://schemas.microsoft.com/office/drawing/2014/main" id="{6A1DD8D7-1DEC-E2A7-0144-1F352A994A8F}"/>
              </a:ext>
            </a:extLst>
          </p:cNvPr>
          <p:cNvGrpSpPr/>
          <p:nvPr userDrawn="1"/>
        </p:nvGrpSpPr>
        <p:grpSpPr>
          <a:xfrm>
            <a:off x="0" y="-3015"/>
            <a:ext cx="9144000" cy="187569"/>
            <a:chOff x="0" y="-3015"/>
            <a:chExt cx="9144000" cy="187569"/>
          </a:xfrm>
        </p:grpSpPr>
        <p:sp>
          <p:nvSpPr>
            <p:cNvPr id="28" name="Rectangle 27">
              <a:extLst>
                <a:ext uri="{FF2B5EF4-FFF2-40B4-BE49-F238E27FC236}">
                  <a16:creationId xmlns:a16="http://schemas.microsoft.com/office/drawing/2014/main" id="{0C5C00C8-00DF-61CC-82A8-E0FDE6655946}"/>
                </a:ext>
              </a:extLst>
            </p:cNvPr>
            <p:cNvSpPr/>
            <p:nvPr/>
          </p:nvSpPr>
          <p:spPr>
            <a:xfrm>
              <a:off x="6858000" y="-3015"/>
              <a:ext cx="2286000" cy="187569"/>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29" name="Rectangle 28">
              <a:extLst>
                <a:ext uri="{FF2B5EF4-FFF2-40B4-BE49-F238E27FC236}">
                  <a16:creationId xmlns:a16="http://schemas.microsoft.com/office/drawing/2014/main" id="{F687C697-38DA-D591-9AFE-4C4E72B3BF9E}"/>
                </a:ext>
              </a:extLst>
            </p:cNvPr>
            <p:cNvSpPr/>
            <p:nvPr/>
          </p:nvSpPr>
          <p:spPr>
            <a:xfrm>
              <a:off x="0" y="-3015"/>
              <a:ext cx="2286000" cy="187569"/>
            </a:xfrm>
            <a:prstGeom prst="rect">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extLst>
                <a:ext uri="{FF2B5EF4-FFF2-40B4-BE49-F238E27FC236}">
                  <a16:creationId xmlns:a16="http://schemas.microsoft.com/office/drawing/2014/main" id="{586F8BBE-4595-82CB-1934-D5DE35ED4470}"/>
                </a:ext>
              </a:extLst>
            </p:cNvPr>
            <p:cNvSpPr/>
            <p:nvPr/>
          </p:nvSpPr>
          <p:spPr>
            <a:xfrm>
              <a:off x="2286000" y="-3015"/>
              <a:ext cx="2286000" cy="187569"/>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4086E684-CAEF-6FF0-368E-E2ED00571718}"/>
                </a:ext>
              </a:extLst>
            </p:cNvPr>
            <p:cNvSpPr/>
            <p:nvPr/>
          </p:nvSpPr>
          <p:spPr>
            <a:xfrm>
              <a:off x="4572000" y="-3015"/>
              <a:ext cx="2286000" cy="187569"/>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grpSp>
    </p:spTree>
    <p:extLst>
      <p:ext uri="{BB962C8B-B14F-4D97-AF65-F5344CB8AC3E}">
        <p14:creationId xmlns:p14="http://schemas.microsoft.com/office/powerpoint/2010/main" val="333555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D662B83-3FA4-4DA0-2D90-AF1175FC19B1}"/>
              </a:ext>
            </a:extLst>
          </p:cNvPr>
          <p:cNvSpPr>
            <a:spLocks noGrp="1"/>
          </p:cNvSpPr>
          <p:nvPr>
            <p:ph type="pic" sz="quarter" idx="10"/>
          </p:nvPr>
        </p:nvSpPr>
        <p:spPr>
          <a:xfrm>
            <a:off x="228600" y="1447800"/>
            <a:ext cx="8677275" cy="5105400"/>
          </a:xfrm>
        </p:spPr>
        <p:txBody>
          <a:bodyPr/>
          <a:lstStyle/>
          <a:p>
            <a:endParaRPr lang="en-GB"/>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22158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sk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15B2FF"/>
                </a:solidFill>
              </a:defRPr>
            </a:lvl1pPr>
          </a:lstStyle>
          <a:p>
            <a:r>
              <a:rPr lang="en-US" dirty="0"/>
              <a:t>TASK SLIDE</a:t>
            </a:r>
          </a:p>
        </p:txBody>
      </p:sp>
      <p:sp>
        <p:nvSpPr>
          <p:cNvPr id="12" name="Text Placeholder 2">
            <a:extLst>
              <a:ext uri="{FF2B5EF4-FFF2-40B4-BE49-F238E27FC236}">
                <a16:creationId xmlns:a16="http://schemas.microsoft.com/office/drawing/2014/main" id="{7F4EF228-5031-96BA-2A86-8B565B18F5B4}"/>
              </a:ext>
            </a:extLst>
          </p:cNvPr>
          <p:cNvSpPr>
            <a:spLocks noGrp="1"/>
          </p:cNvSpPr>
          <p:nvPr>
            <p:ph idx="1"/>
          </p:nvPr>
        </p:nvSpPr>
        <p:spPr>
          <a:xfrm>
            <a:off x="228600" y="1447800"/>
            <a:ext cx="8665028" cy="51053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043E3A02-EA78-D75A-FE36-387D6D367FED}"/>
              </a:ext>
            </a:extLst>
          </p:cNvPr>
          <p:cNvSpPr/>
          <p:nvPr userDrawn="1"/>
        </p:nvSpPr>
        <p:spPr>
          <a:xfrm>
            <a:off x="228601" y="6153149"/>
            <a:ext cx="8665028" cy="400049"/>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BE43A44-0C0E-2B29-8104-BBFF7D055280}"/>
              </a:ext>
            </a:extLst>
          </p:cNvPr>
          <p:cNvSpPr>
            <a:spLocks noGrp="1"/>
          </p:cNvSpPr>
          <p:nvPr>
            <p:ph type="body" sz="quarter" idx="10" hasCustomPrompt="1"/>
          </p:nvPr>
        </p:nvSpPr>
        <p:spPr>
          <a:xfrm>
            <a:off x="4905376" y="6153149"/>
            <a:ext cx="3987800" cy="400051"/>
          </a:xfrm>
        </p:spPr>
        <p:txBody>
          <a:bodyPr anchor="ctr"/>
          <a:lstStyle>
            <a:lvl1pPr marL="0" indent="0" algn="r">
              <a:buNone/>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Time allocated:</a:t>
            </a:r>
            <a:endParaRPr lang="en-GB" dirty="0"/>
          </a:p>
        </p:txBody>
      </p:sp>
    </p:spTree>
    <p:extLst>
      <p:ext uri="{BB962C8B-B14F-4D97-AF65-F5344CB8AC3E}">
        <p14:creationId xmlns:p14="http://schemas.microsoft.com/office/powerpoint/2010/main" val="423307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RO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49B00"/>
                </a:solidFill>
              </a:defRPr>
            </a:lvl1pPr>
          </a:lstStyle>
          <a:p>
            <a:r>
              <a:rPr lang="en-US" dirty="0"/>
              <a:t>PROJECT SLIDE</a:t>
            </a:r>
          </a:p>
        </p:txBody>
      </p:sp>
      <p:sp>
        <p:nvSpPr>
          <p:cNvPr id="12" name="Text Placeholder 2">
            <a:extLst>
              <a:ext uri="{FF2B5EF4-FFF2-40B4-BE49-F238E27FC236}">
                <a16:creationId xmlns:a16="http://schemas.microsoft.com/office/drawing/2014/main" id="{7F4EF228-5031-96BA-2A86-8B565B18F5B4}"/>
              </a:ext>
            </a:extLst>
          </p:cNvPr>
          <p:cNvSpPr>
            <a:spLocks noGrp="1"/>
          </p:cNvSpPr>
          <p:nvPr>
            <p:ph idx="1"/>
          </p:nvPr>
        </p:nvSpPr>
        <p:spPr>
          <a:xfrm>
            <a:off x="228600" y="1447800"/>
            <a:ext cx="8665028" cy="51053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043E3A02-EA78-D75A-FE36-387D6D367FED}"/>
              </a:ext>
            </a:extLst>
          </p:cNvPr>
          <p:cNvSpPr/>
          <p:nvPr userDrawn="1"/>
        </p:nvSpPr>
        <p:spPr>
          <a:xfrm>
            <a:off x="228601" y="6153149"/>
            <a:ext cx="8665028" cy="400049"/>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BE43A44-0C0E-2B29-8104-BBFF7D055280}"/>
              </a:ext>
            </a:extLst>
          </p:cNvPr>
          <p:cNvSpPr>
            <a:spLocks noGrp="1"/>
          </p:cNvSpPr>
          <p:nvPr>
            <p:ph type="body" sz="quarter" idx="10" hasCustomPrompt="1"/>
          </p:nvPr>
        </p:nvSpPr>
        <p:spPr>
          <a:xfrm>
            <a:off x="4905376" y="6153149"/>
            <a:ext cx="3987800" cy="400051"/>
          </a:xfrm>
        </p:spPr>
        <p:txBody>
          <a:bodyPr anchor="ctr"/>
          <a:lstStyle>
            <a:lvl1pPr marL="0" indent="0" algn="r">
              <a:buNone/>
              <a:defRPr b="1">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Time allocated:</a:t>
            </a:r>
            <a:endParaRPr lang="en-GB" dirty="0"/>
          </a:p>
        </p:txBody>
      </p:sp>
    </p:spTree>
    <p:extLst>
      <p:ext uri="{BB962C8B-B14F-4D97-AF65-F5344CB8AC3E}">
        <p14:creationId xmlns:p14="http://schemas.microsoft.com/office/powerpoint/2010/main" val="120280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board">
    <p:bg>
      <p:bgPr>
        <a:solidFill>
          <a:srgbClr val="F9F9F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E5005B"/>
                </a:solidFill>
              </a:defRPr>
            </a:lvl1pPr>
          </a:lstStyle>
          <a:p>
            <a:r>
              <a:rPr lang="en-US" dirty="0"/>
              <a:t>WHITEBOARD SLIDE</a:t>
            </a:r>
          </a:p>
        </p:txBody>
      </p:sp>
      <p:sp>
        <p:nvSpPr>
          <p:cNvPr id="12" name="Text Placeholder 2">
            <a:extLst>
              <a:ext uri="{FF2B5EF4-FFF2-40B4-BE49-F238E27FC236}">
                <a16:creationId xmlns:a16="http://schemas.microsoft.com/office/drawing/2014/main" id="{7F4EF228-5031-96BA-2A86-8B565B18F5B4}"/>
              </a:ext>
            </a:extLst>
          </p:cNvPr>
          <p:cNvSpPr>
            <a:spLocks noGrp="1"/>
          </p:cNvSpPr>
          <p:nvPr>
            <p:ph idx="1"/>
          </p:nvPr>
        </p:nvSpPr>
        <p:spPr>
          <a:xfrm>
            <a:off x="228600" y="1447800"/>
            <a:ext cx="8665028" cy="5105399"/>
          </a:xfrm>
          <a:prstGeom prst="rect">
            <a:avLst/>
          </a:prstGeom>
          <a:solidFill>
            <a:schemeClr val="bg1"/>
          </a:solidFill>
          <a:ln w="38100">
            <a:solidFill>
              <a:srgbClr val="E5005B"/>
            </a:solidFill>
          </a:ln>
          <a:effectLst>
            <a:outerShdw blurRad="50800" dist="38100" dir="2700000" algn="tl" rotWithShape="0">
              <a:prstClr val="black">
                <a:alpha val="40000"/>
              </a:prstClr>
            </a:outerShdw>
          </a:effectLst>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Icon&#10;&#10;Description automatically generated">
            <a:extLst>
              <a:ext uri="{FF2B5EF4-FFF2-40B4-BE49-F238E27FC236}">
                <a16:creationId xmlns:a16="http://schemas.microsoft.com/office/drawing/2014/main" id="{DFB1078C-3A00-3536-8A25-CA9138A3F9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91525" y="6053462"/>
            <a:ext cx="438150" cy="438150"/>
          </a:xfrm>
          <a:prstGeom prst="rect">
            <a:avLst/>
          </a:prstGeom>
        </p:spPr>
      </p:pic>
    </p:spTree>
    <p:extLst>
      <p:ext uri="{BB962C8B-B14F-4D97-AF65-F5344CB8AC3E}">
        <p14:creationId xmlns:p14="http://schemas.microsoft.com/office/powerpoint/2010/main" val="11572019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585463"/>
            <a:ext cx="4343400" cy="547689"/>
          </a:xfrm>
        </p:spPr>
        <p:txBody>
          <a:bodyPr/>
          <a:lstStyle/>
          <a:p>
            <a:r>
              <a:rPr lang="en-US" dirty="0"/>
              <a:t>CLICK TO EDIT MASTER TITLE STYLE</a:t>
            </a:r>
          </a:p>
        </p:txBody>
      </p:sp>
      <p:sp>
        <p:nvSpPr>
          <p:cNvPr id="12" name="Text Placeholder 2">
            <a:extLst>
              <a:ext uri="{FF2B5EF4-FFF2-40B4-BE49-F238E27FC236}">
                <a16:creationId xmlns:a16="http://schemas.microsoft.com/office/drawing/2014/main" id="{7F4EF228-5031-96BA-2A86-8B565B18F5B4}"/>
              </a:ext>
            </a:extLst>
          </p:cNvPr>
          <p:cNvSpPr>
            <a:spLocks noGrp="1"/>
          </p:cNvSpPr>
          <p:nvPr>
            <p:ph idx="1"/>
          </p:nvPr>
        </p:nvSpPr>
        <p:spPr>
          <a:xfrm>
            <a:off x="228600" y="1447800"/>
            <a:ext cx="4343400" cy="51053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50A93BC7-24EC-A822-4203-BD40A89DEA16}"/>
              </a:ext>
            </a:extLst>
          </p:cNvPr>
          <p:cNvSpPr>
            <a:spLocks noGrp="1"/>
          </p:cNvSpPr>
          <p:nvPr>
            <p:ph type="pic" sz="quarter" idx="10"/>
          </p:nvPr>
        </p:nvSpPr>
        <p:spPr>
          <a:xfrm>
            <a:off x="4572000" y="190500"/>
            <a:ext cx="4572000" cy="6667500"/>
          </a:xfrm>
        </p:spPr>
        <p:txBody>
          <a:bodyPr/>
          <a:lstStyle/>
          <a:p>
            <a:endParaRPr lang="en-GB"/>
          </a:p>
        </p:txBody>
      </p:sp>
    </p:spTree>
    <p:extLst>
      <p:ext uri="{BB962C8B-B14F-4D97-AF65-F5344CB8AC3E}">
        <p14:creationId xmlns:p14="http://schemas.microsoft.com/office/powerpoint/2010/main" val="1207535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image lef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0A93BC7-24EC-A822-4203-BD40A89DEA16}"/>
              </a:ext>
            </a:extLst>
          </p:cNvPr>
          <p:cNvSpPr>
            <a:spLocks noGrp="1"/>
          </p:cNvSpPr>
          <p:nvPr>
            <p:ph type="pic" sz="quarter" idx="10"/>
          </p:nvPr>
        </p:nvSpPr>
        <p:spPr>
          <a:xfrm>
            <a:off x="0" y="190500"/>
            <a:ext cx="4572000" cy="6667500"/>
          </a:xfrm>
        </p:spPr>
        <p:txBody>
          <a:bodyPr/>
          <a:lstStyle/>
          <a:p>
            <a:endParaRPr lang="en-GB"/>
          </a:p>
        </p:txBody>
      </p:sp>
      <p:sp>
        <p:nvSpPr>
          <p:cNvPr id="2" name="Title 1"/>
          <p:cNvSpPr>
            <a:spLocks noGrp="1"/>
          </p:cNvSpPr>
          <p:nvPr>
            <p:ph type="title" hasCustomPrompt="1"/>
          </p:nvPr>
        </p:nvSpPr>
        <p:spPr>
          <a:xfrm>
            <a:off x="4714875" y="585463"/>
            <a:ext cx="4343400" cy="547689"/>
          </a:xfrm>
        </p:spPr>
        <p:txBody>
          <a:bodyPr/>
          <a:lstStyle/>
          <a:p>
            <a:r>
              <a:rPr lang="en-US" dirty="0"/>
              <a:t>CLICK TO EDIT MASTER TITLE STYLE</a:t>
            </a:r>
          </a:p>
        </p:txBody>
      </p:sp>
      <p:sp>
        <p:nvSpPr>
          <p:cNvPr id="12" name="Text Placeholder 2">
            <a:extLst>
              <a:ext uri="{FF2B5EF4-FFF2-40B4-BE49-F238E27FC236}">
                <a16:creationId xmlns:a16="http://schemas.microsoft.com/office/drawing/2014/main" id="{7F4EF228-5031-96BA-2A86-8B565B18F5B4}"/>
              </a:ext>
            </a:extLst>
          </p:cNvPr>
          <p:cNvSpPr>
            <a:spLocks noGrp="1"/>
          </p:cNvSpPr>
          <p:nvPr>
            <p:ph idx="1"/>
          </p:nvPr>
        </p:nvSpPr>
        <p:spPr>
          <a:xfrm>
            <a:off x="4714875" y="1447800"/>
            <a:ext cx="4343400" cy="51053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6446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166127C-4616-860A-7433-7B94B2301EAE}"/>
              </a:ext>
            </a:extLst>
          </p:cNvPr>
          <p:cNvSpPr>
            <a:spLocks noGrp="1"/>
          </p:cNvSpPr>
          <p:nvPr>
            <p:ph type="pic" sz="quarter" idx="10"/>
          </p:nvPr>
        </p:nvSpPr>
        <p:spPr>
          <a:xfrm>
            <a:off x="0" y="190500"/>
            <a:ext cx="9144000" cy="6667500"/>
          </a:xfrm>
        </p:spPr>
        <p:txBody>
          <a:bodyPr/>
          <a:lstStyle/>
          <a:p>
            <a:endParaRPr lang="en-GB" dirty="0"/>
          </a:p>
        </p:txBody>
      </p:sp>
      <p:sp>
        <p:nvSpPr>
          <p:cNvPr id="2" name="Title 1"/>
          <p:cNvSpPr>
            <a:spLocks noGrp="1"/>
          </p:cNvSpPr>
          <p:nvPr>
            <p:ph type="title" hasCustomPrompt="1"/>
          </p:nvPr>
        </p:nvSpPr>
        <p:spPr>
          <a:solidFill>
            <a:schemeClr val="bg1">
              <a:lumMod val="95000"/>
              <a:alpha val="26000"/>
            </a:schemeClr>
          </a:solidFill>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479160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9373267-F8E8-E5C9-FF7D-9527FABB5BBD}"/>
              </a:ext>
            </a:extLst>
          </p:cNvPr>
          <p:cNvSpPr>
            <a:spLocks noGrp="1"/>
          </p:cNvSpPr>
          <p:nvPr>
            <p:ph sz="half" idx="12"/>
          </p:nvPr>
        </p:nvSpPr>
        <p:spPr>
          <a:xfrm>
            <a:off x="4717628" y="1447799"/>
            <a:ext cx="4176000" cy="51053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5">
            <a:extLst>
              <a:ext uri="{FF2B5EF4-FFF2-40B4-BE49-F238E27FC236}">
                <a16:creationId xmlns:a16="http://schemas.microsoft.com/office/drawing/2014/main" id="{DE76E6E0-F427-C515-150F-05685109888A}"/>
              </a:ext>
            </a:extLst>
          </p:cNvPr>
          <p:cNvSpPr>
            <a:spLocks noGrp="1"/>
          </p:cNvSpPr>
          <p:nvPr>
            <p:ph type="pic" sz="quarter" idx="11"/>
          </p:nvPr>
        </p:nvSpPr>
        <p:spPr>
          <a:xfrm>
            <a:off x="235373" y="1447799"/>
            <a:ext cx="4176000" cy="5105400"/>
          </a:xfrm>
        </p:spPr>
        <p:txBody>
          <a:bodyPr/>
          <a:lstStyle/>
          <a:p>
            <a:endParaRPr lang="en-GB"/>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140660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xt steps blank">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D6C8C50-8717-CE87-3D41-293750E839FC}"/>
              </a:ext>
            </a:extLst>
          </p:cNvPr>
          <p:cNvSpPr/>
          <p:nvPr userDrawn="1"/>
        </p:nvSpPr>
        <p:spPr>
          <a:xfrm>
            <a:off x="4666760" y="4136110"/>
            <a:ext cx="4248640" cy="2452413"/>
          </a:xfrm>
          <a:prstGeom prst="rect">
            <a:avLst/>
          </a:prstGeom>
          <a:solidFill>
            <a:schemeClr val="bg1"/>
          </a:solidFill>
          <a:ln w="38100">
            <a:solidFill>
              <a:srgbClr val="F49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3B345B5-2B38-4B60-546D-5C9531B684CF}"/>
              </a:ext>
            </a:extLst>
          </p:cNvPr>
          <p:cNvSpPr/>
          <p:nvPr userDrawn="1"/>
        </p:nvSpPr>
        <p:spPr>
          <a:xfrm>
            <a:off x="206828" y="4136975"/>
            <a:ext cx="4248640" cy="2452413"/>
          </a:xfrm>
          <a:prstGeom prst="rect">
            <a:avLst/>
          </a:prstGeom>
          <a:solidFill>
            <a:schemeClr val="bg1"/>
          </a:solidFill>
          <a:ln w="38100">
            <a:solidFill>
              <a:srgbClr val="E50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solidFill>
                  <a:srgbClr val="F49B00"/>
                </a:solidFill>
              </a:defRPr>
            </a:lvl1pPr>
          </a:lstStyle>
          <a:p>
            <a:r>
              <a:rPr lang="en-US" dirty="0"/>
              <a:t>End of course next steps</a:t>
            </a:r>
          </a:p>
        </p:txBody>
      </p:sp>
      <p:sp>
        <p:nvSpPr>
          <p:cNvPr id="3" name="Rectangle 2">
            <a:extLst>
              <a:ext uri="{FF2B5EF4-FFF2-40B4-BE49-F238E27FC236}">
                <a16:creationId xmlns:a16="http://schemas.microsoft.com/office/drawing/2014/main" id="{8664E6EF-00BD-74FC-B1F7-8552DE7730DE}"/>
              </a:ext>
            </a:extLst>
          </p:cNvPr>
          <p:cNvSpPr/>
          <p:nvPr userDrawn="1"/>
        </p:nvSpPr>
        <p:spPr>
          <a:xfrm>
            <a:off x="228600" y="1447799"/>
            <a:ext cx="4248640" cy="2452413"/>
          </a:xfrm>
          <a:prstGeom prst="rect">
            <a:avLst/>
          </a:prstGeom>
          <a:solidFill>
            <a:schemeClr val="bg1"/>
          </a:solidFill>
          <a:ln w="38100">
            <a:solidFill>
              <a:srgbClr val="623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62358C"/>
              </a:solidFill>
            </a:endParaRPr>
          </a:p>
        </p:txBody>
      </p:sp>
      <p:sp>
        <p:nvSpPr>
          <p:cNvPr id="14" name="Rectangle 13">
            <a:extLst>
              <a:ext uri="{FF2B5EF4-FFF2-40B4-BE49-F238E27FC236}">
                <a16:creationId xmlns:a16="http://schemas.microsoft.com/office/drawing/2014/main" id="{2AE7F5BB-6FC9-3EE2-2759-31FED1E31BA3}"/>
              </a:ext>
            </a:extLst>
          </p:cNvPr>
          <p:cNvSpPr/>
          <p:nvPr userDrawn="1"/>
        </p:nvSpPr>
        <p:spPr>
          <a:xfrm>
            <a:off x="4666760" y="1447800"/>
            <a:ext cx="4248640" cy="2452412"/>
          </a:xfrm>
          <a:prstGeom prst="rect">
            <a:avLst/>
          </a:prstGeom>
          <a:solidFill>
            <a:schemeClr val="bg1"/>
          </a:solidFill>
          <a:ln w="38100">
            <a:solidFill>
              <a:srgbClr val="15B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0CD283C-8C7C-4698-3A8C-D1B7C7F9229C}"/>
              </a:ext>
            </a:extLst>
          </p:cNvPr>
          <p:cNvSpPr txBox="1"/>
          <p:nvPr userDrawn="1"/>
        </p:nvSpPr>
        <p:spPr>
          <a:xfrm>
            <a:off x="4713063" y="1626195"/>
            <a:ext cx="3436634" cy="400110"/>
          </a:xfrm>
          <a:prstGeom prst="rect">
            <a:avLst/>
          </a:prstGeom>
          <a:noFill/>
        </p:spPr>
        <p:txBody>
          <a:bodyPr wrap="square" lIns="91440" tIns="45720" rIns="91440" bIns="45720" rtlCol="0" anchor="ctr">
            <a:spAutoFit/>
          </a:bodyPr>
          <a:lstStyle/>
          <a:p>
            <a:pPr algn="l"/>
            <a:r>
              <a:rPr lang="en-GB" sz="2000" b="1" dirty="0">
                <a:solidFill>
                  <a:srgbClr val="15B2FF"/>
                </a:solidFill>
                <a:latin typeface="Segoe UI" panose="020B0502040204020203" pitchFamily="34" charset="0"/>
                <a:ea typeface="Calibri Light"/>
                <a:cs typeface="Segoe UI" panose="020B0502040204020203" pitchFamily="34" charset="0"/>
              </a:rPr>
              <a:t>PERSONAL</a:t>
            </a:r>
            <a:r>
              <a:rPr lang="en-GB" b="1" dirty="0">
                <a:solidFill>
                  <a:srgbClr val="15B2FF"/>
                </a:solidFill>
                <a:latin typeface="Segoe UI" panose="020B0502040204020203" pitchFamily="34" charset="0"/>
                <a:ea typeface="Calibri Light"/>
                <a:cs typeface="Segoe UI" panose="020B0502040204020203" pitchFamily="34" charset="0"/>
              </a:rPr>
              <a:t> </a:t>
            </a:r>
            <a:r>
              <a:rPr lang="en-GB" sz="2000" b="1" dirty="0">
                <a:solidFill>
                  <a:srgbClr val="15B2FF"/>
                </a:solidFill>
                <a:latin typeface="Segoe UI" panose="020B0502040204020203" pitchFamily="34" charset="0"/>
                <a:ea typeface="Calibri Light"/>
                <a:cs typeface="Segoe UI" panose="020B0502040204020203" pitchFamily="34" charset="0"/>
              </a:rPr>
              <a:t>DEVELOPMENT</a:t>
            </a:r>
            <a:endParaRPr lang="en-GB" b="1" dirty="0">
              <a:latin typeface="Segoe UI" panose="020B0502040204020203" pitchFamily="34" charset="0"/>
              <a:ea typeface="Calibri Light"/>
              <a:cs typeface="Segoe UI" panose="020B0502040204020203" pitchFamily="34" charset="0"/>
            </a:endParaRPr>
          </a:p>
        </p:txBody>
      </p:sp>
      <p:pic>
        <p:nvPicPr>
          <p:cNvPr id="9" name="Graphic 8" descr="Teacher outline">
            <a:extLst>
              <a:ext uri="{FF2B5EF4-FFF2-40B4-BE49-F238E27FC236}">
                <a16:creationId xmlns:a16="http://schemas.microsoft.com/office/drawing/2014/main" id="{F6E6AB10-D08F-011A-9BF4-49A692B4B1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609" y="1369050"/>
            <a:ext cx="914400" cy="914400"/>
          </a:xfrm>
          <a:prstGeom prst="rect">
            <a:avLst/>
          </a:prstGeom>
        </p:spPr>
      </p:pic>
      <p:sp>
        <p:nvSpPr>
          <p:cNvPr id="4" name="TextBox 3">
            <a:extLst>
              <a:ext uri="{FF2B5EF4-FFF2-40B4-BE49-F238E27FC236}">
                <a16:creationId xmlns:a16="http://schemas.microsoft.com/office/drawing/2014/main" id="{21ED32FE-F4D3-4180-555D-FA7DD4426031}"/>
              </a:ext>
            </a:extLst>
          </p:cNvPr>
          <p:cNvSpPr txBox="1"/>
          <p:nvPr userDrawn="1"/>
        </p:nvSpPr>
        <p:spPr>
          <a:xfrm>
            <a:off x="228600" y="1626195"/>
            <a:ext cx="3304941" cy="400110"/>
          </a:xfrm>
          <a:prstGeom prst="rect">
            <a:avLst/>
          </a:prstGeom>
          <a:noFill/>
        </p:spPr>
        <p:txBody>
          <a:bodyPr wrap="square" lIns="91440" tIns="45720" rIns="91440" bIns="45720" rtlCol="0" anchor="ctr">
            <a:spAutoFit/>
          </a:bodyPr>
          <a:lstStyle/>
          <a:p>
            <a:pPr algn="ctr"/>
            <a:r>
              <a:rPr lang="en-GB" sz="2000" b="1" dirty="0">
                <a:solidFill>
                  <a:srgbClr val="62358C"/>
                </a:solidFill>
                <a:latin typeface="Segoe UI" panose="020B0502040204020203" pitchFamily="34" charset="0"/>
                <a:ea typeface="Calibri Light"/>
                <a:cs typeface="Segoe UI" panose="020B0502040204020203" pitchFamily="34" charset="0"/>
              </a:rPr>
              <a:t>SAFEGUARDING</a:t>
            </a:r>
            <a:endParaRPr lang="en-GB" b="1" dirty="0">
              <a:solidFill>
                <a:srgbClr val="62358C"/>
              </a:solidFill>
              <a:latin typeface="Segoe UI" panose="020B0502040204020203" pitchFamily="34" charset="0"/>
              <a:ea typeface="Calibri Light"/>
              <a:cs typeface="Segoe UI" panose="020B0502040204020203" pitchFamily="34" charset="0"/>
            </a:endParaRPr>
          </a:p>
        </p:txBody>
      </p:sp>
      <p:sp>
        <p:nvSpPr>
          <p:cNvPr id="5" name="TextBox 4">
            <a:extLst>
              <a:ext uri="{FF2B5EF4-FFF2-40B4-BE49-F238E27FC236}">
                <a16:creationId xmlns:a16="http://schemas.microsoft.com/office/drawing/2014/main" id="{D2284346-E501-9DCA-9AC5-AB886DB5135B}"/>
              </a:ext>
            </a:extLst>
          </p:cNvPr>
          <p:cNvSpPr txBox="1"/>
          <p:nvPr userDrawn="1"/>
        </p:nvSpPr>
        <p:spPr>
          <a:xfrm>
            <a:off x="228600" y="4282162"/>
            <a:ext cx="3244158" cy="369332"/>
          </a:xfrm>
          <a:prstGeom prst="rect">
            <a:avLst/>
          </a:prstGeom>
          <a:noFill/>
        </p:spPr>
        <p:txBody>
          <a:bodyPr wrap="square" lIns="91440" tIns="45720" rIns="91440" bIns="45720" rtlCol="0" anchor="ctr">
            <a:spAutoFit/>
          </a:bodyPr>
          <a:lstStyle/>
          <a:p>
            <a:pPr algn="ctr"/>
            <a:r>
              <a:rPr lang="en-US" b="1" dirty="0">
                <a:solidFill>
                  <a:srgbClr val="E5005B"/>
                </a:solidFill>
                <a:latin typeface="Segoe UI" panose="020B0502040204020203" pitchFamily="34" charset="0"/>
                <a:ea typeface="Calibri Light"/>
                <a:cs typeface="Segoe UI" panose="020B0502040204020203" pitchFamily="34" charset="0"/>
              </a:rPr>
              <a:t>Y</a:t>
            </a:r>
            <a:r>
              <a:rPr lang="en-GB" b="1" dirty="0">
                <a:solidFill>
                  <a:srgbClr val="E5005B"/>
                </a:solidFill>
                <a:latin typeface="Segoe UI" panose="020B0502040204020203" pitchFamily="34" charset="0"/>
                <a:ea typeface="Calibri Light"/>
                <a:cs typeface="Segoe UI" panose="020B0502040204020203" pitchFamily="34" charset="0"/>
              </a:rPr>
              <a:t>OUR SUCCESS</a:t>
            </a:r>
          </a:p>
        </p:txBody>
      </p:sp>
      <p:sp>
        <p:nvSpPr>
          <p:cNvPr id="6" name="TextBox 5">
            <a:extLst>
              <a:ext uri="{FF2B5EF4-FFF2-40B4-BE49-F238E27FC236}">
                <a16:creationId xmlns:a16="http://schemas.microsoft.com/office/drawing/2014/main" id="{ED189546-8009-EDD5-CDE0-8B65444B03F8}"/>
              </a:ext>
            </a:extLst>
          </p:cNvPr>
          <p:cNvSpPr txBox="1"/>
          <p:nvPr userDrawn="1"/>
        </p:nvSpPr>
        <p:spPr>
          <a:xfrm>
            <a:off x="4666760" y="4276030"/>
            <a:ext cx="3421326" cy="400110"/>
          </a:xfrm>
          <a:prstGeom prst="rect">
            <a:avLst/>
          </a:prstGeom>
          <a:noFill/>
        </p:spPr>
        <p:txBody>
          <a:bodyPr wrap="square" lIns="91440" tIns="45720" rIns="91440" bIns="45720" rtlCol="0" anchor="ctr">
            <a:spAutoFit/>
          </a:bodyPr>
          <a:lstStyle/>
          <a:p>
            <a:pPr algn="ctr"/>
            <a:r>
              <a:rPr lang="en-GB" sz="2000" b="1" dirty="0">
                <a:solidFill>
                  <a:srgbClr val="F49B00"/>
                </a:solidFill>
                <a:latin typeface="Segoe UI" panose="020B0502040204020203" pitchFamily="34" charset="0"/>
                <a:ea typeface="Calibri Light"/>
                <a:cs typeface="Segoe UI" panose="020B0502040204020203" pitchFamily="34" charset="0"/>
              </a:rPr>
              <a:t>HAVE YOUR SAY</a:t>
            </a:r>
            <a:endParaRPr lang="en-GB" sz="1600" dirty="0"/>
          </a:p>
        </p:txBody>
      </p:sp>
      <p:pic>
        <p:nvPicPr>
          <p:cNvPr id="8" name="Graphic 7" descr="Care outline">
            <a:extLst>
              <a:ext uri="{FF2B5EF4-FFF2-40B4-BE49-F238E27FC236}">
                <a16:creationId xmlns:a16="http://schemas.microsoft.com/office/drawing/2014/main" id="{8B800B52-DA62-B591-1E61-42F8363CD42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33541" y="1456363"/>
            <a:ext cx="827087" cy="827087"/>
          </a:xfrm>
          <a:prstGeom prst="rect">
            <a:avLst/>
          </a:prstGeom>
        </p:spPr>
      </p:pic>
      <p:pic>
        <p:nvPicPr>
          <p:cNvPr id="10" name="Graphic 9" descr="Crown outline">
            <a:extLst>
              <a:ext uri="{FF2B5EF4-FFF2-40B4-BE49-F238E27FC236}">
                <a16:creationId xmlns:a16="http://schemas.microsoft.com/office/drawing/2014/main" id="{AB3A6D01-4451-DBB5-9260-59056EB7719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7598" y="4149084"/>
            <a:ext cx="793030" cy="793030"/>
          </a:xfrm>
          <a:prstGeom prst="rect">
            <a:avLst/>
          </a:prstGeom>
        </p:spPr>
      </p:pic>
      <p:pic>
        <p:nvPicPr>
          <p:cNvPr id="11" name="Graphic 10" descr="Podcast outline">
            <a:extLst>
              <a:ext uri="{FF2B5EF4-FFF2-40B4-BE49-F238E27FC236}">
                <a16:creationId xmlns:a16="http://schemas.microsoft.com/office/drawing/2014/main" id="{D33717B8-6E71-A8B7-872D-2F7300564C9F}"/>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9228" y="4119554"/>
            <a:ext cx="914400" cy="914400"/>
          </a:xfrm>
          <a:prstGeom prst="rect">
            <a:avLst/>
          </a:prstGeom>
        </p:spPr>
      </p:pic>
      <p:sp>
        <p:nvSpPr>
          <p:cNvPr id="18" name="Text Placeholder 17">
            <a:extLst>
              <a:ext uri="{FF2B5EF4-FFF2-40B4-BE49-F238E27FC236}">
                <a16:creationId xmlns:a16="http://schemas.microsoft.com/office/drawing/2014/main" id="{1EC45F56-0ED8-8DDD-5B44-F2D8806A7005}"/>
              </a:ext>
            </a:extLst>
          </p:cNvPr>
          <p:cNvSpPr>
            <a:spLocks noGrp="1"/>
          </p:cNvSpPr>
          <p:nvPr>
            <p:ph type="body" sz="quarter" idx="10" hasCustomPrompt="1"/>
          </p:nvPr>
        </p:nvSpPr>
        <p:spPr>
          <a:xfrm>
            <a:off x="4810721" y="4941888"/>
            <a:ext cx="3988288" cy="1646237"/>
          </a:xfrm>
        </p:spPr>
        <p:txBody>
          <a:bodyPr/>
          <a:lstStyle>
            <a:lvl1pPr>
              <a:defRPr/>
            </a:lvl1pPr>
          </a:lstStyle>
          <a:p>
            <a:pPr lvl="0"/>
            <a:r>
              <a:rPr lang="en-US" dirty="0"/>
              <a:t>Complete the survey</a:t>
            </a:r>
          </a:p>
          <a:p>
            <a:pPr lvl="0"/>
            <a:r>
              <a:rPr lang="en-US" dirty="0"/>
              <a:t>Pass on any thoughts or comments to your coach or Baltic’s customer success team</a:t>
            </a:r>
            <a:endParaRPr lang="en-GB" dirty="0"/>
          </a:p>
        </p:txBody>
      </p:sp>
      <p:sp>
        <p:nvSpPr>
          <p:cNvPr id="20" name="Text Placeholder 19">
            <a:extLst>
              <a:ext uri="{FF2B5EF4-FFF2-40B4-BE49-F238E27FC236}">
                <a16:creationId xmlns:a16="http://schemas.microsoft.com/office/drawing/2014/main" id="{81AF26A7-B14C-DB4D-C900-AB55282828A4}"/>
              </a:ext>
            </a:extLst>
          </p:cNvPr>
          <p:cNvSpPr>
            <a:spLocks noGrp="1"/>
          </p:cNvSpPr>
          <p:nvPr>
            <p:ph type="body" sz="quarter" idx="11" hasCustomPrompt="1"/>
          </p:nvPr>
        </p:nvSpPr>
        <p:spPr>
          <a:xfrm>
            <a:off x="327025" y="4941888"/>
            <a:ext cx="4033838" cy="1646237"/>
          </a:xfrm>
        </p:spPr>
        <p:txBody>
          <a:bodyPr/>
          <a:lstStyle>
            <a:lvl1pPr>
              <a:defRPr/>
            </a:lvl1pPr>
          </a:lstStyle>
          <a:p>
            <a:pPr lvl="0"/>
            <a:r>
              <a:rPr lang="en-US" dirty="0"/>
              <a:t>Check your workbook and any submission items (SPAG) and upload to Smart Assessor</a:t>
            </a:r>
          </a:p>
          <a:p>
            <a:pPr lvl="0"/>
            <a:r>
              <a:rPr lang="en-US" dirty="0"/>
              <a:t>Complete the end of week quiz</a:t>
            </a:r>
          </a:p>
          <a:p>
            <a:pPr lvl="0"/>
            <a:endParaRPr lang="en-GB" dirty="0"/>
          </a:p>
        </p:txBody>
      </p:sp>
      <p:sp>
        <p:nvSpPr>
          <p:cNvPr id="22" name="Text Placeholder 21">
            <a:extLst>
              <a:ext uri="{FF2B5EF4-FFF2-40B4-BE49-F238E27FC236}">
                <a16:creationId xmlns:a16="http://schemas.microsoft.com/office/drawing/2014/main" id="{0D68A171-3D20-5FED-9C74-2F2A512AE231}"/>
              </a:ext>
            </a:extLst>
          </p:cNvPr>
          <p:cNvSpPr>
            <a:spLocks noGrp="1"/>
          </p:cNvSpPr>
          <p:nvPr>
            <p:ph type="body" sz="quarter" idx="12" hasCustomPrompt="1"/>
          </p:nvPr>
        </p:nvSpPr>
        <p:spPr>
          <a:xfrm>
            <a:off x="327025" y="2282825"/>
            <a:ext cx="4033838" cy="1484313"/>
          </a:xfrm>
        </p:spPr>
        <p:txBody>
          <a:bodyPr/>
          <a:lstStyle>
            <a:lvl1pPr>
              <a:defRPr/>
            </a:lvl1pPr>
          </a:lstStyle>
          <a:p>
            <a:pPr lvl="0"/>
            <a:r>
              <a:rPr lang="en-US" dirty="0"/>
              <a:t>Keep yourself safe online</a:t>
            </a:r>
          </a:p>
          <a:p>
            <a:pPr lvl="0"/>
            <a:r>
              <a:rPr lang="en-US" dirty="0" err="1"/>
              <a:t>Familiarise</a:t>
            </a:r>
            <a:r>
              <a:rPr lang="en-US" dirty="0"/>
              <a:t> yourself with Baltic’s Safeguarding team</a:t>
            </a:r>
            <a:endParaRPr lang="en-GB" dirty="0"/>
          </a:p>
        </p:txBody>
      </p:sp>
      <p:sp>
        <p:nvSpPr>
          <p:cNvPr id="24" name="Text Placeholder 23">
            <a:extLst>
              <a:ext uri="{FF2B5EF4-FFF2-40B4-BE49-F238E27FC236}">
                <a16:creationId xmlns:a16="http://schemas.microsoft.com/office/drawing/2014/main" id="{2154BE7F-A4DA-C3CE-9721-E3401DDF117F}"/>
              </a:ext>
            </a:extLst>
          </p:cNvPr>
          <p:cNvSpPr>
            <a:spLocks noGrp="1"/>
          </p:cNvSpPr>
          <p:nvPr>
            <p:ph type="body" sz="quarter" idx="13" hasCustomPrompt="1"/>
          </p:nvPr>
        </p:nvSpPr>
        <p:spPr>
          <a:xfrm>
            <a:off x="4810721" y="2262203"/>
            <a:ext cx="3988792" cy="1504935"/>
          </a:xfrm>
        </p:spPr>
        <p:txBody>
          <a:bodyPr/>
          <a:lstStyle>
            <a:lvl1pPr>
              <a:defRPr/>
            </a:lvl1pPr>
          </a:lstStyle>
          <a:p>
            <a:pPr lvl="0"/>
            <a:r>
              <a:rPr lang="en-US" dirty="0"/>
              <a:t>Update your time log</a:t>
            </a:r>
          </a:p>
          <a:p>
            <a:pPr lvl="0"/>
            <a:r>
              <a:rPr lang="en-US" dirty="0"/>
              <a:t>Take additional learning materials supplied by your coach</a:t>
            </a:r>
          </a:p>
          <a:p>
            <a:pPr lvl="0"/>
            <a:endParaRPr lang="en-GB" dirty="0"/>
          </a:p>
        </p:txBody>
      </p:sp>
    </p:spTree>
    <p:extLst>
      <p:ext uri="{BB962C8B-B14F-4D97-AF65-F5344CB8AC3E}">
        <p14:creationId xmlns:p14="http://schemas.microsoft.com/office/powerpoint/2010/main" val="1758839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ext steps comple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D6C8C50-8717-CE87-3D41-293750E839FC}"/>
              </a:ext>
            </a:extLst>
          </p:cNvPr>
          <p:cNvSpPr/>
          <p:nvPr userDrawn="1"/>
        </p:nvSpPr>
        <p:spPr>
          <a:xfrm>
            <a:off x="4666760" y="4136110"/>
            <a:ext cx="4248640" cy="2452413"/>
          </a:xfrm>
          <a:prstGeom prst="rect">
            <a:avLst/>
          </a:prstGeom>
          <a:solidFill>
            <a:schemeClr val="bg1"/>
          </a:solidFill>
          <a:ln w="38100">
            <a:solidFill>
              <a:srgbClr val="F49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C3B345B5-2B38-4B60-546D-5C9531B684CF}"/>
              </a:ext>
            </a:extLst>
          </p:cNvPr>
          <p:cNvSpPr/>
          <p:nvPr userDrawn="1"/>
        </p:nvSpPr>
        <p:spPr>
          <a:xfrm>
            <a:off x="206828" y="4136975"/>
            <a:ext cx="4248640" cy="2452413"/>
          </a:xfrm>
          <a:prstGeom prst="rect">
            <a:avLst/>
          </a:prstGeom>
          <a:solidFill>
            <a:schemeClr val="bg1"/>
          </a:solidFill>
          <a:ln w="38100">
            <a:solidFill>
              <a:srgbClr val="E50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solidFill>
                  <a:srgbClr val="F49B00"/>
                </a:solidFill>
              </a:defRPr>
            </a:lvl1pPr>
          </a:lstStyle>
          <a:p>
            <a:r>
              <a:rPr lang="en-US" dirty="0"/>
              <a:t>END OF COURSE AND NEXT STEPS</a:t>
            </a:r>
          </a:p>
        </p:txBody>
      </p:sp>
      <p:sp>
        <p:nvSpPr>
          <p:cNvPr id="3" name="Rectangle 2">
            <a:extLst>
              <a:ext uri="{FF2B5EF4-FFF2-40B4-BE49-F238E27FC236}">
                <a16:creationId xmlns:a16="http://schemas.microsoft.com/office/drawing/2014/main" id="{8664E6EF-00BD-74FC-B1F7-8552DE7730DE}"/>
              </a:ext>
            </a:extLst>
          </p:cNvPr>
          <p:cNvSpPr/>
          <p:nvPr userDrawn="1"/>
        </p:nvSpPr>
        <p:spPr>
          <a:xfrm>
            <a:off x="228600" y="1447799"/>
            <a:ext cx="4248640" cy="2452413"/>
          </a:xfrm>
          <a:prstGeom prst="rect">
            <a:avLst/>
          </a:prstGeom>
          <a:solidFill>
            <a:schemeClr val="bg1"/>
          </a:solidFill>
          <a:ln w="38100">
            <a:solidFill>
              <a:srgbClr val="623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E7F5BB-6FC9-3EE2-2759-31FED1E31BA3}"/>
              </a:ext>
            </a:extLst>
          </p:cNvPr>
          <p:cNvSpPr/>
          <p:nvPr userDrawn="1"/>
        </p:nvSpPr>
        <p:spPr>
          <a:xfrm>
            <a:off x="4666760" y="1447800"/>
            <a:ext cx="4248640" cy="2452412"/>
          </a:xfrm>
          <a:prstGeom prst="rect">
            <a:avLst/>
          </a:prstGeom>
          <a:solidFill>
            <a:schemeClr val="bg1"/>
          </a:solidFill>
          <a:ln w="38100">
            <a:solidFill>
              <a:srgbClr val="15B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0CD283C-8C7C-4698-3A8C-D1B7C7F9229C}"/>
              </a:ext>
            </a:extLst>
          </p:cNvPr>
          <p:cNvSpPr txBox="1"/>
          <p:nvPr userDrawn="1"/>
        </p:nvSpPr>
        <p:spPr>
          <a:xfrm>
            <a:off x="4686429" y="1626195"/>
            <a:ext cx="3418879" cy="400110"/>
          </a:xfrm>
          <a:prstGeom prst="rect">
            <a:avLst/>
          </a:prstGeom>
          <a:noFill/>
        </p:spPr>
        <p:txBody>
          <a:bodyPr wrap="square" lIns="91440" tIns="45720" rIns="91440" bIns="45720" rtlCol="0" anchor="ctr">
            <a:spAutoFit/>
          </a:bodyPr>
          <a:lstStyle/>
          <a:p>
            <a:pPr algn="l"/>
            <a:r>
              <a:rPr lang="en-GB" sz="2000" b="1" dirty="0">
                <a:solidFill>
                  <a:srgbClr val="15B2FF"/>
                </a:solidFill>
                <a:latin typeface="Segoe UI" panose="020B0502040204020203" pitchFamily="34" charset="0"/>
                <a:ea typeface="Calibri Light"/>
                <a:cs typeface="Segoe UI" panose="020B0502040204020203" pitchFamily="34" charset="0"/>
              </a:rPr>
              <a:t>PERSONAL</a:t>
            </a:r>
            <a:r>
              <a:rPr lang="en-GB" b="1" dirty="0">
                <a:solidFill>
                  <a:srgbClr val="15B2FF"/>
                </a:solidFill>
                <a:latin typeface="Segoe UI" panose="020B0502040204020203" pitchFamily="34" charset="0"/>
                <a:ea typeface="Calibri Light"/>
                <a:cs typeface="Segoe UI" panose="020B0502040204020203" pitchFamily="34" charset="0"/>
              </a:rPr>
              <a:t> </a:t>
            </a:r>
            <a:r>
              <a:rPr lang="en-GB" sz="2000" b="1" dirty="0">
                <a:solidFill>
                  <a:srgbClr val="15B2FF"/>
                </a:solidFill>
                <a:latin typeface="Segoe UI" panose="020B0502040204020203" pitchFamily="34" charset="0"/>
                <a:ea typeface="Calibri Light"/>
                <a:cs typeface="Segoe UI" panose="020B0502040204020203" pitchFamily="34" charset="0"/>
              </a:rPr>
              <a:t>DEVELOPMENT</a:t>
            </a:r>
            <a:endParaRPr lang="en-GB" b="1" dirty="0">
              <a:latin typeface="Segoe UI" panose="020B0502040204020203" pitchFamily="34" charset="0"/>
              <a:ea typeface="Calibri Light"/>
              <a:cs typeface="Segoe UI" panose="020B0502040204020203" pitchFamily="34" charset="0"/>
            </a:endParaRPr>
          </a:p>
        </p:txBody>
      </p:sp>
      <p:pic>
        <p:nvPicPr>
          <p:cNvPr id="9" name="Graphic 8" descr="Teacher outline">
            <a:extLst>
              <a:ext uri="{FF2B5EF4-FFF2-40B4-BE49-F238E27FC236}">
                <a16:creationId xmlns:a16="http://schemas.microsoft.com/office/drawing/2014/main" id="{F6E6AB10-D08F-011A-9BF4-49A692B4B10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609" y="1369050"/>
            <a:ext cx="914400" cy="914400"/>
          </a:xfrm>
          <a:prstGeom prst="rect">
            <a:avLst/>
          </a:prstGeom>
        </p:spPr>
      </p:pic>
      <p:sp>
        <p:nvSpPr>
          <p:cNvPr id="4" name="TextBox 3">
            <a:extLst>
              <a:ext uri="{FF2B5EF4-FFF2-40B4-BE49-F238E27FC236}">
                <a16:creationId xmlns:a16="http://schemas.microsoft.com/office/drawing/2014/main" id="{21ED32FE-F4D3-4180-555D-FA7DD4426031}"/>
              </a:ext>
            </a:extLst>
          </p:cNvPr>
          <p:cNvSpPr txBox="1"/>
          <p:nvPr userDrawn="1"/>
        </p:nvSpPr>
        <p:spPr>
          <a:xfrm>
            <a:off x="228600" y="1626195"/>
            <a:ext cx="3304941" cy="400110"/>
          </a:xfrm>
          <a:prstGeom prst="rect">
            <a:avLst/>
          </a:prstGeom>
          <a:noFill/>
        </p:spPr>
        <p:txBody>
          <a:bodyPr wrap="square" lIns="91440" tIns="45720" rIns="91440" bIns="45720" rtlCol="0" anchor="ctr">
            <a:spAutoFit/>
          </a:bodyPr>
          <a:lstStyle/>
          <a:p>
            <a:pPr algn="ctr"/>
            <a:r>
              <a:rPr lang="en-GB" sz="2000" b="1" dirty="0">
                <a:solidFill>
                  <a:srgbClr val="62358C"/>
                </a:solidFill>
                <a:latin typeface="Segoe UI" panose="020B0502040204020203" pitchFamily="34" charset="0"/>
                <a:ea typeface="Calibri Light"/>
                <a:cs typeface="Segoe UI" panose="020B0502040204020203" pitchFamily="34" charset="0"/>
              </a:rPr>
              <a:t>SAFEGUARDING</a:t>
            </a:r>
            <a:endParaRPr lang="en-GB" b="1" dirty="0">
              <a:solidFill>
                <a:srgbClr val="62358C"/>
              </a:solidFill>
              <a:latin typeface="Segoe UI" panose="020B0502040204020203" pitchFamily="34" charset="0"/>
              <a:ea typeface="Calibri Light"/>
              <a:cs typeface="Segoe UI" panose="020B0502040204020203" pitchFamily="34" charset="0"/>
            </a:endParaRPr>
          </a:p>
        </p:txBody>
      </p:sp>
      <p:sp>
        <p:nvSpPr>
          <p:cNvPr id="5" name="TextBox 4">
            <a:extLst>
              <a:ext uri="{FF2B5EF4-FFF2-40B4-BE49-F238E27FC236}">
                <a16:creationId xmlns:a16="http://schemas.microsoft.com/office/drawing/2014/main" id="{D2284346-E501-9DCA-9AC5-AB886DB5135B}"/>
              </a:ext>
            </a:extLst>
          </p:cNvPr>
          <p:cNvSpPr txBox="1"/>
          <p:nvPr userDrawn="1"/>
        </p:nvSpPr>
        <p:spPr>
          <a:xfrm>
            <a:off x="228600" y="4282162"/>
            <a:ext cx="3244158" cy="369332"/>
          </a:xfrm>
          <a:prstGeom prst="rect">
            <a:avLst/>
          </a:prstGeom>
          <a:noFill/>
        </p:spPr>
        <p:txBody>
          <a:bodyPr wrap="square" lIns="91440" tIns="45720" rIns="91440" bIns="45720" rtlCol="0" anchor="ctr">
            <a:spAutoFit/>
          </a:bodyPr>
          <a:lstStyle/>
          <a:p>
            <a:pPr algn="ctr"/>
            <a:r>
              <a:rPr lang="en-US" b="1" dirty="0">
                <a:solidFill>
                  <a:srgbClr val="E5005B"/>
                </a:solidFill>
                <a:latin typeface="Segoe UI" panose="020B0502040204020203" pitchFamily="34" charset="0"/>
                <a:ea typeface="Calibri Light"/>
                <a:cs typeface="Segoe UI" panose="020B0502040204020203" pitchFamily="34" charset="0"/>
              </a:rPr>
              <a:t>Y</a:t>
            </a:r>
            <a:r>
              <a:rPr lang="en-GB" b="1" dirty="0">
                <a:solidFill>
                  <a:srgbClr val="E5005B"/>
                </a:solidFill>
                <a:latin typeface="Segoe UI" panose="020B0502040204020203" pitchFamily="34" charset="0"/>
                <a:ea typeface="Calibri Light"/>
                <a:cs typeface="Segoe UI" panose="020B0502040204020203" pitchFamily="34" charset="0"/>
              </a:rPr>
              <a:t>OUR SUCCESS</a:t>
            </a:r>
          </a:p>
        </p:txBody>
      </p:sp>
      <p:sp>
        <p:nvSpPr>
          <p:cNvPr id="6" name="TextBox 5">
            <a:extLst>
              <a:ext uri="{FF2B5EF4-FFF2-40B4-BE49-F238E27FC236}">
                <a16:creationId xmlns:a16="http://schemas.microsoft.com/office/drawing/2014/main" id="{ED189546-8009-EDD5-CDE0-8B65444B03F8}"/>
              </a:ext>
            </a:extLst>
          </p:cNvPr>
          <p:cNvSpPr txBox="1"/>
          <p:nvPr userDrawn="1"/>
        </p:nvSpPr>
        <p:spPr>
          <a:xfrm>
            <a:off x="4666760" y="4276030"/>
            <a:ext cx="3421326" cy="400110"/>
          </a:xfrm>
          <a:prstGeom prst="rect">
            <a:avLst/>
          </a:prstGeom>
          <a:noFill/>
        </p:spPr>
        <p:txBody>
          <a:bodyPr wrap="square" lIns="91440" tIns="45720" rIns="91440" bIns="45720" rtlCol="0" anchor="ctr">
            <a:spAutoFit/>
          </a:bodyPr>
          <a:lstStyle/>
          <a:p>
            <a:pPr algn="ctr"/>
            <a:r>
              <a:rPr lang="en-GB" sz="2000" b="1" dirty="0">
                <a:solidFill>
                  <a:srgbClr val="F49B00"/>
                </a:solidFill>
                <a:latin typeface="Segoe UI" panose="020B0502040204020203" pitchFamily="34" charset="0"/>
                <a:ea typeface="Calibri Light"/>
                <a:cs typeface="Segoe UI" panose="020B0502040204020203" pitchFamily="34" charset="0"/>
              </a:rPr>
              <a:t>HAVE YOUR SAY</a:t>
            </a:r>
            <a:endParaRPr lang="en-GB" sz="1600" dirty="0"/>
          </a:p>
        </p:txBody>
      </p:sp>
      <p:pic>
        <p:nvPicPr>
          <p:cNvPr id="8" name="Graphic 7" descr="Care outline">
            <a:extLst>
              <a:ext uri="{FF2B5EF4-FFF2-40B4-BE49-F238E27FC236}">
                <a16:creationId xmlns:a16="http://schemas.microsoft.com/office/drawing/2014/main" id="{8B800B52-DA62-B591-1E61-42F8363CD42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33541" y="1456363"/>
            <a:ext cx="827087" cy="827087"/>
          </a:xfrm>
          <a:prstGeom prst="rect">
            <a:avLst/>
          </a:prstGeom>
        </p:spPr>
      </p:pic>
      <p:pic>
        <p:nvPicPr>
          <p:cNvPr id="10" name="Graphic 9" descr="Crown outline">
            <a:extLst>
              <a:ext uri="{FF2B5EF4-FFF2-40B4-BE49-F238E27FC236}">
                <a16:creationId xmlns:a16="http://schemas.microsoft.com/office/drawing/2014/main" id="{AB3A6D01-4451-DBB5-9260-59056EB7719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7598" y="4149084"/>
            <a:ext cx="793030" cy="793030"/>
          </a:xfrm>
          <a:prstGeom prst="rect">
            <a:avLst/>
          </a:prstGeom>
        </p:spPr>
      </p:pic>
      <p:pic>
        <p:nvPicPr>
          <p:cNvPr id="11" name="Graphic 10" descr="Podcast outline">
            <a:extLst>
              <a:ext uri="{FF2B5EF4-FFF2-40B4-BE49-F238E27FC236}">
                <a16:creationId xmlns:a16="http://schemas.microsoft.com/office/drawing/2014/main" id="{D33717B8-6E71-A8B7-872D-2F7300564C9F}"/>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9228" y="4119554"/>
            <a:ext cx="914400" cy="914400"/>
          </a:xfrm>
          <a:prstGeom prst="rect">
            <a:avLst/>
          </a:prstGeom>
        </p:spPr>
      </p:pic>
      <p:sp>
        <p:nvSpPr>
          <p:cNvPr id="12" name="Rectangle 11">
            <a:extLst>
              <a:ext uri="{FF2B5EF4-FFF2-40B4-BE49-F238E27FC236}">
                <a16:creationId xmlns:a16="http://schemas.microsoft.com/office/drawing/2014/main" id="{88FC0705-1BFE-C192-FC85-B07232348FE6}"/>
              </a:ext>
            </a:extLst>
          </p:cNvPr>
          <p:cNvSpPr/>
          <p:nvPr userDrawn="1"/>
        </p:nvSpPr>
        <p:spPr>
          <a:xfrm>
            <a:off x="342900" y="5031391"/>
            <a:ext cx="180000" cy="180000"/>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7282418B-094B-4030-1B47-C107650F183F}"/>
              </a:ext>
            </a:extLst>
          </p:cNvPr>
          <p:cNvSpPr/>
          <p:nvPr userDrawn="1"/>
        </p:nvSpPr>
        <p:spPr>
          <a:xfrm>
            <a:off x="345621" y="6122278"/>
            <a:ext cx="180000" cy="180000"/>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056EF563-F8D6-27BE-3622-7A2E9B460E1F}"/>
              </a:ext>
            </a:extLst>
          </p:cNvPr>
          <p:cNvSpPr txBox="1"/>
          <p:nvPr userDrawn="1"/>
        </p:nvSpPr>
        <p:spPr>
          <a:xfrm>
            <a:off x="544673" y="4926846"/>
            <a:ext cx="3857034" cy="1754326"/>
          </a:xfrm>
          <a:prstGeom prst="rect">
            <a:avLst/>
          </a:prstGeom>
          <a:noFill/>
        </p:spPr>
        <p:txBody>
          <a:bodyPr wrap="square" rtlCol="0">
            <a:spAutoFit/>
          </a:bodyPr>
          <a:lstStyle/>
          <a:p>
            <a:pPr lvl="0"/>
            <a:r>
              <a:rPr lang="en-US" dirty="0"/>
              <a:t>Check your workbook and any submission items (SPAG) and upload to Smart Assessor</a:t>
            </a:r>
          </a:p>
          <a:p>
            <a:pPr lvl="0"/>
            <a:endParaRPr lang="en-US" dirty="0"/>
          </a:p>
          <a:p>
            <a:pPr lvl="0"/>
            <a:r>
              <a:rPr lang="en-US" dirty="0"/>
              <a:t>Complete the end of week quiz</a:t>
            </a:r>
          </a:p>
          <a:p>
            <a:endParaRPr lang="en-GB" dirty="0"/>
          </a:p>
        </p:txBody>
      </p:sp>
      <p:sp>
        <p:nvSpPr>
          <p:cNvPr id="27" name="Rectangle 26">
            <a:extLst>
              <a:ext uri="{FF2B5EF4-FFF2-40B4-BE49-F238E27FC236}">
                <a16:creationId xmlns:a16="http://schemas.microsoft.com/office/drawing/2014/main" id="{3674FD84-212A-22F7-977A-B77A2B782CA7}"/>
              </a:ext>
            </a:extLst>
          </p:cNvPr>
          <p:cNvSpPr/>
          <p:nvPr userDrawn="1"/>
        </p:nvSpPr>
        <p:spPr>
          <a:xfrm>
            <a:off x="342900" y="2375836"/>
            <a:ext cx="180000" cy="180000"/>
          </a:xfrm>
          <a:prstGeom prst="rect">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2C00C6F7-0F4F-96A9-E14E-E3850B789396}"/>
              </a:ext>
            </a:extLst>
          </p:cNvPr>
          <p:cNvSpPr/>
          <p:nvPr userDrawn="1"/>
        </p:nvSpPr>
        <p:spPr>
          <a:xfrm>
            <a:off x="345621" y="2940951"/>
            <a:ext cx="180000" cy="180000"/>
          </a:xfrm>
          <a:prstGeom prst="rect">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C4014007-51D7-7591-BCCE-E6236B6D8EF0}"/>
              </a:ext>
            </a:extLst>
          </p:cNvPr>
          <p:cNvSpPr txBox="1"/>
          <p:nvPr userDrawn="1"/>
        </p:nvSpPr>
        <p:spPr>
          <a:xfrm>
            <a:off x="544673" y="2289810"/>
            <a:ext cx="3857034" cy="1477328"/>
          </a:xfrm>
          <a:prstGeom prst="rect">
            <a:avLst/>
          </a:prstGeom>
          <a:noFill/>
        </p:spPr>
        <p:txBody>
          <a:bodyPr wrap="square" rtlCol="0">
            <a:spAutoFit/>
          </a:bodyPr>
          <a:lstStyle/>
          <a:p>
            <a:pPr lvl="0"/>
            <a:r>
              <a:rPr lang="en-US" dirty="0"/>
              <a:t>Keep yourself safe online</a:t>
            </a:r>
          </a:p>
          <a:p>
            <a:pPr lvl="0"/>
            <a:endParaRPr lang="en-US" dirty="0"/>
          </a:p>
          <a:p>
            <a:pPr lvl="0"/>
            <a:r>
              <a:rPr lang="en-US" dirty="0"/>
              <a:t>Familiarise yourself with Baltic’s safeguarding team</a:t>
            </a:r>
          </a:p>
          <a:p>
            <a:endParaRPr lang="en-GB" dirty="0"/>
          </a:p>
        </p:txBody>
      </p:sp>
      <p:sp>
        <p:nvSpPr>
          <p:cNvPr id="30" name="Rectangle 29">
            <a:extLst>
              <a:ext uri="{FF2B5EF4-FFF2-40B4-BE49-F238E27FC236}">
                <a16:creationId xmlns:a16="http://schemas.microsoft.com/office/drawing/2014/main" id="{0704ADA3-C584-B545-E066-4A22357357EF}"/>
              </a:ext>
            </a:extLst>
          </p:cNvPr>
          <p:cNvSpPr/>
          <p:nvPr userDrawn="1"/>
        </p:nvSpPr>
        <p:spPr>
          <a:xfrm>
            <a:off x="4810721" y="2384712"/>
            <a:ext cx="180000" cy="180000"/>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3FAEB297-CB6F-B2C0-2CFE-BC8B7D6222F0}"/>
              </a:ext>
            </a:extLst>
          </p:cNvPr>
          <p:cNvSpPr/>
          <p:nvPr userDrawn="1"/>
        </p:nvSpPr>
        <p:spPr>
          <a:xfrm>
            <a:off x="4813442" y="2949827"/>
            <a:ext cx="180000" cy="180000"/>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7AB94532-707B-088C-6074-F8D0E679D26A}"/>
              </a:ext>
            </a:extLst>
          </p:cNvPr>
          <p:cNvSpPr txBox="1"/>
          <p:nvPr userDrawn="1"/>
        </p:nvSpPr>
        <p:spPr>
          <a:xfrm>
            <a:off x="5012494" y="2298686"/>
            <a:ext cx="3857034" cy="1477328"/>
          </a:xfrm>
          <a:prstGeom prst="rect">
            <a:avLst/>
          </a:prstGeom>
          <a:noFill/>
        </p:spPr>
        <p:txBody>
          <a:bodyPr wrap="square" rtlCol="0">
            <a:spAutoFit/>
          </a:bodyPr>
          <a:lstStyle/>
          <a:p>
            <a:pPr lvl="0"/>
            <a:r>
              <a:rPr lang="en-US" dirty="0"/>
              <a:t>Update your time log</a:t>
            </a:r>
          </a:p>
          <a:p>
            <a:pPr lvl="0"/>
            <a:endParaRPr lang="en-US" dirty="0"/>
          </a:p>
          <a:p>
            <a:pPr lvl="0"/>
            <a:r>
              <a:rPr lang="en-US" dirty="0"/>
              <a:t>Take additional learning materials supplied by your coach</a:t>
            </a:r>
          </a:p>
          <a:p>
            <a:endParaRPr lang="en-GB" dirty="0"/>
          </a:p>
        </p:txBody>
      </p:sp>
      <p:sp>
        <p:nvSpPr>
          <p:cNvPr id="33" name="Rectangle 32">
            <a:extLst>
              <a:ext uri="{FF2B5EF4-FFF2-40B4-BE49-F238E27FC236}">
                <a16:creationId xmlns:a16="http://schemas.microsoft.com/office/drawing/2014/main" id="{6FFF02E0-A53A-2E75-FC21-646B44C7FE5C}"/>
              </a:ext>
            </a:extLst>
          </p:cNvPr>
          <p:cNvSpPr/>
          <p:nvPr userDrawn="1"/>
        </p:nvSpPr>
        <p:spPr>
          <a:xfrm>
            <a:off x="4856593" y="5031391"/>
            <a:ext cx="180000" cy="180000"/>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F6C71FD6-0BD9-E108-BE1C-87024C82C548}"/>
              </a:ext>
            </a:extLst>
          </p:cNvPr>
          <p:cNvSpPr/>
          <p:nvPr userDrawn="1"/>
        </p:nvSpPr>
        <p:spPr>
          <a:xfrm>
            <a:off x="4859314" y="5593255"/>
            <a:ext cx="180000" cy="180000"/>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2DA55C06-D463-F00A-2330-AEC8611F4AD5}"/>
              </a:ext>
            </a:extLst>
          </p:cNvPr>
          <p:cNvSpPr txBox="1"/>
          <p:nvPr userDrawn="1"/>
        </p:nvSpPr>
        <p:spPr>
          <a:xfrm>
            <a:off x="5058366" y="4942114"/>
            <a:ext cx="3857034" cy="1754326"/>
          </a:xfrm>
          <a:prstGeom prst="rect">
            <a:avLst/>
          </a:prstGeom>
          <a:noFill/>
        </p:spPr>
        <p:txBody>
          <a:bodyPr wrap="square" rtlCol="0">
            <a:spAutoFit/>
          </a:bodyPr>
          <a:lstStyle/>
          <a:p>
            <a:pPr lvl="0"/>
            <a:r>
              <a:rPr lang="en-US" dirty="0"/>
              <a:t>Complete the survey</a:t>
            </a:r>
          </a:p>
          <a:p>
            <a:pPr lvl="0"/>
            <a:endParaRPr lang="en-US" dirty="0"/>
          </a:p>
          <a:p>
            <a:pPr lvl="0"/>
            <a:r>
              <a:rPr lang="en-US" dirty="0"/>
              <a:t>Pass on any thoughts or comments to your coach or Baltic’s customer success team</a:t>
            </a:r>
          </a:p>
          <a:p>
            <a:endParaRPr lang="en-GB" dirty="0"/>
          </a:p>
        </p:txBody>
      </p:sp>
      <p:sp>
        <p:nvSpPr>
          <p:cNvPr id="36" name="Title 1">
            <a:extLst>
              <a:ext uri="{FF2B5EF4-FFF2-40B4-BE49-F238E27FC236}">
                <a16:creationId xmlns:a16="http://schemas.microsoft.com/office/drawing/2014/main" id="{2C74BAC6-D6CF-580D-DD16-D21490460940}"/>
              </a:ext>
            </a:extLst>
          </p:cNvPr>
          <p:cNvSpPr txBox="1">
            <a:spLocks/>
          </p:cNvSpPr>
          <p:nvPr userDrawn="1"/>
        </p:nvSpPr>
        <p:spPr>
          <a:xfrm>
            <a:off x="228600" y="587184"/>
            <a:ext cx="8665028" cy="5476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F49B00"/>
                </a:solidFill>
                <a:latin typeface="+mj-lt"/>
                <a:ea typeface="+mj-ea"/>
                <a:cs typeface="+mj-cs"/>
              </a:defRPr>
            </a:lvl1pPr>
          </a:lstStyle>
          <a:p>
            <a:r>
              <a:rPr lang="en-US"/>
              <a:t>END OF COURSE AND NEXT STEPS</a:t>
            </a:r>
            <a:endParaRPr lang="en-US" dirty="0"/>
          </a:p>
        </p:txBody>
      </p:sp>
    </p:spTree>
    <p:extLst>
      <p:ext uri="{BB962C8B-B14F-4D97-AF65-F5344CB8AC3E}">
        <p14:creationId xmlns:p14="http://schemas.microsoft.com/office/powerpoint/2010/main" val="66308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12" name="Text Placeholder 2">
            <a:extLst>
              <a:ext uri="{FF2B5EF4-FFF2-40B4-BE49-F238E27FC236}">
                <a16:creationId xmlns:a16="http://schemas.microsoft.com/office/drawing/2014/main" id="{7F4EF228-5031-96BA-2A86-8B565B18F5B4}"/>
              </a:ext>
            </a:extLst>
          </p:cNvPr>
          <p:cNvSpPr>
            <a:spLocks noGrp="1"/>
          </p:cNvSpPr>
          <p:nvPr>
            <p:ph idx="1"/>
          </p:nvPr>
        </p:nvSpPr>
        <p:spPr>
          <a:xfrm>
            <a:off x="228600" y="1447800"/>
            <a:ext cx="8665028" cy="51053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99885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EB1907-A5D4-8972-2EB5-1016B3CEA0B5}"/>
              </a:ext>
            </a:extLst>
          </p:cNvPr>
          <p:cNvSpPr/>
          <p:nvPr userDrawn="1"/>
        </p:nvSpPr>
        <p:spPr>
          <a:xfrm>
            <a:off x="0" y="-8598"/>
            <a:ext cx="9144000" cy="6858000"/>
          </a:xfrm>
          <a:prstGeom prst="rect">
            <a:avLst/>
          </a:prstGeom>
          <a:solidFill>
            <a:srgbClr val="00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1D9D1E7-2197-F5DC-FFE1-D7476ACA6871}"/>
              </a:ext>
            </a:extLst>
          </p:cNvPr>
          <p:cNvSpPr/>
          <p:nvPr/>
        </p:nvSpPr>
        <p:spPr>
          <a:xfrm>
            <a:off x="6858000" y="-6926"/>
            <a:ext cx="2286000" cy="187568"/>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10" name="Rectangle 9">
            <a:extLst>
              <a:ext uri="{FF2B5EF4-FFF2-40B4-BE49-F238E27FC236}">
                <a16:creationId xmlns:a16="http://schemas.microsoft.com/office/drawing/2014/main" id="{5C9A806E-4BEF-A103-0436-7C292F8547BB}"/>
              </a:ext>
            </a:extLst>
          </p:cNvPr>
          <p:cNvSpPr/>
          <p:nvPr/>
        </p:nvSpPr>
        <p:spPr>
          <a:xfrm>
            <a:off x="0" y="-6926"/>
            <a:ext cx="2286000" cy="187568"/>
          </a:xfrm>
          <a:prstGeom prst="rect">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192F404F-4792-A444-EA0C-45DE9CB113C9}"/>
              </a:ext>
            </a:extLst>
          </p:cNvPr>
          <p:cNvSpPr/>
          <p:nvPr/>
        </p:nvSpPr>
        <p:spPr>
          <a:xfrm>
            <a:off x="2286000" y="-6926"/>
            <a:ext cx="2286000" cy="187568"/>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F533BC7-BF32-9E73-5C36-9E4969D5E1B3}"/>
              </a:ext>
            </a:extLst>
          </p:cNvPr>
          <p:cNvSpPr/>
          <p:nvPr/>
        </p:nvSpPr>
        <p:spPr>
          <a:xfrm>
            <a:off x="4572000" y="-6926"/>
            <a:ext cx="2286000" cy="187568"/>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pic>
        <p:nvPicPr>
          <p:cNvPr id="14" name="Picture 13" descr="A picture containing text, clipart, plate, tableware&#10;&#10;Description automatically generated">
            <a:extLst>
              <a:ext uri="{FF2B5EF4-FFF2-40B4-BE49-F238E27FC236}">
                <a16:creationId xmlns:a16="http://schemas.microsoft.com/office/drawing/2014/main" id="{D348F2E8-560F-974D-8C18-63494BD3A03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82712" y="5290206"/>
            <a:ext cx="819663" cy="345949"/>
          </a:xfrm>
          <a:prstGeom prst="rect">
            <a:avLst/>
          </a:prstGeom>
        </p:spPr>
      </p:pic>
      <p:grpSp>
        <p:nvGrpSpPr>
          <p:cNvPr id="15" name="Group 14">
            <a:extLst>
              <a:ext uri="{FF2B5EF4-FFF2-40B4-BE49-F238E27FC236}">
                <a16:creationId xmlns:a16="http://schemas.microsoft.com/office/drawing/2014/main" id="{1BAC3BA5-1D37-0ECA-2884-3F72B70655E6}"/>
              </a:ext>
            </a:extLst>
          </p:cNvPr>
          <p:cNvGrpSpPr/>
          <p:nvPr userDrawn="1"/>
        </p:nvGrpSpPr>
        <p:grpSpPr>
          <a:xfrm flipV="1">
            <a:off x="5082712" y="4347352"/>
            <a:ext cx="3709597" cy="68631"/>
            <a:chOff x="696000" y="0"/>
            <a:chExt cx="10800000" cy="175492"/>
          </a:xfrm>
        </p:grpSpPr>
        <p:sp>
          <p:nvSpPr>
            <p:cNvPr id="16" name="Rectangle 15">
              <a:extLst>
                <a:ext uri="{FF2B5EF4-FFF2-40B4-BE49-F238E27FC236}">
                  <a16:creationId xmlns:a16="http://schemas.microsoft.com/office/drawing/2014/main" id="{D91B42AD-C114-BB3C-A937-FDE5984F5860}"/>
                </a:ext>
              </a:extLst>
            </p:cNvPr>
            <p:cNvSpPr/>
            <p:nvPr/>
          </p:nvSpPr>
          <p:spPr>
            <a:xfrm>
              <a:off x="8796000" y="0"/>
              <a:ext cx="2700000" cy="175492"/>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17" name="Rectangle 16">
              <a:extLst>
                <a:ext uri="{FF2B5EF4-FFF2-40B4-BE49-F238E27FC236}">
                  <a16:creationId xmlns:a16="http://schemas.microsoft.com/office/drawing/2014/main" id="{C0F25DEB-A089-A1A2-9031-FBC387AF5773}"/>
                </a:ext>
              </a:extLst>
            </p:cNvPr>
            <p:cNvSpPr/>
            <p:nvPr/>
          </p:nvSpPr>
          <p:spPr>
            <a:xfrm>
              <a:off x="696000" y="0"/>
              <a:ext cx="2700000" cy="175492"/>
            </a:xfrm>
            <a:prstGeom prst="rect">
              <a:avLst/>
            </a:prstGeom>
            <a:solidFill>
              <a:srgbClr val="770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6F32E68-72B6-2FEC-9E6B-FB9619FBEDD7}"/>
                </a:ext>
              </a:extLst>
            </p:cNvPr>
            <p:cNvSpPr/>
            <p:nvPr/>
          </p:nvSpPr>
          <p:spPr>
            <a:xfrm>
              <a:off x="3396000" y="0"/>
              <a:ext cx="2700000" cy="175492"/>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505B0C3-E873-B91C-3933-4C65009628E0}"/>
                </a:ext>
              </a:extLst>
            </p:cNvPr>
            <p:cNvSpPr/>
            <p:nvPr/>
          </p:nvSpPr>
          <p:spPr>
            <a:xfrm>
              <a:off x="6096000" y="0"/>
              <a:ext cx="2700000" cy="175492"/>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grpSp>
      <p:sp>
        <p:nvSpPr>
          <p:cNvPr id="23" name="Rectangle 22">
            <a:extLst>
              <a:ext uri="{FF2B5EF4-FFF2-40B4-BE49-F238E27FC236}">
                <a16:creationId xmlns:a16="http://schemas.microsoft.com/office/drawing/2014/main" id="{1AAE828C-A6FF-0040-1285-258AA0B24660}"/>
              </a:ext>
            </a:extLst>
          </p:cNvPr>
          <p:cNvSpPr/>
          <p:nvPr userDrawn="1"/>
        </p:nvSpPr>
        <p:spPr>
          <a:xfrm flipV="1">
            <a:off x="7864910" y="4347352"/>
            <a:ext cx="927399" cy="68631"/>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24" name="Rectangle 23">
            <a:extLst>
              <a:ext uri="{FF2B5EF4-FFF2-40B4-BE49-F238E27FC236}">
                <a16:creationId xmlns:a16="http://schemas.microsoft.com/office/drawing/2014/main" id="{28D99E59-094A-9522-9024-1E0B35DC3980}"/>
              </a:ext>
            </a:extLst>
          </p:cNvPr>
          <p:cNvSpPr/>
          <p:nvPr userDrawn="1"/>
        </p:nvSpPr>
        <p:spPr>
          <a:xfrm flipV="1">
            <a:off x="5082712" y="4347352"/>
            <a:ext cx="927399" cy="68631"/>
          </a:xfrm>
          <a:prstGeom prst="rect">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D677549D-0737-4572-8C0C-40ACD21F2827}"/>
              </a:ext>
            </a:extLst>
          </p:cNvPr>
          <p:cNvSpPr/>
          <p:nvPr userDrawn="1"/>
        </p:nvSpPr>
        <p:spPr>
          <a:xfrm flipV="1">
            <a:off x="6010111" y="4347352"/>
            <a:ext cx="927399" cy="68631"/>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60283BF-3FAA-9ADC-7291-578B0F44F24B}"/>
              </a:ext>
            </a:extLst>
          </p:cNvPr>
          <p:cNvSpPr/>
          <p:nvPr userDrawn="1"/>
        </p:nvSpPr>
        <p:spPr>
          <a:xfrm flipV="1">
            <a:off x="6937511" y="4347352"/>
            <a:ext cx="927399" cy="68631"/>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pic>
        <p:nvPicPr>
          <p:cNvPr id="33" name="Picture 32" descr="Logo&#10;&#10;Description automatically generated">
            <a:extLst>
              <a:ext uri="{FF2B5EF4-FFF2-40B4-BE49-F238E27FC236}">
                <a16:creationId xmlns:a16="http://schemas.microsoft.com/office/drawing/2014/main" id="{13E7E83D-F9C4-891B-4840-771594D6C8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2311" y="2969347"/>
            <a:ext cx="3223399" cy="824547"/>
          </a:xfrm>
          <a:prstGeom prst="rect">
            <a:avLst/>
          </a:prstGeom>
        </p:spPr>
      </p:pic>
      <p:sp>
        <p:nvSpPr>
          <p:cNvPr id="27" name="TextBox 26">
            <a:extLst>
              <a:ext uri="{FF2B5EF4-FFF2-40B4-BE49-F238E27FC236}">
                <a16:creationId xmlns:a16="http://schemas.microsoft.com/office/drawing/2014/main" id="{D6602016-8D5B-9F83-888D-7F51A30A3710}"/>
              </a:ext>
            </a:extLst>
          </p:cNvPr>
          <p:cNvSpPr txBox="1"/>
          <p:nvPr userDrawn="1"/>
        </p:nvSpPr>
        <p:spPr>
          <a:xfrm>
            <a:off x="5165713" y="2962766"/>
            <a:ext cx="5214943" cy="769441"/>
          </a:xfrm>
          <a:prstGeom prst="rect">
            <a:avLst/>
          </a:prstGeom>
          <a:noFill/>
        </p:spPr>
        <p:txBody>
          <a:bodyPr wrap="square" rtlCol="0">
            <a:spAutoFit/>
          </a:bodyPr>
          <a:lstStyle/>
          <a:p>
            <a:r>
              <a:rPr lang="en-GB" sz="4400" b="1" dirty="0">
                <a:solidFill>
                  <a:schemeClr val="bg1"/>
                </a:solidFill>
                <a:latin typeface="Segoe UI" panose="020B0502040204020203" pitchFamily="34" charset="0"/>
                <a:cs typeface="Segoe UI" panose="020B0502040204020203" pitchFamily="34" charset="0"/>
              </a:rPr>
              <a:t>QUESTIONS?</a:t>
            </a:r>
          </a:p>
        </p:txBody>
      </p:sp>
      <p:sp>
        <p:nvSpPr>
          <p:cNvPr id="28" name="TextBox 27">
            <a:extLst>
              <a:ext uri="{FF2B5EF4-FFF2-40B4-BE49-F238E27FC236}">
                <a16:creationId xmlns:a16="http://schemas.microsoft.com/office/drawing/2014/main" id="{C34480D2-2A86-A2E1-2FC0-1DF199556111}"/>
              </a:ext>
            </a:extLst>
          </p:cNvPr>
          <p:cNvSpPr txBox="1"/>
          <p:nvPr userDrawn="1"/>
        </p:nvSpPr>
        <p:spPr>
          <a:xfrm>
            <a:off x="6196747" y="5238520"/>
            <a:ext cx="5191124" cy="461665"/>
          </a:xfrm>
          <a:prstGeom prst="rect">
            <a:avLst/>
          </a:prstGeom>
          <a:noFill/>
        </p:spPr>
        <p:txBody>
          <a:bodyPr wrap="square">
            <a:spAutoFit/>
          </a:bodyPr>
          <a:lstStyle/>
          <a:p>
            <a:r>
              <a:rPr lang="en-GB" sz="1200" b="1" dirty="0">
                <a:solidFill>
                  <a:schemeClr val="bg1"/>
                </a:solidFill>
              </a:rPr>
              <a:t>01325 731 050</a:t>
            </a:r>
          </a:p>
          <a:p>
            <a:r>
              <a:rPr lang="en-GB" sz="1200" b="1" dirty="0">
                <a:solidFill>
                  <a:schemeClr val="bg1"/>
                </a:solidFill>
              </a:rPr>
              <a:t>yourfuture@balticapprenticeships.com</a:t>
            </a:r>
          </a:p>
        </p:txBody>
      </p:sp>
    </p:spTree>
    <p:extLst>
      <p:ext uri="{BB962C8B-B14F-4D97-AF65-F5344CB8AC3E}">
        <p14:creationId xmlns:p14="http://schemas.microsoft.com/office/powerpoint/2010/main" val="131245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rse I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62358C"/>
                </a:solidFill>
              </a:defRPr>
            </a:lvl1pPr>
          </a:lstStyle>
          <a:p>
            <a:r>
              <a:rPr lang="en-US" dirty="0"/>
              <a:t>COURSE INTENT</a:t>
            </a:r>
          </a:p>
        </p:txBody>
      </p:sp>
      <p:sp>
        <p:nvSpPr>
          <p:cNvPr id="6" name="Rectangle 5">
            <a:extLst>
              <a:ext uri="{FF2B5EF4-FFF2-40B4-BE49-F238E27FC236}">
                <a16:creationId xmlns:a16="http://schemas.microsoft.com/office/drawing/2014/main" id="{B7C6280D-ECA1-883A-92FE-D2E0C0623612}"/>
              </a:ext>
            </a:extLst>
          </p:cNvPr>
          <p:cNvSpPr/>
          <p:nvPr userDrawn="1"/>
        </p:nvSpPr>
        <p:spPr>
          <a:xfrm>
            <a:off x="228599" y="5601206"/>
            <a:ext cx="8665029" cy="259844"/>
          </a:xfrm>
          <a:prstGeom prst="rect">
            <a:avLst/>
          </a:prstGeom>
          <a:gradFill flip="none" rotWithShape="1">
            <a:gsLst>
              <a:gs pos="66000">
                <a:srgbClr val="E5005B"/>
              </a:gs>
              <a:gs pos="33000">
                <a:srgbClr val="15B2FF"/>
              </a:gs>
              <a:gs pos="0">
                <a:srgbClr val="770FDB"/>
              </a:gs>
              <a:gs pos="100000">
                <a:srgbClr val="F49B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A44BFF20-0B93-DA23-F7D9-A26C1C48727A}"/>
              </a:ext>
            </a:extLst>
          </p:cNvPr>
          <p:cNvGrpSpPr/>
          <p:nvPr userDrawn="1"/>
        </p:nvGrpSpPr>
        <p:grpSpPr>
          <a:xfrm>
            <a:off x="144649" y="5261141"/>
            <a:ext cx="900000" cy="900000"/>
            <a:chOff x="320250" y="3485846"/>
            <a:chExt cx="900000" cy="900000"/>
          </a:xfrm>
        </p:grpSpPr>
        <p:sp>
          <p:nvSpPr>
            <p:cNvPr id="8" name="Oval 7">
              <a:extLst>
                <a:ext uri="{FF2B5EF4-FFF2-40B4-BE49-F238E27FC236}">
                  <a16:creationId xmlns:a16="http://schemas.microsoft.com/office/drawing/2014/main" id="{A1EB7398-885F-EB89-5560-0E441C56D116}"/>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B0E056C-8CBC-E006-E400-6B617D878369}"/>
                </a:ext>
              </a:extLst>
            </p:cNvPr>
            <p:cNvSpPr/>
            <p:nvPr/>
          </p:nvSpPr>
          <p:spPr>
            <a:xfrm>
              <a:off x="410250" y="3575846"/>
              <a:ext cx="720000" cy="720000"/>
            </a:xfrm>
            <a:prstGeom prst="ellipse">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 name="Group 9">
            <a:extLst>
              <a:ext uri="{FF2B5EF4-FFF2-40B4-BE49-F238E27FC236}">
                <a16:creationId xmlns:a16="http://schemas.microsoft.com/office/drawing/2014/main" id="{A517AB4B-F93C-6867-8D4F-8C12BE795A0E}"/>
              </a:ext>
            </a:extLst>
          </p:cNvPr>
          <p:cNvGrpSpPr/>
          <p:nvPr userDrawn="1"/>
        </p:nvGrpSpPr>
        <p:grpSpPr>
          <a:xfrm>
            <a:off x="4122000" y="5261141"/>
            <a:ext cx="900000" cy="900000"/>
            <a:chOff x="320250" y="3485846"/>
            <a:chExt cx="900000" cy="900000"/>
          </a:xfrm>
        </p:grpSpPr>
        <p:sp>
          <p:nvSpPr>
            <p:cNvPr id="11" name="Oval 10">
              <a:extLst>
                <a:ext uri="{FF2B5EF4-FFF2-40B4-BE49-F238E27FC236}">
                  <a16:creationId xmlns:a16="http://schemas.microsoft.com/office/drawing/2014/main" id="{7D631843-0104-0ED0-E1A1-46BF7F04F0B2}"/>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A68D603-3B32-9278-F76D-054FE6088CBF}"/>
                </a:ext>
              </a:extLst>
            </p:cNvPr>
            <p:cNvSpPr/>
            <p:nvPr/>
          </p:nvSpPr>
          <p:spPr>
            <a:xfrm>
              <a:off x="410250" y="3575846"/>
              <a:ext cx="720000" cy="720000"/>
            </a:xfrm>
            <a:prstGeom prst="ellipse">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10F80DD4-DA40-36A2-DC21-681D964F7368}"/>
              </a:ext>
            </a:extLst>
          </p:cNvPr>
          <p:cNvGrpSpPr/>
          <p:nvPr userDrawn="1"/>
        </p:nvGrpSpPr>
        <p:grpSpPr>
          <a:xfrm>
            <a:off x="8077578" y="5246077"/>
            <a:ext cx="900000" cy="900000"/>
            <a:chOff x="320250" y="3485846"/>
            <a:chExt cx="900000" cy="900000"/>
          </a:xfrm>
        </p:grpSpPr>
        <p:sp>
          <p:nvSpPr>
            <p:cNvPr id="14" name="Oval 13">
              <a:extLst>
                <a:ext uri="{FF2B5EF4-FFF2-40B4-BE49-F238E27FC236}">
                  <a16:creationId xmlns:a16="http://schemas.microsoft.com/office/drawing/2014/main" id="{5C82EF4D-4187-86CE-7331-C407585B0CA5}"/>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682771E2-08B3-14E1-03AA-554B907761DD}"/>
                </a:ext>
              </a:extLst>
            </p:cNvPr>
            <p:cNvSpPr/>
            <p:nvPr/>
          </p:nvSpPr>
          <p:spPr>
            <a:xfrm>
              <a:off x="410250" y="3575846"/>
              <a:ext cx="720000" cy="720000"/>
            </a:xfrm>
            <a:prstGeom prst="ellipse">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994E5846-0921-10BC-D7F7-CA7E8A1D7E65}"/>
              </a:ext>
            </a:extLst>
          </p:cNvPr>
          <p:cNvGrpSpPr/>
          <p:nvPr/>
        </p:nvGrpSpPr>
        <p:grpSpPr>
          <a:xfrm>
            <a:off x="594649" y="1979090"/>
            <a:ext cx="8037722" cy="2483620"/>
            <a:chOff x="410250" y="1738419"/>
            <a:chExt cx="1949492" cy="2223230"/>
          </a:xfrm>
          <a:effectLst>
            <a:outerShdw blurRad="50800" dist="38100" dir="18900000" algn="bl" rotWithShape="0">
              <a:prstClr val="black">
                <a:alpha val="40000"/>
              </a:prstClr>
            </a:outerShdw>
          </a:effectLst>
        </p:grpSpPr>
        <p:sp>
          <p:nvSpPr>
            <p:cNvPr id="19" name="Rectangle 18">
              <a:extLst>
                <a:ext uri="{FF2B5EF4-FFF2-40B4-BE49-F238E27FC236}">
                  <a16:creationId xmlns:a16="http://schemas.microsoft.com/office/drawing/2014/main" id="{CD74C96F-054A-186D-13D4-EED968D965D9}"/>
                </a:ext>
              </a:extLst>
            </p:cNvPr>
            <p:cNvSpPr/>
            <p:nvPr/>
          </p:nvSpPr>
          <p:spPr>
            <a:xfrm>
              <a:off x="410250" y="1738419"/>
              <a:ext cx="1949492" cy="193317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400" dirty="0">
                <a:solidFill>
                  <a:schemeClr val="tx1"/>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301F822C-03DC-2352-BA8C-A3558EA090BA}"/>
                </a:ext>
              </a:extLst>
            </p:cNvPr>
            <p:cNvSpPr/>
            <p:nvPr/>
          </p:nvSpPr>
          <p:spPr>
            <a:xfrm>
              <a:off x="410250" y="3561539"/>
              <a:ext cx="1949492" cy="400110"/>
            </a:xfrm>
            <a:prstGeom prst="rect">
              <a:avLst/>
            </a:prstGeom>
            <a:solidFill>
              <a:srgbClr val="62358C"/>
            </a:solidFill>
            <a:ln>
              <a:solidFill>
                <a:srgbClr val="6235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dirty="0"/>
                <a:t>INTENT</a:t>
              </a:r>
              <a:endParaRPr lang="en-GB" b="1" dirty="0"/>
            </a:p>
          </p:txBody>
        </p:sp>
      </p:grpSp>
      <p:sp>
        <p:nvSpPr>
          <p:cNvPr id="18" name="Isosceles Triangle 17">
            <a:extLst>
              <a:ext uri="{FF2B5EF4-FFF2-40B4-BE49-F238E27FC236}">
                <a16:creationId xmlns:a16="http://schemas.microsoft.com/office/drawing/2014/main" id="{2816CD40-56B5-DF83-4C17-4EA123DA8070}"/>
              </a:ext>
            </a:extLst>
          </p:cNvPr>
          <p:cNvSpPr/>
          <p:nvPr/>
        </p:nvSpPr>
        <p:spPr>
          <a:xfrm rot="5400000">
            <a:off x="683868" y="4377833"/>
            <a:ext cx="498340" cy="668094"/>
          </a:xfrm>
          <a:prstGeom prst="triangle">
            <a:avLst>
              <a:gd name="adj" fmla="val 1195"/>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C0A1A867-C56F-9E27-555E-62D89A9F8636}"/>
              </a:ext>
            </a:extLst>
          </p:cNvPr>
          <p:cNvSpPr txBox="1"/>
          <p:nvPr userDrawn="1"/>
        </p:nvSpPr>
        <p:spPr>
          <a:xfrm>
            <a:off x="678599" y="3689919"/>
            <a:ext cx="1944931" cy="369332"/>
          </a:xfrm>
          <a:prstGeom prst="rect">
            <a:avLst/>
          </a:prstGeom>
          <a:noFill/>
        </p:spPr>
        <p:txBody>
          <a:bodyPr wrap="square" rtlCol="0">
            <a:spAutoFit/>
          </a:bodyPr>
          <a:lstStyle/>
          <a:p>
            <a:pPr algn="ctr"/>
            <a:r>
              <a:rPr lang="en-GB" b="1" dirty="0">
                <a:solidFill>
                  <a:schemeClr val="bg1"/>
                </a:solidFill>
                <a:latin typeface="Segoe UI" panose="020B0502040204020203" pitchFamily="34" charset="0"/>
                <a:cs typeface="Segoe UI" panose="020B0502040204020203" pitchFamily="34" charset="0"/>
              </a:rPr>
              <a:t>INTENT</a:t>
            </a:r>
          </a:p>
        </p:txBody>
      </p:sp>
      <p:sp>
        <p:nvSpPr>
          <p:cNvPr id="33" name="Text Placeholder 32">
            <a:extLst>
              <a:ext uri="{FF2B5EF4-FFF2-40B4-BE49-F238E27FC236}">
                <a16:creationId xmlns:a16="http://schemas.microsoft.com/office/drawing/2014/main" id="{9897A512-ADC8-8D0F-6FC1-7F97966BE616}"/>
              </a:ext>
            </a:extLst>
          </p:cNvPr>
          <p:cNvSpPr>
            <a:spLocks noGrp="1"/>
          </p:cNvSpPr>
          <p:nvPr>
            <p:ph type="body" sz="quarter" idx="10"/>
          </p:nvPr>
        </p:nvSpPr>
        <p:spPr>
          <a:xfrm>
            <a:off x="677863" y="1979613"/>
            <a:ext cx="7870825" cy="1993900"/>
          </a:xfrm>
        </p:spPr>
        <p:txBody>
          <a:bodyPr anchor="ct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4" name="Title 1">
            <a:extLst>
              <a:ext uri="{FF2B5EF4-FFF2-40B4-BE49-F238E27FC236}">
                <a16:creationId xmlns:a16="http://schemas.microsoft.com/office/drawing/2014/main" id="{89090DAE-3C3E-A7EE-8A04-64B6FB2F8E7F}"/>
              </a:ext>
            </a:extLst>
          </p:cNvPr>
          <p:cNvSpPr txBox="1">
            <a:spLocks/>
          </p:cNvSpPr>
          <p:nvPr userDrawn="1"/>
        </p:nvSpPr>
        <p:spPr>
          <a:xfrm>
            <a:off x="230170" y="583868"/>
            <a:ext cx="8665028" cy="5476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770FDB"/>
                </a:solidFill>
                <a:latin typeface="+mj-lt"/>
                <a:ea typeface="+mj-ea"/>
                <a:cs typeface="+mj-cs"/>
              </a:defRPr>
            </a:lvl1pPr>
          </a:lstStyle>
          <a:p>
            <a:r>
              <a:rPr lang="en-US">
                <a:solidFill>
                  <a:srgbClr val="62358C"/>
                </a:solidFill>
              </a:rPr>
              <a:t>COURSE INTENT</a:t>
            </a:r>
            <a:endParaRPr lang="en-US" dirty="0">
              <a:solidFill>
                <a:srgbClr val="62358C"/>
              </a:solidFill>
            </a:endParaRPr>
          </a:p>
        </p:txBody>
      </p:sp>
    </p:spTree>
    <p:extLst>
      <p:ext uri="{BB962C8B-B14F-4D97-AF65-F5344CB8AC3E}">
        <p14:creationId xmlns:p14="http://schemas.microsoft.com/office/powerpoint/2010/main" val="209272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urse Implementation">
    <p:spTree>
      <p:nvGrpSpPr>
        <p:cNvPr id="1" name=""/>
        <p:cNvGrpSpPr/>
        <p:nvPr/>
      </p:nvGrpSpPr>
      <p:grpSpPr>
        <a:xfrm>
          <a:off x="0" y="0"/>
          <a:ext cx="0" cy="0"/>
          <a:chOff x="0" y="0"/>
          <a:chExt cx="0" cy="0"/>
        </a:xfrm>
      </p:grpSpPr>
      <p:sp>
        <p:nvSpPr>
          <p:cNvPr id="18" name="Isosceles Triangle 17">
            <a:extLst>
              <a:ext uri="{FF2B5EF4-FFF2-40B4-BE49-F238E27FC236}">
                <a16:creationId xmlns:a16="http://schemas.microsoft.com/office/drawing/2014/main" id="{2816CD40-56B5-DF83-4C17-4EA123DA8070}"/>
              </a:ext>
            </a:extLst>
          </p:cNvPr>
          <p:cNvSpPr/>
          <p:nvPr/>
        </p:nvSpPr>
        <p:spPr>
          <a:xfrm rot="10800000">
            <a:off x="4311943" y="4393792"/>
            <a:ext cx="498340" cy="668094"/>
          </a:xfrm>
          <a:prstGeom prst="triangle">
            <a:avLst>
              <a:gd name="adj" fmla="val 52065"/>
            </a:avLst>
          </a:prstGeom>
          <a:solidFill>
            <a:srgbClr val="008B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p:txBody>
          <a:bodyPr/>
          <a:lstStyle>
            <a:lvl1pPr>
              <a:defRPr>
                <a:solidFill>
                  <a:srgbClr val="62358C"/>
                </a:solidFill>
              </a:defRPr>
            </a:lvl1pPr>
          </a:lstStyle>
          <a:p>
            <a:r>
              <a:rPr lang="en-US" dirty="0"/>
              <a:t>COURSE IMPLEMENTATION</a:t>
            </a:r>
          </a:p>
        </p:txBody>
      </p:sp>
      <p:sp>
        <p:nvSpPr>
          <p:cNvPr id="6" name="Rectangle 5">
            <a:extLst>
              <a:ext uri="{FF2B5EF4-FFF2-40B4-BE49-F238E27FC236}">
                <a16:creationId xmlns:a16="http://schemas.microsoft.com/office/drawing/2014/main" id="{B7C6280D-ECA1-883A-92FE-D2E0C0623612}"/>
              </a:ext>
            </a:extLst>
          </p:cNvPr>
          <p:cNvSpPr/>
          <p:nvPr userDrawn="1"/>
        </p:nvSpPr>
        <p:spPr>
          <a:xfrm>
            <a:off x="228599" y="5601206"/>
            <a:ext cx="8665029" cy="259844"/>
          </a:xfrm>
          <a:prstGeom prst="rect">
            <a:avLst/>
          </a:prstGeom>
          <a:gradFill flip="none" rotWithShape="1">
            <a:gsLst>
              <a:gs pos="66000">
                <a:srgbClr val="E5005B"/>
              </a:gs>
              <a:gs pos="33000">
                <a:srgbClr val="15B2FF"/>
              </a:gs>
              <a:gs pos="0">
                <a:srgbClr val="770FDB"/>
              </a:gs>
              <a:gs pos="100000">
                <a:srgbClr val="F49B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A44BFF20-0B93-DA23-F7D9-A26C1C48727A}"/>
              </a:ext>
            </a:extLst>
          </p:cNvPr>
          <p:cNvGrpSpPr/>
          <p:nvPr userDrawn="1"/>
        </p:nvGrpSpPr>
        <p:grpSpPr>
          <a:xfrm>
            <a:off x="144649" y="5261141"/>
            <a:ext cx="900000" cy="900000"/>
            <a:chOff x="320250" y="3485846"/>
            <a:chExt cx="900000" cy="900000"/>
          </a:xfrm>
        </p:grpSpPr>
        <p:sp>
          <p:nvSpPr>
            <p:cNvPr id="8" name="Oval 7">
              <a:extLst>
                <a:ext uri="{FF2B5EF4-FFF2-40B4-BE49-F238E27FC236}">
                  <a16:creationId xmlns:a16="http://schemas.microsoft.com/office/drawing/2014/main" id="{A1EB7398-885F-EB89-5560-0E441C56D116}"/>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B0E056C-8CBC-E006-E400-6B617D878369}"/>
                </a:ext>
              </a:extLst>
            </p:cNvPr>
            <p:cNvSpPr/>
            <p:nvPr/>
          </p:nvSpPr>
          <p:spPr>
            <a:xfrm>
              <a:off x="410250" y="3575846"/>
              <a:ext cx="720000" cy="720000"/>
            </a:xfrm>
            <a:prstGeom prst="ellipse">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0" name="Group 9">
            <a:extLst>
              <a:ext uri="{FF2B5EF4-FFF2-40B4-BE49-F238E27FC236}">
                <a16:creationId xmlns:a16="http://schemas.microsoft.com/office/drawing/2014/main" id="{A517AB4B-F93C-6867-8D4F-8C12BE795A0E}"/>
              </a:ext>
            </a:extLst>
          </p:cNvPr>
          <p:cNvGrpSpPr/>
          <p:nvPr userDrawn="1"/>
        </p:nvGrpSpPr>
        <p:grpSpPr>
          <a:xfrm>
            <a:off x="4122000" y="5261141"/>
            <a:ext cx="900000" cy="900000"/>
            <a:chOff x="320250" y="3485846"/>
            <a:chExt cx="900000" cy="900000"/>
          </a:xfrm>
        </p:grpSpPr>
        <p:sp>
          <p:nvSpPr>
            <p:cNvPr id="11" name="Oval 10">
              <a:extLst>
                <a:ext uri="{FF2B5EF4-FFF2-40B4-BE49-F238E27FC236}">
                  <a16:creationId xmlns:a16="http://schemas.microsoft.com/office/drawing/2014/main" id="{7D631843-0104-0ED0-E1A1-46BF7F04F0B2}"/>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A68D603-3B32-9278-F76D-054FE6088CBF}"/>
                </a:ext>
              </a:extLst>
            </p:cNvPr>
            <p:cNvSpPr/>
            <p:nvPr/>
          </p:nvSpPr>
          <p:spPr>
            <a:xfrm>
              <a:off x="410250" y="3575846"/>
              <a:ext cx="720000" cy="720000"/>
            </a:xfrm>
            <a:prstGeom prst="ellipse">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10F80DD4-DA40-36A2-DC21-681D964F7368}"/>
              </a:ext>
            </a:extLst>
          </p:cNvPr>
          <p:cNvGrpSpPr/>
          <p:nvPr userDrawn="1"/>
        </p:nvGrpSpPr>
        <p:grpSpPr>
          <a:xfrm>
            <a:off x="8077578" y="5246077"/>
            <a:ext cx="900000" cy="900000"/>
            <a:chOff x="320250" y="3485846"/>
            <a:chExt cx="900000" cy="900000"/>
          </a:xfrm>
        </p:grpSpPr>
        <p:sp>
          <p:nvSpPr>
            <p:cNvPr id="14" name="Oval 13">
              <a:extLst>
                <a:ext uri="{FF2B5EF4-FFF2-40B4-BE49-F238E27FC236}">
                  <a16:creationId xmlns:a16="http://schemas.microsoft.com/office/drawing/2014/main" id="{5C82EF4D-4187-86CE-7331-C407585B0CA5}"/>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682771E2-08B3-14E1-03AA-554B907761DD}"/>
                </a:ext>
              </a:extLst>
            </p:cNvPr>
            <p:cNvSpPr/>
            <p:nvPr/>
          </p:nvSpPr>
          <p:spPr>
            <a:xfrm>
              <a:off x="410250" y="3575846"/>
              <a:ext cx="720000" cy="720000"/>
            </a:xfrm>
            <a:prstGeom prst="ellipse">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Rectangle 18">
            <a:extLst>
              <a:ext uri="{FF2B5EF4-FFF2-40B4-BE49-F238E27FC236}">
                <a16:creationId xmlns:a16="http://schemas.microsoft.com/office/drawing/2014/main" id="{CD74C96F-054A-186D-13D4-EED968D965D9}"/>
              </a:ext>
            </a:extLst>
          </p:cNvPr>
          <p:cNvSpPr/>
          <p:nvPr/>
        </p:nvSpPr>
        <p:spPr>
          <a:xfrm>
            <a:off x="594649" y="1979090"/>
            <a:ext cx="8037722" cy="248362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400" dirty="0">
              <a:solidFill>
                <a:schemeClr val="tx1"/>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301F822C-03DC-2352-BA8C-A3558EA090BA}"/>
              </a:ext>
            </a:extLst>
          </p:cNvPr>
          <p:cNvSpPr/>
          <p:nvPr/>
        </p:nvSpPr>
        <p:spPr>
          <a:xfrm>
            <a:off x="594649" y="4015738"/>
            <a:ext cx="8037721" cy="446972"/>
          </a:xfrm>
          <a:prstGeom prst="rect">
            <a:avLst/>
          </a:prstGeom>
          <a:solidFill>
            <a:srgbClr val="15B2FF"/>
          </a:solidFill>
          <a:ln>
            <a:solidFill>
              <a:srgbClr val="15B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IMPLEMENTATION</a:t>
            </a:r>
            <a:endParaRPr lang="en-GB" b="1" dirty="0"/>
          </a:p>
        </p:txBody>
      </p:sp>
      <p:sp>
        <p:nvSpPr>
          <p:cNvPr id="31" name="TextBox 30">
            <a:extLst>
              <a:ext uri="{FF2B5EF4-FFF2-40B4-BE49-F238E27FC236}">
                <a16:creationId xmlns:a16="http://schemas.microsoft.com/office/drawing/2014/main" id="{C0A1A867-C56F-9E27-555E-62D89A9F8636}"/>
              </a:ext>
            </a:extLst>
          </p:cNvPr>
          <p:cNvSpPr txBox="1"/>
          <p:nvPr/>
        </p:nvSpPr>
        <p:spPr>
          <a:xfrm>
            <a:off x="678599" y="3689919"/>
            <a:ext cx="1944931" cy="369332"/>
          </a:xfrm>
          <a:prstGeom prst="rect">
            <a:avLst/>
          </a:prstGeom>
          <a:noFill/>
        </p:spPr>
        <p:txBody>
          <a:bodyPr wrap="square" rtlCol="0">
            <a:spAutoFit/>
          </a:bodyPr>
          <a:lstStyle/>
          <a:p>
            <a:pPr algn="ctr"/>
            <a:r>
              <a:rPr lang="en-GB" b="1" dirty="0">
                <a:solidFill>
                  <a:schemeClr val="bg1"/>
                </a:solidFill>
                <a:latin typeface="Segoe UI" panose="020B0502040204020203" pitchFamily="34" charset="0"/>
                <a:cs typeface="Segoe UI" panose="020B0502040204020203" pitchFamily="34" charset="0"/>
              </a:rPr>
              <a:t>INTENT</a:t>
            </a:r>
          </a:p>
        </p:txBody>
      </p:sp>
      <p:sp>
        <p:nvSpPr>
          <p:cNvPr id="33" name="Text Placeholder 32">
            <a:extLst>
              <a:ext uri="{FF2B5EF4-FFF2-40B4-BE49-F238E27FC236}">
                <a16:creationId xmlns:a16="http://schemas.microsoft.com/office/drawing/2014/main" id="{9897A512-ADC8-8D0F-6FC1-7F97966BE616}"/>
              </a:ext>
            </a:extLst>
          </p:cNvPr>
          <p:cNvSpPr>
            <a:spLocks noGrp="1"/>
          </p:cNvSpPr>
          <p:nvPr>
            <p:ph type="body" sz="quarter" idx="10"/>
          </p:nvPr>
        </p:nvSpPr>
        <p:spPr>
          <a:xfrm>
            <a:off x="677863" y="1979613"/>
            <a:ext cx="7870825" cy="1993900"/>
          </a:xfrm>
        </p:spPr>
        <p:txBody>
          <a:bodyPr anchor="ct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2" name="Title 1">
            <a:extLst>
              <a:ext uri="{FF2B5EF4-FFF2-40B4-BE49-F238E27FC236}">
                <a16:creationId xmlns:a16="http://schemas.microsoft.com/office/drawing/2014/main" id="{FF1C504F-1BEE-F687-FD8E-FE1192EC34A8}"/>
              </a:ext>
            </a:extLst>
          </p:cNvPr>
          <p:cNvSpPr txBox="1">
            <a:spLocks/>
          </p:cNvSpPr>
          <p:nvPr userDrawn="1"/>
        </p:nvSpPr>
        <p:spPr>
          <a:xfrm>
            <a:off x="231866" y="583868"/>
            <a:ext cx="8665028" cy="5476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770FDB"/>
                </a:solidFill>
                <a:latin typeface="+mj-lt"/>
                <a:ea typeface="+mj-ea"/>
                <a:cs typeface="+mj-cs"/>
              </a:defRPr>
            </a:lvl1pPr>
          </a:lstStyle>
          <a:p>
            <a:r>
              <a:rPr lang="en-US">
                <a:solidFill>
                  <a:srgbClr val="62358C"/>
                </a:solidFill>
              </a:rPr>
              <a:t>COURSE IMPLEMENTATION</a:t>
            </a:r>
            <a:endParaRPr lang="en-US" dirty="0">
              <a:solidFill>
                <a:srgbClr val="62358C"/>
              </a:solidFill>
            </a:endParaRPr>
          </a:p>
        </p:txBody>
      </p:sp>
    </p:spTree>
    <p:extLst>
      <p:ext uri="{BB962C8B-B14F-4D97-AF65-F5344CB8AC3E}">
        <p14:creationId xmlns:p14="http://schemas.microsoft.com/office/powerpoint/2010/main" val="276709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rse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62358C"/>
                </a:solidFill>
              </a:defRPr>
            </a:lvl1pPr>
          </a:lstStyle>
          <a:p>
            <a:r>
              <a:rPr lang="en-US" dirty="0"/>
              <a:t>COURSE IMPACT</a:t>
            </a:r>
          </a:p>
        </p:txBody>
      </p:sp>
      <p:sp>
        <p:nvSpPr>
          <p:cNvPr id="6" name="Rectangle 5">
            <a:extLst>
              <a:ext uri="{FF2B5EF4-FFF2-40B4-BE49-F238E27FC236}">
                <a16:creationId xmlns:a16="http://schemas.microsoft.com/office/drawing/2014/main" id="{B7C6280D-ECA1-883A-92FE-D2E0C0623612}"/>
              </a:ext>
            </a:extLst>
          </p:cNvPr>
          <p:cNvSpPr/>
          <p:nvPr userDrawn="1"/>
        </p:nvSpPr>
        <p:spPr>
          <a:xfrm>
            <a:off x="228599" y="5601206"/>
            <a:ext cx="8665029" cy="259844"/>
          </a:xfrm>
          <a:prstGeom prst="rect">
            <a:avLst/>
          </a:prstGeom>
          <a:gradFill flip="none" rotWithShape="1">
            <a:gsLst>
              <a:gs pos="66000">
                <a:srgbClr val="E5005B"/>
              </a:gs>
              <a:gs pos="33000">
                <a:srgbClr val="15B2FF"/>
              </a:gs>
              <a:gs pos="0">
                <a:srgbClr val="770FDB"/>
              </a:gs>
              <a:gs pos="100000">
                <a:srgbClr val="F49B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A1EB7398-885F-EB89-5560-0E441C56D116}"/>
              </a:ext>
            </a:extLst>
          </p:cNvPr>
          <p:cNvSpPr/>
          <p:nvPr/>
        </p:nvSpPr>
        <p:spPr>
          <a:xfrm>
            <a:off x="144649" y="5261141"/>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B0E056C-8CBC-E006-E400-6B617D878369}"/>
              </a:ext>
            </a:extLst>
          </p:cNvPr>
          <p:cNvSpPr/>
          <p:nvPr/>
        </p:nvSpPr>
        <p:spPr>
          <a:xfrm>
            <a:off x="234649" y="5351141"/>
            <a:ext cx="720000" cy="720000"/>
          </a:xfrm>
          <a:prstGeom prst="ellipse">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62358C"/>
              </a:solidFill>
            </a:endParaRPr>
          </a:p>
        </p:txBody>
      </p:sp>
      <p:grpSp>
        <p:nvGrpSpPr>
          <p:cNvPr id="10" name="Group 9">
            <a:extLst>
              <a:ext uri="{FF2B5EF4-FFF2-40B4-BE49-F238E27FC236}">
                <a16:creationId xmlns:a16="http://schemas.microsoft.com/office/drawing/2014/main" id="{A517AB4B-F93C-6867-8D4F-8C12BE795A0E}"/>
              </a:ext>
            </a:extLst>
          </p:cNvPr>
          <p:cNvGrpSpPr/>
          <p:nvPr userDrawn="1"/>
        </p:nvGrpSpPr>
        <p:grpSpPr>
          <a:xfrm>
            <a:off x="4122000" y="5261141"/>
            <a:ext cx="900000" cy="900000"/>
            <a:chOff x="320250" y="3485846"/>
            <a:chExt cx="900000" cy="900000"/>
          </a:xfrm>
        </p:grpSpPr>
        <p:sp>
          <p:nvSpPr>
            <p:cNvPr id="11" name="Oval 10">
              <a:extLst>
                <a:ext uri="{FF2B5EF4-FFF2-40B4-BE49-F238E27FC236}">
                  <a16:creationId xmlns:a16="http://schemas.microsoft.com/office/drawing/2014/main" id="{7D631843-0104-0ED0-E1A1-46BF7F04F0B2}"/>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1A68D603-3B32-9278-F76D-054FE6088CBF}"/>
                </a:ext>
              </a:extLst>
            </p:cNvPr>
            <p:cNvSpPr/>
            <p:nvPr/>
          </p:nvSpPr>
          <p:spPr>
            <a:xfrm>
              <a:off x="410250" y="3575846"/>
              <a:ext cx="720000" cy="720000"/>
            </a:xfrm>
            <a:prstGeom prst="ellipse">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10F80DD4-DA40-36A2-DC21-681D964F7368}"/>
              </a:ext>
            </a:extLst>
          </p:cNvPr>
          <p:cNvGrpSpPr/>
          <p:nvPr userDrawn="1"/>
        </p:nvGrpSpPr>
        <p:grpSpPr>
          <a:xfrm>
            <a:off x="8077578" y="5246077"/>
            <a:ext cx="900000" cy="900000"/>
            <a:chOff x="320250" y="3485846"/>
            <a:chExt cx="900000" cy="900000"/>
          </a:xfrm>
        </p:grpSpPr>
        <p:sp>
          <p:nvSpPr>
            <p:cNvPr id="14" name="Oval 13">
              <a:extLst>
                <a:ext uri="{FF2B5EF4-FFF2-40B4-BE49-F238E27FC236}">
                  <a16:creationId xmlns:a16="http://schemas.microsoft.com/office/drawing/2014/main" id="{5C82EF4D-4187-86CE-7331-C407585B0CA5}"/>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682771E2-08B3-14E1-03AA-554B907761DD}"/>
                </a:ext>
              </a:extLst>
            </p:cNvPr>
            <p:cNvSpPr/>
            <p:nvPr/>
          </p:nvSpPr>
          <p:spPr>
            <a:xfrm>
              <a:off x="410250" y="3575846"/>
              <a:ext cx="720000" cy="720000"/>
            </a:xfrm>
            <a:prstGeom prst="ellipse">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Rectangle 18">
            <a:extLst>
              <a:ext uri="{FF2B5EF4-FFF2-40B4-BE49-F238E27FC236}">
                <a16:creationId xmlns:a16="http://schemas.microsoft.com/office/drawing/2014/main" id="{CD74C96F-054A-186D-13D4-EED968D965D9}"/>
              </a:ext>
            </a:extLst>
          </p:cNvPr>
          <p:cNvSpPr/>
          <p:nvPr userDrawn="1"/>
        </p:nvSpPr>
        <p:spPr>
          <a:xfrm>
            <a:off x="594649" y="1979090"/>
            <a:ext cx="8037722" cy="248014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400" dirty="0">
              <a:solidFill>
                <a:schemeClr val="tx1"/>
              </a:solidFill>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301F822C-03DC-2352-BA8C-A3558EA090BA}"/>
              </a:ext>
            </a:extLst>
          </p:cNvPr>
          <p:cNvSpPr/>
          <p:nvPr userDrawn="1"/>
        </p:nvSpPr>
        <p:spPr>
          <a:xfrm>
            <a:off x="594649" y="4015738"/>
            <a:ext cx="8037722" cy="446972"/>
          </a:xfrm>
          <a:prstGeom prst="rect">
            <a:avLst/>
          </a:prstGeom>
          <a:solidFill>
            <a:srgbClr val="E5005B"/>
          </a:solidFill>
          <a:ln>
            <a:solidFill>
              <a:srgbClr val="E50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t>IMPACT</a:t>
            </a:r>
            <a:endParaRPr lang="en-GB" b="1" dirty="0"/>
          </a:p>
        </p:txBody>
      </p:sp>
      <p:sp>
        <p:nvSpPr>
          <p:cNvPr id="31" name="TextBox 30">
            <a:extLst>
              <a:ext uri="{FF2B5EF4-FFF2-40B4-BE49-F238E27FC236}">
                <a16:creationId xmlns:a16="http://schemas.microsoft.com/office/drawing/2014/main" id="{C0A1A867-C56F-9E27-555E-62D89A9F8636}"/>
              </a:ext>
            </a:extLst>
          </p:cNvPr>
          <p:cNvSpPr txBox="1"/>
          <p:nvPr userDrawn="1"/>
        </p:nvSpPr>
        <p:spPr>
          <a:xfrm>
            <a:off x="678599" y="3689919"/>
            <a:ext cx="1944931" cy="369332"/>
          </a:xfrm>
          <a:prstGeom prst="rect">
            <a:avLst/>
          </a:prstGeom>
          <a:noFill/>
        </p:spPr>
        <p:txBody>
          <a:bodyPr wrap="square" rtlCol="0">
            <a:spAutoFit/>
          </a:bodyPr>
          <a:lstStyle/>
          <a:p>
            <a:pPr algn="ctr"/>
            <a:r>
              <a:rPr lang="en-GB" b="1" dirty="0">
                <a:solidFill>
                  <a:schemeClr val="bg1"/>
                </a:solidFill>
                <a:latin typeface="Segoe UI" panose="020B0502040204020203" pitchFamily="34" charset="0"/>
                <a:cs typeface="Segoe UI" panose="020B0502040204020203" pitchFamily="34" charset="0"/>
              </a:rPr>
              <a:t>INTENT</a:t>
            </a:r>
          </a:p>
        </p:txBody>
      </p:sp>
      <p:sp>
        <p:nvSpPr>
          <p:cNvPr id="33" name="Text Placeholder 32">
            <a:extLst>
              <a:ext uri="{FF2B5EF4-FFF2-40B4-BE49-F238E27FC236}">
                <a16:creationId xmlns:a16="http://schemas.microsoft.com/office/drawing/2014/main" id="{9897A512-ADC8-8D0F-6FC1-7F97966BE616}"/>
              </a:ext>
            </a:extLst>
          </p:cNvPr>
          <p:cNvSpPr>
            <a:spLocks noGrp="1"/>
          </p:cNvSpPr>
          <p:nvPr userDrawn="1">
            <p:ph type="body" sz="quarter" idx="10"/>
          </p:nvPr>
        </p:nvSpPr>
        <p:spPr>
          <a:xfrm>
            <a:off x="677863" y="1979613"/>
            <a:ext cx="7870825" cy="1993900"/>
          </a:xfrm>
        </p:spPr>
        <p:txBody>
          <a:bodyPr anchor="ct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Isosceles Triangle 22">
            <a:extLst>
              <a:ext uri="{FF2B5EF4-FFF2-40B4-BE49-F238E27FC236}">
                <a16:creationId xmlns:a16="http://schemas.microsoft.com/office/drawing/2014/main" id="{A0D7E177-A215-A0CE-C2EB-B71266E6D802}"/>
              </a:ext>
            </a:extLst>
          </p:cNvPr>
          <p:cNvSpPr/>
          <p:nvPr userDrawn="1"/>
        </p:nvSpPr>
        <p:spPr>
          <a:xfrm rot="16200000" flipH="1">
            <a:off x="8175141" y="4448398"/>
            <a:ext cx="446093" cy="474717"/>
          </a:xfrm>
          <a:prstGeom prst="triangle">
            <a:avLst>
              <a:gd name="adj" fmla="val 1195"/>
            </a:avLst>
          </a:prstGeom>
          <a:solidFill>
            <a:srgbClr val="C40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itle 1">
            <a:extLst>
              <a:ext uri="{FF2B5EF4-FFF2-40B4-BE49-F238E27FC236}">
                <a16:creationId xmlns:a16="http://schemas.microsoft.com/office/drawing/2014/main" id="{D49DDA85-D074-C282-8BD4-9EE7B9E398FA}"/>
              </a:ext>
            </a:extLst>
          </p:cNvPr>
          <p:cNvSpPr txBox="1">
            <a:spLocks/>
          </p:cNvSpPr>
          <p:nvPr userDrawn="1"/>
        </p:nvSpPr>
        <p:spPr>
          <a:xfrm>
            <a:off x="230170" y="581989"/>
            <a:ext cx="8665028" cy="5476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770FDB"/>
                </a:solidFill>
                <a:latin typeface="+mj-lt"/>
                <a:ea typeface="+mj-ea"/>
                <a:cs typeface="+mj-cs"/>
              </a:defRPr>
            </a:lvl1pPr>
          </a:lstStyle>
          <a:p>
            <a:r>
              <a:rPr lang="en-US">
                <a:solidFill>
                  <a:srgbClr val="62358C"/>
                </a:solidFill>
              </a:rPr>
              <a:t>COURSE IMPACT</a:t>
            </a:r>
            <a:endParaRPr lang="en-US" dirty="0">
              <a:solidFill>
                <a:srgbClr val="62358C"/>
              </a:solidFill>
            </a:endParaRPr>
          </a:p>
        </p:txBody>
      </p:sp>
    </p:spTree>
    <p:extLst>
      <p:ext uri="{BB962C8B-B14F-4D97-AF65-F5344CB8AC3E}">
        <p14:creationId xmlns:p14="http://schemas.microsoft.com/office/powerpoint/2010/main" val="371597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12" name="Text Placeholder 2">
            <a:extLst>
              <a:ext uri="{FF2B5EF4-FFF2-40B4-BE49-F238E27FC236}">
                <a16:creationId xmlns:a16="http://schemas.microsoft.com/office/drawing/2014/main" id="{7F4EF228-5031-96BA-2A86-8B565B18F5B4}"/>
              </a:ext>
            </a:extLst>
          </p:cNvPr>
          <p:cNvSpPr>
            <a:spLocks noGrp="1"/>
          </p:cNvSpPr>
          <p:nvPr>
            <p:ph idx="1"/>
          </p:nvPr>
        </p:nvSpPr>
        <p:spPr>
          <a:xfrm>
            <a:off x="1143000" y="1447800"/>
            <a:ext cx="7750627" cy="51053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08CB8FBC-72F1-F4BD-D51B-63E72FD65D05}"/>
              </a:ext>
            </a:extLst>
          </p:cNvPr>
          <p:cNvSpPr/>
          <p:nvPr/>
        </p:nvSpPr>
        <p:spPr>
          <a:xfrm rot="5400000">
            <a:off x="-1911058" y="3932942"/>
            <a:ext cx="5105399" cy="135115"/>
          </a:xfrm>
          <a:prstGeom prst="rect">
            <a:avLst/>
          </a:prstGeom>
          <a:gradFill flip="none" rotWithShape="1">
            <a:gsLst>
              <a:gs pos="66000">
                <a:srgbClr val="E5005B"/>
              </a:gs>
              <a:gs pos="33000">
                <a:srgbClr val="15B2FF"/>
              </a:gs>
              <a:gs pos="0">
                <a:srgbClr val="770FDB"/>
              </a:gs>
              <a:gs pos="100000">
                <a:srgbClr val="F49B0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Segoe UI" panose="020B05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B3323FB0-B33F-0A17-9C83-6BFCC1E1267D}"/>
              </a:ext>
            </a:extLst>
          </p:cNvPr>
          <p:cNvGrpSpPr/>
          <p:nvPr/>
        </p:nvGrpSpPr>
        <p:grpSpPr>
          <a:xfrm rot="5400000">
            <a:off x="407641" y="1351525"/>
            <a:ext cx="468000" cy="468000"/>
            <a:chOff x="320250" y="3485846"/>
            <a:chExt cx="900000" cy="900000"/>
          </a:xfrm>
        </p:grpSpPr>
        <p:sp>
          <p:nvSpPr>
            <p:cNvPr id="17" name="Oval 16">
              <a:extLst>
                <a:ext uri="{FF2B5EF4-FFF2-40B4-BE49-F238E27FC236}">
                  <a16:creationId xmlns:a16="http://schemas.microsoft.com/office/drawing/2014/main" id="{3ACC5024-4909-95AD-61EE-82148AC696A0}"/>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Segoe UI" panose="020B0502040204020203" pitchFamily="34" charset="0"/>
                <a:cs typeface="Segoe UI" panose="020B0502040204020203" pitchFamily="34" charset="0"/>
              </a:endParaRPr>
            </a:p>
          </p:txBody>
        </p:sp>
        <p:sp>
          <p:nvSpPr>
            <p:cNvPr id="18" name="Oval 17">
              <a:extLst>
                <a:ext uri="{FF2B5EF4-FFF2-40B4-BE49-F238E27FC236}">
                  <a16:creationId xmlns:a16="http://schemas.microsoft.com/office/drawing/2014/main" id="{BC53C550-3B97-28EB-296A-44D6DD3054D8}"/>
                </a:ext>
              </a:extLst>
            </p:cNvPr>
            <p:cNvSpPr/>
            <p:nvPr/>
          </p:nvSpPr>
          <p:spPr>
            <a:xfrm>
              <a:off x="410250" y="3575846"/>
              <a:ext cx="720000" cy="720000"/>
            </a:xfrm>
            <a:prstGeom prst="ellipse">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Segoe UI" panose="020B0502040204020203" pitchFamily="34" charset="0"/>
                <a:cs typeface="Segoe UI" panose="020B0502040204020203" pitchFamily="34" charset="0"/>
              </a:endParaRPr>
            </a:p>
          </p:txBody>
        </p:sp>
      </p:grpSp>
      <p:grpSp>
        <p:nvGrpSpPr>
          <p:cNvPr id="7" name="Group 6">
            <a:extLst>
              <a:ext uri="{FF2B5EF4-FFF2-40B4-BE49-F238E27FC236}">
                <a16:creationId xmlns:a16="http://schemas.microsoft.com/office/drawing/2014/main" id="{1BFBCD80-D671-A2BB-5D6C-E00B84289B26}"/>
              </a:ext>
            </a:extLst>
          </p:cNvPr>
          <p:cNvGrpSpPr/>
          <p:nvPr/>
        </p:nvGrpSpPr>
        <p:grpSpPr>
          <a:xfrm rot="5400000">
            <a:off x="407641" y="2991862"/>
            <a:ext cx="468000" cy="468000"/>
            <a:chOff x="320250" y="3485846"/>
            <a:chExt cx="900000" cy="900000"/>
          </a:xfrm>
        </p:grpSpPr>
        <p:sp>
          <p:nvSpPr>
            <p:cNvPr id="15" name="Oval 14">
              <a:extLst>
                <a:ext uri="{FF2B5EF4-FFF2-40B4-BE49-F238E27FC236}">
                  <a16:creationId xmlns:a16="http://schemas.microsoft.com/office/drawing/2014/main" id="{660F600F-4F59-3FB2-45F9-C52DE8BA8CBF}"/>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Segoe UI" panose="020B0502040204020203" pitchFamily="34" charset="0"/>
                <a:cs typeface="Segoe UI" panose="020B0502040204020203" pitchFamily="34" charset="0"/>
              </a:endParaRPr>
            </a:p>
          </p:txBody>
        </p:sp>
        <p:sp>
          <p:nvSpPr>
            <p:cNvPr id="16" name="Oval 15">
              <a:extLst>
                <a:ext uri="{FF2B5EF4-FFF2-40B4-BE49-F238E27FC236}">
                  <a16:creationId xmlns:a16="http://schemas.microsoft.com/office/drawing/2014/main" id="{3D15AFB4-2977-D93F-AE1E-DA4A0F727A04}"/>
                </a:ext>
              </a:extLst>
            </p:cNvPr>
            <p:cNvSpPr/>
            <p:nvPr/>
          </p:nvSpPr>
          <p:spPr>
            <a:xfrm>
              <a:off x="410250" y="3575846"/>
              <a:ext cx="720000" cy="720000"/>
            </a:xfrm>
            <a:prstGeom prst="ellipse">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Segoe UI" panose="020B0502040204020203" pitchFamily="34" charset="0"/>
                <a:cs typeface="Segoe UI" panose="020B0502040204020203" pitchFamily="34" charset="0"/>
              </a:endParaRPr>
            </a:p>
          </p:txBody>
        </p:sp>
      </p:grpSp>
      <p:grpSp>
        <p:nvGrpSpPr>
          <p:cNvPr id="8" name="Group 7">
            <a:extLst>
              <a:ext uri="{FF2B5EF4-FFF2-40B4-BE49-F238E27FC236}">
                <a16:creationId xmlns:a16="http://schemas.microsoft.com/office/drawing/2014/main" id="{3DF1FE5B-A445-83BD-4DEE-773571DD4D4B}"/>
              </a:ext>
            </a:extLst>
          </p:cNvPr>
          <p:cNvGrpSpPr/>
          <p:nvPr/>
        </p:nvGrpSpPr>
        <p:grpSpPr>
          <a:xfrm rot="5400000">
            <a:off x="407641" y="4632199"/>
            <a:ext cx="468000" cy="468000"/>
            <a:chOff x="320250" y="3485846"/>
            <a:chExt cx="900000" cy="900000"/>
          </a:xfrm>
        </p:grpSpPr>
        <p:sp>
          <p:nvSpPr>
            <p:cNvPr id="13" name="Oval 12">
              <a:extLst>
                <a:ext uri="{FF2B5EF4-FFF2-40B4-BE49-F238E27FC236}">
                  <a16:creationId xmlns:a16="http://schemas.microsoft.com/office/drawing/2014/main" id="{8826D78E-FBDA-7C70-DE31-ACB6DCE6AB64}"/>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Segoe UI" panose="020B0502040204020203" pitchFamily="34" charset="0"/>
                <a:cs typeface="Segoe UI" panose="020B0502040204020203" pitchFamily="34" charset="0"/>
              </a:endParaRPr>
            </a:p>
          </p:txBody>
        </p:sp>
        <p:sp>
          <p:nvSpPr>
            <p:cNvPr id="14" name="Oval 13">
              <a:extLst>
                <a:ext uri="{FF2B5EF4-FFF2-40B4-BE49-F238E27FC236}">
                  <a16:creationId xmlns:a16="http://schemas.microsoft.com/office/drawing/2014/main" id="{04DE40A3-2B96-3A76-760E-7A02FED491A2}"/>
                </a:ext>
              </a:extLst>
            </p:cNvPr>
            <p:cNvSpPr/>
            <p:nvPr/>
          </p:nvSpPr>
          <p:spPr>
            <a:xfrm>
              <a:off x="410250" y="3575846"/>
              <a:ext cx="720000" cy="720000"/>
            </a:xfrm>
            <a:prstGeom prst="ellipse">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Segoe UI" panose="020B0502040204020203" pitchFamily="34" charset="0"/>
                <a:cs typeface="Segoe UI" panose="020B0502040204020203" pitchFamily="34" charset="0"/>
              </a:endParaRPr>
            </a:p>
          </p:txBody>
        </p:sp>
      </p:grpSp>
      <p:grpSp>
        <p:nvGrpSpPr>
          <p:cNvPr id="9" name="Group 8">
            <a:extLst>
              <a:ext uri="{FF2B5EF4-FFF2-40B4-BE49-F238E27FC236}">
                <a16:creationId xmlns:a16="http://schemas.microsoft.com/office/drawing/2014/main" id="{FB0DD9FF-0C5E-814C-B149-B7317CA2A971}"/>
              </a:ext>
            </a:extLst>
          </p:cNvPr>
          <p:cNvGrpSpPr/>
          <p:nvPr/>
        </p:nvGrpSpPr>
        <p:grpSpPr>
          <a:xfrm rot="5400000">
            <a:off x="407641" y="6272537"/>
            <a:ext cx="468000" cy="468000"/>
            <a:chOff x="320250" y="3485846"/>
            <a:chExt cx="900000" cy="900000"/>
          </a:xfrm>
        </p:grpSpPr>
        <p:sp>
          <p:nvSpPr>
            <p:cNvPr id="10" name="Oval 9">
              <a:extLst>
                <a:ext uri="{FF2B5EF4-FFF2-40B4-BE49-F238E27FC236}">
                  <a16:creationId xmlns:a16="http://schemas.microsoft.com/office/drawing/2014/main" id="{7E987066-14F8-D370-E9CA-D06B199602A6}"/>
                </a:ext>
              </a:extLst>
            </p:cNvPr>
            <p:cNvSpPr/>
            <p:nvPr/>
          </p:nvSpPr>
          <p:spPr>
            <a:xfrm>
              <a:off x="320250" y="3485846"/>
              <a:ext cx="900000" cy="90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latin typeface="Segoe UI" panose="020B0502040204020203" pitchFamily="34" charset="0"/>
                <a:cs typeface="Segoe UI" panose="020B0502040204020203" pitchFamily="34" charset="0"/>
              </a:endParaRPr>
            </a:p>
          </p:txBody>
        </p:sp>
        <p:sp>
          <p:nvSpPr>
            <p:cNvPr id="11" name="Oval 10">
              <a:extLst>
                <a:ext uri="{FF2B5EF4-FFF2-40B4-BE49-F238E27FC236}">
                  <a16:creationId xmlns:a16="http://schemas.microsoft.com/office/drawing/2014/main" id="{5A171890-1132-4865-7C4B-B78236B29D35}"/>
                </a:ext>
              </a:extLst>
            </p:cNvPr>
            <p:cNvSpPr/>
            <p:nvPr/>
          </p:nvSpPr>
          <p:spPr>
            <a:xfrm>
              <a:off x="410250" y="3575846"/>
              <a:ext cx="720000" cy="720000"/>
            </a:xfrm>
            <a:prstGeom prst="ellipse">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1146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228600" y="1447799"/>
            <a:ext cx="4176000" cy="5105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400" y="1447799"/>
            <a:ext cx="4176000" cy="5105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96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BFC5D22-073D-F307-AE52-CD263394BCBA}"/>
              </a:ext>
            </a:extLst>
          </p:cNvPr>
          <p:cNvSpPr>
            <a:spLocks noGrp="1"/>
          </p:cNvSpPr>
          <p:nvPr>
            <p:ph type="pic" sz="quarter" idx="10"/>
          </p:nvPr>
        </p:nvSpPr>
        <p:spPr>
          <a:xfrm>
            <a:off x="4724401" y="1447799"/>
            <a:ext cx="4176000" cy="5105400"/>
          </a:xfrm>
        </p:spPr>
        <p:txBody>
          <a:bodyPr/>
          <a:lstStyle/>
          <a:p>
            <a:endParaRPr lang="en-GB"/>
          </a:p>
        </p:txBody>
      </p:sp>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228600" y="1447799"/>
            <a:ext cx="4176000" cy="5105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365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l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Rectangle 2">
            <a:extLst>
              <a:ext uri="{FF2B5EF4-FFF2-40B4-BE49-F238E27FC236}">
                <a16:creationId xmlns:a16="http://schemas.microsoft.com/office/drawing/2014/main" id="{EF015CBE-8405-E64D-1ED8-78DFA2DFC769}"/>
              </a:ext>
            </a:extLst>
          </p:cNvPr>
          <p:cNvSpPr/>
          <p:nvPr userDrawn="1"/>
        </p:nvSpPr>
        <p:spPr>
          <a:xfrm>
            <a:off x="228600" y="1501068"/>
            <a:ext cx="2736000" cy="4771469"/>
          </a:xfrm>
          <a:prstGeom prst="rect">
            <a:avLst/>
          </a:prstGeom>
          <a:solidFill>
            <a:srgbClr val="D2B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9C1806C-CE6F-2875-6065-83ECC5275E1E}"/>
              </a:ext>
            </a:extLst>
          </p:cNvPr>
          <p:cNvSpPr/>
          <p:nvPr userDrawn="1"/>
        </p:nvSpPr>
        <p:spPr>
          <a:xfrm>
            <a:off x="3192812" y="1501067"/>
            <a:ext cx="2736000" cy="4771469"/>
          </a:xfrm>
          <a:prstGeom prst="rect">
            <a:avLst/>
          </a:prstGeom>
          <a:solidFill>
            <a:srgbClr val="B4E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66BDD0C-DED7-FC43-217A-65154B5DA8CF}"/>
              </a:ext>
            </a:extLst>
          </p:cNvPr>
          <p:cNvSpPr/>
          <p:nvPr userDrawn="1"/>
        </p:nvSpPr>
        <p:spPr>
          <a:xfrm>
            <a:off x="6157025" y="1501067"/>
            <a:ext cx="2736000" cy="4771469"/>
          </a:xfrm>
          <a:prstGeom prst="rect">
            <a:avLst/>
          </a:prstGeom>
          <a:solidFill>
            <a:srgbClr val="FF8B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13">
            <a:extLst>
              <a:ext uri="{FF2B5EF4-FFF2-40B4-BE49-F238E27FC236}">
                <a16:creationId xmlns:a16="http://schemas.microsoft.com/office/drawing/2014/main" id="{D342E61F-41A4-28EB-592F-581670193C1E}"/>
              </a:ext>
            </a:extLst>
          </p:cNvPr>
          <p:cNvSpPr>
            <a:spLocks noGrp="1"/>
          </p:cNvSpPr>
          <p:nvPr>
            <p:ph type="body" sz="quarter" idx="10"/>
          </p:nvPr>
        </p:nvSpPr>
        <p:spPr>
          <a:xfrm>
            <a:off x="228600" y="1501775"/>
            <a:ext cx="2735263" cy="4770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a:extLst>
              <a:ext uri="{FF2B5EF4-FFF2-40B4-BE49-F238E27FC236}">
                <a16:creationId xmlns:a16="http://schemas.microsoft.com/office/drawing/2014/main" id="{DD883F41-8E44-61C5-829E-2F3CA95A56F7}"/>
              </a:ext>
            </a:extLst>
          </p:cNvPr>
          <p:cNvSpPr>
            <a:spLocks noGrp="1"/>
          </p:cNvSpPr>
          <p:nvPr>
            <p:ph type="body" sz="quarter" idx="11"/>
          </p:nvPr>
        </p:nvSpPr>
        <p:spPr>
          <a:xfrm>
            <a:off x="3192463" y="1500188"/>
            <a:ext cx="2735262" cy="4770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C5995B66-501A-7371-9F7B-8E73FABDF69F}"/>
              </a:ext>
            </a:extLst>
          </p:cNvPr>
          <p:cNvSpPr>
            <a:spLocks noGrp="1"/>
          </p:cNvSpPr>
          <p:nvPr>
            <p:ph type="body" sz="quarter" idx="12"/>
          </p:nvPr>
        </p:nvSpPr>
        <p:spPr>
          <a:xfrm>
            <a:off x="6156325" y="1500188"/>
            <a:ext cx="2735263" cy="4770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1374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85463"/>
            <a:ext cx="8665028" cy="547689"/>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28600" y="1447800"/>
            <a:ext cx="8665028" cy="51053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B0611A54-47FB-9FAC-1DED-6236D7806B70}"/>
              </a:ext>
            </a:extLst>
          </p:cNvPr>
          <p:cNvSpPr/>
          <p:nvPr/>
        </p:nvSpPr>
        <p:spPr>
          <a:xfrm>
            <a:off x="6858000" y="-3015"/>
            <a:ext cx="2286000" cy="187569"/>
          </a:xfrm>
          <a:prstGeom prst="rect">
            <a:avLst/>
          </a:prstGeom>
          <a:solidFill>
            <a:srgbClr val="F49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
        <p:nvSpPr>
          <p:cNvPr id="9" name="Rectangle 8">
            <a:extLst>
              <a:ext uri="{FF2B5EF4-FFF2-40B4-BE49-F238E27FC236}">
                <a16:creationId xmlns:a16="http://schemas.microsoft.com/office/drawing/2014/main" id="{3F9EDE52-47C2-B7FD-6562-02DFD71DA54B}"/>
              </a:ext>
            </a:extLst>
          </p:cNvPr>
          <p:cNvSpPr/>
          <p:nvPr/>
        </p:nvSpPr>
        <p:spPr>
          <a:xfrm>
            <a:off x="0" y="-3015"/>
            <a:ext cx="2286000" cy="187569"/>
          </a:xfrm>
          <a:prstGeom prst="rect">
            <a:avLst/>
          </a:prstGeom>
          <a:solidFill>
            <a:srgbClr val="6235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661125BA-E544-0F79-698C-4B14FB533565}"/>
              </a:ext>
            </a:extLst>
          </p:cNvPr>
          <p:cNvSpPr/>
          <p:nvPr/>
        </p:nvSpPr>
        <p:spPr>
          <a:xfrm>
            <a:off x="2286000" y="-3015"/>
            <a:ext cx="2286000" cy="187569"/>
          </a:xfrm>
          <a:prstGeom prst="rect">
            <a:avLst/>
          </a:prstGeom>
          <a:solidFill>
            <a:srgbClr val="15B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5A620FC-3E41-0EFA-D915-911BEE30ECD6}"/>
              </a:ext>
            </a:extLst>
          </p:cNvPr>
          <p:cNvSpPr/>
          <p:nvPr/>
        </p:nvSpPr>
        <p:spPr>
          <a:xfrm>
            <a:off x="4572000" y="-3015"/>
            <a:ext cx="2286000" cy="187569"/>
          </a:xfrm>
          <a:prstGeom prst="rect">
            <a:avLst/>
          </a:prstGeom>
          <a:solidFill>
            <a:srgbClr val="E5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E5005B"/>
              </a:solidFill>
            </a:endParaRPr>
          </a:p>
        </p:txBody>
      </p:sp>
    </p:spTree>
    <p:extLst>
      <p:ext uri="{BB962C8B-B14F-4D97-AF65-F5344CB8AC3E}">
        <p14:creationId xmlns:p14="http://schemas.microsoft.com/office/powerpoint/2010/main" val="1603386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73" r:id="rId4"/>
    <p:sldLayoutId id="2147483674" r:id="rId5"/>
    <p:sldLayoutId id="2147483684" r:id="rId6"/>
    <p:sldLayoutId id="2147483664" r:id="rId7"/>
    <p:sldLayoutId id="2147483672" r:id="rId8"/>
    <p:sldLayoutId id="2147483683" r:id="rId9"/>
    <p:sldLayoutId id="2147483682" r:id="rId10"/>
    <p:sldLayoutId id="2147483681" r:id="rId11"/>
    <p:sldLayoutId id="2147483688" r:id="rId12"/>
    <p:sldLayoutId id="2147483680" r:id="rId13"/>
    <p:sldLayoutId id="2147483678" r:id="rId14"/>
    <p:sldLayoutId id="2147483679" r:id="rId15"/>
    <p:sldLayoutId id="2147483677" r:id="rId16"/>
    <p:sldLayoutId id="2147483676" r:id="rId17"/>
    <p:sldLayoutId id="2147483686" r:id="rId18"/>
    <p:sldLayoutId id="2147483687" r:id="rId19"/>
    <p:sldLayoutId id="2147483675" r:id="rId20"/>
  </p:sldLayoutIdLst>
  <p:txStyles>
    <p:titleStyle>
      <a:lvl1pPr algn="l" defTabSz="914400" rtl="0" eaLnBrk="1" latinLnBrk="0" hangingPunct="1">
        <a:lnSpc>
          <a:spcPct val="90000"/>
        </a:lnSpc>
        <a:spcBef>
          <a:spcPct val="0"/>
        </a:spcBef>
        <a:buNone/>
        <a:defRPr sz="3200" b="1" kern="1200">
          <a:solidFill>
            <a:srgbClr val="62358C"/>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3.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7917-2484-2CA5-9CF7-4E5FB8542C30}"/>
              </a:ext>
            </a:extLst>
          </p:cNvPr>
          <p:cNvSpPr>
            <a:spLocks noGrp="1"/>
          </p:cNvSpPr>
          <p:nvPr>
            <p:ph type="ctrTitle"/>
          </p:nvPr>
        </p:nvSpPr>
        <p:spPr/>
        <p:txBody>
          <a:bodyPr>
            <a:normAutofit/>
          </a:bodyPr>
          <a:lstStyle/>
          <a:p>
            <a:r>
              <a:rPr lang="en-GB" dirty="0"/>
              <a:t>Developer Portfolio</a:t>
            </a:r>
          </a:p>
        </p:txBody>
      </p:sp>
      <p:sp>
        <p:nvSpPr>
          <p:cNvPr id="4" name="Text Placeholder 3">
            <a:extLst>
              <a:ext uri="{FF2B5EF4-FFF2-40B4-BE49-F238E27FC236}">
                <a16:creationId xmlns:a16="http://schemas.microsoft.com/office/drawing/2014/main" id="{EB57CA23-F586-C374-148E-7A2D322E0EB8}"/>
              </a:ext>
            </a:extLst>
          </p:cNvPr>
          <p:cNvSpPr>
            <a:spLocks noGrp="1"/>
          </p:cNvSpPr>
          <p:nvPr>
            <p:ph type="body" sz="quarter" idx="10"/>
          </p:nvPr>
        </p:nvSpPr>
        <p:spPr/>
        <p:txBody>
          <a:bodyPr/>
          <a:lstStyle/>
          <a:p>
            <a:r>
              <a:rPr lang="en-US" dirty="0"/>
              <a:t>Masterclass</a:t>
            </a:r>
            <a:endParaRPr lang="en-GB" dirty="0"/>
          </a:p>
        </p:txBody>
      </p:sp>
      <p:sp>
        <p:nvSpPr>
          <p:cNvPr id="5" name="Text Placeholder 3">
            <a:extLst>
              <a:ext uri="{FF2B5EF4-FFF2-40B4-BE49-F238E27FC236}">
                <a16:creationId xmlns:a16="http://schemas.microsoft.com/office/drawing/2014/main" id="{42E3942B-8A87-85EB-3E70-EA0B4A89DC8F}"/>
              </a:ext>
            </a:extLst>
          </p:cNvPr>
          <p:cNvSpPr txBox="1">
            <a:spLocks/>
          </p:cNvSpPr>
          <p:nvPr/>
        </p:nvSpPr>
        <p:spPr>
          <a:xfrm>
            <a:off x="741241" y="5526506"/>
            <a:ext cx="3716337" cy="825500"/>
          </a:xfrm>
          <a:prstGeom prst="rect">
            <a:avLst/>
          </a:prstGeom>
        </p:spPr>
        <p:txBody>
          <a:bodyPr vert="horz" lIns="91440" tIns="45720" rIns="91440" bIns="45720" rtlCol="0" anchor="t">
            <a:normAutofit fontScale="925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i="1" dirty="0">
                <a:solidFill>
                  <a:schemeClr val="bg1"/>
                </a:solidFill>
                <a:cs typeface="Segoe UI"/>
              </a:rPr>
              <a:t>Reminder – All calls are recorded for quality monitoring, training and safeguarding purposes.</a:t>
            </a:r>
          </a:p>
        </p:txBody>
      </p:sp>
      <p:pic>
        <p:nvPicPr>
          <p:cNvPr id="6" name="Graphic 2" descr="Video camera with solid fill">
            <a:extLst>
              <a:ext uri="{FF2B5EF4-FFF2-40B4-BE49-F238E27FC236}">
                <a16:creationId xmlns:a16="http://schemas.microsoft.com/office/drawing/2014/main" id="{7AB6CDDF-FCAF-6283-3C5F-20B48B2687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075" y="5486400"/>
            <a:ext cx="457200" cy="457200"/>
          </a:xfrm>
          <a:prstGeom prst="rect">
            <a:avLst/>
          </a:prstGeom>
        </p:spPr>
      </p:pic>
    </p:spTree>
    <p:extLst>
      <p:ext uri="{BB962C8B-B14F-4D97-AF65-F5344CB8AC3E}">
        <p14:creationId xmlns:p14="http://schemas.microsoft.com/office/powerpoint/2010/main" val="227857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0282A42-8606-1247-AB3B-9670D7C44FDC}"/>
              </a:ext>
            </a:extLst>
          </p:cNvPr>
          <p:cNvSpPr txBox="1"/>
          <p:nvPr/>
        </p:nvSpPr>
        <p:spPr>
          <a:xfrm>
            <a:off x="4447309" y="482570"/>
            <a:ext cx="4094163" cy="2986088"/>
          </a:xfrm>
          <a:prstGeom prst="rect">
            <a:avLst/>
          </a:prstGeom>
          <a:noFill/>
        </p:spPr>
        <p:txBody>
          <a:bodyPr wrap="square" rtlCol="0" anchor="t">
            <a:normAutofit/>
          </a:bodyPr>
          <a:lstStyle/>
          <a:p>
            <a:pPr marL="285750" indent="-285750">
              <a:spcAft>
                <a:spcPts val="600"/>
              </a:spcAft>
              <a:buFont typeface="Arial" panose="020B0604020202020204" pitchFamily="34" charset="0"/>
              <a:buChar char="•"/>
            </a:pPr>
            <a:r>
              <a:rPr lang="en-GB" sz="2800" b="1" dirty="0"/>
              <a:t>RESEARCH</a:t>
            </a:r>
          </a:p>
          <a:p>
            <a:pPr marL="285750" indent="-285750">
              <a:spcAft>
                <a:spcPts val="600"/>
              </a:spcAft>
              <a:buFont typeface="Arial" panose="020B0604020202020204" pitchFamily="34" charset="0"/>
              <a:buChar char="•"/>
            </a:pPr>
            <a:r>
              <a:rPr lang="en-GB" sz="2800" dirty="0"/>
              <a:t>What is your USP</a:t>
            </a:r>
          </a:p>
          <a:p>
            <a:pPr marL="285750" indent="-285750">
              <a:spcAft>
                <a:spcPts val="600"/>
              </a:spcAft>
              <a:buFont typeface="Arial" panose="020B0604020202020204" pitchFamily="34" charset="0"/>
              <a:buChar char="•"/>
            </a:pPr>
            <a:r>
              <a:rPr lang="en-GB" sz="2800" dirty="0"/>
              <a:t>What You need to include</a:t>
            </a:r>
          </a:p>
        </p:txBody>
      </p:sp>
      <p:sp>
        <p:nvSpPr>
          <p:cNvPr id="4" name="TextBox 3">
            <a:extLst>
              <a:ext uri="{FF2B5EF4-FFF2-40B4-BE49-F238E27FC236}">
                <a16:creationId xmlns:a16="http://schemas.microsoft.com/office/drawing/2014/main" id="{8855EE5F-E391-DFAE-0C86-CAEE1FFDA8DA}"/>
              </a:ext>
            </a:extLst>
          </p:cNvPr>
          <p:cNvSpPr txBox="1"/>
          <p:nvPr/>
        </p:nvSpPr>
        <p:spPr>
          <a:xfrm>
            <a:off x="4447309" y="3261851"/>
            <a:ext cx="4094163" cy="2525713"/>
          </a:xfrm>
          <a:prstGeom prst="rect">
            <a:avLst/>
          </a:prstGeom>
          <a:noFill/>
        </p:spPr>
        <p:txBody>
          <a:bodyPr wrap="square" rtlCol="0" anchor="t">
            <a:normAutofit lnSpcReduction="10000"/>
          </a:bodyPr>
          <a:lstStyle/>
          <a:p>
            <a:pPr marL="285750" indent="-285750">
              <a:spcAft>
                <a:spcPts val="600"/>
              </a:spcAft>
              <a:buFont typeface="Arial" panose="020B0604020202020204" pitchFamily="34" charset="0"/>
              <a:buChar char="•"/>
            </a:pPr>
            <a:r>
              <a:rPr lang="en-GB" sz="2800" b="1" dirty="0"/>
              <a:t>DESIGN</a:t>
            </a:r>
          </a:p>
          <a:p>
            <a:pPr marL="285750" indent="-285750">
              <a:spcAft>
                <a:spcPts val="600"/>
              </a:spcAft>
              <a:buFont typeface="Arial" panose="020B0604020202020204" pitchFamily="34" charset="0"/>
              <a:buChar char="•"/>
            </a:pPr>
            <a:r>
              <a:rPr lang="en-GB" sz="2800" dirty="0"/>
              <a:t>What colours?</a:t>
            </a:r>
          </a:p>
          <a:p>
            <a:pPr marL="285750" indent="-285750">
              <a:spcAft>
                <a:spcPts val="600"/>
              </a:spcAft>
              <a:buFont typeface="Arial" panose="020B0604020202020204" pitchFamily="34" charset="0"/>
              <a:buChar char="•"/>
            </a:pPr>
            <a:r>
              <a:rPr lang="en-GB" sz="2800" dirty="0"/>
              <a:t>What style?</a:t>
            </a:r>
          </a:p>
          <a:p>
            <a:pPr marL="285750" indent="-285750">
              <a:spcAft>
                <a:spcPts val="600"/>
              </a:spcAft>
              <a:buFont typeface="Arial" panose="020B0604020202020204" pitchFamily="34" charset="0"/>
              <a:buChar char="•"/>
            </a:pPr>
            <a:r>
              <a:rPr lang="en-GB" sz="2800" dirty="0"/>
              <a:t>Develop wireframe</a:t>
            </a:r>
          </a:p>
          <a:p>
            <a:pPr marL="285750" indent="-285750">
              <a:spcAft>
                <a:spcPts val="600"/>
              </a:spcAft>
              <a:buFont typeface="Arial" panose="020B0604020202020204" pitchFamily="34" charset="0"/>
              <a:buChar char="•"/>
            </a:pPr>
            <a:r>
              <a:rPr lang="en-GB" sz="2800" dirty="0"/>
              <a:t>Develop prototype</a:t>
            </a:r>
          </a:p>
          <a:p>
            <a:pPr>
              <a:spcAft>
                <a:spcPts val="600"/>
              </a:spcAft>
            </a:pPr>
            <a:endParaRPr lang="en-GB" sz="2800" dirty="0"/>
          </a:p>
        </p:txBody>
      </p:sp>
      <p:sp>
        <p:nvSpPr>
          <p:cNvPr id="2" name="Title 1">
            <a:extLst>
              <a:ext uri="{FF2B5EF4-FFF2-40B4-BE49-F238E27FC236}">
                <a16:creationId xmlns:a16="http://schemas.microsoft.com/office/drawing/2014/main" id="{80FAC0D8-19CB-087B-F4E4-1E623FE245CD}"/>
              </a:ext>
            </a:extLst>
          </p:cNvPr>
          <p:cNvSpPr>
            <a:spLocks noGrp="1"/>
          </p:cNvSpPr>
          <p:nvPr>
            <p:ph type="title"/>
          </p:nvPr>
        </p:nvSpPr>
        <p:spPr>
          <a:xfrm>
            <a:off x="466221" y="640080"/>
            <a:ext cx="3168968" cy="5578816"/>
          </a:xfrm>
        </p:spPr>
        <p:txBody>
          <a:bodyPr vert="horz" lIns="91440" tIns="45720" rIns="91440" bIns="45720" rtlCol="0" anchor="ctr">
            <a:normAutofit/>
          </a:bodyPr>
          <a:lstStyle/>
          <a:p>
            <a:pPr algn="ctr"/>
            <a:r>
              <a:rPr lang="en-US" sz="4400" kern="1200">
                <a:solidFill>
                  <a:srgbClr val="FFFFFF"/>
                </a:solidFill>
                <a:latin typeface="+mj-lt"/>
                <a:ea typeface="+mj-ea"/>
                <a:cs typeface="+mj-cs"/>
              </a:rPr>
              <a:t>PLAN &amp; DESIGN</a:t>
            </a:r>
          </a:p>
        </p:txBody>
      </p:sp>
    </p:spTree>
    <p:extLst>
      <p:ext uri="{BB962C8B-B14F-4D97-AF65-F5344CB8AC3E}">
        <p14:creationId xmlns:p14="http://schemas.microsoft.com/office/powerpoint/2010/main" val="2133068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37AA7F-5FB2-B843-C43E-0563214975E4}"/>
              </a:ext>
            </a:extLst>
          </p:cNvPr>
          <p:cNvSpPr>
            <a:spLocks noGrp="1"/>
          </p:cNvSpPr>
          <p:nvPr>
            <p:ph type="title"/>
          </p:nvPr>
        </p:nvSpPr>
        <p:spPr>
          <a:xfrm>
            <a:off x="657519" y="741391"/>
            <a:ext cx="2784420" cy="1616203"/>
          </a:xfrm>
        </p:spPr>
        <p:txBody>
          <a:bodyPr vert="horz" lIns="91440" tIns="45720" rIns="91440" bIns="45720" rtlCol="0" anchor="b">
            <a:normAutofit/>
          </a:bodyPr>
          <a:lstStyle/>
          <a:p>
            <a:r>
              <a:rPr lang="en-US" sz="2800">
                <a:solidFill>
                  <a:schemeClr val="tx1"/>
                </a:solidFill>
              </a:rPr>
              <a:t>DESIGN TOOLS</a:t>
            </a:r>
          </a:p>
        </p:txBody>
      </p:sp>
      <p:sp>
        <p:nvSpPr>
          <p:cNvPr id="2" name="TextBox 1">
            <a:extLst>
              <a:ext uri="{FF2B5EF4-FFF2-40B4-BE49-F238E27FC236}">
                <a16:creationId xmlns:a16="http://schemas.microsoft.com/office/drawing/2014/main" id="{4367C22F-21CC-9584-BA4E-36E7A40DD5FD}"/>
              </a:ext>
            </a:extLst>
          </p:cNvPr>
          <p:cNvSpPr txBox="1"/>
          <p:nvPr/>
        </p:nvSpPr>
        <p:spPr>
          <a:xfrm>
            <a:off x="657519" y="2533476"/>
            <a:ext cx="2741288" cy="344783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700" dirty="0"/>
              <a:t>Coolors.co</a:t>
            </a:r>
          </a:p>
          <a:p>
            <a:pPr indent="-228600" defTabSz="914400">
              <a:lnSpc>
                <a:spcPct val="90000"/>
              </a:lnSpc>
              <a:spcAft>
                <a:spcPts val="600"/>
              </a:spcAft>
              <a:buFont typeface="Arial" panose="020B0604020202020204" pitchFamily="34" charset="0"/>
              <a:buChar char="•"/>
            </a:pPr>
            <a:r>
              <a:rPr lang="en-US" sz="1700" dirty="0"/>
              <a:t>Figma.com</a:t>
            </a:r>
          </a:p>
          <a:p>
            <a:pPr indent="-228600" defTabSz="914400">
              <a:lnSpc>
                <a:spcPct val="90000"/>
              </a:lnSpc>
              <a:spcAft>
                <a:spcPts val="600"/>
              </a:spcAft>
              <a:buFont typeface="Arial" panose="020B0604020202020204" pitchFamily="34" charset="0"/>
              <a:buChar char="•"/>
            </a:pPr>
            <a:r>
              <a:rPr lang="en-US" sz="1700" dirty="0"/>
              <a:t>Sketch.com</a:t>
            </a:r>
          </a:p>
          <a:p>
            <a:pPr indent="-228600" defTabSz="914400">
              <a:lnSpc>
                <a:spcPct val="90000"/>
              </a:lnSpc>
              <a:spcAft>
                <a:spcPts val="600"/>
              </a:spcAft>
              <a:buFont typeface="Arial" panose="020B0604020202020204" pitchFamily="34" charset="0"/>
              <a:buChar char="•"/>
            </a:pPr>
            <a:r>
              <a:rPr lang="en-US" sz="1700" dirty="0"/>
              <a:t>Adobe </a:t>
            </a:r>
            <a:r>
              <a:rPr lang="en-US" sz="1700" dirty="0" err="1"/>
              <a:t>xd</a:t>
            </a:r>
            <a:endParaRPr lang="en-US" sz="1700" dirty="0"/>
          </a:p>
        </p:txBody>
      </p:sp>
      <p:pic>
        <p:nvPicPr>
          <p:cNvPr id="8" name="Picture 7" descr="A logo with blue and red circles&#10;&#10;Description automatically generated">
            <a:extLst>
              <a:ext uri="{FF2B5EF4-FFF2-40B4-BE49-F238E27FC236}">
                <a16:creationId xmlns:a16="http://schemas.microsoft.com/office/drawing/2014/main" id="{3E85783E-CE0C-9829-BC31-E96E8F107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5696" y="2173381"/>
            <a:ext cx="2178810" cy="1089404"/>
          </a:xfrm>
          <a:prstGeom prst="rect">
            <a:avLst/>
          </a:prstGeom>
        </p:spPr>
      </p:pic>
      <p:pic>
        <p:nvPicPr>
          <p:cNvPr id="12" name="Picture 11" descr="A logo on a black background&#10;&#10;Description automatically generated">
            <a:extLst>
              <a:ext uri="{FF2B5EF4-FFF2-40B4-BE49-F238E27FC236}">
                <a16:creationId xmlns:a16="http://schemas.microsoft.com/office/drawing/2014/main" id="{9AFCF2F5-5169-7887-6674-82B065BD1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7076" y="2352885"/>
            <a:ext cx="2179402" cy="909900"/>
          </a:xfrm>
          <a:prstGeom prst="rect">
            <a:avLst/>
          </a:prstGeom>
        </p:spPr>
      </p:pic>
      <p:pic>
        <p:nvPicPr>
          <p:cNvPr id="5" name="Picture 4" descr="A logo with black text&#10;&#10;Description automatically generated">
            <a:extLst>
              <a:ext uri="{FF2B5EF4-FFF2-40B4-BE49-F238E27FC236}">
                <a16:creationId xmlns:a16="http://schemas.microsoft.com/office/drawing/2014/main" id="{8C86E7B2-D2E1-8086-E87E-71546E6408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5696" y="3533273"/>
            <a:ext cx="2178810" cy="1225580"/>
          </a:xfrm>
          <a:prstGeom prst="rect">
            <a:avLst/>
          </a:prstGeom>
        </p:spPr>
      </p:pic>
      <p:pic>
        <p:nvPicPr>
          <p:cNvPr id="10" name="Picture 9" descr="A logo on a color palette&#10;&#10;Description automatically generated with medium confidence">
            <a:extLst>
              <a:ext uri="{FF2B5EF4-FFF2-40B4-BE49-F238E27FC236}">
                <a16:creationId xmlns:a16="http://schemas.microsoft.com/office/drawing/2014/main" id="{2433D889-C93C-A2A8-8798-02CE10166A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7372" y="3533273"/>
            <a:ext cx="2179403" cy="1231362"/>
          </a:xfrm>
          <a:prstGeom prst="rect">
            <a:avLst/>
          </a:prstGeom>
        </p:spPr>
      </p:pic>
      <p:grpSp>
        <p:nvGrpSpPr>
          <p:cNvPr id="45" name="Group 44">
            <a:extLst>
              <a:ext uri="{FF2B5EF4-FFF2-40B4-BE49-F238E27FC236}">
                <a16:creationId xmlns:a16="http://schemas.microsoft.com/office/drawing/2014/main" id="{32CC9F2B-E219-AF55-BBE8-372B5AC60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737460"/>
            <a:ext cx="9144000" cy="123364"/>
            <a:chOff x="1" y="6737460"/>
            <a:chExt cx="12192000" cy="123364"/>
          </a:xfrm>
        </p:grpSpPr>
        <p:sp>
          <p:nvSpPr>
            <p:cNvPr id="23" name="Rectangle 22">
              <a:extLst>
                <a:ext uri="{FF2B5EF4-FFF2-40B4-BE49-F238E27FC236}">
                  <a16:creationId xmlns:a16="http://schemas.microsoft.com/office/drawing/2014/main" id="{E456E449-1EFC-16B5-CB11-7E6A8BBBC0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E734DB8-CD27-D04F-74D4-3AC47BA0B3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48609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460C-2C00-920F-8618-3A52D306551A}"/>
              </a:ext>
            </a:extLst>
          </p:cNvPr>
          <p:cNvSpPr>
            <a:spLocks noGrp="1"/>
          </p:cNvSpPr>
          <p:nvPr>
            <p:ph type="title"/>
          </p:nvPr>
        </p:nvSpPr>
        <p:spPr>
          <a:xfrm>
            <a:off x="5795494" y="741391"/>
            <a:ext cx="3348486" cy="1616203"/>
          </a:xfrm>
        </p:spPr>
        <p:txBody>
          <a:bodyPr vert="horz" lIns="91440" tIns="45720" rIns="91440" bIns="45720" rtlCol="0" anchor="b">
            <a:normAutofit/>
          </a:bodyPr>
          <a:lstStyle/>
          <a:p>
            <a:r>
              <a:rPr lang="en-US" dirty="0">
                <a:solidFill>
                  <a:srgbClr val="7030A0"/>
                </a:solidFill>
              </a:rPr>
              <a:t>DEVELOPMENT</a:t>
            </a:r>
          </a:p>
        </p:txBody>
      </p:sp>
      <p:pic>
        <p:nvPicPr>
          <p:cNvPr id="6" name="Picture 5" descr="Water droplet on a petal">
            <a:extLst>
              <a:ext uri="{FF2B5EF4-FFF2-40B4-BE49-F238E27FC236}">
                <a16:creationId xmlns:a16="http://schemas.microsoft.com/office/drawing/2014/main" id="{8E8432D6-AD30-3437-C7C5-989ED9EEAE87}"/>
              </a:ext>
            </a:extLst>
          </p:cNvPr>
          <p:cNvPicPr>
            <a:picLocks noChangeAspect="1"/>
          </p:cNvPicPr>
          <p:nvPr/>
        </p:nvPicPr>
        <p:blipFill rotWithShape="1">
          <a:blip r:embed="rId3"/>
          <a:srcRect l="30446" r="24092"/>
          <a:stretch/>
        </p:blipFill>
        <p:spPr>
          <a:xfrm>
            <a:off x="20" y="10"/>
            <a:ext cx="5542677"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55894" y="3271199"/>
            <a:ext cx="1630908" cy="5542697"/>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2296081" y="2296080"/>
            <a:ext cx="6854280" cy="226211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46242" y="4425055"/>
            <a:ext cx="2196454"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3554EACB-2190-F5E7-1FA2-E00CCB9B6B4F}"/>
              </a:ext>
            </a:extLst>
          </p:cNvPr>
          <p:cNvSpPr>
            <a:spLocks noGrp="1"/>
          </p:cNvSpPr>
          <p:nvPr>
            <p:ph idx="1"/>
          </p:nvPr>
        </p:nvSpPr>
        <p:spPr>
          <a:xfrm>
            <a:off x="6059983" y="2533476"/>
            <a:ext cx="2526926" cy="3447832"/>
          </a:xfrm>
        </p:spPr>
        <p:txBody>
          <a:bodyPr vert="horz" lIns="91440" tIns="45720" rIns="91440" bIns="45720" rtlCol="0" anchor="t">
            <a:normAutofit/>
          </a:bodyPr>
          <a:lstStyle/>
          <a:p>
            <a:pPr marL="0">
              <a:buFont typeface="Arial" panose="020B0604020202020204" pitchFamily="34" charset="0"/>
              <a:buChar char="•"/>
            </a:pPr>
            <a:r>
              <a:rPr lang="en-US" sz="1700" b="1" dirty="0"/>
              <a:t>LANGUAGES</a:t>
            </a:r>
          </a:p>
          <a:p>
            <a:pPr>
              <a:buFont typeface="Arial" panose="020B0604020202020204" pitchFamily="34" charset="0"/>
              <a:buChar char="•"/>
            </a:pPr>
            <a:r>
              <a:rPr lang="en-US" sz="1700" dirty="0"/>
              <a:t>HTML</a:t>
            </a:r>
          </a:p>
          <a:p>
            <a:pPr>
              <a:buFont typeface="Arial" panose="020B0604020202020204" pitchFamily="34" charset="0"/>
              <a:buChar char="•"/>
            </a:pPr>
            <a:r>
              <a:rPr lang="en-US" sz="1700" dirty="0"/>
              <a:t>SASS / CSS</a:t>
            </a:r>
          </a:p>
          <a:p>
            <a:pPr>
              <a:buFont typeface="Arial" panose="020B0604020202020204" pitchFamily="34" charset="0"/>
              <a:buChar char="•"/>
            </a:pPr>
            <a:r>
              <a:rPr lang="en-US" sz="1700" dirty="0"/>
              <a:t>JAVASCRIPT</a:t>
            </a:r>
          </a:p>
          <a:p>
            <a:pPr>
              <a:buFont typeface="Arial" panose="020B0604020202020204" pitchFamily="34" charset="0"/>
              <a:buChar char="•"/>
            </a:pPr>
            <a:endParaRPr lang="en-US" sz="1700" dirty="0"/>
          </a:p>
          <a:p>
            <a:pPr marL="0">
              <a:buFont typeface="Arial" panose="020B0604020202020204" pitchFamily="34" charset="0"/>
              <a:buChar char="•"/>
            </a:pPr>
            <a:r>
              <a:rPr lang="en-US" sz="1700" b="1" dirty="0"/>
              <a:t>TOOLS</a:t>
            </a:r>
          </a:p>
          <a:p>
            <a:pPr>
              <a:buFont typeface="Arial" panose="020B0604020202020204" pitchFamily="34" charset="0"/>
              <a:buChar char="•"/>
            </a:pPr>
            <a:r>
              <a:rPr lang="en-US" sz="1700" dirty="0"/>
              <a:t>VSCODE</a:t>
            </a:r>
          </a:p>
          <a:p>
            <a:pPr>
              <a:buFont typeface="Arial" panose="020B0604020202020204" pitchFamily="34" charset="0"/>
              <a:buChar char="•"/>
            </a:pPr>
            <a:r>
              <a:rPr lang="en-US" sz="1700" dirty="0"/>
              <a:t>NODE.JS</a:t>
            </a:r>
          </a:p>
          <a:p>
            <a:pPr>
              <a:buFont typeface="Arial" panose="020B0604020202020204" pitchFamily="34" charset="0"/>
              <a:buChar char="•"/>
            </a:pPr>
            <a:r>
              <a:rPr lang="en-US" sz="1700" dirty="0"/>
              <a:t>GITHUB</a:t>
            </a:r>
          </a:p>
        </p:txBody>
      </p:sp>
    </p:spTree>
    <p:extLst>
      <p:ext uri="{BB962C8B-B14F-4D97-AF65-F5344CB8AC3E}">
        <p14:creationId xmlns:p14="http://schemas.microsoft.com/office/powerpoint/2010/main" val="91208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4401417" y="1138036"/>
            <a:ext cx="4083287" cy="1402470"/>
          </a:xfrm>
        </p:spPr>
        <p:txBody>
          <a:bodyPr vert="horz" lIns="91440" tIns="45720" rIns="91440" bIns="45720" rtlCol="0" anchor="t">
            <a:normAutofit/>
          </a:bodyPr>
          <a:lstStyle/>
          <a:p>
            <a:r>
              <a:rPr lang="en-US" sz="2800" dirty="0">
                <a:solidFill>
                  <a:srgbClr val="7030A0"/>
                </a:solidFill>
              </a:rPr>
              <a:t>WHAT IS HTML</a:t>
            </a:r>
            <a:br>
              <a:rPr lang="en-US" sz="2800" dirty="0">
                <a:solidFill>
                  <a:schemeClr val="tx1"/>
                </a:solidFill>
              </a:rPr>
            </a:br>
            <a:r>
              <a:rPr lang="en-US" sz="2800" dirty="0">
                <a:solidFill>
                  <a:schemeClr val="tx1"/>
                </a:solidFill>
              </a:rPr>
              <a:t>&lt;p&gt;&lt;/p&gt;</a:t>
            </a:r>
          </a:p>
        </p:txBody>
      </p:sp>
      <p:pic>
        <p:nvPicPr>
          <p:cNvPr id="12" name="Picture 11" descr="A cartoon of a skeleton&#10;&#10;Description automatically generated">
            <a:extLst>
              <a:ext uri="{FF2B5EF4-FFF2-40B4-BE49-F238E27FC236}">
                <a16:creationId xmlns:a16="http://schemas.microsoft.com/office/drawing/2014/main" id="{C594E7BD-F386-BAD4-E659-1C951BB60612}"/>
              </a:ext>
            </a:extLst>
          </p:cNvPr>
          <p:cNvPicPr>
            <a:picLocks noChangeAspect="1"/>
          </p:cNvPicPr>
          <p:nvPr/>
        </p:nvPicPr>
        <p:blipFill rotWithShape="1">
          <a:blip r:embed="rId3">
            <a:extLst>
              <a:ext uri="{28A0092B-C50C-407E-A947-70E740481C1C}">
                <a14:useLocalDpi xmlns:a14="http://schemas.microsoft.com/office/drawing/2010/main" val="0"/>
              </a:ext>
            </a:extLst>
          </a:blip>
          <a:srcRect l="24369" r="19297"/>
          <a:stretch/>
        </p:blipFill>
        <p:spPr>
          <a:xfrm>
            <a:off x="20" y="10"/>
            <a:ext cx="3863363" cy="6857990"/>
          </a:xfrm>
          <a:prstGeom prst="rect">
            <a:avLst/>
          </a:prstGeom>
        </p:spPr>
      </p:pic>
      <p:cxnSp>
        <p:nvCxnSpPr>
          <p:cNvPr id="17" name="Straight Connector 1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4401417" y="2551176"/>
            <a:ext cx="4083287" cy="3591207"/>
          </a:xfrm>
        </p:spPr>
        <p:txBody>
          <a:bodyPr vert="horz" lIns="91440" tIns="45720" rIns="91440" bIns="45720" rtlCol="0">
            <a:noAutofit/>
          </a:bodyPr>
          <a:lstStyle/>
          <a:p>
            <a:pPr>
              <a:buFont typeface="Arial" panose="020B0604020202020204" pitchFamily="34" charset="0"/>
              <a:buChar char="•"/>
            </a:pPr>
            <a:r>
              <a:rPr lang="en-US" sz="1600" dirty="0"/>
              <a:t>Stands for </a:t>
            </a:r>
            <a:r>
              <a:rPr lang="en-US" sz="1600" b="1" dirty="0"/>
              <a:t>HYPERTEXT MARKUP LANGUAGE</a:t>
            </a:r>
          </a:p>
          <a:p>
            <a:pPr>
              <a:buFont typeface="Arial" panose="020B0604020202020204" pitchFamily="34" charset="0"/>
              <a:buChar char="•"/>
            </a:pPr>
            <a:r>
              <a:rPr lang="en-US" sz="1600" dirty="0"/>
              <a:t>Describes the structure of a Web page</a:t>
            </a:r>
          </a:p>
          <a:p>
            <a:pPr>
              <a:buFont typeface="Arial" panose="020B0604020202020204" pitchFamily="34" charset="0"/>
              <a:buChar char="•"/>
            </a:pPr>
            <a:r>
              <a:rPr lang="en-US" sz="1600" dirty="0"/>
              <a:t>Consists of a series of </a:t>
            </a:r>
            <a:r>
              <a:rPr lang="en-US" sz="1600" b="1" dirty="0"/>
              <a:t>ELEMENTS</a:t>
            </a:r>
            <a:endParaRPr lang="en-US" sz="1600" dirty="0"/>
          </a:p>
          <a:p>
            <a:pPr>
              <a:buFont typeface="Arial" panose="020B0604020202020204" pitchFamily="34" charset="0"/>
              <a:buChar char="•"/>
            </a:pPr>
            <a:r>
              <a:rPr lang="en-US" sz="1600" dirty="0"/>
              <a:t>Elements tell the bowser how to display content</a:t>
            </a:r>
          </a:p>
          <a:p>
            <a:pPr>
              <a:buFont typeface="Arial" panose="020B0604020202020204" pitchFamily="34" charset="0"/>
              <a:buChar char="•"/>
            </a:pPr>
            <a:r>
              <a:rPr lang="en-US" sz="1600" dirty="0"/>
              <a:t>Elements are defined by </a:t>
            </a:r>
            <a:r>
              <a:rPr lang="en-US" sz="1600" b="1" dirty="0"/>
              <a:t>TAGS</a:t>
            </a:r>
            <a:r>
              <a:rPr lang="en-US" sz="1600" dirty="0"/>
              <a:t> a start tag and an end tag</a:t>
            </a:r>
          </a:p>
          <a:p>
            <a:pPr>
              <a:buFont typeface="Arial" panose="020B0604020202020204" pitchFamily="34" charset="0"/>
              <a:buChar char="•"/>
            </a:pPr>
            <a:r>
              <a:rPr lang="en-US" sz="1600" dirty="0"/>
              <a:t>A web browsers purpose is to read the HTML documents and display them correctly. </a:t>
            </a:r>
          </a:p>
          <a:p>
            <a:pPr>
              <a:buFont typeface="Arial" panose="020B0604020202020204" pitchFamily="34" charset="0"/>
              <a:buChar char="•"/>
            </a:pPr>
            <a:r>
              <a:rPr lang="en-US" sz="1600" dirty="0"/>
              <a:t>Also known as the </a:t>
            </a:r>
            <a:r>
              <a:rPr lang="en-US" sz="1600" b="1" dirty="0"/>
              <a:t>skeleton</a:t>
            </a:r>
            <a:r>
              <a:rPr lang="en-US" sz="1600" dirty="0"/>
              <a:t> of the web page</a:t>
            </a:r>
          </a:p>
        </p:txBody>
      </p:sp>
    </p:spTree>
    <p:extLst>
      <p:ext uri="{BB962C8B-B14F-4D97-AF65-F5344CB8AC3E}">
        <p14:creationId xmlns:p14="http://schemas.microsoft.com/office/powerpoint/2010/main" val="24428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239486" y="772207"/>
            <a:ext cx="8665028" cy="547689"/>
          </a:xfrm>
        </p:spPr>
        <p:txBody>
          <a:bodyPr/>
          <a:lstStyle/>
          <a:p>
            <a:r>
              <a:rPr lang="en-US" dirty="0"/>
              <a:t>HTML STRUCTURE</a:t>
            </a:r>
            <a:endParaRPr lang="en-GB" dirty="0"/>
          </a:p>
        </p:txBody>
      </p: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239486" y="2018226"/>
            <a:ext cx="7125238" cy="3826099"/>
          </a:xfrm>
        </p:spPr>
        <p:txBody>
          <a:bodyPr>
            <a:normAutofit fontScale="70000" lnSpcReduction="20000"/>
          </a:bodyPr>
          <a:lstStyle/>
          <a:p>
            <a:pPr marL="0" indent="0">
              <a:lnSpc>
                <a:spcPct val="150000"/>
              </a:lnSpc>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Page Title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/title</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My first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GB" dirty="0"/>
          </a:p>
        </p:txBody>
      </p:sp>
    </p:spTree>
    <p:extLst>
      <p:ext uri="{BB962C8B-B14F-4D97-AF65-F5344CB8AC3E}">
        <p14:creationId xmlns:p14="http://schemas.microsoft.com/office/powerpoint/2010/main" val="196361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4401417" y="1138036"/>
            <a:ext cx="4083287" cy="1402470"/>
          </a:xfrm>
        </p:spPr>
        <p:txBody>
          <a:bodyPr vert="horz" lIns="91440" tIns="45720" rIns="91440" bIns="45720" rtlCol="0" anchor="t">
            <a:normAutofit/>
          </a:bodyPr>
          <a:lstStyle/>
          <a:p>
            <a:r>
              <a:rPr lang="en-US" sz="2800" dirty="0">
                <a:solidFill>
                  <a:srgbClr val="7030A0"/>
                </a:solidFill>
              </a:rPr>
              <a:t>WHAT IS CSS</a:t>
            </a:r>
            <a:br>
              <a:rPr lang="en-US" sz="2800" dirty="0">
                <a:solidFill>
                  <a:schemeClr val="tx1"/>
                </a:solidFill>
              </a:rPr>
            </a:br>
            <a:r>
              <a:rPr lang="en-US" sz="2800" dirty="0">
                <a:solidFill>
                  <a:schemeClr val="tx1"/>
                </a:solidFill>
              </a:rPr>
              <a:t>&lt;style&gt; color: “red”; &lt;/style&gt;</a:t>
            </a:r>
          </a:p>
        </p:txBody>
      </p:sp>
      <p:pic>
        <p:nvPicPr>
          <p:cNvPr id="3" name="Picture 2" descr="A cartoon of a child with his arms crossed&#10;&#10;Description automatically generated">
            <a:extLst>
              <a:ext uri="{FF2B5EF4-FFF2-40B4-BE49-F238E27FC236}">
                <a16:creationId xmlns:a16="http://schemas.microsoft.com/office/drawing/2014/main" id="{98A660FA-092A-B4DB-0A67-534C23BF67AB}"/>
              </a:ext>
            </a:extLst>
          </p:cNvPr>
          <p:cNvPicPr>
            <a:picLocks noChangeAspect="1"/>
          </p:cNvPicPr>
          <p:nvPr/>
        </p:nvPicPr>
        <p:blipFill rotWithShape="1">
          <a:blip r:embed="rId3">
            <a:extLst>
              <a:ext uri="{28A0092B-C50C-407E-A947-70E740481C1C}">
                <a14:useLocalDpi xmlns:a14="http://schemas.microsoft.com/office/drawing/2010/main" val="0"/>
              </a:ext>
            </a:extLst>
          </a:blip>
          <a:srcRect l="6944" r="11708"/>
          <a:stretch/>
        </p:blipFill>
        <p:spPr>
          <a:xfrm>
            <a:off x="20" y="10"/>
            <a:ext cx="3863363" cy="6857990"/>
          </a:xfrm>
          <a:prstGeom prst="rect">
            <a:avLst/>
          </a:prstGeom>
        </p:spPr>
      </p:pic>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4401417" y="2551176"/>
            <a:ext cx="4083287" cy="3591207"/>
          </a:xfrm>
        </p:spPr>
        <p:txBody>
          <a:bodyPr vert="horz" lIns="91440" tIns="45720" rIns="91440" bIns="45720" rtlCol="0">
            <a:normAutofit/>
          </a:bodyPr>
          <a:lstStyle/>
          <a:p>
            <a:pPr>
              <a:buFont typeface="Arial" panose="020B0604020202020204" pitchFamily="34" charset="0"/>
              <a:buChar char="•"/>
            </a:pPr>
            <a:r>
              <a:rPr lang="en-US" sz="1700" dirty="0"/>
              <a:t>Stands for </a:t>
            </a:r>
            <a:r>
              <a:rPr lang="en-US" sz="1700" b="1" dirty="0"/>
              <a:t>CASCADING STYLE SHEETS</a:t>
            </a:r>
          </a:p>
          <a:p>
            <a:pPr>
              <a:buFont typeface="Arial" panose="020B0604020202020204" pitchFamily="34" charset="0"/>
              <a:buChar char="•"/>
            </a:pPr>
            <a:r>
              <a:rPr lang="en-US" sz="1700" dirty="0"/>
              <a:t>CSS is the language we use to </a:t>
            </a:r>
            <a:r>
              <a:rPr lang="en-US" sz="1700" b="1" dirty="0"/>
              <a:t>STYLE</a:t>
            </a:r>
            <a:r>
              <a:rPr lang="en-US" sz="1700" dirty="0"/>
              <a:t> our HTML document </a:t>
            </a:r>
          </a:p>
          <a:p>
            <a:pPr>
              <a:buFont typeface="Arial" panose="020B0604020202020204" pitchFamily="34" charset="0"/>
              <a:buChar char="•"/>
            </a:pPr>
            <a:r>
              <a:rPr lang="en-US" sz="1700" dirty="0"/>
              <a:t>Describes how HTML elements should be displayed</a:t>
            </a:r>
          </a:p>
          <a:p>
            <a:pPr>
              <a:buFont typeface="Arial" panose="020B0604020202020204" pitchFamily="34" charset="0"/>
              <a:buChar char="•"/>
            </a:pPr>
            <a:r>
              <a:rPr lang="en-US" sz="1700" dirty="0"/>
              <a:t>External stylesheets are stored in CSS files</a:t>
            </a:r>
          </a:p>
          <a:p>
            <a:pPr>
              <a:buFont typeface="Arial" panose="020B0604020202020204" pitchFamily="34" charset="0"/>
              <a:buChar char="•"/>
            </a:pPr>
            <a:r>
              <a:rPr lang="en-US" sz="1700" dirty="0"/>
              <a:t>Allows us to avoid </a:t>
            </a:r>
            <a:r>
              <a:rPr lang="en-US" sz="1700" b="1" dirty="0"/>
              <a:t>INLINE STYLING</a:t>
            </a:r>
            <a:r>
              <a:rPr lang="en-US" sz="1700" dirty="0"/>
              <a:t>. </a:t>
            </a:r>
          </a:p>
          <a:p>
            <a:pPr>
              <a:buFont typeface="Arial" panose="020B0604020202020204" pitchFamily="34" charset="0"/>
              <a:buChar char="•"/>
            </a:pPr>
            <a:r>
              <a:rPr lang="en-US" sz="1700" dirty="0"/>
              <a:t>Known as the </a:t>
            </a:r>
            <a:r>
              <a:rPr lang="en-US" sz="1700" b="1" dirty="0"/>
              <a:t>ADJECTIVE</a:t>
            </a:r>
            <a:r>
              <a:rPr lang="en-US" sz="1700" dirty="0"/>
              <a:t> of web development </a:t>
            </a:r>
          </a:p>
        </p:txBody>
      </p:sp>
    </p:spTree>
    <p:extLst>
      <p:ext uri="{BB962C8B-B14F-4D97-AF65-F5344CB8AC3E}">
        <p14:creationId xmlns:p14="http://schemas.microsoft.com/office/powerpoint/2010/main" val="88844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239486" y="772207"/>
            <a:ext cx="8665028" cy="547689"/>
          </a:xfrm>
        </p:spPr>
        <p:txBody>
          <a:bodyPr/>
          <a:lstStyle/>
          <a:p>
            <a:r>
              <a:rPr lang="en-US" dirty="0"/>
              <a:t>CSS STRUCTURE</a:t>
            </a:r>
            <a:endParaRPr lang="en-GB" dirty="0"/>
          </a:p>
        </p:txBody>
      </p: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239486" y="2018226"/>
            <a:ext cx="4332514" cy="3826099"/>
          </a:xfrm>
        </p:spPr>
        <p:txBody>
          <a:bodyPr>
            <a:normAutofit fontScale="70000" lnSpcReduction="20000"/>
          </a:bodyPr>
          <a:lstStyle/>
          <a:p>
            <a:pPr marL="0" indent="0">
              <a:lnSpc>
                <a:spcPct val="150000"/>
              </a:lnSpc>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="mystyle.css"&gt;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GB" dirty="0"/>
          </a:p>
        </p:txBody>
      </p:sp>
      <p:sp>
        <p:nvSpPr>
          <p:cNvPr id="2" name="TextBox 1">
            <a:extLst>
              <a:ext uri="{FF2B5EF4-FFF2-40B4-BE49-F238E27FC236}">
                <a16:creationId xmlns:a16="http://schemas.microsoft.com/office/drawing/2014/main" id="{171E4D7B-F668-E647-2BF4-C8C01B12468A}"/>
              </a:ext>
            </a:extLst>
          </p:cNvPr>
          <p:cNvSpPr txBox="1"/>
          <p:nvPr/>
        </p:nvSpPr>
        <p:spPr>
          <a:xfrm>
            <a:off x="5679582" y="2018226"/>
            <a:ext cx="2896520" cy="2308324"/>
          </a:xfrm>
          <a:prstGeom prst="rect">
            <a:avLst/>
          </a:prstGeom>
          <a:noFill/>
        </p:spPr>
        <p:txBody>
          <a:bodyPr wrap="square" rtlCol="0">
            <a:spAutoFit/>
          </a:bodyPr>
          <a:lstStyle/>
          <a:p>
            <a:r>
              <a:rPr lang="en-GB" sz="1200" b="0" i="0" dirty="0">
                <a:solidFill>
                  <a:srgbClr val="A52A2A"/>
                </a:solidFill>
                <a:effectLst/>
                <a:latin typeface="Consolas" panose="020B0609020204030204" pitchFamily="49" charset="0"/>
              </a:rPr>
              <a:t>p </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a:t>
            </a:r>
            <a:r>
              <a:rPr lang="en-GB" sz="1200" b="0" i="0" dirty="0" err="1">
                <a:solidFill>
                  <a:srgbClr val="FF0000"/>
                </a:solidFill>
                <a:effectLst/>
                <a:latin typeface="Consolas" panose="020B0609020204030204" pitchFamily="49" charset="0"/>
              </a:rPr>
              <a:t>color</a:t>
            </a:r>
            <a:r>
              <a:rPr lang="en-GB" sz="1200" b="0" i="0" dirty="0">
                <a:solidFill>
                  <a:srgbClr val="000000"/>
                </a:solidFill>
                <a:effectLst/>
                <a:latin typeface="Consolas" panose="020B0609020204030204" pitchFamily="49" charset="0"/>
              </a:rPr>
              <a:t>:</a:t>
            </a:r>
            <a:r>
              <a:rPr lang="en-GB" sz="1200" b="0" i="0" dirty="0">
                <a:solidFill>
                  <a:srgbClr val="0000CD"/>
                </a:solidFill>
                <a:effectLst/>
                <a:latin typeface="Consolas" panose="020B0609020204030204" pitchFamily="49" charset="0"/>
              </a:rPr>
              <a:t> red</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text-align</a:t>
            </a:r>
            <a:r>
              <a:rPr lang="en-GB" sz="1200" b="0" i="0" dirty="0">
                <a:solidFill>
                  <a:srgbClr val="000000"/>
                </a:solidFill>
                <a:effectLst/>
                <a:latin typeface="Consolas" panose="020B0609020204030204" pitchFamily="49" charset="0"/>
              </a:rPr>
              <a:t>:</a:t>
            </a:r>
            <a:r>
              <a:rPr lang="en-GB" sz="1200" b="0" i="0" dirty="0">
                <a:solidFill>
                  <a:srgbClr val="0000CD"/>
                </a:solidFill>
                <a:effectLst/>
                <a:latin typeface="Consolas" panose="020B0609020204030204" pitchFamily="49" charset="0"/>
              </a:rPr>
              <a:t> </a:t>
            </a:r>
            <a:r>
              <a:rPr lang="en-GB" sz="1200" b="0" i="0" dirty="0" err="1">
                <a:solidFill>
                  <a:srgbClr val="0000CD"/>
                </a:solidFill>
                <a:effectLst/>
                <a:latin typeface="Consolas" panose="020B0609020204030204" pitchFamily="49" charset="0"/>
              </a:rPr>
              <a:t>center</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000000"/>
                </a:solidFill>
                <a:effectLst/>
                <a:latin typeface="Consolas" panose="020B0609020204030204" pitchFamily="49" charset="0"/>
              </a:rPr>
              <a:t>}</a:t>
            </a:r>
          </a:p>
          <a:p>
            <a:endParaRPr lang="en-GB" sz="1200" dirty="0">
              <a:solidFill>
                <a:srgbClr val="000000"/>
              </a:solidFill>
              <a:latin typeface="Consolas" panose="020B0609020204030204" pitchFamily="49" charset="0"/>
            </a:endParaRPr>
          </a:p>
          <a:p>
            <a:r>
              <a:rPr lang="en-GB" sz="1200" b="0" i="0" dirty="0">
                <a:solidFill>
                  <a:srgbClr val="A52A2A"/>
                </a:solidFill>
                <a:effectLst/>
                <a:latin typeface="Consolas" panose="020B0609020204030204" pitchFamily="49" charset="0"/>
              </a:rPr>
              <a:t>h1 </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a:t>
            </a:r>
            <a:r>
              <a:rPr lang="en-GB" sz="1200" b="0" i="0" dirty="0" err="1">
                <a:solidFill>
                  <a:srgbClr val="FF0000"/>
                </a:solidFill>
                <a:effectLst/>
                <a:latin typeface="Consolas" panose="020B0609020204030204" pitchFamily="49" charset="0"/>
              </a:rPr>
              <a:t>color</a:t>
            </a:r>
            <a:r>
              <a:rPr lang="en-GB" sz="1200" b="0" i="0" dirty="0">
                <a:solidFill>
                  <a:srgbClr val="000000"/>
                </a:solidFill>
                <a:effectLst/>
                <a:latin typeface="Consolas" panose="020B0609020204030204" pitchFamily="49" charset="0"/>
              </a:rPr>
              <a:t>:</a:t>
            </a:r>
            <a:r>
              <a:rPr lang="en-GB" sz="1200" b="0" i="0" dirty="0">
                <a:solidFill>
                  <a:srgbClr val="0000CD"/>
                </a:solidFill>
                <a:effectLst/>
                <a:latin typeface="Consolas" panose="020B0609020204030204" pitchFamily="49" charset="0"/>
              </a:rPr>
              <a:t> green</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000000"/>
                </a:solidFill>
                <a:effectLst/>
                <a:latin typeface="Consolas" panose="020B0609020204030204" pitchFamily="49" charset="0"/>
              </a:rPr>
              <a:t>}</a:t>
            </a:r>
          </a:p>
          <a:p>
            <a:endParaRPr lang="en-GB" sz="1200" dirty="0">
              <a:solidFill>
                <a:srgbClr val="000000"/>
              </a:solidFill>
              <a:latin typeface="Consolas" panose="020B0609020204030204" pitchFamily="49" charset="0"/>
            </a:endParaRPr>
          </a:p>
          <a:p>
            <a:r>
              <a:rPr lang="en-GB" sz="1200" b="0" i="0" dirty="0">
                <a:solidFill>
                  <a:srgbClr val="A52A2A"/>
                </a:solidFill>
                <a:effectLst/>
                <a:latin typeface="Consolas" panose="020B0609020204030204" pitchFamily="49" charset="0"/>
              </a:rPr>
              <a:t>body </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background-</a:t>
            </a:r>
            <a:r>
              <a:rPr lang="en-GB" sz="1200" b="0" i="0" dirty="0" err="1">
                <a:solidFill>
                  <a:srgbClr val="FF0000"/>
                </a:solidFill>
                <a:effectLst/>
                <a:latin typeface="Consolas" panose="020B0609020204030204" pitchFamily="49" charset="0"/>
              </a:rPr>
              <a:t>color</a:t>
            </a:r>
            <a:r>
              <a:rPr lang="en-GB" sz="1200" b="0" i="0" dirty="0">
                <a:solidFill>
                  <a:srgbClr val="000000"/>
                </a:solidFill>
                <a:effectLst/>
                <a:latin typeface="Consolas" panose="020B0609020204030204" pitchFamily="49" charset="0"/>
              </a:rPr>
              <a:t>:</a:t>
            </a:r>
            <a:r>
              <a:rPr lang="en-GB" sz="1200" b="0" i="0" dirty="0">
                <a:solidFill>
                  <a:srgbClr val="0000CD"/>
                </a:solidFill>
                <a:effectLst/>
                <a:latin typeface="Consolas" panose="020B0609020204030204" pitchFamily="49" charset="0"/>
              </a:rPr>
              <a:t> </a:t>
            </a:r>
            <a:r>
              <a:rPr lang="en-GB" sz="1200" b="0" i="0" dirty="0" err="1">
                <a:solidFill>
                  <a:srgbClr val="0000CD"/>
                </a:solidFill>
                <a:effectLst/>
                <a:latin typeface="Consolas" panose="020B0609020204030204" pitchFamily="49" charset="0"/>
              </a:rPr>
              <a:t>lightblue</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000000"/>
                </a:solidFill>
                <a:effectLst/>
                <a:latin typeface="Consolas" panose="020B0609020204030204" pitchFamily="49" charset="0"/>
              </a:rPr>
              <a:t>}</a:t>
            </a:r>
            <a:endParaRPr lang="en-GB" sz="1200" dirty="0"/>
          </a:p>
        </p:txBody>
      </p:sp>
      <p:sp>
        <p:nvSpPr>
          <p:cNvPr id="3" name="TextBox 2">
            <a:extLst>
              <a:ext uri="{FF2B5EF4-FFF2-40B4-BE49-F238E27FC236}">
                <a16:creationId xmlns:a16="http://schemas.microsoft.com/office/drawing/2014/main" id="{4F7C7ECA-F696-C4C8-67CD-B8C9B527B8A4}"/>
              </a:ext>
            </a:extLst>
          </p:cNvPr>
          <p:cNvSpPr txBox="1"/>
          <p:nvPr/>
        </p:nvSpPr>
        <p:spPr>
          <a:xfrm>
            <a:off x="5628068" y="1506828"/>
            <a:ext cx="1688283" cy="369332"/>
          </a:xfrm>
          <a:prstGeom prst="rect">
            <a:avLst/>
          </a:prstGeom>
          <a:noFill/>
        </p:spPr>
        <p:txBody>
          <a:bodyPr wrap="none" rtlCol="0">
            <a:spAutoFit/>
          </a:bodyPr>
          <a:lstStyle/>
          <a:p>
            <a:r>
              <a:rPr lang="en-GB" dirty="0"/>
              <a:t>Mystyle.css file</a:t>
            </a:r>
          </a:p>
        </p:txBody>
      </p:sp>
    </p:spTree>
    <p:extLst>
      <p:ext uri="{BB962C8B-B14F-4D97-AF65-F5344CB8AC3E}">
        <p14:creationId xmlns:p14="http://schemas.microsoft.com/office/powerpoint/2010/main" val="3833862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239486" y="772207"/>
            <a:ext cx="8665028" cy="547689"/>
          </a:xfrm>
        </p:spPr>
        <p:txBody>
          <a:bodyPr/>
          <a:lstStyle/>
          <a:p>
            <a:r>
              <a:rPr lang="en-US" dirty="0"/>
              <a:t>CSS SELECTORS</a:t>
            </a:r>
            <a:endParaRPr lang="en-GB" dirty="0"/>
          </a:p>
        </p:txBody>
      </p: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239485" y="2018226"/>
            <a:ext cx="4989337" cy="4273104"/>
          </a:xfrm>
        </p:spPr>
        <p:txBody>
          <a:bodyPr>
            <a:normAutofit fontScale="70000" lnSpcReduction="20000"/>
          </a:bodyPr>
          <a:lstStyle/>
          <a:p>
            <a:pPr marL="0" indent="0">
              <a:lnSpc>
                <a:spcPct val="150000"/>
              </a:lnSpc>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="mystyle.css"&gt;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C00000"/>
                </a:solidFill>
                <a:effectLst/>
                <a:latin typeface="Consolas" panose="020B0609020204030204" pitchFamily="49" charset="0"/>
              </a:rPr>
              <a:t>p</a:t>
            </a:r>
            <a:r>
              <a:rPr lang="en-US" b="0" i="0" dirty="0">
                <a:solidFill>
                  <a:srgbClr val="0000CD"/>
                </a:solidFill>
                <a:effectLst/>
                <a:latin typeface="Consolas" panose="020B0609020204030204" pitchFamily="49" charset="0"/>
              </a:rPr>
              <a:t> </a:t>
            </a:r>
            <a:r>
              <a:rPr lang="en-US" b="0" i="0" dirty="0">
                <a:solidFill>
                  <a:srgbClr val="FF0000"/>
                </a:solidFill>
                <a:effectLst/>
                <a:latin typeface="Consolas" panose="020B0609020204030204" pitchFamily="49" charset="0"/>
              </a:rPr>
              <a:t>id</a:t>
            </a:r>
            <a:r>
              <a:rPr lang="en-US" b="0" i="0" dirty="0">
                <a:solidFill>
                  <a:srgbClr val="0000CD"/>
                </a:solidFill>
                <a:effectLst/>
                <a:latin typeface="Consolas" panose="020B0609020204030204" pitchFamily="49" charset="0"/>
              </a:rPr>
              <a:t>="para1"&gt;</a:t>
            </a:r>
            <a:r>
              <a:rPr lang="en-US" b="0" i="0" dirty="0">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C00000"/>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p>
          <a:p>
            <a:pPr marL="0" indent="0">
              <a:lnSpc>
                <a:spcPct val="150000"/>
              </a:lnSpc>
              <a:buNone/>
            </a:pPr>
            <a:r>
              <a:rPr lang="en-US" dirty="0">
                <a:solidFill>
                  <a:schemeClr val="accent1">
                    <a:lumMod val="75000"/>
                  </a:schemeClr>
                </a:solidFill>
              </a:rPr>
              <a:t>&lt;</a:t>
            </a:r>
            <a:r>
              <a:rPr lang="en-US" dirty="0">
                <a:solidFill>
                  <a:srgbClr val="C00000"/>
                </a:solidFill>
              </a:rPr>
              <a:t>p</a:t>
            </a:r>
            <a:r>
              <a:rPr lang="en-US" dirty="0"/>
              <a:t> </a:t>
            </a:r>
            <a:r>
              <a:rPr lang="en-US" dirty="0">
                <a:solidFill>
                  <a:srgbClr val="FF0000"/>
                </a:solidFill>
              </a:rPr>
              <a:t>class</a:t>
            </a:r>
            <a:r>
              <a:rPr lang="en-US" dirty="0">
                <a:solidFill>
                  <a:schemeClr val="accent1">
                    <a:lumMod val="75000"/>
                  </a:schemeClr>
                </a:solidFill>
              </a:rPr>
              <a:t>="center"&gt;</a:t>
            </a:r>
            <a:r>
              <a:rPr lang="en-US" dirty="0"/>
              <a:t>Red and center-aligned paragraph.</a:t>
            </a:r>
            <a:r>
              <a:rPr lang="en-US" dirty="0">
                <a:solidFill>
                  <a:srgbClr val="2B3988"/>
                </a:solidFill>
              </a:rPr>
              <a:t>&lt;</a:t>
            </a:r>
            <a:r>
              <a:rPr lang="en-US" dirty="0">
                <a:solidFill>
                  <a:srgbClr val="C00000"/>
                </a:solidFill>
              </a:rPr>
              <a:t>/p</a:t>
            </a:r>
            <a:r>
              <a:rPr lang="en-US" dirty="0">
                <a:solidFill>
                  <a:srgbClr val="2B3988"/>
                </a:solidFill>
              </a:rPr>
              <a:t>&gt;</a:t>
            </a:r>
            <a:r>
              <a:rPr lang="en-US" dirty="0"/>
              <a:t> </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GB" dirty="0"/>
          </a:p>
        </p:txBody>
      </p:sp>
      <p:sp>
        <p:nvSpPr>
          <p:cNvPr id="2" name="TextBox 1">
            <a:extLst>
              <a:ext uri="{FF2B5EF4-FFF2-40B4-BE49-F238E27FC236}">
                <a16:creationId xmlns:a16="http://schemas.microsoft.com/office/drawing/2014/main" id="{171E4D7B-F668-E647-2BF4-C8C01B12468A}"/>
              </a:ext>
            </a:extLst>
          </p:cNvPr>
          <p:cNvSpPr txBox="1"/>
          <p:nvPr/>
        </p:nvSpPr>
        <p:spPr>
          <a:xfrm>
            <a:off x="5679582" y="2018226"/>
            <a:ext cx="2896520" cy="3231654"/>
          </a:xfrm>
          <a:prstGeom prst="rect">
            <a:avLst/>
          </a:prstGeom>
          <a:noFill/>
        </p:spPr>
        <p:txBody>
          <a:bodyPr wrap="square" rtlCol="0">
            <a:spAutoFit/>
          </a:bodyPr>
          <a:lstStyle/>
          <a:p>
            <a:r>
              <a:rPr lang="es-ES" sz="1200" b="0" i="0" dirty="0">
                <a:solidFill>
                  <a:srgbClr val="A52A2A"/>
                </a:solidFill>
                <a:effectLst/>
                <a:latin typeface="Consolas" panose="020B0609020204030204" pitchFamily="49" charset="0"/>
              </a:rPr>
              <a:t>#para1 </a:t>
            </a:r>
            <a:r>
              <a:rPr lang="es-ES" sz="1200" b="0" i="0" dirty="0">
                <a:solidFill>
                  <a:srgbClr val="000000"/>
                </a:solidFill>
                <a:effectLst/>
                <a:latin typeface="Consolas" panose="020B0609020204030204" pitchFamily="49" charset="0"/>
              </a:rPr>
              <a:t>{</a:t>
            </a:r>
            <a:br>
              <a:rPr lang="es-ES" sz="1200" b="0" i="0" dirty="0">
                <a:solidFill>
                  <a:srgbClr val="FF0000"/>
                </a:solidFill>
                <a:effectLst/>
                <a:latin typeface="Consolas" panose="020B0609020204030204" pitchFamily="49" charset="0"/>
              </a:rPr>
            </a:br>
            <a:r>
              <a:rPr lang="es-ES" sz="1200" b="0" i="0" dirty="0">
                <a:solidFill>
                  <a:srgbClr val="FF0000"/>
                </a:solidFill>
                <a:effectLst/>
                <a:latin typeface="Consolas" panose="020B0609020204030204" pitchFamily="49" charset="0"/>
              </a:rPr>
              <a:t>  </a:t>
            </a:r>
            <a:r>
              <a:rPr lang="es-ES" sz="1200" b="0" i="0" dirty="0" err="1">
                <a:solidFill>
                  <a:srgbClr val="FF0000"/>
                </a:solidFill>
                <a:effectLst/>
                <a:latin typeface="Consolas" panose="020B0609020204030204" pitchFamily="49" charset="0"/>
              </a:rPr>
              <a:t>text-align</a:t>
            </a:r>
            <a:r>
              <a:rPr lang="es-ES" sz="1200" b="0" i="0" dirty="0">
                <a:solidFill>
                  <a:srgbClr val="000000"/>
                </a:solidFill>
                <a:effectLst/>
                <a:latin typeface="Consolas" panose="020B0609020204030204" pitchFamily="49" charset="0"/>
              </a:rPr>
              <a:t>:</a:t>
            </a:r>
            <a:r>
              <a:rPr lang="es-ES" sz="1200" b="0" i="0" dirty="0">
                <a:solidFill>
                  <a:srgbClr val="0000CD"/>
                </a:solidFill>
                <a:effectLst/>
                <a:latin typeface="Consolas" panose="020B0609020204030204" pitchFamily="49" charset="0"/>
              </a:rPr>
              <a:t> center</a:t>
            </a:r>
            <a:r>
              <a:rPr lang="es-ES" sz="1200" b="0" i="0" dirty="0">
                <a:solidFill>
                  <a:srgbClr val="000000"/>
                </a:solidFill>
                <a:effectLst/>
                <a:latin typeface="Consolas" panose="020B0609020204030204" pitchFamily="49" charset="0"/>
              </a:rPr>
              <a:t>;</a:t>
            </a:r>
            <a:br>
              <a:rPr lang="es-ES" sz="1200" b="0" i="0" dirty="0">
                <a:solidFill>
                  <a:srgbClr val="FF0000"/>
                </a:solidFill>
                <a:effectLst/>
                <a:latin typeface="Consolas" panose="020B0609020204030204" pitchFamily="49" charset="0"/>
              </a:rPr>
            </a:br>
            <a:r>
              <a:rPr lang="es-ES" sz="1200" b="0" i="0" dirty="0">
                <a:solidFill>
                  <a:srgbClr val="FF0000"/>
                </a:solidFill>
                <a:effectLst/>
                <a:latin typeface="Consolas" panose="020B0609020204030204" pitchFamily="49" charset="0"/>
              </a:rPr>
              <a:t>  color</a:t>
            </a:r>
            <a:r>
              <a:rPr lang="es-ES" sz="1200" b="0" i="0" dirty="0">
                <a:solidFill>
                  <a:srgbClr val="000000"/>
                </a:solidFill>
                <a:effectLst/>
                <a:latin typeface="Consolas" panose="020B0609020204030204" pitchFamily="49" charset="0"/>
              </a:rPr>
              <a:t>:</a:t>
            </a:r>
            <a:r>
              <a:rPr lang="es-ES" sz="1200" b="0" i="0" dirty="0">
                <a:solidFill>
                  <a:srgbClr val="0000CD"/>
                </a:solidFill>
                <a:effectLst/>
                <a:latin typeface="Consolas" panose="020B0609020204030204" pitchFamily="49" charset="0"/>
              </a:rPr>
              <a:t> red</a:t>
            </a:r>
            <a:r>
              <a:rPr lang="es-ES" sz="1200" b="0" i="0" dirty="0">
                <a:solidFill>
                  <a:srgbClr val="000000"/>
                </a:solidFill>
                <a:effectLst/>
                <a:latin typeface="Consolas" panose="020B0609020204030204" pitchFamily="49" charset="0"/>
              </a:rPr>
              <a:t>;</a:t>
            </a:r>
            <a:br>
              <a:rPr lang="es-ES" sz="1200" b="0" i="0" dirty="0">
                <a:solidFill>
                  <a:srgbClr val="FF0000"/>
                </a:solidFill>
                <a:effectLst/>
                <a:latin typeface="Consolas" panose="020B0609020204030204" pitchFamily="49" charset="0"/>
              </a:rPr>
            </a:br>
            <a:r>
              <a:rPr lang="es-ES" sz="1200" b="0" i="0" dirty="0">
                <a:solidFill>
                  <a:srgbClr val="000000"/>
                </a:solidFill>
                <a:effectLst/>
                <a:latin typeface="Consolas" panose="020B0609020204030204" pitchFamily="49" charset="0"/>
              </a:rPr>
              <a:t>}</a:t>
            </a:r>
          </a:p>
          <a:p>
            <a:endParaRPr lang="es-ES" sz="1200" dirty="0">
              <a:solidFill>
                <a:srgbClr val="000000"/>
              </a:solidFill>
              <a:latin typeface="Consolas" panose="020B0609020204030204" pitchFamily="49" charset="0"/>
            </a:endParaRPr>
          </a:p>
          <a:p>
            <a:endParaRPr lang="es-ES" sz="1200" dirty="0">
              <a:solidFill>
                <a:srgbClr val="000000"/>
              </a:solidFill>
              <a:latin typeface="Consolas" panose="020B0609020204030204" pitchFamily="49" charset="0"/>
            </a:endParaRPr>
          </a:p>
          <a:p>
            <a:r>
              <a:rPr lang="en-GB" sz="1200" b="0" i="0" dirty="0">
                <a:solidFill>
                  <a:srgbClr val="A52A2A"/>
                </a:solidFill>
                <a:effectLst/>
                <a:latin typeface="Consolas" panose="020B0609020204030204" pitchFamily="49" charset="0"/>
              </a:rPr>
              <a:t>.</a:t>
            </a:r>
            <a:r>
              <a:rPr lang="en-GB" sz="1200" b="0" i="0" dirty="0" err="1">
                <a:solidFill>
                  <a:srgbClr val="A52A2A"/>
                </a:solidFill>
                <a:effectLst/>
                <a:latin typeface="Consolas" panose="020B0609020204030204" pitchFamily="49" charset="0"/>
              </a:rPr>
              <a:t>center</a:t>
            </a:r>
            <a:r>
              <a:rPr lang="en-GB" sz="1200" b="0" i="0" dirty="0">
                <a:solidFill>
                  <a:srgbClr val="A52A2A"/>
                </a:solidFill>
                <a:effectLst/>
                <a:latin typeface="Consolas" panose="020B0609020204030204" pitchFamily="49" charset="0"/>
              </a:rPr>
              <a:t> </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text-align</a:t>
            </a:r>
            <a:r>
              <a:rPr lang="en-GB" sz="1200" b="0" i="0" dirty="0">
                <a:solidFill>
                  <a:srgbClr val="000000"/>
                </a:solidFill>
                <a:effectLst/>
                <a:latin typeface="Consolas" panose="020B0609020204030204" pitchFamily="49" charset="0"/>
              </a:rPr>
              <a:t>:</a:t>
            </a:r>
            <a:r>
              <a:rPr lang="en-GB" sz="1200" b="0" i="0" dirty="0">
                <a:solidFill>
                  <a:srgbClr val="0000CD"/>
                </a:solidFill>
                <a:effectLst/>
                <a:latin typeface="Consolas" panose="020B0609020204030204" pitchFamily="49" charset="0"/>
              </a:rPr>
              <a:t> </a:t>
            </a:r>
            <a:r>
              <a:rPr lang="en-GB" sz="1200" b="0" i="0" dirty="0" err="1">
                <a:solidFill>
                  <a:srgbClr val="0000CD"/>
                </a:solidFill>
                <a:effectLst/>
                <a:latin typeface="Consolas" panose="020B0609020204030204" pitchFamily="49" charset="0"/>
              </a:rPr>
              <a:t>center</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a:t>
            </a:r>
            <a:r>
              <a:rPr lang="en-GB" sz="1200" b="0" i="0" dirty="0" err="1">
                <a:solidFill>
                  <a:srgbClr val="FF0000"/>
                </a:solidFill>
                <a:effectLst/>
                <a:latin typeface="Consolas" panose="020B0609020204030204" pitchFamily="49" charset="0"/>
              </a:rPr>
              <a:t>color</a:t>
            </a:r>
            <a:r>
              <a:rPr lang="en-GB" sz="1200" b="0" i="0" dirty="0">
                <a:solidFill>
                  <a:srgbClr val="000000"/>
                </a:solidFill>
                <a:effectLst/>
                <a:latin typeface="Consolas" panose="020B0609020204030204" pitchFamily="49" charset="0"/>
              </a:rPr>
              <a:t>:</a:t>
            </a:r>
            <a:r>
              <a:rPr lang="en-GB" sz="1200" b="0" i="0" dirty="0">
                <a:solidFill>
                  <a:srgbClr val="0000CD"/>
                </a:solidFill>
                <a:effectLst/>
                <a:latin typeface="Consolas" panose="020B0609020204030204" pitchFamily="49" charset="0"/>
              </a:rPr>
              <a:t> red</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000000"/>
                </a:solidFill>
                <a:effectLst/>
                <a:latin typeface="Consolas" panose="020B0609020204030204" pitchFamily="49" charset="0"/>
              </a:rPr>
              <a:t>}</a:t>
            </a:r>
          </a:p>
          <a:p>
            <a:endParaRPr lang="en-GB" sz="1200" dirty="0">
              <a:solidFill>
                <a:srgbClr val="000000"/>
              </a:solidFill>
              <a:latin typeface="Consolas" panose="020B0609020204030204" pitchFamily="49" charset="0"/>
            </a:endParaRPr>
          </a:p>
          <a:p>
            <a:endParaRPr lang="en-GB" sz="1200" dirty="0">
              <a:solidFill>
                <a:srgbClr val="000000"/>
              </a:solidFill>
              <a:latin typeface="Consolas" panose="020B0609020204030204" pitchFamily="49" charset="0"/>
            </a:endParaRPr>
          </a:p>
          <a:p>
            <a:r>
              <a:rPr lang="en-GB" sz="1200" b="0" i="0" dirty="0">
                <a:solidFill>
                  <a:srgbClr val="A52A2A"/>
                </a:solidFill>
                <a:effectLst/>
                <a:latin typeface="Consolas" panose="020B0609020204030204" pitchFamily="49" charset="0"/>
              </a:rPr>
              <a:t>Body</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text-align</a:t>
            </a:r>
            <a:r>
              <a:rPr lang="en-GB" sz="1200" b="0" i="0" dirty="0">
                <a:solidFill>
                  <a:srgbClr val="000000"/>
                </a:solidFill>
                <a:effectLst/>
                <a:latin typeface="Consolas" panose="020B0609020204030204" pitchFamily="49" charset="0"/>
              </a:rPr>
              <a:t>:</a:t>
            </a:r>
            <a:r>
              <a:rPr lang="en-GB" sz="1200" b="0" i="0" dirty="0">
                <a:solidFill>
                  <a:srgbClr val="0000CD"/>
                </a:solidFill>
                <a:effectLst/>
                <a:latin typeface="Consolas" panose="020B0609020204030204" pitchFamily="49" charset="0"/>
              </a:rPr>
              <a:t> </a:t>
            </a:r>
            <a:r>
              <a:rPr lang="en-GB" sz="1200" b="0" i="0" dirty="0" err="1">
                <a:solidFill>
                  <a:srgbClr val="0000CD"/>
                </a:solidFill>
                <a:effectLst/>
                <a:latin typeface="Consolas" panose="020B0609020204030204" pitchFamily="49" charset="0"/>
              </a:rPr>
              <a:t>center</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FF0000"/>
                </a:solidFill>
                <a:effectLst/>
                <a:latin typeface="Consolas" panose="020B0609020204030204" pitchFamily="49" charset="0"/>
              </a:rPr>
              <a:t>  Background-</a:t>
            </a:r>
            <a:r>
              <a:rPr lang="en-GB" sz="1200" b="0" i="0" dirty="0" err="1">
                <a:solidFill>
                  <a:srgbClr val="FF0000"/>
                </a:solidFill>
                <a:effectLst/>
                <a:latin typeface="Consolas" panose="020B0609020204030204" pitchFamily="49" charset="0"/>
              </a:rPr>
              <a:t>color</a:t>
            </a:r>
            <a:r>
              <a:rPr lang="en-GB" sz="1200" dirty="0">
                <a:solidFill>
                  <a:srgbClr val="2B3988"/>
                </a:solidFill>
                <a:latin typeface="Consolas" panose="020B0609020204030204" pitchFamily="49" charset="0"/>
              </a:rPr>
              <a:t>: blue</a:t>
            </a:r>
            <a:r>
              <a:rPr lang="en-GB" sz="1200" b="0" i="0" dirty="0">
                <a:solidFill>
                  <a:srgbClr val="000000"/>
                </a:solidFill>
                <a:effectLst/>
                <a:latin typeface="Consolas" panose="020B0609020204030204" pitchFamily="49" charset="0"/>
              </a:rPr>
              <a:t>;</a:t>
            </a:r>
            <a:br>
              <a:rPr lang="en-GB" sz="1200" b="0" i="0" dirty="0">
                <a:solidFill>
                  <a:srgbClr val="FF0000"/>
                </a:solidFill>
                <a:effectLst/>
                <a:latin typeface="Consolas" panose="020B0609020204030204" pitchFamily="49" charset="0"/>
              </a:rPr>
            </a:br>
            <a:r>
              <a:rPr lang="en-GB" sz="1200" b="0" i="0" dirty="0">
                <a:solidFill>
                  <a:srgbClr val="000000"/>
                </a:solidFill>
                <a:effectLst/>
                <a:latin typeface="Consolas" panose="020B0609020204030204" pitchFamily="49" charset="0"/>
              </a:rPr>
              <a:t>}</a:t>
            </a:r>
            <a:endParaRPr lang="en-GB" sz="1200" dirty="0"/>
          </a:p>
          <a:p>
            <a:endParaRPr lang="en-GB" sz="1200" dirty="0"/>
          </a:p>
        </p:txBody>
      </p:sp>
      <p:sp>
        <p:nvSpPr>
          <p:cNvPr id="3" name="TextBox 2">
            <a:extLst>
              <a:ext uri="{FF2B5EF4-FFF2-40B4-BE49-F238E27FC236}">
                <a16:creationId xmlns:a16="http://schemas.microsoft.com/office/drawing/2014/main" id="{4F7C7ECA-F696-C4C8-67CD-B8C9B527B8A4}"/>
              </a:ext>
            </a:extLst>
          </p:cNvPr>
          <p:cNvSpPr txBox="1"/>
          <p:nvPr/>
        </p:nvSpPr>
        <p:spPr>
          <a:xfrm>
            <a:off x="5628068" y="1506828"/>
            <a:ext cx="1688283" cy="369332"/>
          </a:xfrm>
          <a:prstGeom prst="rect">
            <a:avLst/>
          </a:prstGeom>
          <a:noFill/>
        </p:spPr>
        <p:txBody>
          <a:bodyPr wrap="none" rtlCol="0">
            <a:spAutoFit/>
          </a:bodyPr>
          <a:lstStyle/>
          <a:p>
            <a:r>
              <a:rPr lang="en-GB" dirty="0"/>
              <a:t>Mystyle.css file</a:t>
            </a:r>
          </a:p>
        </p:txBody>
      </p:sp>
    </p:spTree>
    <p:extLst>
      <p:ext uri="{BB962C8B-B14F-4D97-AF65-F5344CB8AC3E}">
        <p14:creationId xmlns:p14="http://schemas.microsoft.com/office/powerpoint/2010/main" val="224917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4401417" y="1138036"/>
            <a:ext cx="4083287" cy="1402470"/>
          </a:xfrm>
        </p:spPr>
        <p:txBody>
          <a:bodyPr vert="horz" lIns="91440" tIns="45720" rIns="91440" bIns="45720" rtlCol="0" anchor="t">
            <a:normAutofit/>
          </a:bodyPr>
          <a:lstStyle/>
          <a:p>
            <a:r>
              <a:rPr lang="en-US" sz="2800" dirty="0">
                <a:solidFill>
                  <a:srgbClr val="7030A0"/>
                </a:solidFill>
              </a:rPr>
              <a:t>WHAT IS JAVASCRIPT</a:t>
            </a:r>
            <a:br>
              <a:rPr lang="en-US" sz="2800" dirty="0">
                <a:solidFill>
                  <a:schemeClr val="tx1"/>
                </a:solidFill>
              </a:rPr>
            </a:br>
            <a:r>
              <a:rPr lang="en-US" sz="2400" dirty="0">
                <a:solidFill>
                  <a:schemeClr val="tx1"/>
                </a:solidFill>
              </a:rPr>
              <a:t>const </a:t>
            </a:r>
            <a:r>
              <a:rPr lang="en-US" sz="2400" dirty="0" err="1">
                <a:solidFill>
                  <a:schemeClr val="tx1"/>
                </a:solidFill>
              </a:rPr>
              <a:t>myName</a:t>
            </a:r>
            <a:r>
              <a:rPr lang="en-US" sz="2400" dirty="0">
                <a:solidFill>
                  <a:schemeClr val="tx1"/>
                </a:solidFill>
              </a:rPr>
              <a:t> = “matt”;</a:t>
            </a:r>
          </a:p>
        </p:txBody>
      </p:sp>
      <p:pic>
        <p:nvPicPr>
          <p:cNvPr id="12" name="Picture 11">
            <a:extLst>
              <a:ext uri="{FF2B5EF4-FFF2-40B4-BE49-F238E27FC236}">
                <a16:creationId xmlns:a16="http://schemas.microsoft.com/office/drawing/2014/main" id="{C594E7BD-F386-BAD4-E659-1C951BB60612}"/>
              </a:ext>
            </a:extLst>
          </p:cNvPr>
          <p:cNvPicPr>
            <a:picLocks noChangeAspect="1"/>
          </p:cNvPicPr>
          <p:nvPr/>
        </p:nvPicPr>
        <p:blipFill>
          <a:blip r:embed="rId3">
            <a:extLst>
              <a:ext uri="{28A0092B-C50C-407E-A947-70E740481C1C}">
                <a14:useLocalDpi xmlns:a14="http://schemas.microsoft.com/office/drawing/2010/main" val="0"/>
              </a:ext>
            </a:extLst>
          </a:blip>
          <a:srcRect l="21833" r="21833"/>
          <a:stretch/>
        </p:blipFill>
        <p:spPr>
          <a:xfrm>
            <a:off x="20" y="10"/>
            <a:ext cx="3863363" cy="6857990"/>
          </a:xfrm>
          <a:prstGeom prst="rect">
            <a:avLst/>
          </a:prstGeom>
        </p:spPr>
      </p:pic>
      <p:cxnSp>
        <p:nvCxnSpPr>
          <p:cNvPr id="17" name="Straight Connector 16">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4401417" y="2551176"/>
            <a:ext cx="4083287" cy="3591207"/>
          </a:xfrm>
        </p:spPr>
        <p:txBody>
          <a:bodyPr vert="horz" lIns="91440" tIns="45720" rIns="91440" bIns="45720" rtlCol="0">
            <a:noAutofit/>
          </a:bodyPr>
          <a:lstStyle/>
          <a:p>
            <a:pPr>
              <a:buFont typeface="Arial" panose="020B0604020202020204" pitchFamily="34" charset="0"/>
              <a:buChar char="•"/>
            </a:pPr>
            <a:r>
              <a:rPr lang="en-US" sz="1600" dirty="0" err="1"/>
              <a:t>Javascript</a:t>
            </a:r>
            <a:r>
              <a:rPr lang="en-US" sz="1600" dirty="0"/>
              <a:t> is the world’s most popular programming language</a:t>
            </a:r>
          </a:p>
          <a:p>
            <a:pPr>
              <a:buFont typeface="Arial" panose="020B0604020202020204" pitchFamily="34" charset="0"/>
              <a:buChar char="•"/>
            </a:pPr>
            <a:r>
              <a:rPr lang="en-US" sz="1600" dirty="0" err="1"/>
              <a:t>Javascript</a:t>
            </a:r>
            <a:r>
              <a:rPr lang="en-US" sz="1600" dirty="0"/>
              <a:t> is the programming language of the </a:t>
            </a:r>
            <a:r>
              <a:rPr lang="en-US" sz="1600" b="1" dirty="0"/>
              <a:t>WEB</a:t>
            </a:r>
          </a:p>
          <a:p>
            <a:pPr>
              <a:buFont typeface="Arial" panose="020B0604020202020204" pitchFamily="34" charset="0"/>
              <a:buChar char="•"/>
            </a:pPr>
            <a:r>
              <a:rPr lang="en-US" sz="1600" dirty="0"/>
              <a:t>Known as the </a:t>
            </a:r>
            <a:r>
              <a:rPr lang="en-US" sz="1600" b="1" dirty="0"/>
              <a:t>VERB</a:t>
            </a:r>
            <a:r>
              <a:rPr lang="en-US" sz="1600" dirty="0"/>
              <a:t> of the </a:t>
            </a:r>
            <a:r>
              <a:rPr lang="en-US" sz="1600" b="1" dirty="0"/>
              <a:t>WEB</a:t>
            </a:r>
          </a:p>
          <a:p>
            <a:pPr>
              <a:buFont typeface="Arial" panose="020B0604020202020204" pitchFamily="34" charset="0"/>
              <a:buChar char="•"/>
            </a:pPr>
            <a:r>
              <a:rPr lang="en-US" sz="1600" dirty="0"/>
              <a:t>Used when you want an event to take place</a:t>
            </a:r>
          </a:p>
          <a:p>
            <a:pPr>
              <a:buFont typeface="Arial" panose="020B0604020202020204" pitchFamily="34" charset="0"/>
              <a:buChar char="•"/>
            </a:pPr>
            <a:r>
              <a:rPr lang="en-US" sz="1600" dirty="0"/>
              <a:t>For example, a button click. </a:t>
            </a:r>
          </a:p>
        </p:txBody>
      </p:sp>
    </p:spTree>
    <p:extLst>
      <p:ext uri="{BB962C8B-B14F-4D97-AF65-F5344CB8AC3E}">
        <p14:creationId xmlns:p14="http://schemas.microsoft.com/office/powerpoint/2010/main" val="393016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239486" y="772207"/>
            <a:ext cx="8665028" cy="547689"/>
          </a:xfrm>
        </p:spPr>
        <p:txBody>
          <a:bodyPr/>
          <a:lstStyle/>
          <a:p>
            <a:r>
              <a:rPr lang="en-US" dirty="0"/>
              <a:t>JAVASCRIPT STRUCTURE</a:t>
            </a:r>
            <a:endParaRPr lang="en-GB" dirty="0"/>
          </a:p>
        </p:txBody>
      </p: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239486" y="2018226"/>
            <a:ext cx="4332514" cy="3826099"/>
          </a:xfrm>
        </p:spPr>
        <p:txBody>
          <a:bodyPr>
            <a:normAutofit fontScale="55000" lnSpcReduction="20000"/>
          </a:bodyPr>
          <a:lstStyle/>
          <a:p>
            <a:pPr marL="0" indent="0">
              <a:lnSpc>
                <a:spcPct val="150000"/>
              </a:lnSpc>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="mystyle.css"&gt;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C00000"/>
                </a:solidFill>
                <a:effectLst/>
                <a:latin typeface="Consolas" panose="020B0609020204030204" pitchFamily="49" charset="0"/>
              </a:rPr>
              <a:t>p</a:t>
            </a:r>
            <a:r>
              <a:rPr lang="en-US" b="0" i="0" dirty="0">
                <a:solidFill>
                  <a:srgbClr val="0000CD"/>
                </a:solidFill>
                <a:effectLst/>
                <a:latin typeface="Consolas" panose="020B0609020204030204" pitchFamily="49" charset="0"/>
              </a:rPr>
              <a:t> </a:t>
            </a:r>
            <a:r>
              <a:rPr lang="en-US" b="0" i="0" dirty="0">
                <a:solidFill>
                  <a:srgbClr val="FF0000"/>
                </a:solidFill>
                <a:effectLst/>
                <a:latin typeface="Consolas" panose="020B0609020204030204" pitchFamily="49" charset="0"/>
              </a:rPr>
              <a:t>id</a:t>
            </a:r>
            <a:r>
              <a:rPr lang="en-US" b="0" i="0" dirty="0">
                <a:solidFill>
                  <a:srgbClr val="0000CD"/>
                </a:solidFill>
                <a:effectLst/>
                <a:latin typeface="Consolas" panose="020B0609020204030204" pitchFamily="49" charset="0"/>
              </a:rPr>
              <a:t>="para1"&gt;</a:t>
            </a:r>
            <a:r>
              <a:rPr lang="en-US" b="0" i="0" dirty="0">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C00000"/>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p>
          <a:p>
            <a:pPr marL="0" indent="0">
              <a:lnSpc>
                <a:spcPct val="150000"/>
              </a:lnSpc>
              <a:buNone/>
            </a:pPr>
            <a:r>
              <a:rPr lang="en-US" dirty="0">
                <a:solidFill>
                  <a:schemeClr val="accent1">
                    <a:lumMod val="75000"/>
                  </a:schemeClr>
                </a:solidFill>
              </a:rPr>
              <a:t>&lt;</a:t>
            </a:r>
            <a:r>
              <a:rPr lang="en-US" dirty="0">
                <a:solidFill>
                  <a:srgbClr val="C00000"/>
                </a:solidFill>
              </a:rPr>
              <a:t>p</a:t>
            </a:r>
            <a:r>
              <a:rPr lang="en-US" dirty="0"/>
              <a:t> </a:t>
            </a:r>
            <a:r>
              <a:rPr lang="en-US" dirty="0">
                <a:solidFill>
                  <a:srgbClr val="FF0000"/>
                </a:solidFill>
              </a:rPr>
              <a:t>class</a:t>
            </a:r>
            <a:r>
              <a:rPr lang="en-US" dirty="0">
                <a:solidFill>
                  <a:schemeClr val="accent1">
                    <a:lumMod val="75000"/>
                  </a:schemeClr>
                </a:solidFill>
              </a:rPr>
              <a:t>="center"&gt;</a:t>
            </a:r>
            <a:r>
              <a:rPr lang="en-US" dirty="0"/>
              <a:t>Red and center-aligned paragraph.</a:t>
            </a:r>
            <a:r>
              <a:rPr lang="en-US" dirty="0">
                <a:solidFill>
                  <a:srgbClr val="2B3988"/>
                </a:solidFill>
              </a:rPr>
              <a:t>&lt;</a:t>
            </a:r>
            <a:r>
              <a:rPr lang="en-US" dirty="0">
                <a:solidFill>
                  <a:srgbClr val="C00000"/>
                </a:solidFill>
              </a:rPr>
              <a:t>/p</a:t>
            </a:r>
            <a:r>
              <a:rPr lang="en-US" dirty="0">
                <a:solidFill>
                  <a:srgbClr val="2B3988"/>
                </a:solidFill>
              </a:rPr>
              <a:t>&gt;</a:t>
            </a:r>
          </a:p>
          <a:p>
            <a:pPr marL="0" indent="0">
              <a:lnSpc>
                <a:spcPct val="150000"/>
              </a:lnSpc>
              <a:buNone/>
            </a:pPr>
            <a:r>
              <a:rPr lang="en-US" dirty="0">
                <a:solidFill>
                  <a:schemeClr val="accent1">
                    <a:lumMod val="50000"/>
                  </a:schemeClr>
                </a:solidFill>
              </a:rPr>
              <a:t>&lt;</a:t>
            </a:r>
            <a:r>
              <a:rPr lang="en-US" dirty="0">
                <a:solidFill>
                  <a:srgbClr val="C00000"/>
                </a:solidFill>
              </a:rPr>
              <a:t>button</a:t>
            </a:r>
            <a:r>
              <a:rPr lang="en-US" dirty="0"/>
              <a:t> </a:t>
            </a:r>
            <a:r>
              <a:rPr lang="en-US" dirty="0">
                <a:solidFill>
                  <a:srgbClr val="FF0000"/>
                </a:solidFill>
              </a:rPr>
              <a:t>id</a:t>
            </a:r>
            <a:r>
              <a:rPr lang="en-US" dirty="0">
                <a:solidFill>
                  <a:schemeClr val="accent1">
                    <a:lumMod val="50000"/>
                  </a:schemeClr>
                </a:solidFill>
              </a:rPr>
              <a:t>=“</a:t>
            </a:r>
            <a:r>
              <a:rPr lang="en-US" dirty="0" err="1">
                <a:solidFill>
                  <a:schemeClr val="accent1">
                    <a:lumMod val="50000"/>
                  </a:schemeClr>
                </a:solidFill>
              </a:rPr>
              <a:t>btn</a:t>
            </a:r>
            <a:r>
              <a:rPr lang="en-US" dirty="0">
                <a:solidFill>
                  <a:schemeClr val="accent1">
                    <a:lumMod val="50000"/>
                  </a:schemeClr>
                </a:solidFill>
              </a:rPr>
              <a:t>”&gt;</a:t>
            </a:r>
            <a:r>
              <a:rPr lang="en-US" dirty="0"/>
              <a:t>Click me</a:t>
            </a:r>
            <a:r>
              <a:rPr lang="en-US" dirty="0">
                <a:solidFill>
                  <a:schemeClr val="accent1">
                    <a:lumMod val="50000"/>
                  </a:schemeClr>
                </a:solidFill>
              </a:rPr>
              <a:t>&lt;/</a:t>
            </a:r>
            <a:r>
              <a:rPr lang="en-US" dirty="0">
                <a:solidFill>
                  <a:srgbClr val="C00000"/>
                </a:solidFill>
              </a:rPr>
              <a:t>button</a:t>
            </a:r>
            <a:r>
              <a:rPr lang="en-US" dirty="0">
                <a:solidFill>
                  <a:schemeClr val="accent1">
                    <a:lumMod val="50000"/>
                  </a:schemeClr>
                </a:solidFill>
              </a:rPr>
              <a:t>&gt;</a:t>
            </a:r>
            <a:br>
              <a:rPr lang="en-US"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script</a:t>
            </a:r>
            <a:r>
              <a:rPr lang="en-GB" b="0" i="0" dirty="0">
                <a:solidFill>
                  <a:srgbClr val="FF0000"/>
                </a:solidFill>
                <a:effectLst/>
                <a:latin typeface="Consolas" panose="020B0609020204030204" pitchFamily="49" charset="0"/>
              </a:rPr>
              <a:t> </a:t>
            </a:r>
            <a:r>
              <a:rPr lang="en-GB" b="0" i="0" dirty="0" err="1">
                <a:solidFill>
                  <a:srgbClr val="FF0000"/>
                </a:solidFill>
                <a:effectLst/>
                <a:latin typeface="Consolas" panose="020B0609020204030204" pitchFamily="49" charset="0"/>
              </a:rPr>
              <a:t>src</a:t>
            </a:r>
            <a:r>
              <a:rPr lang="en-GB" b="0" i="0" dirty="0">
                <a:solidFill>
                  <a:srgbClr val="0000CD"/>
                </a:solidFill>
                <a:effectLst/>
                <a:latin typeface="Consolas" panose="020B0609020204030204" pitchFamily="49" charset="0"/>
              </a:rPr>
              <a:t>="myScript.js"&gt;&lt;</a:t>
            </a:r>
            <a:r>
              <a:rPr lang="en-GB" b="0" i="0" dirty="0">
                <a:solidFill>
                  <a:srgbClr val="A52A2A"/>
                </a:solidFill>
                <a:effectLst/>
                <a:latin typeface="Consolas" panose="020B0609020204030204" pitchFamily="49" charset="0"/>
              </a:rPr>
              <a:t>/script</a:t>
            </a:r>
            <a:r>
              <a:rPr lang="en-GB"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GB" dirty="0"/>
          </a:p>
        </p:txBody>
      </p:sp>
      <p:sp>
        <p:nvSpPr>
          <p:cNvPr id="2" name="TextBox 1">
            <a:extLst>
              <a:ext uri="{FF2B5EF4-FFF2-40B4-BE49-F238E27FC236}">
                <a16:creationId xmlns:a16="http://schemas.microsoft.com/office/drawing/2014/main" id="{171E4D7B-F668-E647-2BF4-C8C01B12468A}"/>
              </a:ext>
            </a:extLst>
          </p:cNvPr>
          <p:cNvSpPr txBox="1"/>
          <p:nvPr/>
        </p:nvSpPr>
        <p:spPr>
          <a:xfrm>
            <a:off x="4721334" y="2033787"/>
            <a:ext cx="4183180" cy="1938992"/>
          </a:xfrm>
          <a:prstGeom prst="rect">
            <a:avLst/>
          </a:prstGeom>
          <a:noFill/>
        </p:spPr>
        <p:txBody>
          <a:bodyPr wrap="square" rtlCol="0">
            <a:spAutoFit/>
          </a:bodyPr>
          <a:lstStyle/>
          <a:p>
            <a:endParaRPr lang="en-GB" sz="1200" dirty="0">
              <a:solidFill>
                <a:srgbClr val="000000"/>
              </a:solidFill>
              <a:latin typeface="Consolas" panose="020B0609020204030204" pitchFamily="49" charset="0"/>
            </a:endParaRPr>
          </a:p>
          <a:p>
            <a:r>
              <a:rPr lang="en-GB" sz="1200" dirty="0" err="1">
                <a:solidFill>
                  <a:srgbClr val="000000"/>
                </a:solidFill>
                <a:latin typeface="Consolas" panose="020B0609020204030204" pitchFamily="49" charset="0"/>
              </a:rPr>
              <a:t>Const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btn</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document.getElementById</a:t>
            </a:r>
            <a:r>
              <a:rPr lang="en-GB" sz="1200" dirty="0">
                <a:solidFill>
                  <a:srgbClr val="000000"/>
                </a:solidFill>
                <a:latin typeface="Consolas" panose="020B0609020204030204" pitchFamily="49" charset="0"/>
              </a:rPr>
              <a:t>(“</a:t>
            </a:r>
            <a:r>
              <a:rPr lang="en-GB" sz="1200" dirty="0" err="1">
                <a:solidFill>
                  <a:srgbClr val="000000"/>
                </a:solidFill>
                <a:latin typeface="Consolas" panose="020B0609020204030204" pitchFamily="49" charset="0"/>
              </a:rPr>
              <a:t>btn</a:t>
            </a:r>
            <a:r>
              <a:rPr lang="en-GB" sz="1200" dirty="0">
                <a:solidFill>
                  <a:srgbClr val="000000"/>
                </a:solidFill>
                <a:latin typeface="Consolas" panose="020B0609020204030204" pitchFamily="49" charset="0"/>
              </a:rPr>
              <a:t>”);</a:t>
            </a:r>
          </a:p>
          <a:p>
            <a:endParaRPr lang="en-GB" sz="1200" dirty="0">
              <a:solidFill>
                <a:srgbClr val="000000"/>
              </a:solidFill>
              <a:latin typeface="Consolas" panose="020B0609020204030204" pitchFamily="49" charset="0"/>
            </a:endParaRPr>
          </a:p>
          <a:p>
            <a:r>
              <a:rPr lang="en-GB" sz="1200" dirty="0" err="1">
                <a:solidFill>
                  <a:srgbClr val="000000"/>
                </a:solidFill>
                <a:latin typeface="Consolas" panose="020B0609020204030204" pitchFamily="49" charset="0"/>
              </a:rPr>
              <a:t>btn.addEventListener</a:t>
            </a:r>
            <a:r>
              <a:rPr lang="en-GB" sz="1200" dirty="0">
                <a:solidFill>
                  <a:srgbClr val="000000"/>
                </a:solidFill>
                <a:latin typeface="Consolas" panose="020B0609020204030204" pitchFamily="49" charset="0"/>
              </a:rPr>
              <a:t>(“click”, </a:t>
            </a:r>
            <a:r>
              <a:rPr lang="en-GB" sz="1200" dirty="0" err="1">
                <a:solidFill>
                  <a:srgbClr val="000000"/>
                </a:solidFill>
                <a:latin typeface="Consolas" panose="020B0609020204030204" pitchFamily="49" charset="0"/>
              </a:rPr>
              <a:t>changeText</a:t>
            </a:r>
            <a:r>
              <a:rPr lang="en-GB" sz="1200" dirty="0">
                <a:solidFill>
                  <a:srgbClr val="000000"/>
                </a:solidFill>
                <a:latin typeface="Consolas" panose="020B0609020204030204" pitchFamily="49" charset="0"/>
              </a:rPr>
              <a:t>);</a:t>
            </a:r>
          </a:p>
          <a:p>
            <a:endParaRPr lang="en-GB" sz="1200" dirty="0">
              <a:solidFill>
                <a:srgbClr val="000000"/>
              </a:solidFill>
              <a:latin typeface="Consolas" panose="020B0609020204030204" pitchFamily="49" charset="0"/>
            </a:endParaRPr>
          </a:p>
          <a:p>
            <a:r>
              <a:rPr lang="en-GB" sz="1200" dirty="0" err="1">
                <a:solidFill>
                  <a:srgbClr val="000000"/>
                </a:solidFill>
                <a:latin typeface="Consolas" panose="020B0609020204030204" pitchFamily="49" charset="0"/>
              </a:rPr>
              <a:t>changeText</a:t>
            </a:r>
            <a:r>
              <a:rPr lang="en-GB" sz="1200" dirty="0">
                <a:solidFill>
                  <a:srgbClr val="000000"/>
                </a:solidFill>
                <a:latin typeface="Consolas" panose="020B0609020204030204" pitchFamily="49" charset="0"/>
              </a:rPr>
              <a:t> = () =&gt; { </a:t>
            </a:r>
            <a:r>
              <a:rPr lang="en-GB" sz="1200" dirty="0" err="1">
                <a:solidFill>
                  <a:srgbClr val="000000"/>
                </a:solidFill>
                <a:latin typeface="Consolas" panose="020B0609020204030204" pitchFamily="49" charset="0"/>
              </a:rPr>
              <a:t>document.getElementById</a:t>
            </a:r>
            <a:r>
              <a:rPr lang="en-GB" sz="1200" dirty="0">
                <a:solidFill>
                  <a:srgbClr val="000000"/>
                </a:solidFill>
                <a:latin typeface="Consolas" panose="020B0609020204030204" pitchFamily="49" charset="0"/>
              </a:rPr>
              <a:t>(“para1”).</a:t>
            </a:r>
            <a:r>
              <a:rPr lang="en-GB" sz="1200" dirty="0" err="1">
                <a:solidFill>
                  <a:srgbClr val="000000"/>
                </a:solidFill>
                <a:latin typeface="Consolas" panose="020B0609020204030204" pitchFamily="49" charset="0"/>
              </a:rPr>
              <a:t>innerHTML</a:t>
            </a:r>
            <a:r>
              <a:rPr lang="en-GB" sz="1200" dirty="0">
                <a:solidFill>
                  <a:srgbClr val="000000"/>
                </a:solidFill>
                <a:latin typeface="Consolas" panose="020B0609020204030204" pitchFamily="49" charset="0"/>
              </a:rPr>
              <a:t> += “</a:t>
            </a:r>
            <a:r>
              <a:rPr lang="en-GB" sz="1200" dirty="0" err="1">
                <a:solidFill>
                  <a:srgbClr val="000000"/>
                </a:solidFill>
                <a:latin typeface="Consolas" panose="020B0609020204030204" pitchFamily="49" charset="0"/>
              </a:rPr>
              <a:t>javascript</a:t>
            </a:r>
            <a:r>
              <a:rPr lang="en-GB" sz="1200" dirty="0">
                <a:solidFill>
                  <a:srgbClr val="000000"/>
                </a:solidFill>
                <a:latin typeface="Consolas" panose="020B0609020204030204" pitchFamily="49" charset="0"/>
              </a:rPr>
              <a:t> did this!”;</a:t>
            </a:r>
          </a:p>
          <a:p>
            <a:r>
              <a:rPr lang="en-GB" sz="1200" dirty="0">
                <a:solidFill>
                  <a:srgbClr val="000000"/>
                </a:solidFill>
                <a:latin typeface="Consolas" panose="020B0609020204030204" pitchFamily="49" charset="0"/>
              </a:rPr>
              <a:t>}</a:t>
            </a:r>
          </a:p>
          <a:p>
            <a:endParaRPr lang="en-GB" sz="1200" dirty="0"/>
          </a:p>
        </p:txBody>
      </p:sp>
      <p:sp>
        <p:nvSpPr>
          <p:cNvPr id="3" name="TextBox 2">
            <a:extLst>
              <a:ext uri="{FF2B5EF4-FFF2-40B4-BE49-F238E27FC236}">
                <a16:creationId xmlns:a16="http://schemas.microsoft.com/office/drawing/2014/main" id="{4F7C7ECA-F696-C4C8-67CD-B8C9B527B8A4}"/>
              </a:ext>
            </a:extLst>
          </p:cNvPr>
          <p:cNvSpPr txBox="1"/>
          <p:nvPr/>
        </p:nvSpPr>
        <p:spPr>
          <a:xfrm>
            <a:off x="5628068" y="1506828"/>
            <a:ext cx="1622560" cy="369332"/>
          </a:xfrm>
          <a:prstGeom prst="rect">
            <a:avLst/>
          </a:prstGeom>
          <a:noFill/>
        </p:spPr>
        <p:txBody>
          <a:bodyPr wrap="none" rtlCol="0">
            <a:spAutoFit/>
          </a:bodyPr>
          <a:lstStyle/>
          <a:p>
            <a:r>
              <a:rPr lang="en-GB" dirty="0"/>
              <a:t>myscript.js file</a:t>
            </a:r>
          </a:p>
        </p:txBody>
      </p:sp>
    </p:spTree>
    <p:extLst>
      <p:ext uri="{BB962C8B-B14F-4D97-AF65-F5344CB8AC3E}">
        <p14:creationId xmlns:p14="http://schemas.microsoft.com/office/powerpoint/2010/main" val="318894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176B5C-6258-FCC6-BDBD-B40A41847FD2}"/>
              </a:ext>
            </a:extLst>
          </p:cNvPr>
          <p:cNvSpPr>
            <a:spLocks noGrp="1"/>
          </p:cNvSpPr>
          <p:nvPr>
            <p:ph type="title"/>
          </p:nvPr>
        </p:nvSpPr>
        <p:spPr>
          <a:xfrm>
            <a:off x="628650" y="1195697"/>
            <a:ext cx="2400300" cy="4238118"/>
          </a:xfrm>
        </p:spPr>
        <p:txBody>
          <a:bodyPr vert="horz" lIns="91440" tIns="45720" rIns="91440" bIns="45720" rtlCol="0" anchor="ctr">
            <a:normAutofit/>
          </a:bodyPr>
          <a:lstStyle/>
          <a:p>
            <a:r>
              <a:rPr lang="en-US" sz="2800" kern="1200">
                <a:solidFill>
                  <a:schemeClr val="bg1"/>
                </a:solidFill>
                <a:latin typeface="+mj-lt"/>
                <a:ea typeface="+mj-ea"/>
                <a:cs typeface="+mj-cs"/>
              </a:rPr>
              <a:t>OBJECTIVES</a:t>
            </a:r>
          </a:p>
        </p:txBody>
      </p:sp>
      <p:grpSp>
        <p:nvGrpSpPr>
          <p:cNvPr id="3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36" name="Freeform: Shape 3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9" name="Oval 3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44" name="Freeform: Shape 4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3ED71602-D01E-FF7A-2F28-840844159A11}"/>
              </a:ext>
            </a:extLst>
          </p:cNvPr>
          <p:cNvGraphicFramePr>
            <a:graphicFrameLocks noGrp="1"/>
          </p:cNvGraphicFramePr>
          <p:nvPr>
            <p:ph idx="1"/>
            <p:extLst>
              <p:ext uri="{D42A27DB-BD31-4B8C-83A1-F6EECF244321}">
                <p14:modId xmlns:p14="http://schemas.microsoft.com/office/powerpoint/2010/main" val="2962552278"/>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079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239486" y="772207"/>
            <a:ext cx="8665028" cy="547689"/>
          </a:xfrm>
        </p:spPr>
        <p:txBody>
          <a:bodyPr/>
          <a:lstStyle/>
          <a:p>
            <a:r>
              <a:rPr lang="en-US" dirty="0"/>
              <a:t>JAVASCRIPT and the DOM</a:t>
            </a:r>
            <a:endParaRPr lang="en-GB" dirty="0"/>
          </a:p>
        </p:txBody>
      </p: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388820" y="2116839"/>
            <a:ext cx="4332514" cy="3826099"/>
          </a:xfrm>
        </p:spPr>
        <p:txBody>
          <a:bodyPr>
            <a:normAutofit fontScale="55000" lnSpcReduction="20000"/>
          </a:bodyPr>
          <a:lstStyle/>
          <a:p>
            <a:pPr marL="0" indent="0">
              <a:lnSpc>
                <a:spcPct val="150000"/>
              </a:lnSpc>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="mystyle.css"&gt;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C00000"/>
                </a:solidFill>
                <a:effectLst/>
                <a:latin typeface="Consolas" panose="020B0609020204030204" pitchFamily="49" charset="0"/>
              </a:rPr>
              <a:t>p</a:t>
            </a:r>
            <a:r>
              <a:rPr lang="en-US" b="0" i="0" dirty="0">
                <a:solidFill>
                  <a:srgbClr val="0000CD"/>
                </a:solidFill>
                <a:effectLst/>
                <a:latin typeface="Consolas" panose="020B0609020204030204" pitchFamily="49" charset="0"/>
              </a:rPr>
              <a:t> </a:t>
            </a:r>
            <a:r>
              <a:rPr lang="en-US" b="0" i="0" dirty="0">
                <a:solidFill>
                  <a:srgbClr val="FF0000"/>
                </a:solidFill>
                <a:effectLst/>
                <a:latin typeface="Consolas" panose="020B0609020204030204" pitchFamily="49" charset="0"/>
              </a:rPr>
              <a:t>id</a:t>
            </a:r>
            <a:r>
              <a:rPr lang="en-US" b="0" i="0" dirty="0">
                <a:solidFill>
                  <a:srgbClr val="0000CD"/>
                </a:solidFill>
                <a:effectLst/>
                <a:latin typeface="Consolas" panose="020B0609020204030204" pitchFamily="49" charset="0"/>
              </a:rPr>
              <a:t>="para1"&gt;</a:t>
            </a:r>
            <a:r>
              <a:rPr lang="en-US" b="0" i="0" dirty="0">
                <a:effectLst/>
                <a:latin typeface="Consolas" panose="020B0609020204030204" pitchFamily="49" charset="0"/>
              </a:rPr>
              <a:t>Hello World</a:t>
            </a:r>
            <a:r>
              <a:rPr lang="en-US" b="0" i="0" dirty="0">
                <a:solidFill>
                  <a:srgbClr val="0000CD"/>
                </a:solidFill>
                <a:effectLst/>
                <a:latin typeface="Consolas" panose="020B0609020204030204" pitchFamily="49" charset="0"/>
              </a:rPr>
              <a:t>!&lt;</a:t>
            </a:r>
            <a:r>
              <a:rPr lang="en-US" b="0" i="0" dirty="0">
                <a:solidFill>
                  <a:srgbClr val="C00000"/>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p>
          <a:p>
            <a:pPr marL="0" indent="0">
              <a:lnSpc>
                <a:spcPct val="150000"/>
              </a:lnSpc>
              <a:buNone/>
            </a:pPr>
            <a:r>
              <a:rPr lang="en-US" dirty="0">
                <a:solidFill>
                  <a:schemeClr val="accent1">
                    <a:lumMod val="75000"/>
                  </a:schemeClr>
                </a:solidFill>
              </a:rPr>
              <a:t>&lt;</a:t>
            </a:r>
            <a:r>
              <a:rPr lang="en-US" dirty="0">
                <a:solidFill>
                  <a:srgbClr val="C00000"/>
                </a:solidFill>
              </a:rPr>
              <a:t>p</a:t>
            </a:r>
            <a:r>
              <a:rPr lang="en-US" dirty="0"/>
              <a:t> </a:t>
            </a:r>
            <a:r>
              <a:rPr lang="en-US" dirty="0">
                <a:solidFill>
                  <a:srgbClr val="FF0000"/>
                </a:solidFill>
              </a:rPr>
              <a:t>class</a:t>
            </a:r>
            <a:r>
              <a:rPr lang="en-US" dirty="0">
                <a:solidFill>
                  <a:schemeClr val="accent1">
                    <a:lumMod val="75000"/>
                  </a:schemeClr>
                </a:solidFill>
              </a:rPr>
              <a:t>="center"&gt;</a:t>
            </a:r>
            <a:r>
              <a:rPr lang="en-US" dirty="0"/>
              <a:t>Red and center-aligned paragraph.</a:t>
            </a:r>
            <a:r>
              <a:rPr lang="en-US" dirty="0">
                <a:solidFill>
                  <a:srgbClr val="2B3988"/>
                </a:solidFill>
              </a:rPr>
              <a:t>&lt;</a:t>
            </a:r>
            <a:r>
              <a:rPr lang="en-US" dirty="0">
                <a:solidFill>
                  <a:srgbClr val="C00000"/>
                </a:solidFill>
              </a:rPr>
              <a:t>/p</a:t>
            </a:r>
            <a:r>
              <a:rPr lang="en-US" dirty="0">
                <a:solidFill>
                  <a:srgbClr val="2B3988"/>
                </a:solidFill>
              </a:rPr>
              <a:t>&gt;</a:t>
            </a:r>
          </a:p>
          <a:p>
            <a:pPr marL="0" indent="0">
              <a:lnSpc>
                <a:spcPct val="150000"/>
              </a:lnSpc>
              <a:buNone/>
            </a:pPr>
            <a:r>
              <a:rPr lang="en-US" dirty="0">
                <a:solidFill>
                  <a:schemeClr val="accent1">
                    <a:lumMod val="50000"/>
                  </a:schemeClr>
                </a:solidFill>
              </a:rPr>
              <a:t>&lt;</a:t>
            </a:r>
            <a:r>
              <a:rPr lang="en-US" dirty="0">
                <a:solidFill>
                  <a:srgbClr val="C00000"/>
                </a:solidFill>
              </a:rPr>
              <a:t>button</a:t>
            </a:r>
            <a:r>
              <a:rPr lang="en-US" dirty="0"/>
              <a:t> </a:t>
            </a:r>
            <a:r>
              <a:rPr lang="en-US" dirty="0">
                <a:solidFill>
                  <a:srgbClr val="FF0000"/>
                </a:solidFill>
              </a:rPr>
              <a:t>id</a:t>
            </a:r>
            <a:r>
              <a:rPr lang="en-US" dirty="0">
                <a:solidFill>
                  <a:schemeClr val="accent1">
                    <a:lumMod val="50000"/>
                  </a:schemeClr>
                </a:solidFill>
              </a:rPr>
              <a:t>=“</a:t>
            </a:r>
            <a:r>
              <a:rPr lang="en-US" dirty="0" err="1">
                <a:solidFill>
                  <a:schemeClr val="accent1">
                    <a:lumMod val="50000"/>
                  </a:schemeClr>
                </a:solidFill>
              </a:rPr>
              <a:t>btn</a:t>
            </a:r>
            <a:r>
              <a:rPr lang="en-US" dirty="0">
                <a:solidFill>
                  <a:schemeClr val="accent1">
                    <a:lumMod val="50000"/>
                  </a:schemeClr>
                </a:solidFill>
              </a:rPr>
              <a:t>”&gt;</a:t>
            </a:r>
            <a:r>
              <a:rPr lang="en-US" dirty="0"/>
              <a:t>Click me</a:t>
            </a:r>
            <a:r>
              <a:rPr lang="en-US" dirty="0">
                <a:solidFill>
                  <a:schemeClr val="accent1">
                    <a:lumMod val="50000"/>
                  </a:schemeClr>
                </a:solidFill>
              </a:rPr>
              <a:t>&lt;/</a:t>
            </a:r>
            <a:r>
              <a:rPr lang="en-US" dirty="0">
                <a:solidFill>
                  <a:srgbClr val="C00000"/>
                </a:solidFill>
              </a:rPr>
              <a:t>button</a:t>
            </a:r>
            <a:r>
              <a:rPr lang="en-US" dirty="0">
                <a:solidFill>
                  <a:schemeClr val="accent1">
                    <a:lumMod val="50000"/>
                  </a:schemeClr>
                </a:solidFill>
              </a:rPr>
              <a:t>&gt;</a:t>
            </a:r>
            <a:br>
              <a:rPr lang="en-US" dirty="0"/>
            </a:br>
            <a:r>
              <a:rPr lang="en-GB" b="0" i="0" dirty="0">
                <a:solidFill>
                  <a:srgbClr val="0000CD"/>
                </a:solidFill>
                <a:effectLst/>
                <a:latin typeface="Consolas" panose="020B0609020204030204" pitchFamily="49" charset="0"/>
              </a:rPr>
              <a:t>&lt;</a:t>
            </a:r>
            <a:r>
              <a:rPr lang="en-GB" b="0" i="0" dirty="0">
                <a:solidFill>
                  <a:srgbClr val="A52A2A"/>
                </a:solidFill>
                <a:effectLst/>
                <a:latin typeface="Consolas" panose="020B0609020204030204" pitchFamily="49" charset="0"/>
              </a:rPr>
              <a:t>script</a:t>
            </a:r>
            <a:r>
              <a:rPr lang="en-GB" b="0" i="0" dirty="0">
                <a:solidFill>
                  <a:srgbClr val="FF0000"/>
                </a:solidFill>
                <a:effectLst/>
                <a:latin typeface="Consolas" panose="020B0609020204030204" pitchFamily="49" charset="0"/>
              </a:rPr>
              <a:t> </a:t>
            </a:r>
            <a:r>
              <a:rPr lang="en-GB" b="0" i="0" dirty="0" err="1">
                <a:solidFill>
                  <a:srgbClr val="FF0000"/>
                </a:solidFill>
                <a:effectLst/>
                <a:latin typeface="Consolas" panose="020B0609020204030204" pitchFamily="49" charset="0"/>
              </a:rPr>
              <a:t>src</a:t>
            </a:r>
            <a:r>
              <a:rPr lang="en-GB" b="0" i="0" dirty="0">
                <a:solidFill>
                  <a:srgbClr val="0000CD"/>
                </a:solidFill>
                <a:effectLst/>
                <a:latin typeface="Consolas" panose="020B0609020204030204" pitchFamily="49" charset="0"/>
              </a:rPr>
              <a:t>="myScript.js"&gt;&lt;</a:t>
            </a:r>
            <a:r>
              <a:rPr lang="en-GB" b="0" i="0" dirty="0">
                <a:solidFill>
                  <a:srgbClr val="A52A2A"/>
                </a:solidFill>
                <a:effectLst/>
                <a:latin typeface="Consolas" panose="020B0609020204030204" pitchFamily="49" charset="0"/>
              </a:rPr>
              <a:t>/script</a:t>
            </a:r>
            <a:r>
              <a:rPr lang="en-GB"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GB" dirty="0"/>
          </a:p>
        </p:txBody>
      </p:sp>
      <p:sp>
        <p:nvSpPr>
          <p:cNvPr id="2" name="TextBox 1">
            <a:extLst>
              <a:ext uri="{FF2B5EF4-FFF2-40B4-BE49-F238E27FC236}">
                <a16:creationId xmlns:a16="http://schemas.microsoft.com/office/drawing/2014/main" id="{171E4D7B-F668-E647-2BF4-C8C01B12468A}"/>
              </a:ext>
            </a:extLst>
          </p:cNvPr>
          <p:cNvSpPr txBox="1"/>
          <p:nvPr/>
        </p:nvSpPr>
        <p:spPr>
          <a:xfrm>
            <a:off x="4572000" y="2758582"/>
            <a:ext cx="4183180" cy="1384995"/>
          </a:xfrm>
          <a:prstGeom prst="rect">
            <a:avLst/>
          </a:prstGeom>
          <a:noFill/>
        </p:spPr>
        <p:txBody>
          <a:bodyPr wrap="square" rtlCol="0">
            <a:spAutoFit/>
          </a:bodyPr>
          <a:lstStyle/>
          <a:p>
            <a:pPr>
              <a:lnSpc>
                <a:spcPct val="150000"/>
              </a:lnSpc>
            </a:pPr>
            <a:r>
              <a:rPr lang="en-GB" sz="1200" dirty="0" err="1">
                <a:solidFill>
                  <a:srgbClr val="000000"/>
                </a:solidFill>
                <a:latin typeface="Consolas" panose="020B0609020204030204" pitchFamily="49" charset="0"/>
              </a:rPr>
              <a:t>Document.getElementByID</a:t>
            </a:r>
            <a:r>
              <a:rPr lang="en-GB" sz="1200" dirty="0">
                <a:solidFill>
                  <a:srgbClr val="000000"/>
                </a:solidFill>
                <a:latin typeface="Consolas" panose="020B0609020204030204" pitchFamily="49" charset="0"/>
              </a:rPr>
              <a:t>(id)</a:t>
            </a:r>
          </a:p>
          <a:p>
            <a:pPr>
              <a:lnSpc>
                <a:spcPct val="150000"/>
              </a:lnSpc>
            </a:pPr>
            <a:r>
              <a:rPr lang="en-GB" sz="1200" dirty="0" err="1">
                <a:solidFill>
                  <a:srgbClr val="000000"/>
                </a:solidFill>
                <a:latin typeface="Consolas" panose="020B0609020204030204" pitchFamily="49" charset="0"/>
              </a:rPr>
              <a:t>Document.getElementsByTagName</a:t>
            </a:r>
            <a:r>
              <a:rPr lang="en-GB" sz="1200" dirty="0">
                <a:solidFill>
                  <a:srgbClr val="000000"/>
                </a:solidFill>
                <a:latin typeface="Consolas" panose="020B0609020204030204" pitchFamily="49" charset="0"/>
              </a:rPr>
              <a:t>(name)</a:t>
            </a:r>
          </a:p>
          <a:p>
            <a:pPr>
              <a:lnSpc>
                <a:spcPct val="150000"/>
              </a:lnSpc>
            </a:pPr>
            <a:r>
              <a:rPr lang="en-GB" sz="1200" dirty="0" err="1">
                <a:solidFill>
                  <a:srgbClr val="000000"/>
                </a:solidFill>
                <a:latin typeface="Consolas" panose="020B0609020204030204" pitchFamily="49" charset="0"/>
              </a:rPr>
              <a:t>Document.getElementsByClassName</a:t>
            </a:r>
            <a:r>
              <a:rPr lang="en-GB" sz="1200" dirty="0">
                <a:solidFill>
                  <a:srgbClr val="000000"/>
                </a:solidFill>
                <a:latin typeface="Consolas" panose="020B0609020204030204" pitchFamily="49" charset="0"/>
              </a:rPr>
              <a:t>(name)</a:t>
            </a:r>
          </a:p>
          <a:p>
            <a:pPr>
              <a:lnSpc>
                <a:spcPct val="150000"/>
              </a:lnSpc>
            </a:pPr>
            <a:r>
              <a:rPr lang="en-GB" sz="1200" dirty="0" err="1">
                <a:solidFill>
                  <a:srgbClr val="000000"/>
                </a:solidFill>
                <a:latin typeface="Consolas" panose="020B0609020204030204" pitchFamily="49" charset="0"/>
              </a:rPr>
              <a:t>Document.querySelector</a:t>
            </a:r>
            <a:r>
              <a:rPr lang="en-GB" sz="1200" dirty="0">
                <a:solidFill>
                  <a:srgbClr val="000000"/>
                </a:solidFill>
                <a:latin typeface="Consolas" panose="020B0609020204030204" pitchFamily="49" charset="0"/>
              </a:rPr>
              <a:t>(#idname / .</a:t>
            </a:r>
            <a:r>
              <a:rPr lang="en-GB" sz="1200" dirty="0" err="1">
                <a:solidFill>
                  <a:srgbClr val="000000"/>
                </a:solidFill>
                <a:latin typeface="Consolas" panose="020B0609020204030204" pitchFamily="49" charset="0"/>
              </a:rPr>
              <a:t>classname</a:t>
            </a:r>
            <a:r>
              <a:rPr lang="en-GB" sz="1200" dirty="0">
                <a:solidFill>
                  <a:srgbClr val="000000"/>
                </a:solidFill>
                <a:latin typeface="Consolas" panose="020B0609020204030204" pitchFamily="49" charset="0"/>
              </a:rPr>
              <a:t>)</a:t>
            </a:r>
          </a:p>
          <a:p>
            <a:endParaRPr lang="en-GB" sz="1200" dirty="0"/>
          </a:p>
        </p:txBody>
      </p:sp>
      <p:sp>
        <p:nvSpPr>
          <p:cNvPr id="4" name="TextBox 3">
            <a:extLst>
              <a:ext uri="{FF2B5EF4-FFF2-40B4-BE49-F238E27FC236}">
                <a16:creationId xmlns:a16="http://schemas.microsoft.com/office/drawing/2014/main" id="{D578F6B4-47E9-6977-6E1F-7983B347F0FE}"/>
              </a:ext>
            </a:extLst>
          </p:cNvPr>
          <p:cNvSpPr txBox="1"/>
          <p:nvPr/>
        </p:nvSpPr>
        <p:spPr>
          <a:xfrm>
            <a:off x="3496613" y="1187325"/>
            <a:ext cx="2720617" cy="369332"/>
          </a:xfrm>
          <a:prstGeom prst="rect">
            <a:avLst/>
          </a:prstGeom>
          <a:noFill/>
        </p:spPr>
        <p:txBody>
          <a:bodyPr wrap="none" rtlCol="0">
            <a:spAutoFit/>
          </a:bodyPr>
          <a:lstStyle/>
          <a:p>
            <a:r>
              <a:rPr lang="en-GB" b="1" dirty="0"/>
              <a:t>D</a:t>
            </a:r>
            <a:r>
              <a:rPr lang="en-GB" dirty="0"/>
              <a:t>ocument </a:t>
            </a:r>
            <a:r>
              <a:rPr lang="en-GB" b="1" dirty="0"/>
              <a:t>O</a:t>
            </a:r>
            <a:r>
              <a:rPr lang="en-GB" dirty="0"/>
              <a:t>bject </a:t>
            </a:r>
            <a:r>
              <a:rPr lang="en-GB" b="1" dirty="0"/>
              <a:t>M</a:t>
            </a:r>
            <a:r>
              <a:rPr lang="en-GB" dirty="0"/>
              <a:t>odel</a:t>
            </a:r>
            <a:endParaRPr lang="en-GB" b="1" dirty="0"/>
          </a:p>
        </p:txBody>
      </p:sp>
      <p:sp>
        <p:nvSpPr>
          <p:cNvPr id="7" name="TextBox 6">
            <a:extLst>
              <a:ext uri="{FF2B5EF4-FFF2-40B4-BE49-F238E27FC236}">
                <a16:creationId xmlns:a16="http://schemas.microsoft.com/office/drawing/2014/main" id="{66AD9CAC-D5ED-88C6-8AC1-4E17D1365473}"/>
              </a:ext>
            </a:extLst>
          </p:cNvPr>
          <p:cNvSpPr txBox="1"/>
          <p:nvPr/>
        </p:nvSpPr>
        <p:spPr>
          <a:xfrm>
            <a:off x="5282473" y="2360944"/>
            <a:ext cx="1694695" cy="369332"/>
          </a:xfrm>
          <a:prstGeom prst="rect">
            <a:avLst/>
          </a:prstGeom>
          <a:noFill/>
        </p:spPr>
        <p:txBody>
          <a:bodyPr wrap="none" rtlCol="0">
            <a:spAutoFit/>
          </a:bodyPr>
          <a:lstStyle/>
          <a:p>
            <a:r>
              <a:rPr lang="en-GB" dirty="0">
                <a:solidFill>
                  <a:srgbClr val="7030A0"/>
                </a:solidFill>
              </a:rPr>
              <a:t>DOM Methods</a:t>
            </a:r>
          </a:p>
        </p:txBody>
      </p:sp>
      <p:sp>
        <p:nvSpPr>
          <p:cNvPr id="8" name="TextBox 7">
            <a:extLst>
              <a:ext uri="{FF2B5EF4-FFF2-40B4-BE49-F238E27FC236}">
                <a16:creationId xmlns:a16="http://schemas.microsoft.com/office/drawing/2014/main" id="{0931364E-0D82-138E-E435-B18C89DBB143}"/>
              </a:ext>
            </a:extLst>
          </p:cNvPr>
          <p:cNvSpPr txBox="1"/>
          <p:nvPr/>
        </p:nvSpPr>
        <p:spPr>
          <a:xfrm>
            <a:off x="5282473" y="4219461"/>
            <a:ext cx="1828193" cy="369332"/>
          </a:xfrm>
          <a:prstGeom prst="rect">
            <a:avLst/>
          </a:prstGeom>
          <a:noFill/>
        </p:spPr>
        <p:txBody>
          <a:bodyPr wrap="none" rtlCol="0">
            <a:spAutoFit/>
          </a:bodyPr>
          <a:lstStyle/>
          <a:p>
            <a:r>
              <a:rPr lang="en-GB" dirty="0">
                <a:solidFill>
                  <a:srgbClr val="7030A0"/>
                </a:solidFill>
              </a:rPr>
              <a:t>DOM Properties</a:t>
            </a:r>
          </a:p>
        </p:txBody>
      </p:sp>
      <p:sp>
        <p:nvSpPr>
          <p:cNvPr id="9" name="TextBox 8">
            <a:extLst>
              <a:ext uri="{FF2B5EF4-FFF2-40B4-BE49-F238E27FC236}">
                <a16:creationId xmlns:a16="http://schemas.microsoft.com/office/drawing/2014/main" id="{CE38BD98-7167-9C14-76EA-2C528BCF45F4}"/>
              </a:ext>
            </a:extLst>
          </p:cNvPr>
          <p:cNvSpPr txBox="1"/>
          <p:nvPr/>
        </p:nvSpPr>
        <p:spPr>
          <a:xfrm>
            <a:off x="4572000" y="4741161"/>
            <a:ext cx="4183180" cy="1107996"/>
          </a:xfrm>
          <a:prstGeom prst="rect">
            <a:avLst/>
          </a:prstGeom>
          <a:noFill/>
        </p:spPr>
        <p:txBody>
          <a:bodyPr wrap="square" rtlCol="0">
            <a:spAutoFit/>
          </a:bodyPr>
          <a:lstStyle/>
          <a:p>
            <a:pPr>
              <a:lnSpc>
                <a:spcPct val="150000"/>
              </a:lnSpc>
            </a:pPr>
            <a:r>
              <a:rPr lang="en-GB" sz="1200" dirty="0" err="1">
                <a:solidFill>
                  <a:srgbClr val="000000"/>
                </a:solidFill>
                <a:latin typeface="Consolas" panose="020B0609020204030204" pitchFamily="49" charset="0"/>
              </a:rPr>
              <a:t>Element.innerHTML</a:t>
            </a:r>
            <a:r>
              <a:rPr lang="en-GB" sz="1200" dirty="0">
                <a:solidFill>
                  <a:srgbClr val="000000"/>
                </a:solidFill>
                <a:latin typeface="Consolas" panose="020B0609020204030204" pitchFamily="49" charset="0"/>
              </a:rPr>
              <a:t> = new html content</a:t>
            </a:r>
          </a:p>
          <a:p>
            <a:pPr>
              <a:lnSpc>
                <a:spcPct val="150000"/>
              </a:lnSpc>
            </a:pPr>
            <a:r>
              <a:rPr lang="en-GB" sz="1200" dirty="0" err="1">
                <a:solidFill>
                  <a:srgbClr val="000000"/>
                </a:solidFill>
                <a:latin typeface="Consolas" panose="020B0609020204030204" pitchFamily="49" charset="0"/>
              </a:rPr>
              <a:t>Element.attribute</a:t>
            </a:r>
            <a:r>
              <a:rPr lang="en-GB" sz="1200" dirty="0">
                <a:solidFill>
                  <a:srgbClr val="000000"/>
                </a:solidFill>
                <a:latin typeface="Consolas" panose="020B0609020204030204" pitchFamily="49" charset="0"/>
              </a:rPr>
              <a:t> = new value</a:t>
            </a:r>
          </a:p>
          <a:p>
            <a:pPr>
              <a:lnSpc>
                <a:spcPct val="150000"/>
              </a:lnSpc>
            </a:pPr>
            <a:r>
              <a:rPr lang="en-GB" sz="1200" dirty="0" err="1">
                <a:solidFill>
                  <a:srgbClr val="000000"/>
                </a:solidFill>
                <a:latin typeface="Consolas" panose="020B0609020204030204" pitchFamily="49" charset="0"/>
              </a:rPr>
              <a:t>Element.style.property</a:t>
            </a:r>
            <a:r>
              <a:rPr lang="en-GB" sz="1200" dirty="0">
                <a:solidFill>
                  <a:srgbClr val="000000"/>
                </a:solidFill>
                <a:latin typeface="Consolas" panose="020B0609020204030204" pitchFamily="49" charset="0"/>
              </a:rPr>
              <a:t> = new style</a:t>
            </a:r>
          </a:p>
          <a:p>
            <a:endParaRPr lang="en-GB" sz="1200" dirty="0"/>
          </a:p>
        </p:txBody>
      </p:sp>
    </p:spTree>
    <p:extLst>
      <p:ext uri="{BB962C8B-B14F-4D97-AF65-F5344CB8AC3E}">
        <p14:creationId xmlns:p14="http://schemas.microsoft.com/office/powerpoint/2010/main" val="3874458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4316698" y="1138036"/>
            <a:ext cx="3990175" cy="710082"/>
          </a:xfrm>
        </p:spPr>
        <p:txBody>
          <a:bodyPr vert="horz" lIns="91440" tIns="45720" rIns="91440" bIns="45720" rtlCol="0" anchor="t">
            <a:normAutofit fontScale="90000"/>
          </a:bodyPr>
          <a:lstStyle/>
          <a:p>
            <a:r>
              <a:rPr lang="en-US" sz="2800" kern="1200" dirty="0">
                <a:solidFill>
                  <a:srgbClr val="7030A0"/>
                </a:solidFill>
                <a:latin typeface="+mj-lt"/>
                <a:ea typeface="+mj-ea"/>
                <a:cs typeface="+mj-cs"/>
              </a:rPr>
              <a:t>WHAT IS SASS</a:t>
            </a:r>
            <a:br>
              <a:rPr lang="en-US" sz="2800" kern="1200" dirty="0">
                <a:solidFill>
                  <a:schemeClr val="tx1"/>
                </a:solidFill>
                <a:latin typeface="+mj-lt"/>
                <a:ea typeface="+mj-ea"/>
                <a:cs typeface="+mj-cs"/>
              </a:rPr>
            </a:br>
            <a:endParaRPr lang="en-US" sz="2800" kern="1200" dirty="0">
              <a:solidFill>
                <a:schemeClr val="tx1"/>
              </a:solidFill>
              <a:latin typeface="+mj-lt"/>
              <a:ea typeface="+mj-ea"/>
              <a:cs typeface="+mj-cs"/>
            </a:endParaRPr>
          </a:p>
        </p:txBody>
      </p:sp>
      <p:pic>
        <p:nvPicPr>
          <p:cNvPr id="12" name="Picture 11" descr="A pink text with a white background&#10;&#10;Description automatically generated">
            <a:extLst>
              <a:ext uri="{FF2B5EF4-FFF2-40B4-BE49-F238E27FC236}">
                <a16:creationId xmlns:a16="http://schemas.microsoft.com/office/drawing/2014/main" id="{C594E7BD-F386-BAD4-E659-1C951BB60612}"/>
              </a:ext>
            </a:extLst>
          </p:cNvPr>
          <p:cNvPicPr>
            <a:picLocks noChangeAspect="1"/>
          </p:cNvPicPr>
          <p:nvPr/>
        </p:nvPicPr>
        <p:blipFill rotWithShape="1">
          <a:blip r:embed="rId3">
            <a:extLst>
              <a:ext uri="{28A0092B-C50C-407E-A947-70E740481C1C}">
                <a14:useLocalDpi xmlns:a14="http://schemas.microsoft.com/office/drawing/2010/main" val="0"/>
              </a:ext>
            </a:extLst>
          </a:blip>
          <a:srcRect l="30374" r="39136"/>
          <a:stretch/>
        </p:blipFill>
        <p:spPr>
          <a:xfrm>
            <a:off x="556591" y="1780462"/>
            <a:ext cx="3274079" cy="3436222"/>
          </a:xfrm>
          <a:prstGeom prst="rect">
            <a:avLst/>
          </a:prstGeom>
        </p:spPr>
      </p:pic>
      <p:cxnSp>
        <p:nvCxnSpPr>
          <p:cNvPr id="29" name="Straight Connector 2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4053"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4316698" y="1965187"/>
            <a:ext cx="4083287" cy="3591207"/>
          </a:xfrm>
        </p:spPr>
        <p:txBody>
          <a:bodyPr vert="horz" lIns="91440" tIns="45720" rIns="91440" bIns="45720" rtlCol="0">
            <a:normAutofit/>
          </a:bodyPr>
          <a:lstStyle/>
          <a:p>
            <a:pPr>
              <a:buFont typeface="Arial" panose="020B0604020202020204" pitchFamily="34" charset="0"/>
              <a:buChar char="•"/>
            </a:pPr>
            <a:r>
              <a:rPr lang="en-US" sz="1700" dirty="0"/>
              <a:t>Stands for </a:t>
            </a:r>
            <a:r>
              <a:rPr lang="en-US" sz="1700" b="1" dirty="0"/>
              <a:t>S</a:t>
            </a:r>
            <a:r>
              <a:rPr lang="en-US" sz="1700" dirty="0"/>
              <a:t>yntactically </a:t>
            </a:r>
            <a:r>
              <a:rPr lang="en-US" sz="1700" b="1" dirty="0"/>
              <a:t>A</a:t>
            </a:r>
            <a:r>
              <a:rPr lang="en-US" sz="1700" dirty="0"/>
              <a:t>wesome </a:t>
            </a:r>
            <a:r>
              <a:rPr lang="en-US" sz="1700" b="1" dirty="0"/>
              <a:t>S</a:t>
            </a:r>
            <a:r>
              <a:rPr lang="en-US" sz="1700" dirty="0"/>
              <a:t>tyle</a:t>
            </a:r>
            <a:r>
              <a:rPr lang="en-US" sz="1700" b="1" dirty="0"/>
              <a:t>s</a:t>
            </a:r>
            <a:r>
              <a:rPr lang="en-US" sz="1700" dirty="0"/>
              <a:t>heet</a:t>
            </a:r>
          </a:p>
          <a:p>
            <a:pPr>
              <a:buFont typeface="Arial" panose="020B0604020202020204" pitchFamily="34" charset="0"/>
              <a:buChar char="•"/>
            </a:pPr>
            <a:r>
              <a:rPr lang="en-US" sz="1700" dirty="0"/>
              <a:t>Sass is an extension to CSS</a:t>
            </a:r>
          </a:p>
          <a:p>
            <a:pPr>
              <a:buFont typeface="Arial" panose="020B0604020202020204" pitchFamily="34" charset="0"/>
              <a:buChar char="•"/>
            </a:pPr>
            <a:r>
              <a:rPr lang="en-US" sz="1700" dirty="0"/>
              <a:t>Sass is a CSS pre-processor</a:t>
            </a:r>
          </a:p>
          <a:p>
            <a:pPr>
              <a:buFont typeface="Arial" panose="020B0604020202020204" pitchFamily="34" charset="0"/>
              <a:buChar char="•"/>
            </a:pPr>
            <a:r>
              <a:rPr lang="en-US" sz="1700" dirty="0"/>
              <a:t>Sass is </a:t>
            </a:r>
            <a:r>
              <a:rPr lang="en-US" sz="1700" dirty="0" err="1"/>
              <a:t>compatibale</a:t>
            </a:r>
            <a:r>
              <a:rPr lang="en-US" sz="1700" dirty="0"/>
              <a:t> with all </a:t>
            </a:r>
            <a:r>
              <a:rPr lang="en-US" sz="1700" dirty="0" err="1"/>
              <a:t>versoins</a:t>
            </a:r>
            <a:r>
              <a:rPr lang="en-US" sz="1700" dirty="0"/>
              <a:t> of CSS</a:t>
            </a:r>
          </a:p>
          <a:p>
            <a:pPr>
              <a:buFont typeface="Arial" panose="020B0604020202020204" pitchFamily="34" charset="0"/>
              <a:buChar char="•"/>
            </a:pPr>
            <a:r>
              <a:rPr lang="en-US" sz="1700" dirty="0"/>
              <a:t>Sass is better for the organization of stylesheets</a:t>
            </a:r>
          </a:p>
          <a:p>
            <a:pPr>
              <a:buFont typeface="Arial" panose="020B0604020202020204" pitchFamily="34" charset="0"/>
              <a:buChar char="•"/>
            </a:pPr>
            <a:r>
              <a:rPr lang="en-US" sz="1700" dirty="0"/>
              <a:t>Lets you use features like variables, nested rules, </a:t>
            </a:r>
            <a:r>
              <a:rPr lang="en-US" sz="1700" dirty="0" err="1"/>
              <a:t>mixins</a:t>
            </a:r>
            <a:r>
              <a:rPr lang="en-US" sz="1700" dirty="0"/>
              <a:t>, imports, functions and other things that CSS doesn’t have.</a:t>
            </a:r>
          </a:p>
        </p:txBody>
      </p:sp>
    </p:spTree>
    <p:extLst>
      <p:ext uri="{BB962C8B-B14F-4D97-AF65-F5344CB8AC3E}">
        <p14:creationId xmlns:p14="http://schemas.microsoft.com/office/powerpoint/2010/main" val="231393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657519" y="741391"/>
            <a:ext cx="3448311" cy="1616203"/>
          </a:xfrm>
        </p:spPr>
        <p:txBody>
          <a:bodyPr vert="horz" lIns="91440" tIns="45720" rIns="91440" bIns="45720" rtlCol="0" anchor="b">
            <a:normAutofit/>
          </a:bodyPr>
          <a:lstStyle/>
          <a:p>
            <a:r>
              <a:rPr lang="en-US" sz="2800" kern="1200" dirty="0">
                <a:solidFill>
                  <a:srgbClr val="7030A0"/>
                </a:solidFill>
                <a:latin typeface="+mj-lt"/>
                <a:ea typeface="+mj-ea"/>
                <a:cs typeface="+mj-cs"/>
              </a:rPr>
              <a:t>SASS Features </a:t>
            </a:r>
            <a:r>
              <a:rPr lang="en-US" sz="2800" kern="1200" dirty="0">
                <a:solidFill>
                  <a:schemeClr val="tx1"/>
                </a:solidFill>
                <a:latin typeface="+mj-lt"/>
                <a:ea typeface="+mj-ea"/>
                <a:cs typeface="+mj-cs"/>
              </a:rPr>
              <a:t> </a:t>
            </a:r>
            <a:r>
              <a:rPr lang="en-US" sz="2800" kern="1200" dirty="0">
                <a:solidFill>
                  <a:srgbClr val="00B0F0"/>
                </a:solidFill>
                <a:latin typeface="+mj-lt"/>
                <a:ea typeface="+mj-ea"/>
                <a:cs typeface="+mj-cs"/>
              </a:rPr>
              <a:t>PARTIALS</a:t>
            </a:r>
          </a:p>
        </p:txBody>
      </p:sp>
      <p:sp>
        <p:nvSpPr>
          <p:cNvPr id="12" name="Content Placeholder 11">
            <a:extLst>
              <a:ext uri="{FF2B5EF4-FFF2-40B4-BE49-F238E27FC236}">
                <a16:creationId xmlns:a16="http://schemas.microsoft.com/office/drawing/2014/main" id="{0989999F-05AA-AE87-F650-DDFD23E416EF}"/>
              </a:ext>
            </a:extLst>
          </p:cNvPr>
          <p:cNvSpPr>
            <a:spLocks noGrp="1"/>
          </p:cNvSpPr>
          <p:nvPr>
            <p:ph sz="half" idx="1"/>
          </p:nvPr>
        </p:nvSpPr>
        <p:spPr>
          <a:xfrm>
            <a:off x="657519" y="2533476"/>
            <a:ext cx="3448310" cy="3447832"/>
          </a:xfrm>
        </p:spPr>
        <p:txBody>
          <a:bodyPr vert="horz" lIns="91440" tIns="45720" rIns="91440" bIns="45720" rtlCol="0" anchor="t">
            <a:normAutofit/>
          </a:bodyPr>
          <a:lstStyle/>
          <a:p>
            <a:pPr>
              <a:buFont typeface="Arial" panose="020B0604020202020204" pitchFamily="34" charset="0"/>
              <a:buChar char="•"/>
            </a:pPr>
            <a:r>
              <a:rPr lang="en-US" sz="1700" dirty="0"/>
              <a:t>Ability to separate our stylesheets into separate files/folders</a:t>
            </a:r>
          </a:p>
          <a:p>
            <a:pPr>
              <a:buFont typeface="Arial" panose="020B0604020202020204" pitchFamily="34" charset="0"/>
              <a:buChar char="•"/>
            </a:pPr>
            <a:r>
              <a:rPr lang="en-US" sz="1700" dirty="0"/>
              <a:t>You can then link them all to a </a:t>
            </a:r>
            <a:r>
              <a:rPr lang="en-US" sz="1700" b="1" dirty="0" err="1"/>
              <a:t>main.scss</a:t>
            </a:r>
            <a:r>
              <a:rPr lang="en-US" sz="1700" b="1" dirty="0"/>
              <a:t> </a:t>
            </a:r>
            <a:r>
              <a:rPr lang="en-US" sz="1700" dirty="0"/>
              <a:t>file</a:t>
            </a:r>
          </a:p>
        </p:txBody>
      </p:sp>
      <p:pic>
        <p:nvPicPr>
          <p:cNvPr id="14" name="Picture 13">
            <a:extLst>
              <a:ext uri="{FF2B5EF4-FFF2-40B4-BE49-F238E27FC236}">
                <a16:creationId xmlns:a16="http://schemas.microsoft.com/office/drawing/2014/main" id="{82DBCE4F-6150-41AA-8259-AB6B2753CA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1305" y="867064"/>
            <a:ext cx="2707101" cy="5048790"/>
          </a:xfrm>
          <a:prstGeom prst="rect">
            <a:avLst/>
          </a:prstGeom>
        </p:spPr>
      </p:pic>
      <p:grpSp>
        <p:nvGrpSpPr>
          <p:cNvPr id="19" name="Group 1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20" name="Rectangle 1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7977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657519" y="741391"/>
            <a:ext cx="3448311" cy="1616203"/>
          </a:xfrm>
        </p:spPr>
        <p:txBody>
          <a:bodyPr vert="horz" lIns="91440" tIns="45720" rIns="91440" bIns="45720" rtlCol="0" anchor="b">
            <a:normAutofit/>
          </a:bodyPr>
          <a:lstStyle/>
          <a:p>
            <a:r>
              <a:rPr lang="en-US" sz="2800" kern="1200" dirty="0">
                <a:solidFill>
                  <a:srgbClr val="7030A0"/>
                </a:solidFill>
                <a:latin typeface="+mj-lt"/>
                <a:ea typeface="+mj-ea"/>
                <a:cs typeface="+mj-cs"/>
              </a:rPr>
              <a:t>SASS Features </a:t>
            </a:r>
            <a:r>
              <a:rPr lang="en-US" sz="2800" kern="1200" dirty="0">
                <a:solidFill>
                  <a:schemeClr val="tx1"/>
                </a:solidFill>
                <a:latin typeface="+mj-lt"/>
                <a:ea typeface="+mj-ea"/>
                <a:cs typeface="+mj-cs"/>
              </a:rPr>
              <a:t> </a:t>
            </a:r>
            <a:r>
              <a:rPr lang="en-US" sz="2800" kern="1200" dirty="0">
                <a:solidFill>
                  <a:srgbClr val="00B0F0"/>
                </a:solidFill>
                <a:latin typeface="+mj-lt"/>
                <a:ea typeface="+mj-ea"/>
                <a:cs typeface="+mj-cs"/>
              </a:rPr>
              <a:t>@USE</a:t>
            </a:r>
          </a:p>
        </p:txBody>
      </p:sp>
      <p:sp>
        <p:nvSpPr>
          <p:cNvPr id="12" name="Content Placeholder 11">
            <a:extLst>
              <a:ext uri="{FF2B5EF4-FFF2-40B4-BE49-F238E27FC236}">
                <a16:creationId xmlns:a16="http://schemas.microsoft.com/office/drawing/2014/main" id="{0989999F-05AA-AE87-F650-DDFD23E416EF}"/>
              </a:ext>
            </a:extLst>
          </p:cNvPr>
          <p:cNvSpPr>
            <a:spLocks noGrp="1"/>
          </p:cNvSpPr>
          <p:nvPr>
            <p:ph sz="half" idx="1"/>
          </p:nvPr>
        </p:nvSpPr>
        <p:spPr>
          <a:xfrm>
            <a:off x="657519" y="2533476"/>
            <a:ext cx="3448310" cy="3447832"/>
          </a:xfrm>
        </p:spPr>
        <p:txBody>
          <a:bodyPr vert="horz" lIns="91440" tIns="45720" rIns="91440" bIns="45720" rtlCol="0" anchor="t">
            <a:normAutofit/>
          </a:bodyPr>
          <a:lstStyle/>
          <a:p>
            <a:pPr>
              <a:buFont typeface="Arial" panose="020B0604020202020204" pitchFamily="34" charset="0"/>
              <a:buChar char="•"/>
            </a:pPr>
            <a:r>
              <a:rPr lang="en-US" sz="1700" dirty="0"/>
              <a:t>Ability to use other stylings from other files</a:t>
            </a:r>
          </a:p>
          <a:p>
            <a:pPr>
              <a:buFont typeface="Arial" panose="020B0604020202020204" pitchFamily="34" charset="0"/>
              <a:buChar char="•"/>
            </a:pPr>
            <a:r>
              <a:rPr lang="en-US" sz="1700" dirty="0"/>
              <a:t>This helps to keep the code inside each file to a minimum</a:t>
            </a:r>
          </a:p>
        </p:txBody>
      </p:sp>
      <p:grpSp>
        <p:nvGrpSpPr>
          <p:cNvPr id="19" name="Group 1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20" name="Rectangle 1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screen shot of a computer program&#10;&#10;Description automatically generated">
            <a:extLst>
              <a:ext uri="{FF2B5EF4-FFF2-40B4-BE49-F238E27FC236}">
                <a16:creationId xmlns:a16="http://schemas.microsoft.com/office/drawing/2014/main" id="{C709FF13-27AB-D5CA-7698-A7830D3EA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355" y="1205345"/>
            <a:ext cx="4544822" cy="4266696"/>
          </a:xfrm>
          <a:prstGeom prst="rect">
            <a:avLst/>
          </a:prstGeom>
        </p:spPr>
      </p:pic>
    </p:spTree>
    <p:extLst>
      <p:ext uri="{BB962C8B-B14F-4D97-AF65-F5344CB8AC3E}">
        <p14:creationId xmlns:p14="http://schemas.microsoft.com/office/powerpoint/2010/main" val="2523392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657519" y="741391"/>
            <a:ext cx="3448311" cy="1616203"/>
          </a:xfrm>
        </p:spPr>
        <p:txBody>
          <a:bodyPr vert="horz" lIns="91440" tIns="45720" rIns="91440" bIns="45720" rtlCol="0" anchor="b">
            <a:normAutofit/>
          </a:bodyPr>
          <a:lstStyle/>
          <a:p>
            <a:r>
              <a:rPr lang="en-US" sz="2800" kern="1200" dirty="0">
                <a:solidFill>
                  <a:srgbClr val="7030A0"/>
                </a:solidFill>
                <a:latin typeface="+mj-lt"/>
                <a:ea typeface="+mj-ea"/>
                <a:cs typeface="+mj-cs"/>
              </a:rPr>
              <a:t>SASS Features </a:t>
            </a:r>
            <a:r>
              <a:rPr lang="en-US" sz="2800" kern="1200" dirty="0">
                <a:solidFill>
                  <a:schemeClr val="tx1"/>
                </a:solidFill>
                <a:latin typeface="+mj-lt"/>
                <a:ea typeface="+mj-ea"/>
                <a:cs typeface="+mj-cs"/>
              </a:rPr>
              <a:t> </a:t>
            </a:r>
            <a:r>
              <a:rPr lang="en-US" sz="2800" kern="1200" dirty="0">
                <a:solidFill>
                  <a:srgbClr val="00B0F0"/>
                </a:solidFill>
                <a:latin typeface="+mj-lt"/>
                <a:ea typeface="+mj-ea"/>
                <a:cs typeface="+mj-cs"/>
              </a:rPr>
              <a:t>@FORWARD</a:t>
            </a:r>
          </a:p>
        </p:txBody>
      </p:sp>
      <p:sp>
        <p:nvSpPr>
          <p:cNvPr id="12" name="Content Placeholder 11">
            <a:extLst>
              <a:ext uri="{FF2B5EF4-FFF2-40B4-BE49-F238E27FC236}">
                <a16:creationId xmlns:a16="http://schemas.microsoft.com/office/drawing/2014/main" id="{0989999F-05AA-AE87-F650-DDFD23E416EF}"/>
              </a:ext>
            </a:extLst>
          </p:cNvPr>
          <p:cNvSpPr>
            <a:spLocks noGrp="1"/>
          </p:cNvSpPr>
          <p:nvPr>
            <p:ph sz="half" idx="1"/>
          </p:nvPr>
        </p:nvSpPr>
        <p:spPr>
          <a:xfrm>
            <a:off x="657519" y="2533476"/>
            <a:ext cx="3448310" cy="3447832"/>
          </a:xfrm>
        </p:spPr>
        <p:txBody>
          <a:bodyPr vert="horz" lIns="91440" tIns="45720" rIns="91440" bIns="45720" rtlCol="0" anchor="t">
            <a:normAutofit/>
          </a:bodyPr>
          <a:lstStyle/>
          <a:p>
            <a:pPr>
              <a:buFont typeface="Arial" panose="020B0604020202020204" pitchFamily="34" charset="0"/>
              <a:buChar char="•"/>
            </a:pPr>
            <a:r>
              <a:rPr lang="en-US" sz="1700" dirty="0"/>
              <a:t>@forward allows us to be able to send files to other locations.</a:t>
            </a:r>
          </a:p>
          <a:p>
            <a:pPr marL="0" indent="0">
              <a:buNone/>
            </a:pPr>
            <a:endParaRPr lang="en-US" sz="1700" dirty="0"/>
          </a:p>
        </p:txBody>
      </p:sp>
      <p:grpSp>
        <p:nvGrpSpPr>
          <p:cNvPr id="19" name="Group 1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20" name="Rectangle 1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C709FF13-27AB-D5CA-7698-A7830D3EAF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6393" y="1383396"/>
            <a:ext cx="4544822" cy="3928188"/>
          </a:xfrm>
          <a:prstGeom prst="rect">
            <a:avLst/>
          </a:prstGeom>
        </p:spPr>
      </p:pic>
    </p:spTree>
    <p:extLst>
      <p:ext uri="{BB962C8B-B14F-4D97-AF65-F5344CB8AC3E}">
        <p14:creationId xmlns:p14="http://schemas.microsoft.com/office/powerpoint/2010/main" val="2761400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657519" y="741391"/>
            <a:ext cx="3448311" cy="1616203"/>
          </a:xfrm>
        </p:spPr>
        <p:txBody>
          <a:bodyPr vert="horz" lIns="91440" tIns="45720" rIns="91440" bIns="45720" rtlCol="0" anchor="b">
            <a:normAutofit/>
          </a:bodyPr>
          <a:lstStyle/>
          <a:p>
            <a:r>
              <a:rPr lang="en-US" sz="2800" kern="1200" dirty="0">
                <a:solidFill>
                  <a:srgbClr val="7030A0"/>
                </a:solidFill>
                <a:latin typeface="+mj-lt"/>
                <a:ea typeface="+mj-ea"/>
                <a:cs typeface="+mj-cs"/>
              </a:rPr>
              <a:t>SASS Features </a:t>
            </a:r>
            <a:r>
              <a:rPr lang="en-US" sz="2800" kern="1200" dirty="0">
                <a:solidFill>
                  <a:schemeClr val="tx1"/>
                </a:solidFill>
                <a:latin typeface="+mj-lt"/>
                <a:ea typeface="+mj-ea"/>
                <a:cs typeface="+mj-cs"/>
              </a:rPr>
              <a:t> </a:t>
            </a:r>
            <a:r>
              <a:rPr lang="en-US" sz="2800" kern="1200" dirty="0">
                <a:solidFill>
                  <a:srgbClr val="00B0F0"/>
                </a:solidFill>
                <a:latin typeface="+mj-lt"/>
                <a:ea typeface="+mj-ea"/>
                <a:cs typeface="+mj-cs"/>
              </a:rPr>
              <a:t>MIXINS</a:t>
            </a:r>
          </a:p>
        </p:txBody>
      </p:sp>
      <p:sp>
        <p:nvSpPr>
          <p:cNvPr id="12" name="Content Placeholder 11">
            <a:extLst>
              <a:ext uri="{FF2B5EF4-FFF2-40B4-BE49-F238E27FC236}">
                <a16:creationId xmlns:a16="http://schemas.microsoft.com/office/drawing/2014/main" id="{0989999F-05AA-AE87-F650-DDFD23E416EF}"/>
              </a:ext>
            </a:extLst>
          </p:cNvPr>
          <p:cNvSpPr>
            <a:spLocks noGrp="1"/>
          </p:cNvSpPr>
          <p:nvPr>
            <p:ph sz="half" idx="1"/>
          </p:nvPr>
        </p:nvSpPr>
        <p:spPr>
          <a:xfrm>
            <a:off x="657519" y="2533476"/>
            <a:ext cx="3448310" cy="3447832"/>
          </a:xfrm>
        </p:spPr>
        <p:txBody>
          <a:bodyPr vert="horz" lIns="91440" tIns="45720" rIns="91440" bIns="45720" rtlCol="0" anchor="t">
            <a:normAutofit/>
          </a:bodyPr>
          <a:lstStyle/>
          <a:p>
            <a:pPr>
              <a:buFont typeface="Arial" panose="020B0604020202020204" pitchFamily="34" charset="0"/>
              <a:buChar char="•"/>
            </a:pPr>
            <a:r>
              <a:rPr lang="en-US" sz="1700" dirty="0"/>
              <a:t>A way to apply the same stylings to multiple elements without having to re write code</a:t>
            </a:r>
          </a:p>
          <a:p>
            <a:pPr>
              <a:buFont typeface="Arial" panose="020B0604020202020204" pitchFamily="34" charset="0"/>
              <a:buChar char="•"/>
            </a:pPr>
            <a:r>
              <a:rPr lang="en-US" sz="1700" dirty="0"/>
              <a:t>You use the </a:t>
            </a:r>
            <a:r>
              <a:rPr lang="en-US" sz="1700" b="1" dirty="0"/>
              <a:t>@mixin </a:t>
            </a:r>
            <a:r>
              <a:rPr lang="en-US" sz="1700" dirty="0"/>
              <a:t>keyword and then</a:t>
            </a:r>
            <a:r>
              <a:rPr lang="en-US" sz="1700" b="1" dirty="0"/>
              <a:t> </a:t>
            </a:r>
            <a:r>
              <a:rPr lang="en-US" sz="1700" dirty="0"/>
              <a:t>call the </a:t>
            </a:r>
            <a:r>
              <a:rPr lang="en-US" sz="1700" dirty="0" err="1"/>
              <a:t>mixin</a:t>
            </a:r>
            <a:r>
              <a:rPr lang="en-US" sz="1700" dirty="0"/>
              <a:t> whatever you want </a:t>
            </a:r>
          </a:p>
          <a:p>
            <a:pPr>
              <a:buFont typeface="Arial" panose="020B0604020202020204" pitchFamily="34" charset="0"/>
              <a:buChar char="•"/>
            </a:pPr>
            <a:r>
              <a:rPr lang="en-US" sz="1700" dirty="0"/>
              <a:t>Apply the stylings inside to your relevant elements</a:t>
            </a:r>
          </a:p>
          <a:p>
            <a:pPr marL="0" indent="0">
              <a:buNone/>
            </a:pPr>
            <a:endParaRPr lang="en-US" sz="1700" dirty="0"/>
          </a:p>
        </p:txBody>
      </p:sp>
      <p:grpSp>
        <p:nvGrpSpPr>
          <p:cNvPr id="19" name="Group 1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20" name="Rectangle 1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C709FF13-27AB-D5CA-7698-A7830D3EAF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6393" y="1489713"/>
            <a:ext cx="4544822" cy="3715553"/>
          </a:xfrm>
          <a:prstGeom prst="rect">
            <a:avLst/>
          </a:prstGeom>
        </p:spPr>
      </p:pic>
    </p:spTree>
    <p:extLst>
      <p:ext uri="{BB962C8B-B14F-4D97-AF65-F5344CB8AC3E}">
        <p14:creationId xmlns:p14="http://schemas.microsoft.com/office/powerpoint/2010/main" val="923060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657519" y="741391"/>
            <a:ext cx="3448311" cy="1616203"/>
          </a:xfrm>
        </p:spPr>
        <p:txBody>
          <a:bodyPr vert="horz" lIns="91440" tIns="45720" rIns="91440" bIns="45720" rtlCol="0" anchor="b">
            <a:normAutofit/>
          </a:bodyPr>
          <a:lstStyle/>
          <a:p>
            <a:r>
              <a:rPr lang="en-US" sz="2800" kern="1200" dirty="0">
                <a:solidFill>
                  <a:srgbClr val="7030A0"/>
                </a:solidFill>
                <a:latin typeface="+mj-lt"/>
                <a:ea typeface="+mj-ea"/>
                <a:cs typeface="+mj-cs"/>
              </a:rPr>
              <a:t>SASS Features </a:t>
            </a:r>
            <a:r>
              <a:rPr lang="en-US" sz="2800" kern="1200" dirty="0">
                <a:solidFill>
                  <a:schemeClr val="tx1"/>
                </a:solidFill>
                <a:latin typeface="+mj-lt"/>
                <a:ea typeface="+mj-ea"/>
                <a:cs typeface="+mj-cs"/>
              </a:rPr>
              <a:t> </a:t>
            </a:r>
            <a:r>
              <a:rPr lang="en-US" sz="2800" kern="1200" dirty="0">
                <a:solidFill>
                  <a:srgbClr val="00B0F0"/>
                </a:solidFill>
                <a:latin typeface="+mj-lt"/>
                <a:ea typeface="+mj-ea"/>
                <a:cs typeface="+mj-cs"/>
              </a:rPr>
              <a:t>MIXINS</a:t>
            </a:r>
          </a:p>
        </p:txBody>
      </p:sp>
      <p:sp>
        <p:nvSpPr>
          <p:cNvPr id="12" name="Content Placeholder 11">
            <a:extLst>
              <a:ext uri="{FF2B5EF4-FFF2-40B4-BE49-F238E27FC236}">
                <a16:creationId xmlns:a16="http://schemas.microsoft.com/office/drawing/2014/main" id="{0989999F-05AA-AE87-F650-DDFD23E416EF}"/>
              </a:ext>
            </a:extLst>
          </p:cNvPr>
          <p:cNvSpPr>
            <a:spLocks noGrp="1"/>
          </p:cNvSpPr>
          <p:nvPr>
            <p:ph sz="half" idx="1"/>
          </p:nvPr>
        </p:nvSpPr>
        <p:spPr>
          <a:xfrm>
            <a:off x="657519" y="2533476"/>
            <a:ext cx="3448310" cy="3447832"/>
          </a:xfrm>
        </p:spPr>
        <p:txBody>
          <a:bodyPr vert="horz" lIns="91440" tIns="45720" rIns="91440" bIns="45720" rtlCol="0" anchor="t">
            <a:normAutofit/>
          </a:bodyPr>
          <a:lstStyle/>
          <a:p>
            <a:pPr>
              <a:buFont typeface="Arial" panose="020B0604020202020204" pitchFamily="34" charset="0"/>
              <a:buChar char="•"/>
            </a:pPr>
            <a:r>
              <a:rPr lang="en-US" sz="1700" dirty="0"/>
              <a:t>To use it all you need to do is us the </a:t>
            </a:r>
            <a:r>
              <a:rPr lang="en-US" sz="1700" b="1" dirty="0"/>
              <a:t>@include </a:t>
            </a:r>
            <a:r>
              <a:rPr lang="en-US" sz="1700" dirty="0"/>
              <a:t>key word and reference the </a:t>
            </a:r>
            <a:r>
              <a:rPr lang="en-US" sz="1700" dirty="0" err="1"/>
              <a:t>mixin</a:t>
            </a:r>
            <a:r>
              <a:rPr lang="en-US" sz="1700" dirty="0"/>
              <a:t> name</a:t>
            </a:r>
          </a:p>
          <a:p>
            <a:pPr>
              <a:buFont typeface="Arial" panose="020B0604020202020204" pitchFamily="34" charset="0"/>
              <a:buChar char="•"/>
            </a:pPr>
            <a:r>
              <a:rPr lang="en-US" sz="1700" dirty="0"/>
              <a:t>This will then apply all the stylings to that element</a:t>
            </a:r>
          </a:p>
          <a:p>
            <a:pPr>
              <a:buFont typeface="Arial" panose="020B0604020202020204" pitchFamily="34" charset="0"/>
              <a:buChar char="•"/>
            </a:pPr>
            <a:r>
              <a:rPr lang="en-US" sz="1700" dirty="0"/>
              <a:t>Normally these are used on wrappers or containers as you want to effect multiple elements </a:t>
            </a:r>
          </a:p>
          <a:p>
            <a:pPr marL="0" indent="0">
              <a:buNone/>
            </a:pPr>
            <a:endParaRPr lang="en-US" sz="1700" dirty="0"/>
          </a:p>
        </p:txBody>
      </p:sp>
      <p:grpSp>
        <p:nvGrpSpPr>
          <p:cNvPr id="19" name="Group 1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20" name="Rectangle 1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C709FF13-27AB-D5CA-7698-A7830D3EAF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6393" y="1555835"/>
            <a:ext cx="4544822" cy="3583309"/>
          </a:xfrm>
          <a:prstGeom prst="rect">
            <a:avLst/>
          </a:prstGeom>
        </p:spPr>
      </p:pic>
    </p:spTree>
    <p:extLst>
      <p:ext uri="{BB962C8B-B14F-4D97-AF65-F5344CB8AC3E}">
        <p14:creationId xmlns:p14="http://schemas.microsoft.com/office/powerpoint/2010/main" val="3941462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657519" y="741391"/>
            <a:ext cx="3448311" cy="1616203"/>
          </a:xfrm>
        </p:spPr>
        <p:txBody>
          <a:bodyPr vert="horz" lIns="91440" tIns="45720" rIns="91440" bIns="45720" rtlCol="0" anchor="b">
            <a:normAutofit/>
          </a:bodyPr>
          <a:lstStyle/>
          <a:p>
            <a:r>
              <a:rPr lang="en-US" sz="2800" kern="1200" dirty="0">
                <a:solidFill>
                  <a:srgbClr val="7030A0"/>
                </a:solidFill>
                <a:latin typeface="+mj-lt"/>
                <a:ea typeface="+mj-ea"/>
                <a:cs typeface="+mj-cs"/>
              </a:rPr>
              <a:t>SASS Features </a:t>
            </a:r>
            <a:r>
              <a:rPr lang="en-US" sz="2800" kern="1200" dirty="0">
                <a:solidFill>
                  <a:schemeClr val="tx1"/>
                </a:solidFill>
                <a:latin typeface="+mj-lt"/>
                <a:ea typeface="+mj-ea"/>
                <a:cs typeface="+mj-cs"/>
              </a:rPr>
              <a:t> </a:t>
            </a:r>
            <a:r>
              <a:rPr lang="en-US" sz="2800" kern="1200" dirty="0">
                <a:solidFill>
                  <a:srgbClr val="00B0F0"/>
                </a:solidFill>
                <a:latin typeface="+mj-lt"/>
                <a:ea typeface="+mj-ea"/>
                <a:cs typeface="+mj-cs"/>
              </a:rPr>
              <a:t>NESTING</a:t>
            </a:r>
          </a:p>
        </p:txBody>
      </p:sp>
      <p:sp>
        <p:nvSpPr>
          <p:cNvPr id="12" name="Content Placeholder 11">
            <a:extLst>
              <a:ext uri="{FF2B5EF4-FFF2-40B4-BE49-F238E27FC236}">
                <a16:creationId xmlns:a16="http://schemas.microsoft.com/office/drawing/2014/main" id="{0989999F-05AA-AE87-F650-DDFD23E416EF}"/>
              </a:ext>
            </a:extLst>
          </p:cNvPr>
          <p:cNvSpPr>
            <a:spLocks noGrp="1"/>
          </p:cNvSpPr>
          <p:nvPr>
            <p:ph sz="half" idx="1"/>
          </p:nvPr>
        </p:nvSpPr>
        <p:spPr>
          <a:xfrm>
            <a:off x="657519" y="2533476"/>
            <a:ext cx="3448310" cy="3447832"/>
          </a:xfrm>
        </p:spPr>
        <p:txBody>
          <a:bodyPr vert="horz" lIns="91440" tIns="45720" rIns="91440" bIns="45720" rtlCol="0" anchor="t">
            <a:normAutofit/>
          </a:bodyPr>
          <a:lstStyle/>
          <a:p>
            <a:pPr>
              <a:buFont typeface="Arial" panose="020B0604020202020204" pitchFamily="34" charset="0"/>
              <a:buChar char="•"/>
            </a:pPr>
            <a:r>
              <a:rPr lang="en-US" sz="1700" dirty="0"/>
              <a:t>We can nest styles inside each other</a:t>
            </a:r>
          </a:p>
          <a:p>
            <a:pPr>
              <a:buFont typeface="Arial" panose="020B0604020202020204" pitchFamily="34" charset="0"/>
              <a:buChar char="•"/>
            </a:pPr>
            <a:r>
              <a:rPr lang="en-US" sz="1700" dirty="0"/>
              <a:t>Good for saving space</a:t>
            </a:r>
          </a:p>
          <a:p>
            <a:pPr>
              <a:buFont typeface="Arial" panose="020B0604020202020204" pitchFamily="34" charset="0"/>
              <a:buChar char="•"/>
            </a:pPr>
            <a:r>
              <a:rPr lang="en-US" sz="1700" dirty="0"/>
              <a:t>Also good for keeping blocks of related code together</a:t>
            </a:r>
          </a:p>
          <a:p>
            <a:pPr marL="0" indent="0">
              <a:buNone/>
            </a:pPr>
            <a:endParaRPr lang="en-US" sz="1700" dirty="0"/>
          </a:p>
        </p:txBody>
      </p:sp>
      <p:grpSp>
        <p:nvGrpSpPr>
          <p:cNvPr id="19" name="Group 1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20" name="Rectangle 1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C709FF13-27AB-D5CA-7698-A7830D3EAF8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22865" y="1555835"/>
            <a:ext cx="4601638" cy="3789249"/>
          </a:xfrm>
          <a:prstGeom prst="rect">
            <a:avLst/>
          </a:prstGeom>
        </p:spPr>
      </p:pic>
    </p:spTree>
    <p:extLst>
      <p:ext uri="{BB962C8B-B14F-4D97-AF65-F5344CB8AC3E}">
        <p14:creationId xmlns:p14="http://schemas.microsoft.com/office/powerpoint/2010/main" val="51947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360759" y="3752849"/>
            <a:ext cx="2468166" cy="2452687"/>
          </a:xfrm>
        </p:spPr>
        <p:txBody>
          <a:bodyPr vert="horz" lIns="91440" tIns="45720" rIns="91440" bIns="45720" rtlCol="0" anchor="ctr">
            <a:normAutofit/>
          </a:bodyPr>
          <a:lstStyle/>
          <a:p>
            <a:r>
              <a:rPr lang="en-US" sz="3100" dirty="0">
                <a:solidFill>
                  <a:srgbClr val="7030A0"/>
                </a:solidFill>
              </a:rPr>
              <a:t>WHAT IS </a:t>
            </a:r>
            <a:r>
              <a:rPr lang="en-US" sz="3100" dirty="0">
                <a:solidFill>
                  <a:srgbClr val="00B0F0"/>
                </a:solidFill>
              </a:rPr>
              <a:t>GITHUB</a:t>
            </a:r>
            <a:br>
              <a:rPr lang="en-US" sz="3100" dirty="0">
                <a:solidFill>
                  <a:schemeClr val="tx1"/>
                </a:solidFill>
              </a:rPr>
            </a:br>
            <a:endParaRPr lang="en-US" sz="3100" dirty="0">
              <a:solidFill>
                <a:schemeClr val="tx1"/>
              </a:solidFill>
            </a:endParaRPr>
          </a:p>
        </p:txBody>
      </p:sp>
      <p:pic>
        <p:nvPicPr>
          <p:cNvPr id="12" name="Picture 11">
            <a:extLst>
              <a:ext uri="{FF2B5EF4-FFF2-40B4-BE49-F238E27FC236}">
                <a16:creationId xmlns:a16="http://schemas.microsoft.com/office/drawing/2014/main" id="{C594E7BD-F386-BAD4-E659-1C951BB60612}"/>
              </a:ext>
            </a:extLst>
          </p:cNvPr>
          <p:cNvPicPr>
            <a:picLocks noChangeAspect="1"/>
          </p:cNvPicPr>
          <p:nvPr/>
        </p:nvPicPr>
        <p:blipFill rotWithShape="1">
          <a:blip r:embed="rId3">
            <a:extLst>
              <a:ext uri="{28A0092B-C50C-407E-A947-70E740481C1C}">
                <a14:useLocalDpi xmlns:a14="http://schemas.microsoft.com/office/drawing/2010/main" val="0"/>
              </a:ext>
            </a:extLst>
          </a:blip>
          <a:srcRect r="8823" b="1"/>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Content Placeholder 5">
            <a:extLst>
              <a:ext uri="{FF2B5EF4-FFF2-40B4-BE49-F238E27FC236}">
                <a16:creationId xmlns:a16="http://schemas.microsoft.com/office/drawing/2014/main" id="{BA2A3121-C2A7-9073-5D24-FF07F96B4389}"/>
              </a:ext>
            </a:extLst>
          </p:cNvPr>
          <p:cNvSpPr>
            <a:spLocks noGrp="1"/>
          </p:cNvSpPr>
          <p:nvPr>
            <p:ph sz="half" idx="1"/>
          </p:nvPr>
        </p:nvSpPr>
        <p:spPr>
          <a:xfrm>
            <a:off x="3167986" y="3752850"/>
            <a:ext cx="5614060" cy="2452687"/>
          </a:xfrm>
        </p:spPr>
        <p:txBody>
          <a:bodyPr vert="horz" lIns="91440" tIns="45720" rIns="91440" bIns="45720" rtlCol="0" anchor="ctr">
            <a:normAutofit/>
          </a:bodyPr>
          <a:lstStyle/>
          <a:p>
            <a:pPr>
              <a:buFont typeface="Arial" panose="020B0604020202020204" pitchFamily="34" charset="0"/>
              <a:buChar char="•"/>
            </a:pPr>
            <a:r>
              <a:rPr lang="en-US" sz="1600" dirty="0"/>
              <a:t>Important to know difference between </a:t>
            </a:r>
            <a:r>
              <a:rPr lang="en-US" sz="1600" b="1" dirty="0"/>
              <a:t>GIT</a:t>
            </a:r>
            <a:r>
              <a:rPr lang="en-US" sz="1600" dirty="0"/>
              <a:t> and </a:t>
            </a:r>
            <a:r>
              <a:rPr lang="en-US" sz="1600" b="1" dirty="0"/>
              <a:t>GITHUB</a:t>
            </a:r>
          </a:p>
          <a:p>
            <a:pPr>
              <a:buFont typeface="Arial" panose="020B0604020202020204" pitchFamily="34" charset="0"/>
              <a:buChar char="•"/>
            </a:pPr>
            <a:r>
              <a:rPr lang="en-US" sz="1600" b="1" dirty="0"/>
              <a:t>GIT</a:t>
            </a:r>
            <a:r>
              <a:rPr lang="en-US" sz="1600" dirty="0"/>
              <a:t> is a </a:t>
            </a:r>
            <a:r>
              <a:rPr lang="en-US" sz="1600" b="1" dirty="0"/>
              <a:t>version control system </a:t>
            </a:r>
            <a:r>
              <a:rPr lang="en-US" sz="1600" dirty="0"/>
              <a:t>that allows developers to track changes in their code</a:t>
            </a:r>
          </a:p>
          <a:p>
            <a:pPr>
              <a:buFont typeface="Arial" panose="020B0604020202020204" pitchFamily="34" charset="0"/>
              <a:buChar char="•"/>
            </a:pPr>
            <a:r>
              <a:rPr lang="en-US" sz="1600" b="1" dirty="0"/>
              <a:t>GITHUB</a:t>
            </a:r>
            <a:r>
              <a:rPr lang="en-US" sz="1600" dirty="0"/>
              <a:t> is a </a:t>
            </a:r>
            <a:r>
              <a:rPr lang="en-US" sz="1600" b="1" dirty="0"/>
              <a:t>web-based hosting service </a:t>
            </a:r>
            <a:r>
              <a:rPr lang="en-US" sz="1600" dirty="0"/>
              <a:t>for git repositories</a:t>
            </a:r>
          </a:p>
          <a:p>
            <a:pPr>
              <a:buFont typeface="Arial" panose="020B0604020202020204" pitchFamily="34" charset="0"/>
              <a:buChar char="•"/>
            </a:pPr>
            <a:r>
              <a:rPr lang="en-US" sz="1600" dirty="0"/>
              <a:t>There are a number of features you can use with GITHUB but for today we are just going to be using it to host and store our code.</a:t>
            </a:r>
          </a:p>
        </p:txBody>
      </p:sp>
    </p:spTree>
    <p:extLst>
      <p:ext uri="{BB962C8B-B14F-4D97-AF65-F5344CB8AC3E}">
        <p14:creationId xmlns:p14="http://schemas.microsoft.com/office/powerpoint/2010/main" val="1061542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239486" y="772207"/>
            <a:ext cx="8665028" cy="547689"/>
          </a:xfrm>
        </p:spPr>
        <p:txBody>
          <a:bodyPr/>
          <a:lstStyle/>
          <a:p>
            <a:r>
              <a:rPr lang="en-US" dirty="0"/>
              <a:t>SETTING UP GITHUB</a:t>
            </a:r>
            <a:endParaRPr lang="en-GB" dirty="0"/>
          </a:p>
        </p:txBody>
      </p:sp>
      <p:pic>
        <p:nvPicPr>
          <p:cNvPr id="8" name="Picture 7">
            <a:extLst>
              <a:ext uri="{FF2B5EF4-FFF2-40B4-BE49-F238E27FC236}">
                <a16:creationId xmlns:a16="http://schemas.microsoft.com/office/drawing/2014/main" id="{34B4238F-F32F-9D02-DFA1-28195B668739}"/>
              </a:ext>
            </a:extLst>
          </p:cNvPr>
          <p:cNvPicPr>
            <a:picLocks noChangeAspect="1"/>
          </p:cNvPicPr>
          <p:nvPr/>
        </p:nvPicPr>
        <p:blipFill rotWithShape="1">
          <a:blip r:embed="rId3">
            <a:extLst>
              <a:ext uri="{28A0092B-C50C-407E-A947-70E740481C1C}">
                <a14:useLocalDpi xmlns:a14="http://schemas.microsoft.com/office/drawing/2010/main" val="0"/>
              </a:ext>
            </a:extLst>
          </a:blip>
          <a:srcRect r="8823" b="1"/>
          <a:stretch/>
        </p:blipFill>
        <p:spPr>
          <a:xfrm>
            <a:off x="66502" y="1742522"/>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405499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kern="1200">
                <a:solidFill>
                  <a:schemeClr val="bg1"/>
                </a:solidFill>
                <a:latin typeface="+mj-lt"/>
                <a:ea typeface="+mj-ea"/>
                <a:cs typeface="+mj-cs"/>
              </a:rPr>
              <a:t>WHAT MAKES A GOOD PORTFOLIO</a:t>
            </a:r>
          </a:p>
        </p:txBody>
      </p:sp>
      <p:pic>
        <p:nvPicPr>
          <p:cNvPr id="11" name="Picture 10" descr="A black splatter on a white background&#10;&#10;Description automatically generated">
            <a:extLst>
              <a:ext uri="{FF2B5EF4-FFF2-40B4-BE49-F238E27FC236}">
                <a16:creationId xmlns:a16="http://schemas.microsoft.com/office/drawing/2014/main" id="{0BAFB364-7AB7-6756-EA82-7AB53953D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00" y="1827627"/>
            <a:ext cx="8178799" cy="4089399"/>
          </a:xfrm>
          <a:prstGeom prst="rect">
            <a:avLst/>
          </a:prstGeom>
        </p:spPr>
      </p:pic>
    </p:spTree>
    <p:extLst>
      <p:ext uri="{BB962C8B-B14F-4D97-AF65-F5344CB8AC3E}">
        <p14:creationId xmlns:p14="http://schemas.microsoft.com/office/powerpoint/2010/main" val="469962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CD718-0584-9B8B-6EE3-CAF057BFA9BE}"/>
              </a:ext>
            </a:extLst>
          </p:cNvPr>
          <p:cNvSpPr>
            <a:spLocks noGrp="1"/>
          </p:cNvSpPr>
          <p:nvPr>
            <p:ph type="title"/>
          </p:nvPr>
        </p:nvSpPr>
        <p:spPr>
          <a:xfrm>
            <a:off x="239486" y="772207"/>
            <a:ext cx="8665028" cy="547689"/>
          </a:xfrm>
        </p:spPr>
        <p:txBody>
          <a:bodyPr/>
          <a:lstStyle/>
          <a:p>
            <a:r>
              <a:rPr lang="en-US" dirty="0"/>
              <a:t>SETTING UP GITHUB DESKTOP</a:t>
            </a:r>
            <a:endParaRPr lang="en-GB" dirty="0"/>
          </a:p>
        </p:txBody>
      </p:sp>
      <p:pic>
        <p:nvPicPr>
          <p:cNvPr id="3" name="Picture 2" descr="A white cat in a purple circle&#10;&#10;Description automatically generated">
            <a:extLst>
              <a:ext uri="{FF2B5EF4-FFF2-40B4-BE49-F238E27FC236}">
                <a16:creationId xmlns:a16="http://schemas.microsoft.com/office/drawing/2014/main" id="{99BD1624-29C4-D685-CEEB-96DF14110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8325" y="1633450"/>
            <a:ext cx="4767349" cy="4767349"/>
          </a:xfrm>
          <a:prstGeom prst="rect">
            <a:avLst/>
          </a:prstGeom>
        </p:spPr>
      </p:pic>
    </p:spTree>
    <p:extLst>
      <p:ext uri="{BB962C8B-B14F-4D97-AF65-F5344CB8AC3E}">
        <p14:creationId xmlns:p14="http://schemas.microsoft.com/office/powerpoint/2010/main" val="2845386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526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DCF2ADE-6FEA-4C9D-3479-017DAF2DDE14}"/>
              </a:ext>
            </a:extLst>
          </p:cNvPr>
          <p:cNvSpPr>
            <a:spLocks noGrp="1"/>
          </p:cNvSpPr>
          <p:nvPr>
            <p:ph type="title"/>
          </p:nvPr>
        </p:nvSpPr>
        <p:spPr>
          <a:xfrm>
            <a:off x="628650" y="171162"/>
            <a:ext cx="2130136" cy="2371148"/>
          </a:xfrm>
        </p:spPr>
        <p:txBody>
          <a:bodyPr vert="horz" lIns="91440" tIns="45720" rIns="91440" bIns="45720" rtlCol="0" anchor="ctr">
            <a:normAutofit/>
          </a:bodyPr>
          <a:lstStyle/>
          <a:p>
            <a:r>
              <a:rPr lang="en-US" sz="2800" kern="1200">
                <a:solidFill>
                  <a:srgbClr val="FFFFFF"/>
                </a:solidFill>
                <a:latin typeface="+mj-lt"/>
                <a:ea typeface="+mj-ea"/>
                <a:cs typeface="+mj-cs"/>
              </a:rPr>
              <a:t>CODE ALONG</a:t>
            </a:r>
          </a:p>
        </p:txBody>
      </p:sp>
      <p:pic>
        <p:nvPicPr>
          <p:cNvPr id="3" name="Picture 2" descr="A person with afro hair and a black board&#10;&#10;Description automatically generated with medium confidence">
            <a:extLst>
              <a:ext uri="{FF2B5EF4-FFF2-40B4-BE49-F238E27FC236}">
                <a16:creationId xmlns:a16="http://schemas.microsoft.com/office/drawing/2014/main" id="{FA52C899-FA80-110C-1191-945A6EDE0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949" y="1879617"/>
            <a:ext cx="5510653" cy="3099742"/>
          </a:xfrm>
          <a:prstGeom prst="rect">
            <a:avLst/>
          </a:prstGeom>
        </p:spPr>
      </p:pic>
    </p:spTree>
    <p:extLst>
      <p:ext uri="{BB962C8B-B14F-4D97-AF65-F5344CB8AC3E}">
        <p14:creationId xmlns:p14="http://schemas.microsoft.com/office/powerpoint/2010/main" val="292055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0A9D74-13B8-076C-0AE3-8E921BBF6924}"/>
              </a:ext>
            </a:extLst>
          </p:cNvPr>
          <p:cNvSpPr>
            <a:spLocks noGrp="1"/>
          </p:cNvSpPr>
          <p:nvPr>
            <p:ph type="title"/>
          </p:nvPr>
        </p:nvSpPr>
        <p:spPr>
          <a:xfrm>
            <a:off x="228600" y="585463"/>
            <a:ext cx="8985738" cy="547689"/>
          </a:xfrm>
        </p:spPr>
        <p:txBody>
          <a:bodyPr/>
          <a:lstStyle/>
          <a:p>
            <a:r>
              <a:rPr lang="en-US" dirty="0"/>
              <a:t>ACTIVITY</a:t>
            </a:r>
            <a:endParaRPr lang="en-GB" dirty="0"/>
          </a:p>
        </p:txBody>
      </p:sp>
      <p:sp>
        <p:nvSpPr>
          <p:cNvPr id="5" name="Content Placeholder 4">
            <a:extLst>
              <a:ext uri="{FF2B5EF4-FFF2-40B4-BE49-F238E27FC236}">
                <a16:creationId xmlns:a16="http://schemas.microsoft.com/office/drawing/2014/main" id="{2351246A-4FFD-3BFC-24E5-53DA2FF2F345}"/>
              </a:ext>
            </a:extLst>
          </p:cNvPr>
          <p:cNvSpPr>
            <a:spLocks noGrp="1"/>
          </p:cNvSpPr>
          <p:nvPr>
            <p:ph idx="1"/>
          </p:nvPr>
        </p:nvSpPr>
        <p:spPr>
          <a:xfrm>
            <a:off x="228600" y="1912513"/>
            <a:ext cx="8665028" cy="4640686"/>
          </a:xfrm>
        </p:spPr>
        <p:txBody>
          <a:bodyPr>
            <a:normAutofit/>
          </a:bodyPr>
          <a:lstStyle/>
          <a:p>
            <a:pPr marL="0" indent="0">
              <a:buNone/>
            </a:pPr>
            <a:r>
              <a:rPr lang="en-GB" sz="1800" b="1" dirty="0"/>
              <a:t>Have a go at building your contact page</a:t>
            </a:r>
            <a:endParaRPr lang="en-GB" sz="1800" dirty="0"/>
          </a:p>
        </p:txBody>
      </p:sp>
      <p:sp>
        <p:nvSpPr>
          <p:cNvPr id="6" name="Text Placeholder 5">
            <a:extLst>
              <a:ext uri="{FF2B5EF4-FFF2-40B4-BE49-F238E27FC236}">
                <a16:creationId xmlns:a16="http://schemas.microsoft.com/office/drawing/2014/main" id="{50A91887-FD56-71FB-E296-271E190362BE}"/>
              </a:ext>
            </a:extLst>
          </p:cNvPr>
          <p:cNvSpPr>
            <a:spLocks noGrp="1"/>
          </p:cNvSpPr>
          <p:nvPr>
            <p:ph type="body" sz="quarter" idx="10"/>
          </p:nvPr>
        </p:nvSpPr>
        <p:spPr/>
        <p:txBody>
          <a:bodyPr/>
          <a:lstStyle/>
          <a:p>
            <a:r>
              <a:rPr lang="en-US" dirty="0"/>
              <a:t>60 Mins</a:t>
            </a:r>
            <a:endParaRPr lang="en-GB" dirty="0"/>
          </a:p>
        </p:txBody>
      </p:sp>
    </p:spTree>
    <p:extLst>
      <p:ext uri="{BB962C8B-B14F-4D97-AF65-F5344CB8AC3E}">
        <p14:creationId xmlns:p14="http://schemas.microsoft.com/office/powerpoint/2010/main" val="2842772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77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5413-04FB-2132-F1A0-84F2C5C464EC}"/>
              </a:ext>
            </a:extLst>
          </p:cNvPr>
          <p:cNvSpPr>
            <a:spLocks noGrp="1"/>
          </p:cNvSpPr>
          <p:nvPr>
            <p:ph type="title"/>
          </p:nvPr>
        </p:nvSpPr>
        <p:spPr>
          <a:xfrm>
            <a:off x="571380" y="1138265"/>
            <a:ext cx="3408571" cy="1401183"/>
          </a:xfrm>
        </p:spPr>
        <p:txBody>
          <a:bodyPr vert="horz" lIns="91440" tIns="45720" rIns="91440" bIns="45720" rtlCol="0" anchor="t">
            <a:normAutofit/>
          </a:bodyPr>
          <a:lstStyle/>
          <a:p>
            <a:r>
              <a:rPr lang="en-US" sz="2800" kern="1200">
                <a:solidFill>
                  <a:schemeClr val="tx1"/>
                </a:solidFill>
                <a:latin typeface="+mj-lt"/>
                <a:ea typeface="+mj-ea"/>
                <a:cs typeface="+mj-cs"/>
              </a:rPr>
              <a:t>WHAT MAKES A GOOD PORTFOLIO</a:t>
            </a:r>
          </a:p>
        </p:txBody>
      </p:sp>
      <p:cxnSp>
        <p:nvCxnSpPr>
          <p:cNvPr id="21" name="Straight Connector 2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6096"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7AA70CF-B022-2431-3858-C63592D47EF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5281" y="2344190"/>
            <a:ext cx="4558650" cy="2435032"/>
          </a:xfrm>
          <a:prstGeom prst="rect">
            <a:avLst/>
          </a:prstGeom>
        </p:spPr>
      </p:pic>
      <p:graphicFrame>
        <p:nvGraphicFramePr>
          <p:cNvPr id="12" name="Content Placeholder 9">
            <a:extLst>
              <a:ext uri="{FF2B5EF4-FFF2-40B4-BE49-F238E27FC236}">
                <a16:creationId xmlns:a16="http://schemas.microsoft.com/office/drawing/2014/main" id="{1EA6BF93-C9B6-30CE-CE31-C607BBC09719}"/>
              </a:ext>
            </a:extLst>
          </p:cNvPr>
          <p:cNvGraphicFramePr>
            <a:graphicFrameLocks noGrp="1"/>
          </p:cNvGraphicFramePr>
          <p:nvPr>
            <p:ph idx="1"/>
            <p:extLst>
              <p:ext uri="{D42A27DB-BD31-4B8C-83A1-F6EECF244321}">
                <p14:modId xmlns:p14="http://schemas.microsoft.com/office/powerpoint/2010/main" val="3694689425"/>
              </p:ext>
            </p:extLst>
          </p:nvPr>
        </p:nvGraphicFramePr>
        <p:xfrm>
          <a:off x="571380" y="2551176"/>
          <a:ext cx="3408571" cy="36029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907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E70A-298F-66A4-987C-7725B3C263BE}"/>
              </a:ext>
            </a:extLst>
          </p:cNvPr>
          <p:cNvSpPr>
            <a:spLocks noGrp="1"/>
          </p:cNvSpPr>
          <p:nvPr>
            <p:ph type="title"/>
          </p:nvPr>
        </p:nvSpPr>
        <p:spPr/>
        <p:txBody>
          <a:bodyPr/>
          <a:lstStyle/>
          <a:p>
            <a:r>
              <a:rPr lang="en-GB" dirty="0"/>
              <a:t>GROUP ACTIVITY </a:t>
            </a:r>
          </a:p>
        </p:txBody>
      </p:sp>
      <p:sp>
        <p:nvSpPr>
          <p:cNvPr id="3" name="Content Placeholder 2">
            <a:extLst>
              <a:ext uri="{FF2B5EF4-FFF2-40B4-BE49-F238E27FC236}">
                <a16:creationId xmlns:a16="http://schemas.microsoft.com/office/drawing/2014/main" id="{3A380BE1-46AC-D94C-3228-21EC45806DD0}"/>
              </a:ext>
            </a:extLst>
          </p:cNvPr>
          <p:cNvSpPr>
            <a:spLocks noGrp="1"/>
          </p:cNvSpPr>
          <p:nvPr>
            <p:ph idx="1"/>
          </p:nvPr>
        </p:nvSpPr>
        <p:spPr/>
        <p:txBody>
          <a:bodyPr/>
          <a:lstStyle/>
          <a:p>
            <a:pPr marL="0" indent="0">
              <a:buNone/>
            </a:pPr>
            <a:r>
              <a:rPr lang="en-GB" b="1" dirty="0"/>
              <a:t>Compare 3 portfolio’s.</a:t>
            </a:r>
          </a:p>
          <a:p>
            <a:pPr marL="0" indent="0">
              <a:buNone/>
            </a:pPr>
            <a:endParaRPr lang="en-GB" b="1" dirty="0"/>
          </a:p>
          <a:p>
            <a:pPr lvl="1"/>
            <a:r>
              <a:rPr lang="en-GB" dirty="0"/>
              <a:t>I have provided 3 links to 3 portfolio’s, talk about them in your group, what do you like, what don’t you like, what makes them good or bad. </a:t>
            </a:r>
          </a:p>
          <a:p>
            <a:pPr lvl="1"/>
            <a:r>
              <a:rPr lang="en-GB" dirty="0"/>
              <a:t>We will discuss together once finished.</a:t>
            </a:r>
          </a:p>
        </p:txBody>
      </p:sp>
      <p:sp>
        <p:nvSpPr>
          <p:cNvPr id="4" name="Text Placeholder 3">
            <a:extLst>
              <a:ext uri="{FF2B5EF4-FFF2-40B4-BE49-F238E27FC236}">
                <a16:creationId xmlns:a16="http://schemas.microsoft.com/office/drawing/2014/main" id="{4C7AD21A-EBE4-3537-074B-FA67695144F0}"/>
              </a:ext>
            </a:extLst>
          </p:cNvPr>
          <p:cNvSpPr>
            <a:spLocks noGrp="1"/>
          </p:cNvSpPr>
          <p:nvPr>
            <p:ph type="body" sz="quarter" idx="10"/>
          </p:nvPr>
        </p:nvSpPr>
        <p:spPr/>
        <p:txBody>
          <a:bodyPr/>
          <a:lstStyle/>
          <a:p>
            <a:pPr algn="r"/>
            <a:r>
              <a:rPr lang="en-US" dirty="0"/>
              <a:t>20 mins</a:t>
            </a:r>
            <a:endParaRPr lang="en-GB" dirty="0"/>
          </a:p>
        </p:txBody>
      </p:sp>
    </p:spTree>
    <p:extLst>
      <p:ext uri="{BB962C8B-B14F-4D97-AF65-F5344CB8AC3E}">
        <p14:creationId xmlns:p14="http://schemas.microsoft.com/office/powerpoint/2010/main" val="113800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894D-81D5-CEC5-6342-2ECB78939557}"/>
              </a:ext>
            </a:extLst>
          </p:cNvPr>
          <p:cNvSpPr>
            <a:spLocks noGrp="1"/>
          </p:cNvSpPr>
          <p:nvPr>
            <p:ph type="title"/>
          </p:nvPr>
        </p:nvSpPr>
        <p:spPr/>
        <p:txBody>
          <a:bodyPr/>
          <a:lstStyle/>
          <a:p>
            <a:pPr algn="ctr"/>
            <a:r>
              <a:rPr lang="en-US" dirty="0"/>
              <a:t>DO’s and Don’ts</a:t>
            </a:r>
            <a:endParaRPr lang="en-GB" dirty="0"/>
          </a:p>
        </p:txBody>
      </p:sp>
      <p:sp>
        <p:nvSpPr>
          <p:cNvPr id="3" name="Content Placeholder 2">
            <a:extLst>
              <a:ext uri="{FF2B5EF4-FFF2-40B4-BE49-F238E27FC236}">
                <a16:creationId xmlns:a16="http://schemas.microsoft.com/office/drawing/2014/main" id="{45E31A36-88E1-4961-8C4F-B332E3AF592E}"/>
              </a:ext>
            </a:extLst>
          </p:cNvPr>
          <p:cNvSpPr>
            <a:spLocks noGrp="1"/>
          </p:cNvSpPr>
          <p:nvPr>
            <p:ph idx="1"/>
          </p:nvPr>
        </p:nvSpPr>
        <p:spPr>
          <a:xfrm>
            <a:off x="228600" y="1447800"/>
            <a:ext cx="3787815" cy="5105399"/>
          </a:xfrm>
        </p:spPr>
        <p:txBody>
          <a:bodyPr/>
          <a:lstStyle/>
          <a:p>
            <a:pPr marL="0" indent="0">
              <a:lnSpc>
                <a:spcPct val="150000"/>
              </a:lnSpc>
              <a:buNone/>
            </a:pPr>
            <a:r>
              <a:rPr lang="en-US" b="1" u="sng" dirty="0"/>
              <a:t>Do’s</a:t>
            </a:r>
          </a:p>
          <a:p>
            <a:pPr>
              <a:lnSpc>
                <a:spcPct val="150000"/>
              </a:lnSpc>
            </a:pPr>
            <a:r>
              <a:rPr lang="en-US" b="1" dirty="0"/>
              <a:t>Do</a:t>
            </a:r>
            <a:r>
              <a:rPr lang="en-US" dirty="0"/>
              <a:t> plan ahead.</a:t>
            </a:r>
          </a:p>
          <a:p>
            <a:pPr>
              <a:lnSpc>
                <a:spcPct val="150000"/>
              </a:lnSpc>
            </a:pPr>
            <a:r>
              <a:rPr lang="en-US" b="1" dirty="0"/>
              <a:t>Do</a:t>
            </a:r>
            <a:r>
              <a:rPr lang="en-US" dirty="0"/>
              <a:t> have a clean and consistent design.</a:t>
            </a:r>
          </a:p>
          <a:p>
            <a:pPr>
              <a:lnSpc>
                <a:spcPct val="150000"/>
              </a:lnSpc>
            </a:pPr>
            <a:r>
              <a:rPr lang="en-US" b="1" dirty="0"/>
              <a:t>Do</a:t>
            </a:r>
            <a:r>
              <a:rPr lang="en-US" dirty="0"/>
              <a:t> include the names of your skills</a:t>
            </a:r>
          </a:p>
          <a:p>
            <a:pPr>
              <a:lnSpc>
                <a:spcPct val="150000"/>
              </a:lnSpc>
            </a:pPr>
            <a:r>
              <a:rPr lang="en-US" b="1" dirty="0"/>
              <a:t>Do</a:t>
            </a:r>
            <a:r>
              <a:rPr lang="en-US" dirty="0"/>
              <a:t> showcase your work</a:t>
            </a:r>
          </a:p>
          <a:p>
            <a:pPr>
              <a:lnSpc>
                <a:spcPct val="150000"/>
              </a:lnSpc>
            </a:pPr>
            <a:r>
              <a:rPr lang="en-US" b="1" dirty="0"/>
              <a:t>Do</a:t>
            </a:r>
            <a:r>
              <a:rPr lang="en-US" dirty="0"/>
              <a:t> include a call to action </a:t>
            </a:r>
          </a:p>
        </p:txBody>
      </p:sp>
      <p:sp>
        <p:nvSpPr>
          <p:cNvPr id="5" name="TextBox 4">
            <a:extLst>
              <a:ext uri="{FF2B5EF4-FFF2-40B4-BE49-F238E27FC236}">
                <a16:creationId xmlns:a16="http://schemas.microsoft.com/office/drawing/2014/main" id="{78962A73-9D4A-0BCD-F5CA-4AD3D1B42419}"/>
              </a:ext>
            </a:extLst>
          </p:cNvPr>
          <p:cNvSpPr txBox="1"/>
          <p:nvPr/>
        </p:nvSpPr>
        <p:spPr>
          <a:xfrm>
            <a:off x="4572000" y="1447800"/>
            <a:ext cx="4321628" cy="4651658"/>
          </a:xfrm>
          <a:prstGeom prst="rect">
            <a:avLst/>
          </a:prstGeom>
          <a:noFill/>
        </p:spPr>
        <p:txBody>
          <a:bodyPr wrap="square" rtlCol="0">
            <a:spAutoFit/>
          </a:bodyPr>
          <a:lstStyle/>
          <a:p>
            <a:pPr>
              <a:lnSpc>
                <a:spcPct val="150000"/>
              </a:lnSpc>
            </a:pPr>
            <a:r>
              <a:rPr lang="en-GB" sz="2000" b="1" u="sng" dirty="0"/>
              <a:t>Don’ts</a:t>
            </a:r>
          </a:p>
          <a:p>
            <a:pPr marL="285750" indent="-285750">
              <a:lnSpc>
                <a:spcPct val="150000"/>
              </a:lnSpc>
              <a:buFont typeface="Arial" panose="020B0604020202020204" pitchFamily="34" charset="0"/>
              <a:buChar char="•"/>
            </a:pPr>
            <a:r>
              <a:rPr lang="en-GB" sz="2000" b="1" dirty="0"/>
              <a:t>Don’t</a:t>
            </a:r>
            <a:r>
              <a:rPr lang="en-GB" sz="2000" dirty="0"/>
              <a:t> overwhelm users with too many animations</a:t>
            </a:r>
          </a:p>
          <a:p>
            <a:pPr marL="285750" indent="-285750">
              <a:lnSpc>
                <a:spcPct val="150000"/>
              </a:lnSpc>
              <a:buFont typeface="Arial" panose="020B0604020202020204" pitchFamily="34" charset="0"/>
              <a:buChar char="•"/>
            </a:pPr>
            <a:r>
              <a:rPr lang="en-GB" sz="2000" b="1" dirty="0"/>
              <a:t>Don’t</a:t>
            </a:r>
            <a:r>
              <a:rPr lang="en-GB" sz="2000" dirty="0"/>
              <a:t> neglect accessibility and responsiveness</a:t>
            </a:r>
          </a:p>
          <a:p>
            <a:pPr marL="285750" indent="-285750">
              <a:lnSpc>
                <a:spcPct val="150000"/>
              </a:lnSpc>
              <a:buFont typeface="Arial" panose="020B0604020202020204" pitchFamily="34" charset="0"/>
              <a:buChar char="•"/>
            </a:pPr>
            <a:r>
              <a:rPr lang="en-GB" sz="2000" b="1" dirty="0"/>
              <a:t>Don’t</a:t>
            </a:r>
            <a:r>
              <a:rPr lang="en-GB" sz="2000" dirty="0"/>
              <a:t> ramble on forever</a:t>
            </a:r>
          </a:p>
          <a:p>
            <a:pPr marL="285750" indent="-285750">
              <a:lnSpc>
                <a:spcPct val="150000"/>
              </a:lnSpc>
              <a:buFont typeface="Arial" panose="020B0604020202020204" pitchFamily="34" charset="0"/>
              <a:buChar char="•"/>
            </a:pPr>
            <a:r>
              <a:rPr lang="en-GB" sz="2000" b="1" dirty="0"/>
              <a:t>Don’t</a:t>
            </a:r>
            <a:r>
              <a:rPr lang="en-GB" sz="2000" dirty="0"/>
              <a:t> clutter your work section </a:t>
            </a:r>
          </a:p>
          <a:p>
            <a:pPr marL="285750" indent="-285750">
              <a:lnSpc>
                <a:spcPct val="150000"/>
              </a:lnSpc>
              <a:buFont typeface="Arial" panose="020B0604020202020204" pitchFamily="34" charset="0"/>
              <a:buChar char="•"/>
            </a:pPr>
            <a:r>
              <a:rPr lang="en-GB" sz="2000" b="1" dirty="0"/>
              <a:t>Don’t</a:t>
            </a:r>
            <a:r>
              <a:rPr lang="en-GB" sz="2000" dirty="0"/>
              <a:t> set it and forget it</a:t>
            </a:r>
          </a:p>
          <a:p>
            <a:pPr marL="285750" indent="-285750">
              <a:lnSpc>
                <a:spcPct val="150000"/>
              </a:lnSpc>
              <a:buFont typeface="Arial" panose="020B0604020202020204" pitchFamily="34" charset="0"/>
              <a:buChar char="•"/>
            </a:pPr>
            <a:r>
              <a:rPr lang="en-GB" sz="2000" b="1" dirty="0"/>
              <a:t>Don’t </a:t>
            </a:r>
            <a:r>
              <a:rPr lang="en-GB" sz="2000" dirty="0"/>
              <a:t>make a static page </a:t>
            </a:r>
          </a:p>
          <a:p>
            <a:pPr marL="285750" indent="-285750">
              <a:lnSpc>
                <a:spcPct val="150000"/>
              </a:lnSpc>
              <a:buFont typeface="Arial" panose="020B0604020202020204" pitchFamily="34" charset="0"/>
              <a:buChar char="•"/>
            </a:pPr>
            <a:endParaRPr lang="en-GB" sz="2000" b="1" dirty="0"/>
          </a:p>
        </p:txBody>
      </p:sp>
    </p:spTree>
    <p:extLst>
      <p:ext uri="{BB962C8B-B14F-4D97-AF65-F5344CB8AC3E}">
        <p14:creationId xmlns:p14="http://schemas.microsoft.com/office/powerpoint/2010/main" val="417246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3FFA-411A-B451-EAF9-EB489D643E07}"/>
              </a:ext>
            </a:extLst>
          </p:cNvPr>
          <p:cNvSpPr>
            <a:spLocks noGrp="1"/>
          </p:cNvSpPr>
          <p:nvPr>
            <p:ph type="title"/>
          </p:nvPr>
        </p:nvSpPr>
        <p:spPr/>
        <p:txBody>
          <a:bodyPr/>
          <a:lstStyle/>
          <a:p>
            <a:r>
              <a:rPr lang="en-GB" dirty="0"/>
              <a:t>WHAT TO INCLUDE</a:t>
            </a:r>
          </a:p>
        </p:txBody>
      </p:sp>
      <p:sp>
        <p:nvSpPr>
          <p:cNvPr id="3" name="Content Placeholder 2">
            <a:extLst>
              <a:ext uri="{FF2B5EF4-FFF2-40B4-BE49-F238E27FC236}">
                <a16:creationId xmlns:a16="http://schemas.microsoft.com/office/drawing/2014/main" id="{53F186F2-ADD5-5FC3-6BF6-334104423AC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13559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894D-81D5-CEC5-6342-2ECB78939557}"/>
              </a:ext>
            </a:extLst>
          </p:cNvPr>
          <p:cNvSpPr>
            <a:spLocks noGrp="1"/>
          </p:cNvSpPr>
          <p:nvPr>
            <p:ph type="title"/>
          </p:nvPr>
        </p:nvSpPr>
        <p:spPr/>
        <p:txBody>
          <a:bodyPr/>
          <a:lstStyle/>
          <a:p>
            <a:r>
              <a:rPr lang="en-US" dirty="0"/>
              <a:t>What to include </a:t>
            </a:r>
            <a:endParaRPr lang="en-GB" dirty="0"/>
          </a:p>
        </p:txBody>
      </p:sp>
      <p:graphicFrame>
        <p:nvGraphicFramePr>
          <p:cNvPr id="5" name="Content Placeholder 2">
            <a:extLst>
              <a:ext uri="{FF2B5EF4-FFF2-40B4-BE49-F238E27FC236}">
                <a16:creationId xmlns:a16="http://schemas.microsoft.com/office/drawing/2014/main" id="{24B298C1-8BCA-4E14-4901-B55634764FAF}"/>
              </a:ext>
            </a:extLst>
          </p:cNvPr>
          <p:cNvGraphicFramePr>
            <a:graphicFrameLocks noGrp="1"/>
          </p:cNvGraphicFramePr>
          <p:nvPr>
            <p:ph idx="1"/>
          </p:nvPr>
        </p:nvGraphicFramePr>
        <p:xfrm>
          <a:off x="228600" y="1447800"/>
          <a:ext cx="8665028"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698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C0D8-19CB-087B-F4E4-1E623FE245CD}"/>
              </a:ext>
            </a:extLst>
          </p:cNvPr>
          <p:cNvSpPr>
            <a:spLocks noGrp="1"/>
          </p:cNvSpPr>
          <p:nvPr>
            <p:ph type="title"/>
          </p:nvPr>
        </p:nvSpPr>
        <p:spPr/>
        <p:txBody>
          <a:bodyPr/>
          <a:lstStyle/>
          <a:p>
            <a:r>
              <a:rPr lang="en-US" dirty="0"/>
              <a:t>WHERE TO START</a:t>
            </a:r>
            <a:endParaRPr lang="en-GB" dirty="0"/>
          </a:p>
        </p:txBody>
      </p:sp>
      <p:pic>
        <p:nvPicPr>
          <p:cNvPr id="5" name="Picture 4">
            <a:extLst>
              <a:ext uri="{FF2B5EF4-FFF2-40B4-BE49-F238E27FC236}">
                <a16:creationId xmlns:a16="http://schemas.microsoft.com/office/drawing/2014/main" id="{1145D054-0228-5310-5AEA-FDC61B99E7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62009" y="1663996"/>
            <a:ext cx="7219980" cy="4819337"/>
          </a:xfrm>
          <a:prstGeom prst="rect">
            <a:avLst/>
          </a:prstGeom>
        </p:spPr>
      </p:pic>
    </p:spTree>
    <p:extLst>
      <p:ext uri="{BB962C8B-B14F-4D97-AF65-F5344CB8AC3E}">
        <p14:creationId xmlns:p14="http://schemas.microsoft.com/office/powerpoint/2010/main" val="34849379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ltic">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5683F627F5245893B32E8CEDC6963" ma:contentTypeVersion="11" ma:contentTypeDescription="Create a new document." ma:contentTypeScope="" ma:versionID="cc0e27b129f0385e8ab5977e978b9f84">
  <xsd:schema xmlns:xsd="http://www.w3.org/2001/XMLSchema" xmlns:xs="http://www.w3.org/2001/XMLSchema" xmlns:p="http://schemas.microsoft.com/office/2006/metadata/properties" xmlns:ns2="887dd4db-b7d6-4b2e-baed-900044ea0da4" xmlns:ns3="bec660f8-6185-4721-9f44-9e1a7d633ec6" targetNamespace="http://schemas.microsoft.com/office/2006/metadata/properties" ma:root="true" ma:fieldsID="5297345614f9071d5297bf69c91e77a2" ns2:_="" ns3:_="">
    <xsd:import namespace="887dd4db-b7d6-4b2e-baed-900044ea0da4"/>
    <xsd:import namespace="bec660f8-6185-4721-9f44-9e1a7d633ec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ObjectDetectorVersion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dd4db-b7d6-4b2e-baed-900044ea0da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beba7325-5153-4a12-baaf-240e013bef32}" ma:internalName="TaxCatchAll" ma:showField="CatchAllData" ma:web="887dd4db-b7d6-4b2e-baed-900044ea0da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ec660f8-6185-4721-9f44-9e1a7d633ec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a93a805-1538-4b3e-aa80-59820e9cf30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887dd4db-b7d6-4b2e-baed-900044ea0da4">EKSSKKF7XTCH-605728798-10654</_dlc_DocId>
    <_dlc_DocIdUrl xmlns="887dd4db-b7d6-4b2e-baed-900044ea0da4">
      <Url>https://baltictraining365.sharepoint.com/sites/Coach_Resources/_layouts/15/DocIdRedir.aspx?ID=EKSSKKF7XTCH-605728798-10654</Url>
      <Description>EKSSKKF7XTCH-605728798-10654</Description>
    </_dlc_DocIdUrl>
    <_dlc_DocIdPersistId xmlns="887dd4db-b7d6-4b2e-baed-900044ea0da4">false</_dlc_DocIdPersistId>
    <SharedWithUsers xmlns="887dd4db-b7d6-4b2e-baed-900044ea0da4">
      <UserInfo>
        <DisplayName/>
        <AccountId xsi:nil="true"/>
        <AccountType/>
      </UserInfo>
    </SharedWithUsers>
    <lcf76f155ced4ddcb4097134ff3c332f xmlns="bec660f8-6185-4721-9f44-9e1a7d633ec6">
      <Terms xmlns="http://schemas.microsoft.com/office/infopath/2007/PartnerControls"/>
    </lcf76f155ced4ddcb4097134ff3c332f>
    <TaxCatchAll xmlns="887dd4db-b7d6-4b2e-baed-900044ea0da4" xsi:nil="true"/>
  </documentManagement>
</p:properties>
</file>

<file path=customXml/itemProps1.xml><?xml version="1.0" encoding="utf-8"?>
<ds:datastoreItem xmlns:ds="http://schemas.openxmlformats.org/officeDocument/2006/customXml" ds:itemID="{918DC611-2DB0-4583-AA9F-D1C7A4E08D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7dd4db-b7d6-4b2e-baed-900044ea0da4"/>
    <ds:schemaRef ds:uri="bec660f8-6185-4721-9f44-9e1a7d633e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7E794-C1EE-4288-B68A-DD4E6E8AF0CB}">
  <ds:schemaRefs>
    <ds:schemaRef ds:uri="http://schemas.microsoft.com/sharepoint/v3/contenttype/forms"/>
  </ds:schemaRefs>
</ds:datastoreItem>
</file>

<file path=customXml/itemProps3.xml><?xml version="1.0" encoding="utf-8"?>
<ds:datastoreItem xmlns:ds="http://schemas.openxmlformats.org/officeDocument/2006/customXml" ds:itemID="{7195B969-BA41-48F9-B0B8-BD5CB35F8F25}">
  <ds:schemaRefs>
    <ds:schemaRef ds:uri="http://schemas.microsoft.com/sharepoint/events"/>
  </ds:schemaRefs>
</ds:datastoreItem>
</file>

<file path=customXml/itemProps4.xml><?xml version="1.0" encoding="utf-8"?>
<ds:datastoreItem xmlns:ds="http://schemas.openxmlformats.org/officeDocument/2006/customXml" ds:itemID="{C69B1CA6-959E-4719-AFB7-F51A8FCC9676}">
  <ds:schemaRefs>
    <ds:schemaRef ds:uri="http://www.w3.org/XML/1998/namespace"/>
    <ds:schemaRef ds:uri="http://schemas.openxmlformats.org/package/2006/metadata/core-properties"/>
    <ds:schemaRef ds:uri="http://schemas.microsoft.com/office/infopath/2007/PartnerControls"/>
    <ds:schemaRef ds:uri="http://purl.org/dc/terms/"/>
    <ds:schemaRef ds:uri="http://purl.org/dc/elements/1.1/"/>
    <ds:schemaRef ds:uri="887dd4db-b7d6-4b2e-baed-900044ea0da4"/>
    <ds:schemaRef ds:uri="http://schemas.microsoft.com/office/2006/documentManagement/types"/>
    <ds:schemaRef ds:uri="bec660f8-6185-4721-9f44-9e1a7d633ec6"/>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3951</Words>
  <Application>Microsoft Office PowerPoint</Application>
  <PresentationFormat>On-screen Show (4:3)</PresentationFormat>
  <Paragraphs>391</Paragraphs>
  <Slides>33</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Apercu</vt:lpstr>
      <vt:lpstr>-apple-system</vt:lpstr>
      <vt:lpstr>Arial</vt:lpstr>
      <vt:lpstr>Calibri</vt:lpstr>
      <vt:lpstr>Consolas</vt:lpstr>
      <vt:lpstr>Google Sans</vt:lpstr>
      <vt:lpstr>Helvetica</vt:lpstr>
      <vt:lpstr>Segoe UI</vt:lpstr>
      <vt:lpstr>Wingdings</vt:lpstr>
      <vt:lpstr>Office Theme</vt:lpstr>
      <vt:lpstr>Developer Portfolio</vt:lpstr>
      <vt:lpstr>OBJECTIVES</vt:lpstr>
      <vt:lpstr>WHAT MAKES A GOOD PORTFOLIO</vt:lpstr>
      <vt:lpstr>WHAT MAKES A GOOD PORTFOLIO</vt:lpstr>
      <vt:lpstr>GROUP ACTIVITY </vt:lpstr>
      <vt:lpstr>DO’s and Don’ts</vt:lpstr>
      <vt:lpstr>WHAT TO INCLUDE</vt:lpstr>
      <vt:lpstr>What to include </vt:lpstr>
      <vt:lpstr>WHERE TO START</vt:lpstr>
      <vt:lpstr>PLAN &amp; DESIGN</vt:lpstr>
      <vt:lpstr>DESIGN TOOLS</vt:lpstr>
      <vt:lpstr>DEVELOPMENT</vt:lpstr>
      <vt:lpstr>WHAT IS HTML &lt;p&gt;&lt;/p&gt;</vt:lpstr>
      <vt:lpstr>HTML STRUCTURE</vt:lpstr>
      <vt:lpstr>WHAT IS CSS &lt;style&gt; color: “red”; &lt;/style&gt;</vt:lpstr>
      <vt:lpstr>CSS STRUCTURE</vt:lpstr>
      <vt:lpstr>CSS SELECTORS</vt:lpstr>
      <vt:lpstr>WHAT IS JAVASCRIPT const myName = “matt”;</vt:lpstr>
      <vt:lpstr>JAVASCRIPT STRUCTURE</vt:lpstr>
      <vt:lpstr>JAVASCRIPT and the DOM</vt:lpstr>
      <vt:lpstr>WHAT IS SASS </vt:lpstr>
      <vt:lpstr>SASS Features  PARTIALS</vt:lpstr>
      <vt:lpstr>SASS Features  @USE</vt:lpstr>
      <vt:lpstr>SASS Features  @FORWARD</vt:lpstr>
      <vt:lpstr>SASS Features  MIXINS</vt:lpstr>
      <vt:lpstr>SASS Features  MIXINS</vt:lpstr>
      <vt:lpstr>SASS Features  NESTING</vt:lpstr>
      <vt:lpstr>WHAT IS GITHUB </vt:lpstr>
      <vt:lpstr>SETTING UP GITHUB</vt:lpstr>
      <vt:lpstr>SETTING UP GITHUB DESKTOP</vt:lpstr>
      <vt:lpstr>CODE ALONG</vt:lpstr>
      <vt:lpstr>ACTIVITY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Natalie Richardson</dc:creator>
  <cp:lastModifiedBy>Matt Hutt</cp:lastModifiedBy>
  <cp:revision>97</cp:revision>
  <dcterms:created xsi:type="dcterms:W3CDTF">2022-06-16T10:03:31Z</dcterms:created>
  <dcterms:modified xsi:type="dcterms:W3CDTF">2024-01-24T11:04:33Z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0x0101006E75683F627F5245893B32E8CEDC6963</vt:lpwstr>
  </property>
  <property fmtid="{D5CDD505-2E9C-101B-9397-08002B2CF9AE}" pid="3" name="ArticulateGUID">
    <vt:lpwstr>C63DB03B-AE80-4E3E-9081-CDB6C60F4951</vt:lpwstr>
  </property>
  <property fmtid="{D5CDD505-2E9C-101B-9397-08002B2CF9AE}" pid="4" name="ArticulatePath">
    <vt:lpwstr>Apprenticeship Reforms 2022</vt:lpwstr>
  </property>
  <property fmtid="{D5CDD505-2E9C-101B-9397-08002B2CF9AE}" pid="5" name="_dlc_DocIdItemGuid">
    <vt:lpwstr>3d9e47b4-f89a-4dad-9928-5fa55f7574a8</vt:lpwstr>
  </property>
  <property fmtid="{D5CDD505-2E9C-101B-9397-08002B2CF9AE}" pid="6" name="MediaServiceImageTags">
    <vt:lpwstr/>
  </property>
  <property fmtid="{D5CDD505-2E9C-101B-9397-08002B2CF9AE}" pid="7" name="Order">
    <vt:r8>2395700</vt:r8>
  </property>
  <property fmtid="{D5CDD505-2E9C-101B-9397-08002B2CF9AE}" pid="8" name="URL">
    <vt:lpwstr/>
  </property>
  <property fmtid="{D5CDD505-2E9C-101B-9397-08002B2CF9AE}" pid="9" name="xd_Signature">
    <vt:bool>false</vt:bool>
  </property>
  <property fmtid="{D5CDD505-2E9C-101B-9397-08002B2CF9AE}" pid="10" name="xd_ProgID">
    <vt:lpwstr/>
  </property>
  <property fmtid="{D5CDD505-2E9C-101B-9397-08002B2CF9AE}" pid="11" name="_ExtendedDescription">
    <vt:lpwstr/>
  </property>
  <property fmtid="{D5CDD505-2E9C-101B-9397-08002B2CF9AE}" pid="12" name="DocumentSetDescription">
    <vt:lpwstr/>
  </property>
  <property fmtid="{D5CDD505-2E9C-101B-9397-08002B2CF9AE}" pid="13" name="TriggerFlowInfo">
    <vt:lpwstr/>
  </property>
  <property fmtid="{D5CDD505-2E9C-101B-9397-08002B2CF9AE}" pid="14" name="_SourceUrl">
    <vt:lpwstr/>
  </property>
  <property fmtid="{D5CDD505-2E9C-101B-9397-08002B2CF9AE}" pid="15" name="_SharedFileIndex">
    <vt:lpwstr/>
  </property>
  <property fmtid="{D5CDD505-2E9C-101B-9397-08002B2CF9AE}" pid="16" name="ComplianceAssetId">
    <vt:lpwstr/>
  </property>
  <property fmtid="{D5CDD505-2E9C-101B-9397-08002B2CF9AE}" pid="17" name="TemplateUrl">
    <vt:lpwstr/>
  </property>
</Properties>
</file>