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0" r:id="rId2"/>
    <p:sldId id="281" r:id="rId3"/>
    <p:sldId id="282" r:id="rId4"/>
    <p:sldId id="283" r:id="rId5"/>
    <p:sldId id="284" r:id="rId6"/>
    <p:sldId id="287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5" r:id="rId15"/>
    <p:sldId id="272" r:id="rId16"/>
    <p:sldId id="278" r:id="rId17"/>
    <p:sldId id="273" r:id="rId18"/>
    <p:sldId id="275" r:id="rId19"/>
    <p:sldId id="276" r:id="rId20"/>
    <p:sldId id="277" r:id="rId21"/>
    <p:sldId id="298" r:id="rId22"/>
    <p:sldId id="296" r:id="rId23"/>
    <p:sldId id="297" r:id="rId24"/>
    <p:sldId id="270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>
      <p:cViewPr varScale="1">
        <p:scale>
          <a:sx n="67" d="100"/>
          <a:sy n="67" d="100"/>
        </p:scale>
        <p:origin x="6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/>
      <dgm:spPr/>
      <dgm:t>
        <a:bodyPr/>
        <a:lstStyle/>
        <a:p>
          <a:r>
            <a:rPr lang="en-US" dirty="0"/>
            <a:t>Pitch Decomposition</a:t>
          </a:r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Spectral Pooling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50BBF7DC-DE68-4AE9-B145-BA97E9FC3F0E}">
      <dgm:prSet/>
      <dgm:spPr/>
      <dgm:t>
        <a:bodyPr/>
        <a:lstStyle/>
        <a:p>
          <a:r>
            <a:rPr lang="en-US" dirty="0" err="1"/>
            <a:t>Normalisation</a:t>
          </a:r>
          <a:endParaRPr lang="en-US" dirty="0"/>
        </a:p>
      </dgm:t>
    </dgm:pt>
    <dgm:pt modelId="{66167CF2-1A95-4491-AA3B-7143D0D41966}" type="parTrans" cxnId="{EAEED41A-7C01-44F3-A56A-75733CCF7158}">
      <dgm:prSet/>
      <dgm:spPr/>
      <dgm:t>
        <a:bodyPr/>
        <a:lstStyle/>
        <a:p>
          <a:endParaRPr lang="en-US"/>
        </a:p>
      </dgm:t>
    </dgm:pt>
    <dgm:pt modelId="{FC7A7AA8-5702-40B9-A31C-FA5356C1E9F5}" type="sibTrans" cxnId="{EAEED41A-7C01-44F3-A56A-75733CCF715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57B3A-16DA-4C71-9438-D4BA4230C34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unc>
                      <m:func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m:oMathPara>
              </a14:m>
              <a:endParaRPr lang="en-US" dirty="0"/>
            </a:p>
          </dgm:t>
        </dgm:pt>
      </mc:Choice>
      <mc:Fallback xmlns="">
        <dgm:pt modelId="{76B57B3A-16DA-4C71-9438-D4BA4230C345}">
          <dgm:prSet phldrT="[Text]"/>
          <dgm:spPr/>
          <dgm:t>
            <a:bodyPr/>
            <a:lstStyle/>
            <a:p>
              <a:pPr/>
              <a:r>
                <a:rPr lang="es-ES" i="0">
                  <a:latin typeface="Cambria Math" panose="02040503050406030204" pitchFamily="18" charset="0"/>
                </a:rPr>
                <a:t>log⁡(</a:t>
              </a:r>
              <a:r>
                <a:rPr lang="es-ES" i="0">
                  <a:latin typeface="Cambria Math" panose="02040503050406030204" pitchFamily="18" charset="0"/>
                  <a:ea typeface="Cambria Math" panose="02040503050406030204" pitchFamily="18" charset="0"/>
                </a:rPr>
                <a:t>𝜂·𝑒+1)</a:t>
              </a:r>
              <a:endParaRPr lang="en-US" dirty="0"/>
            </a:p>
          </dgm:t>
        </dgm:pt>
      </mc:Fallback>
    </mc:AlternateConten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4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4"/>
      <dgm:spPr/>
    </dgm:pt>
    <dgm:pt modelId="{FA11408E-27D4-4F63-BBD6-0B9919B17E60}" type="pres">
      <dgm:prSet presAssocID="{7C237E65-05A9-4001-B427-7C810F88C8CF}" presName="dstNode" presStyleLbl="node1" presStyleIdx="0" presStyleCnt="4"/>
      <dgm:spPr/>
    </dgm:pt>
    <dgm:pt modelId="{F9A9E0CF-200E-432B-A308-468BC5A09692}" type="pres">
      <dgm:prSet presAssocID="{941C0A58-8CA3-4150-A28B-F63F748EEE24}" presName="text_1" presStyleLbl="node1" presStyleIdx="0" presStyleCnt="4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4"/>
      <dgm:spPr/>
    </dgm:pt>
    <dgm:pt modelId="{5B2B30A8-32E3-497F-8F97-E0A4355F5AC6}" type="pres">
      <dgm:prSet presAssocID="{76B57B3A-16DA-4C71-9438-D4BA4230C345}" presName="text_2" presStyleLbl="node1" presStyleIdx="1" presStyleCnt="4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4"/>
      <dgm:spPr/>
    </dgm:pt>
    <dgm:pt modelId="{21C23301-13FA-41A6-BE66-C753D0426D34}" type="pres">
      <dgm:prSet presAssocID="{6E5C3ABD-BA00-43A0-BCFD-610C44A95CDC}" presName="text_3" presStyleLbl="node1" presStyleIdx="2" presStyleCnt="4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4"/>
      <dgm:spPr/>
    </dgm:pt>
    <dgm:pt modelId="{087C2115-E27E-4D9D-9CEE-59844292E113}" type="pres">
      <dgm:prSet presAssocID="{50BBF7DC-DE68-4AE9-B145-BA97E9FC3F0E}" presName="text_4" presStyleLbl="node1" presStyleIdx="3" presStyleCnt="4">
        <dgm:presLayoutVars>
          <dgm:bulletEnabled val="1"/>
        </dgm:presLayoutVars>
      </dgm:prSet>
      <dgm:spPr/>
    </dgm:pt>
    <dgm:pt modelId="{B0DE3CE5-7939-405D-8CDA-F9A0F04DD643}" type="pres">
      <dgm:prSet presAssocID="{50BBF7DC-DE68-4AE9-B145-BA97E9FC3F0E}" presName="accent_4" presStyleCnt="0"/>
      <dgm:spPr/>
    </dgm:pt>
    <dgm:pt modelId="{91023352-CAF6-40C9-AD85-230F8242C2A4}" type="pres">
      <dgm:prSet presAssocID="{50BBF7DC-DE68-4AE9-B145-BA97E9FC3F0E}" presName="accentRepeatNode" presStyleLbl="solidFgAcc1" presStyleIdx="3" presStyleCnt="4"/>
      <dgm:spPr/>
    </dgm:pt>
  </dgm:ptLst>
  <dgm:cxnLst>
    <dgm:cxn modelId="{EC0B290C-D86C-452D-9A80-1810F9DCD2F9}" type="presOf" srcId="{50BBF7DC-DE68-4AE9-B145-BA97E9FC3F0E}" destId="{087C2115-E27E-4D9D-9CEE-59844292E113}" srcOrd="0" destOrd="0" presId="urn:microsoft.com/office/officeart/2008/layout/VerticalCurvedList"/>
    <dgm:cxn modelId="{EAEED41A-7C01-44F3-A56A-75733CCF7158}" srcId="{7C237E65-05A9-4001-B427-7C810F88C8CF}" destId="{50BBF7DC-DE68-4AE9-B145-BA97E9FC3F0E}" srcOrd="3" destOrd="0" parTransId="{66167CF2-1A95-4491-AA3B-7143D0D41966}" sibTransId="{FC7A7AA8-5702-40B9-A31C-FA5356C1E9F5}"/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  <dgm:cxn modelId="{30962032-FB96-47AF-A89B-B85B29B7A813}" type="presParOf" srcId="{121D175C-C57A-4717-9C86-75CF3076475E}" destId="{087C2115-E27E-4D9D-9CEE-59844292E113}" srcOrd="7" destOrd="0" presId="urn:microsoft.com/office/officeart/2008/layout/VerticalCurvedList"/>
    <dgm:cxn modelId="{D9E0D420-7E88-4535-B1F1-A078DBD1C195}" type="presParOf" srcId="{121D175C-C57A-4717-9C86-75CF3076475E}" destId="{B0DE3CE5-7939-405D-8CDA-F9A0F04DD643}" srcOrd="8" destOrd="0" presId="urn:microsoft.com/office/officeart/2008/layout/VerticalCurvedList"/>
    <dgm:cxn modelId="{D78E6EBB-92F0-4CCB-948B-9F7779F3EEDC}" type="presParOf" srcId="{B0DE3CE5-7939-405D-8CDA-F9A0F04DD643}" destId="{91023352-CAF6-40C9-AD85-230F8242C2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/>
      <dgm:spPr/>
      <dgm:t>
        <a:bodyPr/>
        <a:lstStyle/>
        <a:p>
          <a:r>
            <a:rPr lang="en-US" dirty="0" err="1"/>
            <a:t>Normalisation</a:t>
          </a:r>
          <a:endParaRPr lang="en-US" dirty="0"/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FB6D207A-64C0-414E-9125-4D15108DA097}">
      <dgm:prSet phldrT="[Text]"/>
      <dgm:spPr/>
      <dgm:t>
        <a:bodyPr/>
        <a:lstStyle/>
        <a:p>
          <a:r>
            <a:rPr lang="en-US" dirty="0" err="1"/>
            <a:t>Normalisation</a:t>
          </a:r>
          <a:endParaRPr lang="en-US" dirty="0"/>
        </a:p>
      </dgm:t>
    </dgm:pt>
    <dgm:pt modelId="{2D1D900D-5970-482C-9485-2F9810FBD43C}" type="parTrans" cxnId="{74E8DC76-CF5E-4F40-B54E-B89E9502EBC7}">
      <dgm:prSet/>
      <dgm:spPr/>
      <dgm:t>
        <a:bodyPr/>
        <a:lstStyle/>
        <a:p>
          <a:endParaRPr lang="en-US"/>
        </a:p>
      </dgm:t>
    </dgm:pt>
    <dgm:pt modelId="{8AE1213D-EC88-4238-B71E-DD99A1146BD1}" type="sibTrans" cxnId="{74E8DC76-CF5E-4F40-B54E-B89E9502EBC7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Smoothing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50BBF7DC-DE68-4AE9-B145-BA97E9FC3F0E}">
      <dgm:prSet/>
      <dgm:spPr/>
      <dgm:t>
        <a:bodyPr/>
        <a:lstStyle/>
        <a:p>
          <a:r>
            <a:rPr lang="en-US" dirty="0" err="1"/>
            <a:t>Downsampling</a:t>
          </a:r>
          <a:endParaRPr lang="en-US" dirty="0"/>
        </a:p>
      </dgm:t>
    </dgm:pt>
    <dgm:pt modelId="{66167CF2-1A95-4491-AA3B-7143D0D41966}" type="parTrans" cxnId="{EAEED41A-7C01-44F3-A56A-75733CCF7158}">
      <dgm:prSet/>
      <dgm:spPr/>
      <dgm:t>
        <a:bodyPr/>
        <a:lstStyle/>
        <a:p>
          <a:endParaRPr lang="en-US"/>
        </a:p>
      </dgm:t>
    </dgm:pt>
    <dgm:pt modelId="{FC7A7AA8-5702-40B9-A31C-FA5356C1E9F5}" type="sibTrans" cxnId="{EAEED41A-7C01-44F3-A56A-75733CCF7158}">
      <dgm:prSet/>
      <dgm:spPr/>
      <dgm:t>
        <a:bodyPr/>
        <a:lstStyle/>
        <a:p>
          <a:endParaRPr lang="en-US"/>
        </a:p>
      </dgm:t>
    </dgm:pt>
    <dgm:pt modelId="{76B57B3A-16DA-4C71-9438-D4BA4230C345}">
      <dgm:prSet phldrT="[Text]"/>
      <dgm:spPr/>
      <dgm:t>
        <a:bodyPr/>
        <a:lstStyle/>
        <a:p>
          <a:r>
            <a:rPr lang="en-US" dirty="0" err="1"/>
            <a:t>Quantisation</a:t>
          </a:r>
          <a:endParaRPr lang="en-US" dirty="0"/>
        </a:p>
      </dgm:t>
    </dgm:p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5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5"/>
      <dgm:spPr/>
    </dgm:pt>
    <dgm:pt modelId="{FA11408E-27D4-4F63-BBD6-0B9919B17E60}" type="pres">
      <dgm:prSet presAssocID="{7C237E65-05A9-4001-B427-7C810F88C8CF}" presName="dstNode" presStyleLbl="node1" presStyleIdx="0" presStyleCnt="5"/>
      <dgm:spPr/>
    </dgm:pt>
    <dgm:pt modelId="{F9A9E0CF-200E-432B-A308-468BC5A09692}" type="pres">
      <dgm:prSet presAssocID="{941C0A58-8CA3-4150-A28B-F63F748EEE24}" presName="text_1" presStyleLbl="node1" presStyleIdx="0" presStyleCnt="5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5"/>
      <dgm:spPr/>
    </dgm:pt>
    <dgm:pt modelId="{5B2B30A8-32E3-497F-8F97-E0A4355F5AC6}" type="pres">
      <dgm:prSet presAssocID="{76B57B3A-16DA-4C71-9438-D4BA4230C345}" presName="text_2" presStyleLbl="node1" presStyleIdx="1" presStyleCnt="5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5"/>
      <dgm:spPr/>
    </dgm:pt>
    <dgm:pt modelId="{21C23301-13FA-41A6-BE66-C753D0426D34}" type="pres">
      <dgm:prSet presAssocID="{6E5C3ABD-BA00-43A0-BCFD-610C44A95CDC}" presName="text_3" presStyleLbl="node1" presStyleIdx="2" presStyleCnt="5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5"/>
      <dgm:spPr/>
    </dgm:pt>
    <dgm:pt modelId="{087C2115-E27E-4D9D-9CEE-59844292E113}" type="pres">
      <dgm:prSet presAssocID="{50BBF7DC-DE68-4AE9-B145-BA97E9FC3F0E}" presName="text_4" presStyleLbl="node1" presStyleIdx="3" presStyleCnt="5">
        <dgm:presLayoutVars>
          <dgm:bulletEnabled val="1"/>
        </dgm:presLayoutVars>
      </dgm:prSet>
      <dgm:spPr/>
    </dgm:pt>
    <dgm:pt modelId="{B0DE3CE5-7939-405D-8CDA-F9A0F04DD643}" type="pres">
      <dgm:prSet presAssocID="{50BBF7DC-DE68-4AE9-B145-BA97E9FC3F0E}" presName="accent_4" presStyleCnt="0"/>
      <dgm:spPr/>
    </dgm:pt>
    <dgm:pt modelId="{91023352-CAF6-40C9-AD85-230F8242C2A4}" type="pres">
      <dgm:prSet presAssocID="{50BBF7DC-DE68-4AE9-B145-BA97E9FC3F0E}" presName="accentRepeatNode" presStyleLbl="solidFgAcc1" presStyleIdx="3" presStyleCnt="5"/>
      <dgm:spPr/>
    </dgm:pt>
    <dgm:pt modelId="{053A47AF-59C1-4E8D-B4D5-D77EB85C770E}" type="pres">
      <dgm:prSet presAssocID="{FB6D207A-64C0-414E-9125-4D15108DA097}" presName="text_5" presStyleLbl="node1" presStyleIdx="4" presStyleCnt="5">
        <dgm:presLayoutVars>
          <dgm:bulletEnabled val="1"/>
        </dgm:presLayoutVars>
      </dgm:prSet>
      <dgm:spPr/>
    </dgm:pt>
    <dgm:pt modelId="{4F4E5785-0B12-421A-8C16-A1381C7899B7}" type="pres">
      <dgm:prSet presAssocID="{FB6D207A-64C0-414E-9125-4D15108DA097}" presName="accent_5" presStyleCnt="0"/>
      <dgm:spPr/>
    </dgm:pt>
    <dgm:pt modelId="{209F38D4-55A3-46DC-94E9-8EBDA9D91703}" type="pres">
      <dgm:prSet presAssocID="{FB6D207A-64C0-414E-9125-4D15108DA097}" presName="accentRepeatNode" presStyleLbl="solidFgAcc1" presStyleIdx="4" presStyleCnt="5"/>
      <dgm:spPr/>
    </dgm:pt>
  </dgm:ptLst>
  <dgm:cxnLst>
    <dgm:cxn modelId="{EC0B290C-D86C-452D-9A80-1810F9DCD2F9}" type="presOf" srcId="{50BBF7DC-DE68-4AE9-B145-BA97E9FC3F0E}" destId="{087C2115-E27E-4D9D-9CEE-59844292E113}" srcOrd="0" destOrd="0" presId="urn:microsoft.com/office/officeart/2008/layout/VerticalCurvedList"/>
    <dgm:cxn modelId="{EAEED41A-7C01-44F3-A56A-75733CCF7158}" srcId="{7C237E65-05A9-4001-B427-7C810F88C8CF}" destId="{50BBF7DC-DE68-4AE9-B145-BA97E9FC3F0E}" srcOrd="3" destOrd="0" parTransId="{66167CF2-1A95-4491-AA3B-7143D0D41966}" sibTransId="{FC7A7AA8-5702-40B9-A31C-FA5356C1E9F5}"/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74E8DC76-CF5E-4F40-B54E-B89E9502EBC7}" srcId="{7C237E65-05A9-4001-B427-7C810F88C8CF}" destId="{FB6D207A-64C0-414E-9125-4D15108DA097}" srcOrd="4" destOrd="0" parTransId="{2D1D900D-5970-482C-9485-2F9810FBD43C}" sibTransId="{8AE1213D-EC88-4238-B71E-DD99A1146BD1}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5F0C50FF-E327-4BE1-BC9D-6E89069D290B}" type="presOf" srcId="{FB6D207A-64C0-414E-9125-4D15108DA097}" destId="{053A47AF-59C1-4E8D-B4D5-D77EB85C770E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  <dgm:cxn modelId="{30962032-FB96-47AF-A89B-B85B29B7A813}" type="presParOf" srcId="{121D175C-C57A-4717-9C86-75CF3076475E}" destId="{087C2115-E27E-4D9D-9CEE-59844292E113}" srcOrd="7" destOrd="0" presId="urn:microsoft.com/office/officeart/2008/layout/VerticalCurvedList"/>
    <dgm:cxn modelId="{D9E0D420-7E88-4535-B1F1-A078DBD1C195}" type="presParOf" srcId="{121D175C-C57A-4717-9C86-75CF3076475E}" destId="{B0DE3CE5-7939-405D-8CDA-F9A0F04DD643}" srcOrd="8" destOrd="0" presId="urn:microsoft.com/office/officeart/2008/layout/VerticalCurvedList"/>
    <dgm:cxn modelId="{D78E6EBB-92F0-4CCB-948B-9F7779F3EEDC}" type="presParOf" srcId="{B0DE3CE5-7939-405D-8CDA-F9A0F04DD643}" destId="{91023352-CAF6-40C9-AD85-230F8242C2A4}" srcOrd="0" destOrd="0" presId="urn:microsoft.com/office/officeart/2008/layout/VerticalCurvedList"/>
    <dgm:cxn modelId="{CFB7E1B2-28A8-4608-871C-8687892BABFA}" type="presParOf" srcId="{121D175C-C57A-4717-9C86-75CF3076475E}" destId="{053A47AF-59C1-4E8D-B4D5-D77EB85C770E}" srcOrd="9" destOrd="0" presId="urn:microsoft.com/office/officeart/2008/layout/VerticalCurvedList"/>
    <dgm:cxn modelId="{3F08A6F0-7E32-43BD-AB9B-3E1D3C521A5E}" type="presParOf" srcId="{121D175C-C57A-4717-9C86-75CF3076475E}" destId="{4F4E5785-0B12-421A-8C16-A1381C7899B7}" srcOrd="10" destOrd="0" presId="urn:microsoft.com/office/officeart/2008/layout/VerticalCurvedList"/>
    <dgm:cxn modelId="{D06BD208-E81D-40E5-B38B-19989F8C8466}" type="presParOf" srcId="{4F4E5785-0B12-421A-8C16-A1381C7899B7}" destId="{209F38D4-55A3-46DC-94E9-8EBDA9D917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 custT="1"/>
      <dgm:spPr/>
      <dgm:t>
        <a:bodyPr/>
        <a:lstStyle/>
        <a:p>
          <a:r>
            <a:rPr lang="en-US" sz="2800" dirty="0"/>
            <a:t>Log Compression</a:t>
          </a:r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FB6D207A-64C0-414E-9125-4D15108DA097}">
      <dgm:prSet phldrT="[Text]"/>
      <dgm:spPr/>
      <dgm:t>
        <a:bodyPr/>
        <a:lstStyle/>
        <a:p>
          <a:r>
            <a:rPr lang="en-US" dirty="0"/>
            <a:t>Chroma Projection</a:t>
          </a:r>
        </a:p>
      </dgm:t>
    </dgm:pt>
    <dgm:pt modelId="{2D1D900D-5970-482C-9485-2F9810FBD43C}" type="parTrans" cxnId="{74E8DC76-CF5E-4F40-B54E-B89E9502EBC7}">
      <dgm:prSet/>
      <dgm:spPr/>
      <dgm:t>
        <a:bodyPr/>
        <a:lstStyle/>
        <a:p>
          <a:endParaRPr lang="en-US"/>
        </a:p>
      </dgm:t>
    </dgm:pt>
    <dgm:pt modelId="{8AE1213D-EC88-4238-B71E-DD99A1146BD1}" type="sibTrans" cxnId="{74E8DC76-CF5E-4F40-B54E-B89E9502EBC7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50BBF7DC-DE68-4AE9-B145-BA97E9FC3F0E}">
      <dgm:prSet/>
      <dgm:spPr/>
      <dgm:t>
        <a:bodyPr/>
        <a:lstStyle/>
        <a:p>
          <a:r>
            <a:rPr lang="en-US" dirty="0"/>
            <a:t>Inverse DCT</a:t>
          </a:r>
        </a:p>
      </dgm:t>
    </dgm:pt>
    <dgm:pt modelId="{66167CF2-1A95-4491-AA3B-7143D0D41966}" type="parTrans" cxnId="{EAEED41A-7C01-44F3-A56A-75733CCF7158}">
      <dgm:prSet/>
      <dgm:spPr/>
      <dgm:t>
        <a:bodyPr/>
        <a:lstStyle/>
        <a:p>
          <a:endParaRPr lang="en-US"/>
        </a:p>
      </dgm:t>
    </dgm:pt>
    <dgm:pt modelId="{FC7A7AA8-5702-40B9-A31C-FA5356C1E9F5}" type="sibTrans" cxnId="{EAEED41A-7C01-44F3-A56A-75733CCF7158}">
      <dgm:prSet/>
      <dgm:spPr/>
      <dgm:t>
        <a:bodyPr/>
        <a:lstStyle/>
        <a:p>
          <a:endParaRPr lang="en-US"/>
        </a:p>
      </dgm:t>
    </dgm:pt>
    <dgm:pt modelId="{76B57B3A-16DA-4C71-9438-D4BA4230C345}">
      <dgm:prSet phldrT="[Text]"/>
      <dgm:spPr/>
      <dgm:t>
        <a:bodyPr/>
        <a:lstStyle/>
        <a:p>
          <a:r>
            <a:rPr lang="en-US" dirty="0"/>
            <a:t>DCT Transformation</a:t>
          </a:r>
        </a:p>
      </dgm:t>
    </dgm:p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5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5"/>
      <dgm:spPr/>
    </dgm:pt>
    <dgm:pt modelId="{FA11408E-27D4-4F63-BBD6-0B9919B17E60}" type="pres">
      <dgm:prSet presAssocID="{7C237E65-05A9-4001-B427-7C810F88C8CF}" presName="dstNode" presStyleLbl="node1" presStyleIdx="0" presStyleCnt="5"/>
      <dgm:spPr/>
    </dgm:pt>
    <dgm:pt modelId="{F9A9E0CF-200E-432B-A308-468BC5A09692}" type="pres">
      <dgm:prSet presAssocID="{941C0A58-8CA3-4150-A28B-F63F748EEE24}" presName="text_1" presStyleLbl="node1" presStyleIdx="0" presStyleCnt="5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5"/>
      <dgm:spPr/>
    </dgm:pt>
    <dgm:pt modelId="{5B2B30A8-32E3-497F-8F97-E0A4355F5AC6}" type="pres">
      <dgm:prSet presAssocID="{76B57B3A-16DA-4C71-9438-D4BA4230C345}" presName="text_2" presStyleLbl="node1" presStyleIdx="1" presStyleCnt="5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5"/>
      <dgm:spPr/>
    </dgm:pt>
    <dgm:pt modelId="{21C23301-13FA-41A6-BE66-C753D0426D34}" type="pres">
      <dgm:prSet presAssocID="{6E5C3ABD-BA00-43A0-BCFD-610C44A95CDC}" presName="text_3" presStyleLbl="node1" presStyleIdx="2" presStyleCnt="5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5"/>
      <dgm:spPr/>
    </dgm:pt>
    <dgm:pt modelId="{087C2115-E27E-4D9D-9CEE-59844292E113}" type="pres">
      <dgm:prSet presAssocID="{50BBF7DC-DE68-4AE9-B145-BA97E9FC3F0E}" presName="text_4" presStyleLbl="node1" presStyleIdx="3" presStyleCnt="5">
        <dgm:presLayoutVars>
          <dgm:bulletEnabled val="1"/>
        </dgm:presLayoutVars>
      </dgm:prSet>
      <dgm:spPr/>
    </dgm:pt>
    <dgm:pt modelId="{B0DE3CE5-7939-405D-8CDA-F9A0F04DD643}" type="pres">
      <dgm:prSet presAssocID="{50BBF7DC-DE68-4AE9-B145-BA97E9FC3F0E}" presName="accent_4" presStyleCnt="0"/>
      <dgm:spPr/>
    </dgm:pt>
    <dgm:pt modelId="{91023352-CAF6-40C9-AD85-230F8242C2A4}" type="pres">
      <dgm:prSet presAssocID="{50BBF7DC-DE68-4AE9-B145-BA97E9FC3F0E}" presName="accentRepeatNode" presStyleLbl="solidFgAcc1" presStyleIdx="3" presStyleCnt="5"/>
      <dgm:spPr/>
    </dgm:pt>
    <dgm:pt modelId="{053A47AF-59C1-4E8D-B4D5-D77EB85C770E}" type="pres">
      <dgm:prSet presAssocID="{FB6D207A-64C0-414E-9125-4D15108DA097}" presName="text_5" presStyleLbl="node1" presStyleIdx="4" presStyleCnt="5">
        <dgm:presLayoutVars>
          <dgm:bulletEnabled val="1"/>
        </dgm:presLayoutVars>
      </dgm:prSet>
      <dgm:spPr/>
    </dgm:pt>
    <dgm:pt modelId="{4F4E5785-0B12-421A-8C16-A1381C7899B7}" type="pres">
      <dgm:prSet presAssocID="{FB6D207A-64C0-414E-9125-4D15108DA097}" presName="accent_5" presStyleCnt="0"/>
      <dgm:spPr/>
    </dgm:pt>
    <dgm:pt modelId="{209F38D4-55A3-46DC-94E9-8EBDA9D91703}" type="pres">
      <dgm:prSet presAssocID="{FB6D207A-64C0-414E-9125-4D15108DA097}" presName="accentRepeatNode" presStyleLbl="solidFgAcc1" presStyleIdx="4" presStyleCnt="5"/>
      <dgm:spPr/>
    </dgm:pt>
  </dgm:ptLst>
  <dgm:cxnLst>
    <dgm:cxn modelId="{EC0B290C-D86C-452D-9A80-1810F9DCD2F9}" type="presOf" srcId="{50BBF7DC-DE68-4AE9-B145-BA97E9FC3F0E}" destId="{087C2115-E27E-4D9D-9CEE-59844292E113}" srcOrd="0" destOrd="0" presId="urn:microsoft.com/office/officeart/2008/layout/VerticalCurvedList"/>
    <dgm:cxn modelId="{EAEED41A-7C01-44F3-A56A-75733CCF7158}" srcId="{7C237E65-05A9-4001-B427-7C810F88C8CF}" destId="{50BBF7DC-DE68-4AE9-B145-BA97E9FC3F0E}" srcOrd="3" destOrd="0" parTransId="{66167CF2-1A95-4491-AA3B-7143D0D41966}" sibTransId="{FC7A7AA8-5702-40B9-A31C-FA5356C1E9F5}"/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74E8DC76-CF5E-4F40-B54E-B89E9502EBC7}" srcId="{7C237E65-05A9-4001-B427-7C810F88C8CF}" destId="{FB6D207A-64C0-414E-9125-4D15108DA097}" srcOrd="4" destOrd="0" parTransId="{2D1D900D-5970-482C-9485-2F9810FBD43C}" sibTransId="{8AE1213D-EC88-4238-B71E-DD99A1146BD1}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5F0C50FF-E327-4BE1-BC9D-6E89069D290B}" type="presOf" srcId="{FB6D207A-64C0-414E-9125-4D15108DA097}" destId="{053A47AF-59C1-4E8D-B4D5-D77EB85C770E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  <dgm:cxn modelId="{30962032-FB96-47AF-A89B-B85B29B7A813}" type="presParOf" srcId="{121D175C-C57A-4717-9C86-75CF3076475E}" destId="{087C2115-E27E-4D9D-9CEE-59844292E113}" srcOrd="7" destOrd="0" presId="urn:microsoft.com/office/officeart/2008/layout/VerticalCurvedList"/>
    <dgm:cxn modelId="{D9E0D420-7E88-4535-B1F1-A078DBD1C195}" type="presParOf" srcId="{121D175C-C57A-4717-9C86-75CF3076475E}" destId="{B0DE3CE5-7939-405D-8CDA-F9A0F04DD643}" srcOrd="8" destOrd="0" presId="urn:microsoft.com/office/officeart/2008/layout/VerticalCurvedList"/>
    <dgm:cxn modelId="{D78E6EBB-92F0-4CCB-948B-9F7779F3EEDC}" type="presParOf" srcId="{B0DE3CE5-7939-405D-8CDA-F9A0F04DD643}" destId="{91023352-CAF6-40C9-AD85-230F8242C2A4}" srcOrd="0" destOrd="0" presId="urn:microsoft.com/office/officeart/2008/layout/VerticalCurvedList"/>
    <dgm:cxn modelId="{CFB7E1B2-28A8-4608-871C-8687892BABFA}" type="presParOf" srcId="{121D175C-C57A-4717-9C86-75CF3076475E}" destId="{053A47AF-59C1-4E8D-B4D5-D77EB85C770E}" srcOrd="9" destOrd="0" presId="urn:microsoft.com/office/officeart/2008/layout/VerticalCurvedList"/>
    <dgm:cxn modelId="{3F08A6F0-7E32-43BD-AB9B-3E1D3C521A5E}" type="presParOf" srcId="{121D175C-C57A-4717-9C86-75CF3076475E}" destId="{4F4E5785-0B12-421A-8C16-A1381C7899B7}" srcOrd="10" destOrd="0" presId="urn:microsoft.com/office/officeart/2008/layout/VerticalCurvedList"/>
    <dgm:cxn modelId="{D06BD208-E81D-40E5-B38B-19989F8C8466}" type="presParOf" srcId="{4F4E5785-0B12-421A-8C16-A1381C7899B7}" destId="{209F38D4-55A3-46DC-94E9-8EBDA9D917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237E65-05A9-4001-B427-7C810F88C8CF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C0A58-8CA3-4150-A28B-F63F748EEE24}">
      <dgm:prSet phldrT="[Text]" custT="1"/>
      <dgm:spPr/>
      <dgm:t>
        <a:bodyPr/>
        <a:lstStyle/>
        <a:p>
          <a:r>
            <a:rPr lang="en-US" sz="2800" dirty="0"/>
            <a:t>6 Harmonics Calculation</a:t>
          </a:r>
        </a:p>
      </dgm:t>
    </dgm:pt>
    <dgm:pt modelId="{43DDE2D9-F226-4AF1-892A-0A8BDBF56DA3}" type="parTrans" cxnId="{1BA4CB35-BDE1-43D8-AD78-FE5CFE494AD2}">
      <dgm:prSet/>
      <dgm:spPr/>
      <dgm:t>
        <a:bodyPr/>
        <a:lstStyle/>
        <a:p>
          <a:endParaRPr lang="en-US"/>
        </a:p>
      </dgm:t>
    </dgm:pt>
    <dgm:pt modelId="{92100EC9-9ABF-43E0-A257-D788FCE28DA5}" type="sibTrans" cxnId="{1BA4CB35-BDE1-43D8-AD78-FE5CFE494AD2}">
      <dgm:prSet/>
      <dgm:spPr/>
      <dgm:t>
        <a:bodyPr/>
        <a:lstStyle/>
        <a:p>
          <a:endParaRPr lang="en-US"/>
        </a:p>
      </dgm:t>
    </dgm:pt>
    <dgm:pt modelId="{6E5C3ABD-BA00-43A0-BCFD-610C44A95CDC}">
      <dgm:prSet/>
      <dgm:spPr/>
      <dgm:t>
        <a:bodyPr/>
        <a:lstStyle/>
        <a:p>
          <a:r>
            <a:rPr lang="en-US" dirty="0"/>
            <a:t>Normalization</a:t>
          </a:r>
        </a:p>
      </dgm:t>
    </dgm:pt>
    <dgm:pt modelId="{2DED1B39-2D4A-437E-8BF3-008DA3FD3D28}" type="parTrans" cxnId="{DF96499B-91E3-4AFA-A5A7-8EB6F49293DB}">
      <dgm:prSet/>
      <dgm:spPr/>
      <dgm:t>
        <a:bodyPr/>
        <a:lstStyle/>
        <a:p>
          <a:endParaRPr lang="en-US"/>
        </a:p>
      </dgm:t>
    </dgm:pt>
    <dgm:pt modelId="{25A6CDD4-8163-4AE3-A156-777C2C3ACB6F}" type="sibTrans" cxnId="{DF96499B-91E3-4AFA-A5A7-8EB6F49293DB}">
      <dgm:prSet/>
      <dgm:spPr/>
      <dgm:t>
        <a:bodyPr/>
        <a:lstStyle/>
        <a:p>
          <a:endParaRPr lang="en-US"/>
        </a:p>
      </dgm:t>
    </dgm:pt>
    <dgm:pt modelId="{76B57B3A-16DA-4C71-9438-D4BA4230C345}">
      <dgm:prSet phldrT="[Text]"/>
      <dgm:spPr/>
      <dgm:t>
        <a:bodyPr/>
        <a:lstStyle/>
        <a:p>
          <a:r>
            <a:rPr lang="en-US" dirty="0"/>
            <a:t>s-Factor Calculation</a:t>
          </a:r>
        </a:p>
      </dgm:t>
    </dgm:pt>
    <dgm:pt modelId="{A28748AF-043C-458E-BB31-F28FB53A1242}" type="parTrans" cxnId="{5A5E7F4C-5AC0-4037-B3F4-76E075D21B7A}">
      <dgm:prSet/>
      <dgm:spPr/>
      <dgm:t>
        <a:bodyPr/>
        <a:lstStyle/>
        <a:p>
          <a:endParaRPr lang="en-US"/>
        </a:p>
      </dgm:t>
    </dgm:pt>
    <dgm:pt modelId="{F4332297-BB36-437B-BAFA-FFB4DAAD15D5}" type="sibTrans" cxnId="{5A5E7F4C-5AC0-4037-B3F4-76E075D21B7A}">
      <dgm:prSet/>
      <dgm:spPr/>
      <dgm:t>
        <a:bodyPr/>
        <a:lstStyle/>
        <a:p>
          <a:endParaRPr lang="en-US"/>
        </a:p>
      </dgm:t>
    </dgm:pt>
    <dgm:pt modelId="{6B633DB3-7EF7-4A15-93F5-9CE101B85E2D}" type="pres">
      <dgm:prSet presAssocID="{7C237E65-05A9-4001-B427-7C810F88C8CF}" presName="Name0" presStyleCnt="0">
        <dgm:presLayoutVars>
          <dgm:chMax val="7"/>
          <dgm:chPref val="7"/>
          <dgm:dir/>
        </dgm:presLayoutVars>
      </dgm:prSet>
      <dgm:spPr/>
    </dgm:pt>
    <dgm:pt modelId="{121D175C-C57A-4717-9C86-75CF3076475E}" type="pres">
      <dgm:prSet presAssocID="{7C237E65-05A9-4001-B427-7C810F88C8CF}" presName="Name1" presStyleCnt="0"/>
      <dgm:spPr/>
    </dgm:pt>
    <dgm:pt modelId="{9D313403-89B2-4191-A8D7-126CCFBA08BE}" type="pres">
      <dgm:prSet presAssocID="{7C237E65-05A9-4001-B427-7C810F88C8CF}" presName="cycle" presStyleCnt="0"/>
      <dgm:spPr/>
    </dgm:pt>
    <dgm:pt modelId="{ECAFD47C-6C41-45E3-917D-AB40FCAC93C7}" type="pres">
      <dgm:prSet presAssocID="{7C237E65-05A9-4001-B427-7C810F88C8CF}" presName="srcNode" presStyleLbl="node1" presStyleIdx="0" presStyleCnt="3"/>
      <dgm:spPr/>
    </dgm:pt>
    <dgm:pt modelId="{E30CF7F4-F5B4-4261-A9AE-A75A5FF7B33A}" type="pres">
      <dgm:prSet presAssocID="{7C237E65-05A9-4001-B427-7C810F88C8CF}" presName="conn" presStyleLbl="parChTrans1D2" presStyleIdx="0" presStyleCnt="1"/>
      <dgm:spPr/>
    </dgm:pt>
    <dgm:pt modelId="{1F043C91-CA3A-4CF9-9C87-F915AC70D27D}" type="pres">
      <dgm:prSet presAssocID="{7C237E65-05A9-4001-B427-7C810F88C8CF}" presName="extraNode" presStyleLbl="node1" presStyleIdx="0" presStyleCnt="3"/>
      <dgm:spPr/>
    </dgm:pt>
    <dgm:pt modelId="{FA11408E-27D4-4F63-BBD6-0B9919B17E60}" type="pres">
      <dgm:prSet presAssocID="{7C237E65-05A9-4001-B427-7C810F88C8CF}" presName="dstNode" presStyleLbl="node1" presStyleIdx="0" presStyleCnt="3"/>
      <dgm:spPr/>
    </dgm:pt>
    <dgm:pt modelId="{F9A9E0CF-200E-432B-A308-468BC5A09692}" type="pres">
      <dgm:prSet presAssocID="{941C0A58-8CA3-4150-A28B-F63F748EEE24}" presName="text_1" presStyleLbl="node1" presStyleIdx="0" presStyleCnt="3">
        <dgm:presLayoutVars>
          <dgm:bulletEnabled val="1"/>
        </dgm:presLayoutVars>
      </dgm:prSet>
      <dgm:spPr/>
    </dgm:pt>
    <dgm:pt modelId="{E52F1D6D-2A85-46CB-B1A3-EB6D6BD8E700}" type="pres">
      <dgm:prSet presAssocID="{941C0A58-8CA3-4150-A28B-F63F748EEE24}" presName="accent_1" presStyleCnt="0"/>
      <dgm:spPr/>
    </dgm:pt>
    <dgm:pt modelId="{0B025370-22D5-440D-9765-80CD358B1F8B}" type="pres">
      <dgm:prSet presAssocID="{941C0A58-8CA3-4150-A28B-F63F748EEE24}" presName="accentRepeatNode" presStyleLbl="solidFgAcc1" presStyleIdx="0" presStyleCnt="3"/>
      <dgm:spPr/>
    </dgm:pt>
    <dgm:pt modelId="{5B2B30A8-32E3-497F-8F97-E0A4355F5AC6}" type="pres">
      <dgm:prSet presAssocID="{76B57B3A-16DA-4C71-9438-D4BA4230C345}" presName="text_2" presStyleLbl="node1" presStyleIdx="1" presStyleCnt="3">
        <dgm:presLayoutVars>
          <dgm:bulletEnabled val="1"/>
        </dgm:presLayoutVars>
      </dgm:prSet>
      <dgm:spPr/>
    </dgm:pt>
    <dgm:pt modelId="{6829526D-07FA-4FD3-BD5E-B34E4B7E9EB3}" type="pres">
      <dgm:prSet presAssocID="{76B57B3A-16DA-4C71-9438-D4BA4230C345}" presName="accent_2" presStyleCnt="0"/>
      <dgm:spPr/>
    </dgm:pt>
    <dgm:pt modelId="{D7CB3015-697A-472D-94F5-55231FDB50E9}" type="pres">
      <dgm:prSet presAssocID="{76B57B3A-16DA-4C71-9438-D4BA4230C345}" presName="accentRepeatNode" presStyleLbl="solidFgAcc1" presStyleIdx="1" presStyleCnt="3"/>
      <dgm:spPr/>
    </dgm:pt>
    <dgm:pt modelId="{21C23301-13FA-41A6-BE66-C753D0426D34}" type="pres">
      <dgm:prSet presAssocID="{6E5C3ABD-BA00-43A0-BCFD-610C44A95CDC}" presName="text_3" presStyleLbl="node1" presStyleIdx="2" presStyleCnt="3">
        <dgm:presLayoutVars>
          <dgm:bulletEnabled val="1"/>
        </dgm:presLayoutVars>
      </dgm:prSet>
      <dgm:spPr/>
    </dgm:pt>
    <dgm:pt modelId="{66154005-1806-405E-92F3-8BA7AD26B92C}" type="pres">
      <dgm:prSet presAssocID="{6E5C3ABD-BA00-43A0-BCFD-610C44A95CDC}" presName="accent_3" presStyleCnt="0"/>
      <dgm:spPr/>
    </dgm:pt>
    <dgm:pt modelId="{1DE9C02C-5359-41D3-8472-B00C39FEAFFF}" type="pres">
      <dgm:prSet presAssocID="{6E5C3ABD-BA00-43A0-BCFD-610C44A95CDC}" presName="accentRepeatNode" presStyleLbl="solidFgAcc1" presStyleIdx="2" presStyleCnt="3"/>
      <dgm:spPr/>
    </dgm:pt>
  </dgm:ptLst>
  <dgm:cxnLst>
    <dgm:cxn modelId="{F865E823-E506-41FD-A0FF-BC1E21C59304}" type="presOf" srcId="{92100EC9-9ABF-43E0-A257-D788FCE28DA5}" destId="{E30CF7F4-F5B4-4261-A9AE-A75A5FF7B33A}" srcOrd="0" destOrd="0" presId="urn:microsoft.com/office/officeart/2008/layout/VerticalCurvedList"/>
    <dgm:cxn modelId="{5AF4E329-8D39-46E1-912F-8C8E4FD371E5}" type="presOf" srcId="{76B57B3A-16DA-4C71-9438-D4BA4230C345}" destId="{5B2B30A8-32E3-497F-8F97-E0A4355F5AC6}" srcOrd="0" destOrd="0" presId="urn:microsoft.com/office/officeart/2008/layout/VerticalCurvedList"/>
    <dgm:cxn modelId="{1BA4CB35-BDE1-43D8-AD78-FE5CFE494AD2}" srcId="{7C237E65-05A9-4001-B427-7C810F88C8CF}" destId="{941C0A58-8CA3-4150-A28B-F63F748EEE24}" srcOrd="0" destOrd="0" parTransId="{43DDE2D9-F226-4AF1-892A-0A8BDBF56DA3}" sibTransId="{92100EC9-9ABF-43E0-A257-D788FCE28DA5}"/>
    <dgm:cxn modelId="{6418144B-15ED-48E9-893B-4CD0B9A38DB3}" type="presOf" srcId="{6E5C3ABD-BA00-43A0-BCFD-610C44A95CDC}" destId="{21C23301-13FA-41A6-BE66-C753D0426D34}" srcOrd="0" destOrd="0" presId="urn:microsoft.com/office/officeart/2008/layout/VerticalCurvedList"/>
    <dgm:cxn modelId="{5A5E7F4C-5AC0-4037-B3F4-76E075D21B7A}" srcId="{7C237E65-05A9-4001-B427-7C810F88C8CF}" destId="{76B57B3A-16DA-4C71-9438-D4BA4230C345}" srcOrd="1" destOrd="0" parTransId="{A28748AF-043C-458E-BB31-F28FB53A1242}" sibTransId="{F4332297-BB36-437B-BAFA-FFB4DAAD15D5}"/>
    <dgm:cxn modelId="{8733DD75-394F-4F9C-ACFF-6B56A382C958}" type="presOf" srcId="{7C237E65-05A9-4001-B427-7C810F88C8CF}" destId="{6B633DB3-7EF7-4A15-93F5-9CE101B85E2D}" srcOrd="0" destOrd="0" presId="urn:microsoft.com/office/officeart/2008/layout/VerticalCurvedList"/>
    <dgm:cxn modelId="{DF96499B-91E3-4AFA-A5A7-8EB6F49293DB}" srcId="{7C237E65-05A9-4001-B427-7C810F88C8CF}" destId="{6E5C3ABD-BA00-43A0-BCFD-610C44A95CDC}" srcOrd="2" destOrd="0" parTransId="{2DED1B39-2D4A-437E-8BF3-008DA3FD3D28}" sibTransId="{25A6CDD4-8163-4AE3-A156-777C2C3ACB6F}"/>
    <dgm:cxn modelId="{0F19BBA0-C1F9-422F-87C5-F89CA9A4A5BA}" type="presOf" srcId="{941C0A58-8CA3-4150-A28B-F63F748EEE24}" destId="{F9A9E0CF-200E-432B-A308-468BC5A09692}" srcOrd="0" destOrd="0" presId="urn:microsoft.com/office/officeart/2008/layout/VerticalCurvedList"/>
    <dgm:cxn modelId="{C17FD8DA-F8B5-4795-AE03-62C8CBC90D94}" type="presParOf" srcId="{6B633DB3-7EF7-4A15-93F5-9CE101B85E2D}" destId="{121D175C-C57A-4717-9C86-75CF3076475E}" srcOrd="0" destOrd="0" presId="urn:microsoft.com/office/officeart/2008/layout/VerticalCurvedList"/>
    <dgm:cxn modelId="{80D54523-1A0F-41B0-9FDB-09A62C2D46A7}" type="presParOf" srcId="{121D175C-C57A-4717-9C86-75CF3076475E}" destId="{9D313403-89B2-4191-A8D7-126CCFBA08BE}" srcOrd="0" destOrd="0" presId="urn:microsoft.com/office/officeart/2008/layout/VerticalCurvedList"/>
    <dgm:cxn modelId="{D67F73EB-41BC-4676-87E9-925B207E1497}" type="presParOf" srcId="{9D313403-89B2-4191-A8D7-126CCFBA08BE}" destId="{ECAFD47C-6C41-45E3-917D-AB40FCAC93C7}" srcOrd="0" destOrd="0" presId="urn:microsoft.com/office/officeart/2008/layout/VerticalCurvedList"/>
    <dgm:cxn modelId="{5A1C9BE4-25BE-4E9F-BD3D-617AE0EB7997}" type="presParOf" srcId="{9D313403-89B2-4191-A8D7-126CCFBA08BE}" destId="{E30CF7F4-F5B4-4261-A9AE-A75A5FF7B33A}" srcOrd="1" destOrd="0" presId="urn:microsoft.com/office/officeart/2008/layout/VerticalCurvedList"/>
    <dgm:cxn modelId="{16F265A0-BF6F-4BEA-BF0C-5E641690C632}" type="presParOf" srcId="{9D313403-89B2-4191-A8D7-126CCFBA08BE}" destId="{1F043C91-CA3A-4CF9-9C87-F915AC70D27D}" srcOrd="2" destOrd="0" presId="urn:microsoft.com/office/officeart/2008/layout/VerticalCurvedList"/>
    <dgm:cxn modelId="{41EDB14F-D47C-44FB-84C4-69BF4F07B1D6}" type="presParOf" srcId="{9D313403-89B2-4191-A8D7-126CCFBA08BE}" destId="{FA11408E-27D4-4F63-BBD6-0B9919B17E60}" srcOrd="3" destOrd="0" presId="urn:microsoft.com/office/officeart/2008/layout/VerticalCurvedList"/>
    <dgm:cxn modelId="{41D0885B-E911-4130-8C24-2766399E4661}" type="presParOf" srcId="{121D175C-C57A-4717-9C86-75CF3076475E}" destId="{F9A9E0CF-200E-432B-A308-468BC5A09692}" srcOrd="1" destOrd="0" presId="urn:microsoft.com/office/officeart/2008/layout/VerticalCurvedList"/>
    <dgm:cxn modelId="{38566A47-F956-43DC-804F-02D7DB3E3A83}" type="presParOf" srcId="{121D175C-C57A-4717-9C86-75CF3076475E}" destId="{E52F1D6D-2A85-46CB-B1A3-EB6D6BD8E700}" srcOrd="2" destOrd="0" presId="urn:microsoft.com/office/officeart/2008/layout/VerticalCurvedList"/>
    <dgm:cxn modelId="{B38B1295-5556-4B7A-9623-2980CD283E2C}" type="presParOf" srcId="{E52F1D6D-2A85-46CB-B1A3-EB6D6BD8E700}" destId="{0B025370-22D5-440D-9765-80CD358B1F8B}" srcOrd="0" destOrd="0" presId="urn:microsoft.com/office/officeart/2008/layout/VerticalCurvedList"/>
    <dgm:cxn modelId="{CE2642FD-8D24-4747-836F-25F0AC0087F8}" type="presParOf" srcId="{121D175C-C57A-4717-9C86-75CF3076475E}" destId="{5B2B30A8-32E3-497F-8F97-E0A4355F5AC6}" srcOrd="3" destOrd="0" presId="urn:microsoft.com/office/officeart/2008/layout/VerticalCurvedList"/>
    <dgm:cxn modelId="{3B7021BA-CDAB-44C2-B6A8-B0734159F8B7}" type="presParOf" srcId="{121D175C-C57A-4717-9C86-75CF3076475E}" destId="{6829526D-07FA-4FD3-BD5E-B34E4B7E9EB3}" srcOrd="4" destOrd="0" presId="urn:microsoft.com/office/officeart/2008/layout/VerticalCurvedList"/>
    <dgm:cxn modelId="{A34A41AC-AB0D-4513-B8D6-925D9B20B99F}" type="presParOf" srcId="{6829526D-07FA-4FD3-BD5E-B34E4B7E9EB3}" destId="{D7CB3015-697A-472D-94F5-55231FDB50E9}" srcOrd="0" destOrd="0" presId="urn:microsoft.com/office/officeart/2008/layout/VerticalCurvedList"/>
    <dgm:cxn modelId="{5502DB19-C68F-4F99-9271-626642E9A1F5}" type="presParOf" srcId="{121D175C-C57A-4717-9C86-75CF3076475E}" destId="{21C23301-13FA-41A6-BE66-C753D0426D34}" srcOrd="5" destOrd="0" presId="urn:microsoft.com/office/officeart/2008/layout/VerticalCurvedList"/>
    <dgm:cxn modelId="{4B2ED0A6-A7E6-463E-B743-133991B37719}" type="presParOf" srcId="{121D175C-C57A-4717-9C86-75CF3076475E}" destId="{66154005-1806-405E-92F3-8BA7AD26B92C}" srcOrd="6" destOrd="0" presId="urn:microsoft.com/office/officeart/2008/layout/VerticalCurvedList"/>
    <dgm:cxn modelId="{EA3AAD18-3361-4E76-B966-33967CC362D2}" type="presParOf" srcId="{66154005-1806-405E-92F3-8BA7AD26B92C}" destId="{1DE9C02C-5359-41D3-8472-B00C39FEAF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5076160" y="-777658"/>
          <a:ext cx="6045189" cy="6045189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507403" y="345181"/>
          <a:ext cx="3175100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Pitch Decomposition</a:t>
          </a:r>
        </a:p>
      </dsp:txBody>
      <dsp:txXfrm>
        <a:off x="507403" y="345181"/>
        <a:ext cx="3175100" cy="690722"/>
      </dsp:txXfrm>
    </dsp:sp>
    <dsp:sp modelId="{0B025370-22D5-440D-9765-80CD358B1F8B}">
      <dsp:nvSpPr>
        <dsp:cNvPr id="0" name=""/>
        <dsp:cNvSpPr/>
      </dsp:nvSpPr>
      <dsp:spPr>
        <a:xfrm>
          <a:off x="75701" y="258841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903409" y="1381444"/>
          <a:ext cx="2779093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unc>
                  <m:funcPr>
                    <m:ctrlPr>
                      <a:rPr lang="es-ES" sz="220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s-ES" sz="2200" kern="1200">
                        <a:latin typeface="Cambria Math" panose="02040503050406030204" pitchFamily="18" charset="0"/>
                      </a:rPr>
                      <m:t>log</m:t>
                    </m:r>
                  </m:fName>
                  <m:e>
                    <m:d>
                      <m:dPr>
                        <m:ctrlPr>
                          <a:rPr lang="es-ES" sz="220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s-ES" sz="2200" i="1" kern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e>
                </m:func>
              </m:oMath>
            </m:oMathPara>
          </a14:m>
          <a:endParaRPr lang="en-US" sz="2200" kern="1200" dirty="0"/>
        </a:p>
      </dsp:txBody>
      <dsp:txXfrm>
        <a:off x="903409" y="1381444"/>
        <a:ext cx="2779093" cy="690722"/>
      </dsp:txXfrm>
    </dsp:sp>
    <dsp:sp modelId="{D7CB3015-697A-472D-94F5-55231FDB50E9}">
      <dsp:nvSpPr>
        <dsp:cNvPr id="0" name=""/>
        <dsp:cNvSpPr/>
      </dsp:nvSpPr>
      <dsp:spPr>
        <a:xfrm>
          <a:off x="471708" y="1295103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903409" y="2417706"/>
          <a:ext cx="2779093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Spectral Pooling</a:t>
          </a:r>
        </a:p>
      </dsp:txBody>
      <dsp:txXfrm>
        <a:off x="903409" y="2417706"/>
        <a:ext cx="2779093" cy="690722"/>
      </dsp:txXfrm>
    </dsp:sp>
    <dsp:sp modelId="{1DE9C02C-5359-41D3-8472-B00C39FEAFFF}">
      <dsp:nvSpPr>
        <dsp:cNvPr id="0" name=""/>
        <dsp:cNvSpPr/>
      </dsp:nvSpPr>
      <dsp:spPr>
        <a:xfrm>
          <a:off x="471708" y="2331366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C2115-E27E-4D9D-9CEE-59844292E113}">
      <dsp:nvSpPr>
        <dsp:cNvPr id="0" name=""/>
        <dsp:cNvSpPr/>
      </dsp:nvSpPr>
      <dsp:spPr>
        <a:xfrm>
          <a:off x="507403" y="3453969"/>
          <a:ext cx="3175100" cy="6907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6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Normalisation</a:t>
          </a:r>
          <a:endParaRPr lang="en-US" sz="2200" kern="1200" dirty="0"/>
        </a:p>
      </dsp:txBody>
      <dsp:txXfrm>
        <a:off x="507403" y="3453969"/>
        <a:ext cx="3175100" cy="690722"/>
      </dsp:txXfrm>
    </dsp:sp>
    <dsp:sp modelId="{91023352-CAF6-40C9-AD85-230F8242C2A4}">
      <dsp:nvSpPr>
        <dsp:cNvPr id="0" name=""/>
        <dsp:cNvSpPr/>
      </dsp:nvSpPr>
      <dsp:spPr>
        <a:xfrm>
          <a:off x="75701" y="3367629"/>
          <a:ext cx="863402" cy="8634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5091120" y="-779932"/>
          <a:ext cx="6062961" cy="6062961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425113" y="281353"/>
          <a:ext cx="5622085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Normalisation</a:t>
          </a:r>
          <a:endParaRPr lang="en-US" sz="3100" kern="1200" dirty="0"/>
        </a:p>
      </dsp:txBody>
      <dsp:txXfrm>
        <a:off x="425113" y="281353"/>
        <a:ext cx="5622085" cy="563067"/>
      </dsp:txXfrm>
    </dsp:sp>
    <dsp:sp modelId="{0B025370-22D5-440D-9765-80CD358B1F8B}">
      <dsp:nvSpPr>
        <dsp:cNvPr id="0" name=""/>
        <dsp:cNvSpPr/>
      </dsp:nvSpPr>
      <dsp:spPr>
        <a:xfrm>
          <a:off x="73196" y="210970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828590" y="1125683"/>
          <a:ext cx="5218607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Quantisation</a:t>
          </a:r>
          <a:endParaRPr lang="en-US" sz="3100" kern="1200" dirty="0"/>
        </a:p>
      </dsp:txBody>
      <dsp:txXfrm>
        <a:off x="828590" y="1125683"/>
        <a:ext cx="5218607" cy="563067"/>
      </dsp:txXfrm>
    </dsp:sp>
    <dsp:sp modelId="{D7CB3015-697A-472D-94F5-55231FDB50E9}">
      <dsp:nvSpPr>
        <dsp:cNvPr id="0" name=""/>
        <dsp:cNvSpPr/>
      </dsp:nvSpPr>
      <dsp:spPr>
        <a:xfrm>
          <a:off x="476673" y="1055300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952425" y="1970014"/>
          <a:ext cx="5094772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Smoothing</a:t>
          </a:r>
        </a:p>
      </dsp:txBody>
      <dsp:txXfrm>
        <a:off x="952425" y="1970014"/>
        <a:ext cx="5094772" cy="563067"/>
      </dsp:txXfrm>
    </dsp:sp>
    <dsp:sp modelId="{1DE9C02C-5359-41D3-8472-B00C39FEAFFF}">
      <dsp:nvSpPr>
        <dsp:cNvPr id="0" name=""/>
        <dsp:cNvSpPr/>
      </dsp:nvSpPr>
      <dsp:spPr>
        <a:xfrm>
          <a:off x="600508" y="1899631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C2115-E27E-4D9D-9CEE-59844292E113}">
      <dsp:nvSpPr>
        <dsp:cNvPr id="0" name=""/>
        <dsp:cNvSpPr/>
      </dsp:nvSpPr>
      <dsp:spPr>
        <a:xfrm>
          <a:off x="828590" y="2814344"/>
          <a:ext cx="5218607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Downsampling</a:t>
          </a:r>
          <a:endParaRPr lang="en-US" sz="3100" kern="1200" dirty="0"/>
        </a:p>
      </dsp:txBody>
      <dsp:txXfrm>
        <a:off x="828590" y="2814344"/>
        <a:ext cx="5218607" cy="563067"/>
      </dsp:txXfrm>
    </dsp:sp>
    <dsp:sp modelId="{91023352-CAF6-40C9-AD85-230F8242C2A4}">
      <dsp:nvSpPr>
        <dsp:cNvPr id="0" name=""/>
        <dsp:cNvSpPr/>
      </dsp:nvSpPr>
      <dsp:spPr>
        <a:xfrm>
          <a:off x="476673" y="2743961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A47AF-59C1-4E8D-B4D5-D77EB85C770E}">
      <dsp:nvSpPr>
        <dsp:cNvPr id="0" name=""/>
        <dsp:cNvSpPr/>
      </dsp:nvSpPr>
      <dsp:spPr>
        <a:xfrm>
          <a:off x="425113" y="3658675"/>
          <a:ext cx="5622085" cy="5630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93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Normalisation</a:t>
          </a:r>
          <a:endParaRPr lang="en-US" sz="3100" kern="1200" dirty="0"/>
        </a:p>
      </dsp:txBody>
      <dsp:txXfrm>
        <a:off x="425113" y="3658675"/>
        <a:ext cx="5622085" cy="563067"/>
      </dsp:txXfrm>
    </dsp:sp>
    <dsp:sp modelId="{209F38D4-55A3-46DC-94E9-8EBDA9D91703}">
      <dsp:nvSpPr>
        <dsp:cNvPr id="0" name=""/>
        <dsp:cNvSpPr/>
      </dsp:nvSpPr>
      <dsp:spPr>
        <a:xfrm>
          <a:off x="73196" y="3588292"/>
          <a:ext cx="703833" cy="703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4374019" y="-670914"/>
          <a:ext cx="5211096" cy="5211096"/>
        </a:xfrm>
        <a:prstGeom prst="blockArc">
          <a:avLst>
            <a:gd name="adj1" fmla="val 18900000"/>
            <a:gd name="adj2" fmla="val 2700000"/>
            <a:gd name="adj3" fmla="val 415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366543" y="241751"/>
          <a:ext cx="4295677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 Compression</a:t>
          </a:r>
        </a:p>
      </dsp:txBody>
      <dsp:txXfrm>
        <a:off x="366543" y="241751"/>
        <a:ext cx="4295677" cy="483813"/>
      </dsp:txXfrm>
    </dsp:sp>
    <dsp:sp modelId="{0B025370-22D5-440D-9765-80CD358B1F8B}">
      <dsp:nvSpPr>
        <dsp:cNvPr id="0" name=""/>
        <dsp:cNvSpPr/>
      </dsp:nvSpPr>
      <dsp:spPr>
        <a:xfrm>
          <a:off x="64160" y="181275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713230" y="967239"/>
          <a:ext cx="3948990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DCT Transformation</a:t>
          </a:r>
        </a:p>
      </dsp:txBody>
      <dsp:txXfrm>
        <a:off x="713230" y="967239"/>
        <a:ext cx="3948990" cy="483813"/>
      </dsp:txXfrm>
    </dsp:sp>
    <dsp:sp modelId="{D7CB3015-697A-472D-94F5-55231FDB50E9}">
      <dsp:nvSpPr>
        <dsp:cNvPr id="0" name=""/>
        <dsp:cNvSpPr/>
      </dsp:nvSpPr>
      <dsp:spPr>
        <a:xfrm>
          <a:off x="410846" y="906762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819635" y="1692727"/>
          <a:ext cx="3842585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Filtering</a:t>
          </a:r>
        </a:p>
      </dsp:txBody>
      <dsp:txXfrm>
        <a:off x="819635" y="1692727"/>
        <a:ext cx="3842585" cy="483813"/>
      </dsp:txXfrm>
    </dsp:sp>
    <dsp:sp modelId="{1DE9C02C-5359-41D3-8472-B00C39FEAFFF}">
      <dsp:nvSpPr>
        <dsp:cNvPr id="0" name=""/>
        <dsp:cNvSpPr/>
      </dsp:nvSpPr>
      <dsp:spPr>
        <a:xfrm>
          <a:off x="517251" y="1632250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C2115-E27E-4D9D-9CEE-59844292E113}">
      <dsp:nvSpPr>
        <dsp:cNvPr id="0" name=""/>
        <dsp:cNvSpPr/>
      </dsp:nvSpPr>
      <dsp:spPr>
        <a:xfrm>
          <a:off x="713230" y="2418215"/>
          <a:ext cx="3948990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Inverse DCT</a:t>
          </a:r>
        </a:p>
      </dsp:txBody>
      <dsp:txXfrm>
        <a:off x="713230" y="2418215"/>
        <a:ext cx="3948990" cy="483813"/>
      </dsp:txXfrm>
    </dsp:sp>
    <dsp:sp modelId="{91023352-CAF6-40C9-AD85-230F8242C2A4}">
      <dsp:nvSpPr>
        <dsp:cNvPr id="0" name=""/>
        <dsp:cNvSpPr/>
      </dsp:nvSpPr>
      <dsp:spPr>
        <a:xfrm>
          <a:off x="410846" y="2357738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A47AF-59C1-4E8D-B4D5-D77EB85C770E}">
      <dsp:nvSpPr>
        <dsp:cNvPr id="0" name=""/>
        <dsp:cNvSpPr/>
      </dsp:nvSpPr>
      <dsp:spPr>
        <a:xfrm>
          <a:off x="366543" y="3143702"/>
          <a:ext cx="4295677" cy="4838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2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Chroma Projection</a:t>
          </a:r>
        </a:p>
      </dsp:txBody>
      <dsp:txXfrm>
        <a:off x="366543" y="3143702"/>
        <a:ext cx="4295677" cy="483813"/>
      </dsp:txXfrm>
    </dsp:sp>
    <dsp:sp modelId="{209F38D4-55A3-46DC-94E9-8EBDA9D91703}">
      <dsp:nvSpPr>
        <dsp:cNvPr id="0" name=""/>
        <dsp:cNvSpPr/>
      </dsp:nvSpPr>
      <dsp:spPr>
        <a:xfrm>
          <a:off x="64160" y="3083226"/>
          <a:ext cx="604766" cy="604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CF7F4-F5B4-4261-A9AE-A75A5FF7B33A}">
      <dsp:nvSpPr>
        <dsp:cNvPr id="0" name=""/>
        <dsp:cNvSpPr/>
      </dsp:nvSpPr>
      <dsp:spPr>
        <a:xfrm>
          <a:off x="-4955140" y="-759259"/>
          <a:ext cx="5901425" cy="5901425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9E0CF-200E-432B-A308-468BC5A09692}">
      <dsp:nvSpPr>
        <dsp:cNvPr id="0" name=""/>
        <dsp:cNvSpPr/>
      </dsp:nvSpPr>
      <dsp:spPr>
        <a:xfrm>
          <a:off x="608608" y="438290"/>
          <a:ext cx="4560639" cy="876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578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Harmonics Calculation</a:t>
          </a:r>
        </a:p>
      </dsp:txBody>
      <dsp:txXfrm>
        <a:off x="608608" y="438290"/>
        <a:ext cx="4560639" cy="876581"/>
      </dsp:txXfrm>
    </dsp:sp>
    <dsp:sp modelId="{0B025370-22D5-440D-9765-80CD358B1F8B}">
      <dsp:nvSpPr>
        <dsp:cNvPr id="0" name=""/>
        <dsp:cNvSpPr/>
      </dsp:nvSpPr>
      <dsp:spPr>
        <a:xfrm>
          <a:off x="60744" y="328717"/>
          <a:ext cx="1095726" cy="1095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B30A8-32E3-497F-8F97-E0A4355F5AC6}">
      <dsp:nvSpPr>
        <dsp:cNvPr id="0" name=""/>
        <dsp:cNvSpPr/>
      </dsp:nvSpPr>
      <dsp:spPr>
        <a:xfrm>
          <a:off x="927245" y="1753162"/>
          <a:ext cx="4242002" cy="876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578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s-Factor Calculation</a:t>
          </a:r>
        </a:p>
      </dsp:txBody>
      <dsp:txXfrm>
        <a:off x="927245" y="1753162"/>
        <a:ext cx="4242002" cy="876581"/>
      </dsp:txXfrm>
    </dsp:sp>
    <dsp:sp modelId="{D7CB3015-697A-472D-94F5-55231FDB50E9}">
      <dsp:nvSpPr>
        <dsp:cNvPr id="0" name=""/>
        <dsp:cNvSpPr/>
      </dsp:nvSpPr>
      <dsp:spPr>
        <a:xfrm>
          <a:off x="379382" y="1643589"/>
          <a:ext cx="1095726" cy="1095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3301-13FA-41A6-BE66-C753D0426D34}">
      <dsp:nvSpPr>
        <dsp:cNvPr id="0" name=""/>
        <dsp:cNvSpPr/>
      </dsp:nvSpPr>
      <dsp:spPr>
        <a:xfrm>
          <a:off x="608608" y="3068034"/>
          <a:ext cx="4560639" cy="876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578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Normalization</a:t>
          </a:r>
        </a:p>
      </dsp:txBody>
      <dsp:txXfrm>
        <a:off x="608608" y="3068034"/>
        <a:ext cx="4560639" cy="876581"/>
      </dsp:txXfrm>
    </dsp:sp>
    <dsp:sp modelId="{1DE9C02C-5359-41D3-8472-B00C39FEAFFF}">
      <dsp:nvSpPr>
        <dsp:cNvPr id="0" name=""/>
        <dsp:cNvSpPr/>
      </dsp:nvSpPr>
      <dsp:spPr>
        <a:xfrm>
          <a:off x="60744" y="2958461"/>
          <a:ext cx="1095726" cy="1095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214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54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00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648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20/12/2017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NULL"/><Relationship Id="rId4" Type="http://schemas.openxmlformats.org/officeDocument/2006/relationships/diagramLayout" Target="../diagrams/layout1.xml"/><Relationship Id="rId9" Type="http://schemas.openxmlformats.org/officeDocument/2006/relationships/diagramLayout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7345" y="15994"/>
            <a:ext cx="4890263" cy="3177380"/>
          </a:xfrm>
        </p:spPr>
        <p:txBody>
          <a:bodyPr rtlCol="0">
            <a:normAutofit/>
          </a:bodyPr>
          <a:lstStyle/>
          <a:p>
            <a:pPr rtl="0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Chord</a:t>
            </a:r>
            <a:br>
              <a:rPr lang="it-IT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14716A0-576C-447A-B9F4-D4609F38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46" y="3356992"/>
            <a:ext cx="4890262" cy="3312368"/>
          </a:xfrm>
        </p:spPr>
        <p:txBody>
          <a:bodyPr>
            <a:normAutofit/>
          </a:bodyPr>
          <a:lstStyle/>
          <a:p>
            <a:r>
              <a:rPr lang="it-IT" sz="2400" dirty="0"/>
              <a:t>Mattia lecci</a:t>
            </a:r>
          </a:p>
          <a:p>
            <a:r>
              <a:rPr lang="it-IT" sz="2400" dirty="0"/>
              <a:t>Federico mason</a:t>
            </a:r>
          </a:p>
          <a:p>
            <a:r>
              <a:rPr lang="it-IT" sz="2400" dirty="0"/>
              <a:t>Victor Cercos Llombart</a:t>
            </a:r>
          </a:p>
        </p:txBody>
      </p:sp>
    </p:spTree>
    <p:extLst>
      <p:ext uri="{BB962C8B-B14F-4D97-AF65-F5344CB8AC3E}">
        <p14:creationId xmlns:p14="http://schemas.microsoft.com/office/powerpoint/2010/main" val="919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08FDC-EC65-4F70-B6F8-E20B1E71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Classification (II)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77037-C100-4E70-81C6-53D19682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9421688" cy="762000"/>
          </a:xfrm>
        </p:spPr>
        <p:txBody>
          <a:bodyPr/>
          <a:lstStyle/>
          <a:p>
            <a:r>
              <a:rPr lang="en-US" sz="3200" b="1" dirty="0"/>
              <a:t>Multiclass Support Vector Machines (MC-SVM)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9875AA-E1ED-4B38-ACFC-50B80B53C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Multiclass generalization of SVMs using </a:t>
            </a:r>
            <a:r>
              <a:rPr lang="en-US" b="1" i="1" dirty="0">
                <a:solidFill>
                  <a:schemeClr val="accent1"/>
                </a:solidFill>
              </a:rPr>
              <a:t>Error Correcting Output Codes</a:t>
            </a:r>
            <a:r>
              <a:rPr lang="en-US" b="1" dirty="0">
                <a:solidFill>
                  <a:schemeClr val="accent1"/>
                </a:solidFill>
              </a:rPr>
              <a:t> (ECOC)</a:t>
            </a:r>
          </a:p>
          <a:p>
            <a:r>
              <a:rPr lang="en-US" dirty="0"/>
              <a:t>Still as powerful as binary SVM</a:t>
            </a:r>
          </a:p>
          <a:p>
            <a:r>
              <a:rPr lang="en-US" dirty="0"/>
              <a:t>It’s still possible to use</a:t>
            </a:r>
            <a:r>
              <a:rPr lang="en-US" b="1" dirty="0">
                <a:solidFill>
                  <a:schemeClr val="accent1"/>
                </a:solidFill>
              </a:rPr>
              <a:t> non linear kernels</a:t>
            </a:r>
          </a:p>
          <a:p>
            <a:r>
              <a:rPr lang="en-US" dirty="0"/>
              <a:t>Even </a:t>
            </a:r>
            <a:r>
              <a:rPr lang="en-US" b="1" dirty="0">
                <a:solidFill>
                  <a:schemeClr val="accent1"/>
                </a:solidFill>
              </a:rPr>
              <a:t>more hyperparameters </a:t>
            </a:r>
            <a:r>
              <a:rPr lang="en-US" dirty="0"/>
              <a:t>given by ECOC system</a:t>
            </a:r>
          </a:p>
        </p:txBody>
      </p:sp>
      <p:pic>
        <p:nvPicPr>
          <p:cNvPr id="2050" name="Picture 2" descr="Image result for svm">
            <a:extLst>
              <a:ext uri="{FF2B5EF4-FFF2-40B4-BE49-F238E27FC236}">
                <a16:creationId xmlns:a16="http://schemas.microsoft.com/office/drawing/2014/main" id="{B896A76C-18E2-4FE6-A87C-765BE071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752740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42697-A394-49A4-9E24-E9BCC6E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(I)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5383C608-2CFE-4351-9C5F-DC3F6855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5257802" cy="762000"/>
          </a:xfrm>
        </p:spPr>
        <p:txBody>
          <a:bodyPr/>
          <a:lstStyle/>
          <a:p>
            <a:r>
              <a:rPr lang="en-US" dirty="0"/>
              <a:t>We use the database </a:t>
            </a:r>
            <a:r>
              <a:rPr lang="en-US" b="1" i="1" dirty="0"/>
              <a:t>jim2012Chords</a:t>
            </a:r>
            <a:r>
              <a:rPr lang="en-US" i="1" dirty="0"/>
              <a:t>:</a:t>
            </a: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86F8A815-5F1D-42ED-B07B-29C7287F8591}"/>
              </a:ext>
            </a:extLst>
          </p:cNvPr>
          <p:cNvSpPr txBox="1">
            <a:spLocks/>
          </p:cNvSpPr>
          <p:nvPr/>
        </p:nvSpPr>
        <p:spPr>
          <a:xfrm>
            <a:off x="1066800" y="2590799"/>
            <a:ext cx="4800600" cy="3810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6333BA53-BCE2-445E-B408-C9381CB5A0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Over 2,000 audio tracks </a:t>
            </a:r>
            <a:r>
              <a:rPr lang="en-US" dirty="0"/>
              <a:t>of single chords</a:t>
            </a:r>
          </a:p>
          <a:p>
            <a:r>
              <a:rPr lang="en-US" dirty="0"/>
              <a:t>Isolated instruments: guitars (different types), piano, violin, accordion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chemeClr val="accent1"/>
                </a:solidFill>
              </a:rPr>
              <a:t>noise-free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noisy environments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chemeClr val="accent1"/>
                </a:solidFill>
              </a:rPr>
              <a:t>major </a:t>
            </a:r>
            <a:r>
              <a:rPr lang="en-US" dirty="0"/>
              <a:t>and minor </a:t>
            </a:r>
            <a:r>
              <a:rPr lang="en-US" b="1" dirty="0">
                <a:solidFill>
                  <a:schemeClr val="accent1"/>
                </a:solidFill>
              </a:rPr>
              <a:t>triads </a:t>
            </a:r>
            <a:r>
              <a:rPr lang="en-US" dirty="0"/>
              <a:t>(chords involving 3 notes)</a:t>
            </a:r>
          </a:p>
          <a:p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72D3B55-6690-485A-A920-E7C3E5BB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276872"/>
            <a:ext cx="4248472" cy="32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4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F5E6D-CBF3-4CB1-82D6-26A07470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(II)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668294-C28A-4F2A-A3D3-38CFAA4EC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83ACDD-4D65-4FEE-ACEB-9CCCDCB01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/>
          <a:lstStyle/>
          <a:p>
            <a:r>
              <a:rPr lang="en-US" dirty="0"/>
              <a:t>We extract the features from each track (12xN matrix, where N is the number of frames)</a:t>
            </a:r>
          </a:p>
          <a:p>
            <a:r>
              <a:rPr lang="en-US" dirty="0"/>
              <a:t>We take the </a:t>
            </a:r>
            <a:r>
              <a:rPr lang="en-US" b="1" dirty="0">
                <a:solidFill>
                  <a:schemeClr val="accent1"/>
                </a:solidFill>
              </a:rPr>
              <a:t>maximum value </a:t>
            </a:r>
            <a:r>
              <a:rPr lang="en-US" dirty="0"/>
              <a:t>along the second dimension and </a:t>
            </a:r>
            <a:r>
              <a:rPr lang="en-US" b="1" dirty="0">
                <a:solidFill>
                  <a:schemeClr val="accent1"/>
                </a:solidFill>
              </a:rPr>
              <a:t>renormalize </a:t>
            </a:r>
            <a:r>
              <a:rPr lang="en-US" dirty="0"/>
              <a:t>to unit L2 norm</a:t>
            </a:r>
          </a:p>
          <a:p>
            <a:pPr lvl="1"/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Because we’re interested in peaks</a:t>
            </a:r>
          </a:p>
          <a:p>
            <a:r>
              <a:rPr lang="en-US" dirty="0"/>
              <a:t>We split the dataset into 70% training and 30% testing</a:t>
            </a:r>
          </a:p>
        </p:txBody>
      </p:sp>
      <p:pic>
        <p:nvPicPr>
          <p:cNvPr id="3074" name="Picture 2" descr="Image result for training test set">
            <a:extLst>
              <a:ext uri="{FF2B5EF4-FFF2-40B4-BE49-F238E27FC236}">
                <a16:creationId xmlns:a16="http://schemas.microsoft.com/office/drawing/2014/main" id="{A5F28DDB-65F8-4D2D-8F93-EB3DDB53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5114603"/>
            <a:ext cx="4310723" cy="141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atrix mathematics">
            <a:extLst>
              <a:ext uri="{FF2B5EF4-FFF2-40B4-BE49-F238E27FC236}">
                <a16:creationId xmlns:a16="http://schemas.microsoft.com/office/drawing/2014/main" id="{85F261AA-3052-4DB0-897E-B788C9B4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36" y="2304161"/>
            <a:ext cx="4430397" cy="164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5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2EB58-4CE8-428F-B320-DE3B7823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AFCF1E9-CD4B-476C-BD12-3D59F93A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6728" y="1597870"/>
            <a:ext cx="8963052" cy="515039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E0094BD-2A87-4FE3-99A0-59D3B8AE3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212976"/>
            <a:ext cx="4151784" cy="15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5704" y="2564904"/>
            <a:ext cx="7772400" cy="3177380"/>
          </a:xfrm>
        </p:spPr>
        <p:txBody>
          <a:bodyPr rtlCol="0"/>
          <a:lstStyle/>
          <a:p>
            <a:pPr rtl="0"/>
            <a:r>
              <a:rPr lang="it-IT" dirty="0"/>
              <a:t>PART II:</a:t>
            </a:r>
            <a:br>
              <a:rPr lang="it-IT" dirty="0"/>
            </a:br>
            <a:r>
              <a:rPr lang="it-IT" sz="4400" dirty="0"/>
              <a:t>Full Song </a:t>
            </a:r>
            <a:r>
              <a:rPr lang="it-IT" sz="4400" dirty="0" err="1"/>
              <a:t>Chord</a:t>
            </a:r>
            <a:r>
              <a:rPr lang="it-IT" sz="4400" dirty="0"/>
              <a:t> </a:t>
            </a:r>
            <a:r>
              <a:rPr lang="it-IT" sz="4400" dirty="0" err="1"/>
              <a:t>Recognition</a:t>
            </a:r>
            <a:endParaRPr lang="it-IT" dirty="0"/>
          </a:p>
        </p:txBody>
      </p:sp>
      <p:pic>
        <p:nvPicPr>
          <p:cNvPr id="6" name="Picture 4" descr="Image result for chord recognition">
            <a:extLst>
              <a:ext uri="{FF2B5EF4-FFF2-40B4-BE49-F238E27FC236}">
                <a16:creationId xmlns:a16="http://schemas.microsoft.com/office/drawing/2014/main" id="{1257D8E9-64E0-479F-B52C-F09A0BFB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692696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2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2439A-764B-494B-8891-6A5D9CB6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Markov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(</a:t>
            </a:r>
            <a:r>
              <a:rPr lang="it-IT" dirty="0" err="1"/>
              <a:t>HMMs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660BF5-EA8F-47B1-BD5E-BA254D0244B0}"/>
              </a:ext>
            </a:extLst>
          </p:cNvPr>
          <p:cNvSpPr txBox="1"/>
          <p:nvPr/>
        </p:nvSpPr>
        <p:spPr>
          <a:xfrm>
            <a:off x="1078260" y="1772816"/>
            <a:ext cx="97930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Extensionof </a:t>
            </a:r>
            <a:r>
              <a:rPr lang="it-IT" sz="2400" dirty="0" err="1"/>
              <a:t>classical</a:t>
            </a:r>
            <a:r>
              <a:rPr lang="it-IT" sz="2400" dirty="0"/>
              <a:t> </a:t>
            </a:r>
            <a:r>
              <a:rPr lang="it-IT" sz="2400" i="1" dirty="0" err="1"/>
              <a:t>Markov</a:t>
            </a:r>
            <a:r>
              <a:rPr lang="it-IT" sz="2400" i="1" dirty="0"/>
              <a:t> </a:t>
            </a:r>
            <a:r>
              <a:rPr lang="it-IT" sz="2400" i="1" dirty="0" err="1"/>
              <a:t>Models</a:t>
            </a:r>
            <a:endParaRPr lang="it-IT" sz="2400" i="1" dirty="0"/>
          </a:p>
          <a:p>
            <a:r>
              <a:rPr lang="it-IT" sz="2400" dirty="0" err="1"/>
              <a:t>They</a:t>
            </a:r>
            <a:r>
              <a:rPr lang="en-US" sz="2400" dirty="0"/>
              <a:t> can be seen as a pair of </a:t>
            </a:r>
            <a:r>
              <a:rPr lang="en-US" sz="2400" b="1" i="1" dirty="0">
                <a:solidFill>
                  <a:schemeClr val="accent1"/>
                </a:solidFill>
              </a:rPr>
              <a:t>stochastic processes</a:t>
            </a:r>
            <a:r>
              <a:rPr lang="en-US" sz="2400" dirty="0"/>
              <a:t>, one </a:t>
            </a:r>
            <a:r>
              <a:rPr lang="en-US" sz="2400" b="1" dirty="0">
                <a:solidFill>
                  <a:schemeClr val="accent1"/>
                </a:solidFill>
              </a:rPr>
              <a:t>observable</a:t>
            </a:r>
          </a:p>
          <a:p>
            <a:r>
              <a:rPr lang="en-US" sz="2400" dirty="0"/>
              <a:t>and one </a:t>
            </a:r>
            <a:r>
              <a:rPr lang="en-US" sz="2400" b="1" dirty="0">
                <a:solidFill>
                  <a:schemeClr val="accent1"/>
                </a:solidFill>
              </a:rPr>
              <a:t>hidden</a:t>
            </a:r>
          </a:p>
          <a:p>
            <a:endParaRPr lang="it-IT" sz="2400" dirty="0"/>
          </a:p>
          <a:p>
            <a:r>
              <a:rPr lang="it-IT" sz="2400" dirty="0"/>
              <a:t>T</a:t>
            </a:r>
            <a:r>
              <a:rPr lang="en-US" sz="2400" dirty="0"/>
              <a:t>hey are defined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</a:t>
            </a:r>
            <a:r>
              <a:rPr lang="en-US" sz="2400" dirty="0"/>
              <a:t>mission probabilities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</a:t>
            </a:r>
            <a:r>
              <a:rPr lang="en-US" sz="2400" dirty="0" err="1"/>
              <a:t>ransition</a:t>
            </a:r>
            <a:r>
              <a:rPr lang="en-US" sz="2400" dirty="0"/>
              <a:t> probabilities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</a:t>
            </a:r>
            <a:r>
              <a:rPr lang="en-US" sz="2400" dirty="0" err="1"/>
              <a:t>tarting</a:t>
            </a:r>
            <a:r>
              <a:rPr lang="en-US" sz="2400" dirty="0"/>
              <a:t> probabilities</a:t>
            </a:r>
          </a:p>
          <a:p>
            <a:endParaRPr lang="en-US" sz="2400" dirty="0"/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49706C-A9E7-48C0-B47E-47932252D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9" b="8888"/>
          <a:stretch/>
        </p:blipFill>
        <p:spPr>
          <a:xfrm>
            <a:off x="6593208" y="3068960"/>
            <a:ext cx="4545262" cy="3024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D583310-F7C8-4405-8394-0B3B76595DB5}"/>
                  </a:ext>
                </a:extLst>
              </p:cNvPr>
              <p:cNvSpPr txBox="1"/>
              <p:nvPr/>
            </p:nvSpPr>
            <p:spPr>
              <a:xfrm>
                <a:off x="1066800" y="4988093"/>
                <a:ext cx="6109320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>
                    <a:solidFill>
                      <a:schemeClr val="accent1"/>
                    </a:solidFill>
                    <a:latin typeface="+mj-lt"/>
                  </a:rPr>
                  <a:t>V</a:t>
                </a:r>
                <a:r>
                  <a:rPr lang="en-US" sz="2400" b="1" i="1" dirty="0" err="1">
                    <a:solidFill>
                      <a:schemeClr val="accent1"/>
                    </a:solidFill>
                    <a:latin typeface="+mj-lt"/>
                  </a:rPr>
                  <a:t>iterbi</a:t>
                </a:r>
                <a:r>
                  <a:rPr lang="en-US" sz="2400" b="1" i="1" dirty="0">
                    <a:solidFill>
                      <a:schemeClr val="accent1"/>
                    </a:solidFill>
                    <a:latin typeface="+mj-lt"/>
                  </a:rPr>
                  <a:t> Algorithm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latin typeface="+mj-lt"/>
                  </a:rPr>
                  <a:t>C</a:t>
                </a:r>
                <a:r>
                  <a:rPr lang="en-US" sz="2400" dirty="0" err="1">
                    <a:latin typeface="+mj-lt"/>
                  </a:rPr>
                  <a:t>omputational</a:t>
                </a:r>
                <a:r>
                  <a:rPr lang="en-US" sz="2400" dirty="0">
                    <a:latin typeface="+mj-lt"/>
                  </a:rPr>
                  <a:t> complexity </a:t>
                </a:r>
                <a14:m>
                  <m:oMath xmlns:m="http://schemas.openxmlformats.org/officeDocument/2006/math">
                    <m:r>
                      <a:rPr lang="it-IT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it-IT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it-IT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1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>
                    <a:latin typeface="+mj-lt"/>
                  </a:rPr>
                  <a:t>I</a:t>
                </a:r>
                <a:r>
                  <a:rPr lang="en-US" sz="2400" dirty="0">
                    <a:latin typeface="+mj-lt"/>
                  </a:rPr>
                  <a:t>t recursively gives the best states sequence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D583310-F7C8-4405-8394-0B3B7659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88093"/>
                <a:ext cx="6109320" cy="1577996"/>
              </a:xfrm>
              <a:prstGeom prst="rect">
                <a:avLst/>
              </a:prstGeom>
              <a:blipFill>
                <a:blip r:embed="rId3"/>
                <a:stretch>
                  <a:fillRect l="-1497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BEEF9-8E9D-4A79-AA51-CFBFE2BA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dataset (I)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C35121-A6E0-42FC-8356-A6C731DC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285999"/>
            <a:ext cx="4968552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The Beatles’ dataset</a:t>
            </a:r>
            <a:r>
              <a:rPr lang="it-IT" dirty="0"/>
              <a:t>, </a:t>
            </a:r>
            <a:r>
              <a:rPr lang="it-IT" dirty="0" err="1"/>
              <a:t>transcripted</a:t>
            </a:r>
            <a:r>
              <a:rPr lang="it-IT" dirty="0"/>
              <a:t> by </a:t>
            </a:r>
            <a:r>
              <a:rPr lang="it-IT" i="1" dirty="0"/>
              <a:t>Christopher </a:t>
            </a:r>
            <a:r>
              <a:rPr lang="it-IT" i="1" dirty="0" err="1"/>
              <a:t>Harte</a:t>
            </a:r>
            <a:endParaRPr lang="it-IT" i="1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make some </a:t>
            </a:r>
            <a:r>
              <a:rPr lang="it-IT" dirty="0" err="1"/>
              <a:t>changes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150 </a:t>
            </a:r>
            <a:r>
              <a:rPr lang="it-IT" b="1" dirty="0" err="1">
                <a:solidFill>
                  <a:schemeClr val="accent1"/>
                </a:solidFill>
              </a:rPr>
              <a:t>songs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out of 180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</a:t>
            </a:r>
            <a:r>
              <a:rPr lang="it-IT" dirty="0" err="1"/>
              <a:t>Harte’s</a:t>
            </a:r>
            <a:r>
              <a:rPr lang="it-IT" dirty="0"/>
              <a:t> </a:t>
            </a:r>
            <a:r>
              <a:rPr lang="it-IT" dirty="0" err="1"/>
              <a:t>labels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30 </a:t>
            </a:r>
            <a:r>
              <a:rPr lang="it-IT" b="1" dirty="0" err="1">
                <a:solidFill>
                  <a:schemeClr val="accent1"/>
                </a:solidFill>
              </a:rPr>
              <a:t>labels</a:t>
            </a:r>
            <a:r>
              <a:rPr lang="it-IT" dirty="0"/>
              <a:t> (</a:t>
            </a:r>
            <a:r>
              <a:rPr lang="it-IT" i="1" dirty="0" err="1"/>
              <a:t>chromatic</a:t>
            </a:r>
            <a:r>
              <a:rPr lang="it-IT" i="1" dirty="0"/>
              <a:t> scale</a:t>
            </a:r>
            <a:r>
              <a:rPr lang="it-IT" dirty="0"/>
              <a:t>, minor and major </a:t>
            </a:r>
            <a:r>
              <a:rPr lang="it-IT" dirty="0" err="1"/>
              <a:t>chords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D5F5191-B714-493E-A77E-943CB6A6053D}"/>
              </a:ext>
            </a:extLst>
          </p:cNvPr>
          <p:cNvSpPr/>
          <p:nvPr/>
        </p:nvSpPr>
        <p:spPr>
          <a:xfrm>
            <a:off x="1343472" y="5517232"/>
            <a:ext cx="10369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/>
          </a:p>
          <a:p>
            <a:r>
              <a:rPr lang="it-IT" sz="2400" dirty="0"/>
              <a:t>The </a:t>
            </a:r>
            <a:r>
              <a:rPr lang="it-IT" sz="2400" dirty="0" err="1"/>
              <a:t>experiment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split in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phases</a:t>
            </a:r>
            <a:r>
              <a:rPr lang="it-IT" sz="2400" dirty="0"/>
              <a:t>: </a:t>
            </a:r>
            <a:r>
              <a:rPr lang="it-IT" sz="2400" b="1" dirty="0" err="1">
                <a:solidFill>
                  <a:schemeClr val="accent1"/>
                </a:solidFill>
              </a:rPr>
              <a:t>pre</a:t>
            </a:r>
            <a:r>
              <a:rPr lang="it-IT" sz="2400" b="1" dirty="0">
                <a:solidFill>
                  <a:schemeClr val="accent1"/>
                </a:solidFill>
              </a:rPr>
              <a:t>-processing</a:t>
            </a:r>
            <a:r>
              <a:rPr lang="it-IT" sz="2400" dirty="0"/>
              <a:t>, </a:t>
            </a:r>
            <a:r>
              <a:rPr lang="it-IT" sz="2400" b="1" dirty="0">
                <a:solidFill>
                  <a:schemeClr val="accent1"/>
                </a:solidFill>
              </a:rPr>
              <a:t>training</a:t>
            </a:r>
            <a:r>
              <a:rPr lang="it-IT" sz="2400" dirty="0"/>
              <a:t> and </a:t>
            </a:r>
            <a:r>
              <a:rPr lang="it-IT" sz="2400" b="1" dirty="0" err="1">
                <a:solidFill>
                  <a:schemeClr val="accent1"/>
                </a:solidFill>
              </a:rPr>
              <a:t>testing</a:t>
            </a:r>
            <a:endParaRPr lang="it-IT" sz="2400" b="1" dirty="0">
              <a:solidFill>
                <a:schemeClr val="accent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58D4B6F-7912-46CA-8087-35D41CBCA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3" y="1984215"/>
            <a:ext cx="3761755" cy="33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6D9EC3-E6A2-424E-971C-DBC907F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</a:t>
            </a:r>
            <a:r>
              <a:rPr lang="it-IT" dirty="0" err="1"/>
              <a:t>pre</a:t>
            </a:r>
            <a:r>
              <a:rPr lang="it-IT" dirty="0"/>
              <a:t>-processing (II)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7527F-76BA-4CE8-9B7A-40D02AF7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6779"/>
            <a:ext cx="10141768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divide the </a:t>
            </a:r>
            <a:r>
              <a:rPr lang="it-IT" dirty="0" err="1"/>
              <a:t>original</a:t>
            </a:r>
            <a:r>
              <a:rPr lang="it-IT" dirty="0"/>
              <a:t> dataset in a training set and a </a:t>
            </a:r>
            <a:r>
              <a:rPr lang="it-IT" dirty="0" err="1"/>
              <a:t>testing</a:t>
            </a:r>
            <a:r>
              <a:rPr lang="it-IT" dirty="0"/>
              <a:t> 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Thanks</a:t>
            </a:r>
            <a:r>
              <a:rPr lang="it-IT" dirty="0"/>
              <a:t> to </a:t>
            </a:r>
            <a:r>
              <a:rPr lang="it-IT" i="1" dirty="0" err="1"/>
              <a:t>Chroma</a:t>
            </a:r>
            <a:r>
              <a:rPr lang="it-IT" i="1" dirty="0"/>
              <a:t> toolbox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frame-features</a:t>
            </a:r>
          </a:p>
          <a:p>
            <a:r>
              <a:rPr lang="it-IT" dirty="0" err="1"/>
              <a:t>Thanks</a:t>
            </a:r>
            <a:r>
              <a:rPr lang="it-IT" dirty="0"/>
              <a:t> to </a:t>
            </a:r>
            <a:r>
              <a:rPr lang="it-IT" dirty="0" err="1"/>
              <a:t>Harte’s</a:t>
            </a:r>
            <a:r>
              <a:rPr lang="it-IT" dirty="0"/>
              <a:t> work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period-labels</a:t>
            </a:r>
            <a:endParaRPr lang="it-IT" b="1" dirty="0">
              <a:solidFill>
                <a:schemeClr val="accent1"/>
              </a:solidFill>
            </a:endParaRP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b="1" dirty="0" err="1">
                <a:solidFill>
                  <a:schemeClr val="accent1"/>
                </a:solidFill>
              </a:rPr>
              <a:t>adapt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at</a:t>
            </a:r>
            <a:r>
              <a:rPr lang="it-IT" dirty="0"/>
              <a:t>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b="1" dirty="0">
                <a:solidFill>
                  <a:schemeClr val="accent1"/>
                </a:solidFill>
              </a:rPr>
              <a:t>frame-features </a:t>
            </a:r>
            <a:r>
              <a:rPr lang="it-IT" dirty="0"/>
              <a:t>and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b="1" dirty="0">
                <a:solidFill>
                  <a:schemeClr val="accent1"/>
                </a:solidFill>
              </a:rPr>
              <a:t>frame-</a:t>
            </a:r>
            <a:r>
              <a:rPr lang="it-IT" b="1" dirty="0" err="1">
                <a:solidFill>
                  <a:schemeClr val="accent1"/>
                </a:solidFill>
              </a:rPr>
              <a:t>labels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81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615B1-7C7D-400D-9393-2083EEC0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training (III)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920EDF-82EB-4A3F-95B7-F72D63A3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060848"/>
            <a:ext cx="9144000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training features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to: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Build</a:t>
            </a:r>
            <a:r>
              <a:rPr lang="it-IT" b="1" dirty="0">
                <a:solidFill>
                  <a:schemeClr val="accent1"/>
                </a:solidFill>
              </a:rPr>
              <a:t> SVM </a:t>
            </a:r>
            <a:r>
              <a:rPr lang="it-IT" dirty="0"/>
              <a:t>with a </a:t>
            </a:r>
            <a:r>
              <a:rPr lang="it-IT" dirty="0" err="1"/>
              <a:t>polynomial</a:t>
            </a:r>
            <a:r>
              <a:rPr lang="it-IT" dirty="0"/>
              <a:t> kernel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Get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emission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probabilities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for HMM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The training </a:t>
            </a:r>
            <a:r>
              <a:rPr lang="it-IT" dirty="0" err="1"/>
              <a:t>labels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to: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Get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transition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probabilities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for HMM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Get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starting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probabilities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/>
              <a:t>for HMM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23502F-8A5E-4DC0-A67E-D6424946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621873"/>
            <a:ext cx="4545856" cy="34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4AE4B-7BB3-4D49-9330-BE9B47A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 setup: </a:t>
            </a:r>
            <a:r>
              <a:rPr lang="it-IT" dirty="0" err="1"/>
              <a:t>testing</a:t>
            </a:r>
            <a:r>
              <a:rPr lang="it-IT" dirty="0"/>
              <a:t> (IV)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4FF53-9B49-4CA7-A088-930D9808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60848"/>
            <a:ext cx="5148064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are first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only</a:t>
            </a:r>
            <a:r>
              <a:rPr lang="it-IT" b="1" dirty="0">
                <a:solidFill>
                  <a:schemeClr val="accent1"/>
                </a:solidFill>
              </a:rPr>
              <a:t> with SVM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also</a:t>
            </a:r>
            <a:r>
              <a:rPr lang="it-IT" b="1" dirty="0">
                <a:solidFill>
                  <a:schemeClr val="accent1"/>
                </a:solidFill>
              </a:rPr>
              <a:t> with HMM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thanks</a:t>
            </a:r>
            <a:r>
              <a:rPr lang="it-IT" dirty="0">
                <a:solidFill>
                  <a:schemeClr val="tx1"/>
                </a:solidFill>
              </a:rPr>
              <a:t> to </a:t>
            </a:r>
            <a:r>
              <a:rPr lang="it-IT" dirty="0" err="1">
                <a:solidFill>
                  <a:schemeClr val="tx1"/>
                </a:solidFill>
              </a:rPr>
              <a:t>Viterbi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)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two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different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results</a:t>
            </a:r>
            <a:endParaRPr lang="it-IT" b="1" dirty="0">
              <a:solidFill>
                <a:schemeClr val="accent1"/>
              </a:solidFill>
            </a:endParaRPr>
          </a:p>
          <a:p>
            <a:r>
              <a:rPr lang="it-IT" dirty="0" err="1"/>
              <a:t>Before</a:t>
            </a:r>
            <a:r>
              <a:rPr lang="it-IT" dirty="0"/>
              <a:t> HMM processing</a:t>
            </a:r>
          </a:p>
          <a:p>
            <a:r>
              <a:rPr lang="it-IT" dirty="0" err="1"/>
              <a:t>After</a:t>
            </a:r>
            <a:r>
              <a:rPr lang="it-IT" dirty="0"/>
              <a:t> HMM processing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9C6FE9-C0DB-45E9-8136-89F3E6BB3CD4}"/>
              </a:ext>
            </a:extLst>
          </p:cNvPr>
          <p:cNvSpPr txBox="1"/>
          <p:nvPr/>
        </p:nvSpPr>
        <p:spPr>
          <a:xfrm>
            <a:off x="767408" y="5445224"/>
            <a:ext cx="10357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3200" dirty="0">
              <a:solidFill>
                <a:schemeClr val="accent1"/>
              </a:solidFill>
            </a:endParaRPr>
          </a:p>
          <a:p>
            <a:pPr algn="ctr"/>
            <a:r>
              <a:rPr lang="it-IT" sz="3200" b="1" dirty="0" err="1">
                <a:solidFill>
                  <a:schemeClr val="accent1"/>
                </a:solidFill>
              </a:rPr>
              <a:t>Did</a:t>
            </a:r>
            <a:r>
              <a:rPr lang="it-IT" sz="3200" b="1" dirty="0">
                <a:solidFill>
                  <a:schemeClr val="accent1"/>
                </a:solidFill>
              </a:rPr>
              <a:t> </a:t>
            </a:r>
            <a:r>
              <a:rPr lang="it-IT" sz="3200" b="1" dirty="0" err="1">
                <a:solidFill>
                  <a:schemeClr val="accent1"/>
                </a:solidFill>
              </a:rPr>
              <a:t>we</a:t>
            </a:r>
            <a:r>
              <a:rPr lang="it-IT" sz="3200" b="1" dirty="0">
                <a:solidFill>
                  <a:schemeClr val="accent1"/>
                </a:solidFill>
              </a:rPr>
              <a:t> </a:t>
            </a:r>
            <a:r>
              <a:rPr lang="it-IT" sz="3200" b="1" dirty="0" err="1">
                <a:solidFill>
                  <a:schemeClr val="accent1"/>
                </a:solidFill>
              </a:rPr>
              <a:t>get</a:t>
            </a:r>
            <a:r>
              <a:rPr lang="it-IT" sz="3200" b="1" dirty="0">
                <a:solidFill>
                  <a:schemeClr val="accent1"/>
                </a:solidFill>
              </a:rPr>
              <a:t> </a:t>
            </a:r>
            <a:r>
              <a:rPr lang="it-IT" sz="3200" b="1" dirty="0" err="1">
                <a:solidFill>
                  <a:schemeClr val="accent1"/>
                </a:solidFill>
              </a:rPr>
              <a:t>improvements</a:t>
            </a:r>
            <a:r>
              <a:rPr lang="it-IT" sz="3200" b="1" dirty="0">
                <a:solidFill>
                  <a:schemeClr val="accent1"/>
                </a:solidFill>
              </a:rPr>
              <a:t>?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5BCC80F-EF98-49B0-9626-26E69404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37" y="2132856"/>
            <a:ext cx="4284762" cy="34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0807-5A7A-4E37-9624-C5F570EA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pic>
        <p:nvPicPr>
          <p:cNvPr id="4" name="Picture 3" descr="Risultati immagini per chord">
            <a:extLst>
              <a:ext uri="{FF2B5EF4-FFF2-40B4-BE49-F238E27FC236}">
                <a16:creationId xmlns:a16="http://schemas.microsoft.com/office/drawing/2014/main" id="{F11DA599-74F4-46F5-9E3F-659FD67A236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137717"/>
            <a:ext cx="190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087FB-8359-4CAF-96FB-B9D6F314B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556791"/>
            <a:ext cx="4752528" cy="4752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47E75-481A-45EA-B443-E8C2231090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400506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22B49-C125-426B-9FC0-99F266B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E1F115-755E-4C32-B801-C1F4B235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60848"/>
            <a:ext cx="4813176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HMM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b="1" dirty="0">
                <a:solidFill>
                  <a:schemeClr val="accent1"/>
                </a:solidFill>
              </a:rPr>
              <a:t>on </a:t>
            </a:r>
            <a:r>
              <a:rPr lang="it-IT" b="1" dirty="0" err="1">
                <a:solidFill>
                  <a:schemeClr val="accent1"/>
                </a:solidFill>
              </a:rPr>
              <a:t>average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do </a:t>
            </a:r>
            <a:r>
              <a:rPr lang="it-IT" dirty="0" err="1"/>
              <a:t>it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</a:t>
            </a:r>
            <a:r>
              <a:rPr lang="it-IT" dirty="0" err="1"/>
              <a:t>singularly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doeas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song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/>
                </a:solidFill>
              </a:rPr>
              <a:t>smoothing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5594A9-03BA-49CB-8339-DDCF61895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033042"/>
            <a:ext cx="5207124" cy="44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33F7F-D1D6-44ED-912D-9681533B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209A8B-46F9-49F7-9D97-3EC865037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1" y="2204864"/>
            <a:ext cx="5015408" cy="42497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818AC9-ED93-4908-A825-F5FB7D21BB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2" y="2204863"/>
            <a:ext cx="5164617" cy="42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5AF25-BA74-48C7-9072-77DA92C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492896"/>
            <a:ext cx="11665296" cy="78509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440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9A14F-445B-4772-A7B0-0CE89D0F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55783-A7A0-46BC-A88E-303597AF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1828799"/>
            <a:ext cx="9349680" cy="51285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CENS greatly overperform </a:t>
            </a:r>
            <a:r>
              <a:rPr lang="en-US" dirty="0"/>
              <a:t>all the other features</a:t>
            </a:r>
          </a:p>
          <a:p>
            <a:r>
              <a:rPr lang="en-US" dirty="0"/>
              <a:t>Template-based methods are </a:t>
            </a:r>
            <a:r>
              <a:rPr lang="en-US" b="1" dirty="0">
                <a:solidFill>
                  <a:schemeClr val="accent1"/>
                </a:solidFill>
              </a:rPr>
              <a:t>too simple </a:t>
            </a:r>
            <a:r>
              <a:rPr lang="en-US" dirty="0"/>
              <a:t>to obtain decent results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SVMs </a:t>
            </a:r>
            <a:r>
              <a:rPr lang="en-US" dirty="0">
                <a:solidFill>
                  <a:schemeClr val="tx1"/>
                </a:solidFill>
              </a:rPr>
              <a:t>with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non-linear kernels </a:t>
            </a:r>
            <a:r>
              <a:rPr lang="en-US" dirty="0"/>
              <a:t>outperform the other classifiers</a:t>
            </a:r>
          </a:p>
          <a:p>
            <a:r>
              <a:rPr lang="en-US" b="1" dirty="0">
                <a:solidFill>
                  <a:schemeClr val="accent1"/>
                </a:solidFill>
              </a:rPr>
              <a:t>HMM </a:t>
            </a:r>
            <a:r>
              <a:rPr lang="en-US" dirty="0">
                <a:solidFill>
                  <a:schemeClr val="tx1"/>
                </a:solidFill>
              </a:rPr>
              <a:t>help a lot </a:t>
            </a:r>
            <a:r>
              <a:rPr lang="en-US" b="1" dirty="0">
                <a:solidFill>
                  <a:schemeClr val="accent1"/>
                </a:solidFill>
              </a:rPr>
              <a:t>smoothing </a:t>
            </a:r>
            <a:r>
              <a:rPr lang="en-US" dirty="0"/>
              <a:t>the estimates and improves accuracy</a:t>
            </a:r>
          </a:p>
          <a:p>
            <a:pPr marL="0" indent="0">
              <a:buNone/>
            </a:pPr>
            <a:r>
              <a:rPr lang="en-US" sz="3200" b="1" dirty="0"/>
              <a:t>Future work:</a:t>
            </a:r>
          </a:p>
          <a:p>
            <a:r>
              <a:rPr lang="en-US" dirty="0"/>
              <a:t>More feature extraction mechanisms and ECOC hyperparameters could be explored</a:t>
            </a:r>
          </a:p>
          <a:p>
            <a:r>
              <a:rPr lang="en-US" dirty="0"/>
              <a:t>More modern classifiers</a:t>
            </a:r>
          </a:p>
          <a:p>
            <a:r>
              <a:rPr lang="en-US" dirty="0"/>
              <a:t>Extract/Subtract specific instruments</a:t>
            </a:r>
          </a:p>
        </p:txBody>
      </p:sp>
    </p:spTree>
    <p:extLst>
      <p:ext uri="{BB962C8B-B14F-4D97-AF65-F5344CB8AC3E}">
        <p14:creationId xmlns:p14="http://schemas.microsoft.com/office/powerpoint/2010/main" val="21824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305256" cy="6048672"/>
          </a:xfrm>
        </p:spPr>
        <p:txBody>
          <a:bodyPr rtlCol="0"/>
          <a:lstStyle/>
          <a:p>
            <a:pPr algn="r" rtl="0"/>
            <a:r>
              <a:rPr lang="it-IT" dirty="0" err="1"/>
              <a:t>Thanks</a:t>
            </a:r>
            <a:br>
              <a:rPr lang="it-IT" dirty="0"/>
            </a:br>
            <a:r>
              <a:rPr lang="it-IT" dirty="0"/>
              <a:t>for </a:t>
            </a:r>
            <a:r>
              <a:rPr lang="it-IT" dirty="0" err="1"/>
              <a:t>your</a:t>
            </a:r>
            <a:br>
              <a:rPr lang="it-IT" dirty="0"/>
            </a:br>
            <a:r>
              <a:rPr lang="it-IT" dirty="0" err="1"/>
              <a:t>attention</a:t>
            </a:r>
            <a:endParaRPr lang="it-IT" dirty="0"/>
          </a:p>
        </p:txBody>
      </p:sp>
      <p:pic>
        <p:nvPicPr>
          <p:cNvPr id="1026" name="Picture 2" descr="Image result for snoopy thank you">
            <a:extLst>
              <a:ext uri="{FF2B5EF4-FFF2-40B4-BE49-F238E27FC236}">
                <a16:creationId xmlns:a16="http://schemas.microsoft.com/office/drawing/2014/main" id="{C0C4179B-68AD-4FC2-8A48-5D3A9665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057400"/>
            <a:ext cx="30194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4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0A8-8F30-491A-B963-CE39526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: </a:t>
            </a:r>
            <a:r>
              <a:rPr lang="es-ES" i="1" dirty="0"/>
              <a:t>CLP (I)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3FA-30AD-45DA-A5EC-A7FC361EB4EC}"/>
              </a:ext>
            </a:extLst>
          </p:cNvPr>
          <p:cNvSpPr/>
          <p:nvPr/>
        </p:nvSpPr>
        <p:spPr>
          <a:xfrm>
            <a:off x="551384" y="1761591"/>
            <a:ext cx="768543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>
                <a:latin typeface="+mj-lt"/>
              </a:rPr>
              <a:t>Chroma Features with Logarithmic Compression:</a:t>
            </a:r>
          </a:p>
          <a:p>
            <a:endParaRPr lang="it-IT" sz="2800" b="1" dirty="0">
              <a:latin typeface="+mj-lt"/>
            </a:endParaRPr>
          </a:p>
          <a:p>
            <a:endParaRPr lang="it-IT" sz="2800" b="1" dirty="0">
              <a:latin typeface="+mj-lt"/>
            </a:endParaRPr>
          </a:p>
          <a:p>
            <a:r>
              <a:rPr lang="it-IT" sz="2800" b="1" dirty="0">
                <a:latin typeface="+mj-l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EE46C-327F-407F-BC9D-A4AC8DB5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420888"/>
            <a:ext cx="7455283" cy="3994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5A477CB-0FA7-45EB-8BA4-D05B30849C34}"/>
                  </a:ext>
                </a:extLst>
              </p:cNvPr>
              <p:cNvGraphicFramePr/>
              <p:nvPr>
                <p:extLst/>
              </p:nvPr>
            </p:nvGraphicFramePr>
            <p:xfrm>
              <a:off x="8112224" y="2173128"/>
              <a:ext cx="3744416" cy="44898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35A477CB-0FA7-45EB-8BA4-D05B30849C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874663"/>
                  </p:ext>
                </p:extLst>
              </p:nvPr>
            </p:nvGraphicFramePr>
            <p:xfrm>
              <a:off x="8112224" y="2173128"/>
              <a:ext cx="3744416" cy="44898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5909469-D9AB-45BA-844C-BD5C3A683C6A}"/>
              </a:ext>
            </a:extLst>
          </p:cNvPr>
          <p:cNvSpPr txBox="1"/>
          <p:nvPr/>
        </p:nvSpPr>
        <p:spPr>
          <a:xfrm>
            <a:off x="8236821" y="253674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3FC84-5AC1-444B-BC57-82742EBEC8A5}"/>
              </a:ext>
            </a:extLst>
          </p:cNvPr>
          <p:cNvSpPr txBox="1"/>
          <p:nvPr/>
        </p:nvSpPr>
        <p:spPr>
          <a:xfrm>
            <a:off x="8658905" y="3577473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F1FE4-0B75-49C8-A685-37D6F91BB485}"/>
              </a:ext>
            </a:extLst>
          </p:cNvPr>
          <p:cNvSpPr txBox="1"/>
          <p:nvPr/>
        </p:nvSpPr>
        <p:spPr>
          <a:xfrm>
            <a:off x="8658905" y="461913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8FDB4-11B5-4BCB-B3EE-E2C432C06441}"/>
              </a:ext>
            </a:extLst>
          </p:cNvPr>
          <p:cNvSpPr txBox="1"/>
          <p:nvPr/>
        </p:nvSpPr>
        <p:spPr>
          <a:xfrm>
            <a:off x="8236821" y="5652303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24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0A8-8F30-491A-B963-CE39526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: </a:t>
            </a:r>
            <a:r>
              <a:rPr lang="it-IT" i="1" dirty="0"/>
              <a:t>CENS (II)</a:t>
            </a:r>
            <a:endParaRPr lang="es-E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FF720-C2A5-465B-B04C-A5C5DECD159C}"/>
              </a:ext>
            </a:extLst>
          </p:cNvPr>
          <p:cNvSpPr/>
          <p:nvPr/>
        </p:nvSpPr>
        <p:spPr>
          <a:xfrm>
            <a:off x="488746" y="1558792"/>
            <a:ext cx="5971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>
                <a:latin typeface="+mj-lt"/>
              </a:rPr>
              <a:t>Chroma Energy Normalized Statistics: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662BA-3D99-4F42-9D46-B1168F840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6" y="2183407"/>
            <a:ext cx="4680520" cy="463573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E26742-9FEA-4FE9-B1FB-C9689A711FDD}"/>
              </a:ext>
            </a:extLst>
          </p:cNvPr>
          <p:cNvGraphicFramePr/>
          <p:nvPr>
            <p:extLst/>
          </p:nvPr>
        </p:nvGraphicFramePr>
        <p:xfrm>
          <a:off x="5663952" y="2249728"/>
          <a:ext cx="6109320" cy="450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F5B4CD-1F94-4D4D-AE0C-9F0D58EB423D}"/>
              </a:ext>
            </a:extLst>
          </p:cNvPr>
          <p:cNvSpPr txBox="1"/>
          <p:nvPr/>
        </p:nvSpPr>
        <p:spPr>
          <a:xfrm>
            <a:off x="6151643" y="333077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1B4B-AB7E-4A74-9C73-BCE549A8A5C3}"/>
              </a:ext>
            </a:extLst>
          </p:cNvPr>
          <p:cNvSpPr txBox="1"/>
          <p:nvPr/>
        </p:nvSpPr>
        <p:spPr>
          <a:xfrm>
            <a:off x="5719595" y="249289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51644-C7ED-4C23-ACC5-E68158659CEF}"/>
              </a:ext>
            </a:extLst>
          </p:cNvPr>
          <p:cNvSpPr txBox="1"/>
          <p:nvPr/>
        </p:nvSpPr>
        <p:spPr>
          <a:xfrm>
            <a:off x="6295659" y="419895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E815C-C9E2-45D9-AEE6-C3646341DCDC}"/>
              </a:ext>
            </a:extLst>
          </p:cNvPr>
          <p:cNvSpPr txBox="1"/>
          <p:nvPr/>
        </p:nvSpPr>
        <p:spPr>
          <a:xfrm>
            <a:off x="6151643" y="503683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93B16-1A5E-4713-A572-23197697B057}"/>
              </a:ext>
            </a:extLst>
          </p:cNvPr>
          <p:cNvSpPr txBox="1"/>
          <p:nvPr/>
        </p:nvSpPr>
        <p:spPr>
          <a:xfrm>
            <a:off x="5753923" y="588985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1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0A8-8F30-491A-B963-CE39526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:</a:t>
            </a:r>
            <a:r>
              <a:rPr lang="es-ES" i="1" dirty="0"/>
              <a:t> CRP </a:t>
            </a:r>
            <a:r>
              <a:rPr lang="es-ES" dirty="0"/>
              <a:t>(III)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11242-B9E7-4BEF-855D-0BB0C776C840}"/>
              </a:ext>
            </a:extLst>
          </p:cNvPr>
          <p:cNvSpPr/>
          <p:nvPr/>
        </p:nvSpPr>
        <p:spPr>
          <a:xfrm>
            <a:off x="186102" y="1763234"/>
            <a:ext cx="5057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>
                <a:latin typeface="+mj-lt"/>
              </a:rPr>
              <a:t>Chroma DCT-Reduced log Pitch: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DB880-17AB-4738-99D2-1628B7EDB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4"/>
          <a:stretch/>
        </p:blipFill>
        <p:spPr>
          <a:xfrm>
            <a:off x="186102" y="2607763"/>
            <a:ext cx="6446908" cy="305724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F968F2C-6AE6-4A5A-AB26-0A392E71A590}"/>
              </a:ext>
            </a:extLst>
          </p:cNvPr>
          <p:cNvGraphicFramePr/>
          <p:nvPr>
            <p:extLst/>
          </p:nvPr>
        </p:nvGraphicFramePr>
        <p:xfrm>
          <a:off x="6816080" y="2286454"/>
          <a:ext cx="4714332" cy="3869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2183CA4-DAB8-4AD8-A571-779492823FBC}"/>
              </a:ext>
            </a:extLst>
          </p:cNvPr>
          <p:cNvSpPr txBox="1"/>
          <p:nvPr/>
        </p:nvSpPr>
        <p:spPr>
          <a:xfrm>
            <a:off x="7170020" y="319998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D9519-3695-4F6D-BBFC-1514E18E756B}"/>
              </a:ext>
            </a:extLst>
          </p:cNvPr>
          <p:cNvSpPr txBox="1"/>
          <p:nvPr/>
        </p:nvSpPr>
        <p:spPr>
          <a:xfrm>
            <a:off x="6809980" y="242708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114DA-DBC2-4D1B-BAD6-CDC3C473373D}"/>
              </a:ext>
            </a:extLst>
          </p:cNvPr>
          <p:cNvSpPr txBox="1"/>
          <p:nvPr/>
        </p:nvSpPr>
        <p:spPr>
          <a:xfrm>
            <a:off x="7248128" y="392870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4129B-FAC2-4BBE-914E-39370B8D02D4}"/>
              </a:ext>
            </a:extLst>
          </p:cNvPr>
          <p:cNvSpPr txBox="1"/>
          <p:nvPr/>
        </p:nvSpPr>
        <p:spPr>
          <a:xfrm>
            <a:off x="7170020" y="464165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F554A-B971-42D4-90FA-90867110699F}"/>
              </a:ext>
            </a:extLst>
          </p:cNvPr>
          <p:cNvSpPr txBox="1"/>
          <p:nvPr/>
        </p:nvSpPr>
        <p:spPr>
          <a:xfrm>
            <a:off x="6809980" y="5372622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166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31504" y="-963488"/>
            <a:ext cx="7772400" cy="3177380"/>
          </a:xfrm>
        </p:spPr>
        <p:txBody>
          <a:bodyPr rtlCol="0"/>
          <a:lstStyle/>
          <a:p>
            <a:pPr rtl="0"/>
            <a:r>
              <a:rPr lang="it-IT" dirty="0"/>
              <a:t>PART I:</a:t>
            </a:r>
            <a:br>
              <a:rPr lang="it-IT" dirty="0"/>
            </a:br>
            <a:r>
              <a:rPr lang="it-IT" sz="4400" dirty="0"/>
              <a:t>Single </a:t>
            </a:r>
            <a:r>
              <a:rPr lang="it-IT" sz="4400" dirty="0" err="1"/>
              <a:t>Chord</a:t>
            </a:r>
            <a:r>
              <a:rPr lang="it-IT" sz="4400" dirty="0"/>
              <a:t> </a:t>
            </a:r>
            <a:r>
              <a:rPr lang="it-IT" sz="4400" dirty="0" err="1"/>
              <a:t>Recognition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6F0334-89F0-4239-8ECD-369C3F00E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2564904"/>
            <a:ext cx="5347168" cy="35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683-DB80-4F5E-907E-21F8782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: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Templates</a:t>
            </a:r>
            <a:r>
              <a:rPr lang="es-ES" dirty="0"/>
              <a:t> (I)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47DA0B-A9C4-47DE-9B13-7BF9A0EB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0" y="2924944"/>
            <a:ext cx="8840000" cy="2376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9EBEC9-EE4C-4EC0-A059-F9C723F3D5EC}"/>
              </a:ext>
            </a:extLst>
          </p:cNvPr>
          <p:cNvSpPr txBox="1"/>
          <p:nvPr/>
        </p:nvSpPr>
        <p:spPr>
          <a:xfrm>
            <a:off x="7824192" y="559572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C-</a:t>
            </a:r>
            <a:r>
              <a:rPr lang="es-ES" sz="2400" b="1" dirty="0" err="1">
                <a:solidFill>
                  <a:schemeClr val="accent1"/>
                </a:solidFill>
              </a:rPr>
              <a:t>Minor</a:t>
            </a:r>
            <a:endParaRPr lang="es-ES" sz="24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2EA11-43A9-49A0-AA0E-C3E0ADA7D7FB}"/>
              </a:ext>
            </a:extLst>
          </p:cNvPr>
          <p:cNvSpPr txBox="1"/>
          <p:nvPr/>
        </p:nvSpPr>
        <p:spPr>
          <a:xfrm>
            <a:off x="3359696" y="559572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C-</a:t>
            </a:r>
            <a:r>
              <a:rPr lang="es-ES" sz="2400" b="1" dirty="0" err="1">
                <a:solidFill>
                  <a:schemeClr val="accent1"/>
                </a:solidFill>
              </a:rPr>
              <a:t>Major</a:t>
            </a:r>
            <a:endParaRPr lang="es-E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683-DB80-4F5E-907E-21F87825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: </a:t>
            </a:r>
            <a:r>
              <a:rPr lang="es-ES" dirty="0" err="1"/>
              <a:t>Harmonic</a:t>
            </a:r>
            <a:r>
              <a:rPr lang="es-ES" dirty="0"/>
              <a:t> </a:t>
            </a:r>
            <a:r>
              <a:rPr lang="es-ES" dirty="0" err="1"/>
              <a:t>Templates</a:t>
            </a:r>
            <a:r>
              <a:rPr lang="es-ES" dirty="0"/>
              <a:t> (II)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EBEC9-EE4C-4EC0-A059-F9C723F3D5EC}"/>
              </a:ext>
            </a:extLst>
          </p:cNvPr>
          <p:cNvSpPr txBox="1"/>
          <p:nvPr/>
        </p:nvSpPr>
        <p:spPr>
          <a:xfrm>
            <a:off x="4871864" y="51431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C-</a:t>
            </a:r>
            <a:r>
              <a:rPr lang="es-ES" b="1" dirty="0" err="1">
                <a:solidFill>
                  <a:schemeClr val="accent1"/>
                </a:solidFill>
              </a:rPr>
              <a:t>Minor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2EA11-43A9-49A0-AA0E-C3E0ADA7D7FB}"/>
              </a:ext>
            </a:extLst>
          </p:cNvPr>
          <p:cNvSpPr txBox="1"/>
          <p:nvPr/>
        </p:nvSpPr>
        <p:spPr>
          <a:xfrm>
            <a:off x="4871864" y="262633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C-</a:t>
            </a:r>
            <a:r>
              <a:rPr lang="es-ES" b="1" dirty="0" err="1">
                <a:solidFill>
                  <a:schemeClr val="accent1"/>
                </a:solidFill>
              </a:rPr>
              <a:t>Major</a:t>
            </a:r>
            <a:endParaRPr lang="es-ES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3ED80-C8B6-4D3F-8FFE-C5C9F377F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"/>
          <a:stretch/>
        </p:blipFill>
        <p:spPr>
          <a:xfrm>
            <a:off x="407368" y="1688947"/>
            <a:ext cx="4392488" cy="2244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E058F9-4499-4671-96AC-12BB89ED3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 b="-1"/>
          <a:stretch/>
        </p:blipFill>
        <p:spPr>
          <a:xfrm>
            <a:off x="374388" y="4175690"/>
            <a:ext cx="4425468" cy="2304256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C5BDD7D-218B-4564-A7B7-2B840F0FB651}"/>
              </a:ext>
            </a:extLst>
          </p:cNvPr>
          <p:cNvGraphicFramePr/>
          <p:nvPr>
            <p:extLst/>
          </p:nvPr>
        </p:nvGraphicFramePr>
        <p:xfrm>
          <a:off x="6339136" y="1844824"/>
          <a:ext cx="5229471" cy="4382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29EDA88-28C8-489F-AE66-DD1A1F088183}"/>
              </a:ext>
            </a:extLst>
          </p:cNvPr>
          <p:cNvSpPr txBox="1"/>
          <p:nvPr/>
        </p:nvSpPr>
        <p:spPr>
          <a:xfrm>
            <a:off x="6456040" y="2320812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B71B1-97E8-4F1C-B448-B38641895B58}"/>
              </a:ext>
            </a:extLst>
          </p:cNvPr>
          <p:cNvSpPr txBox="1"/>
          <p:nvPr/>
        </p:nvSpPr>
        <p:spPr>
          <a:xfrm>
            <a:off x="6816080" y="3682334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F46EA-8C18-48BD-A067-49D9CE36F0BF}"/>
              </a:ext>
            </a:extLst>
          </p:cNvPr>
          <p:cNvSpPr txBox="1"/>
          <p:nvPr/>
        </p:nvSpPr>
        <p:spPr>
          <a:xfrm>
            <a:off x="6456040" y="502032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34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7D24A-D349-49E4-A8E2-7326D1D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Classification (I)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512292-5F92-477A-AB24-D012D6EB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424" y="1828799"/>
            <a:ext cx="10213776" cy="762000"/>
          </a:xfrm>
        </p:spPr>
        <p:txBody>
          <a:bodyPr/>
          <a:lstStyle/>
          <a:p>
            <a:r>
              <a:rPr lang="en-US" sz="3200" b="1" dirty="0"/>
              <a:t>Gaussian Mixture Models (GMMs)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4574276C-7DB8-41E2-A996-ACFEBC307FE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911424" y="2590799"/>
                <a:ext cx="7200800" cy="38100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Old but well performing classifier</a:t>
                </a:r>
              </a:p>
              <a:p>
                <a:r>
                  <a:rPr lang="en-US" dirty="0"/>
                  <a:t>We use as many classes as there are chords in the ground truth</a:t>
                </a:r>
              </a:p>
              <a:p>
                <a:r>
                  <a:rPr lang="en-US" dirty="0"/>
                  <a:t>Instead of the </a:t>
                </a:r>
                <a:r>
                  <a:rPr lang="en-US" i="1" dirty="0"/>
                  <a:t>Euclidean</a:t>
                </a:r>
                <a:r>
                  <a:rPr lang="en-US" dirty="0"/>
                  <a:t> distance we used the </a:t>
                </a:r>
                <a:r>
                  <a:rPr lang="en-US" b="1" i="1" dirty="0" err="1">
                    <a:solidFill>
                      <a:schemeClr val="accent1"/>
                    </a:solidFill>
                  </a:rPr>
                  <a:t>Mahalanobis</a:t>
                </a:r>
                <a:r>
                  <a:rPr lang="en-US" b="1" dirty="0">
                    <a:solidFill>
                      <a:schemeClr val="accent1"/>
                    </a:solidFill>
                  </a:rPr>
                  <a:t> distance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random vectors extracted from the same distribution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/>
                  <a:t> their covariance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4574276C-7DB8-41E2-A996-ACFEBC307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911424" y="2590799"/>
                <a:ext cx="7200800" cy="3810033"/>
              </a:xfrm>
              <a:blipFill>
                <a:blip r:embed="rId2"/>
                <a:stretch>
                  <a:fillRect l="-1185" t="-3040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gaussian mixture model">
            <a:extLst>
              <a:ext uri="{FF2B5EF4-FFF2-40B4-BE49-F238E27FC236}">
                <a16:creationId xmlns:a16="http://schemas.microsoft.com/office/drawing/2014/main" id="{9B170A6B-C8D4-4CE1-ABE0-A310FABA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097" y="1841871"/>
            <a:ext cx="4409903" cy="44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7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640</Words>
  <Application>Microsoft Office PowerPoint</Application>
  <PresentationFormat>Widescreen</PresentationFormat>
  <Paragraphs>145</Paragraphs>
  <Slides>24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Franklin Gothic Medium</vt:lpstr>
      <vt:lpstr>Design medico 16:9</vt:lpstr>
      <vt:lpstr>Chord Recognition</vt:lpstr>
      <vt:lpstr>Introduction</vt:lpstr>
      <vt:lpstr>Feature Extraction: CLP (I)</vt:lpstr>
      <vt:lpstr>Feature Extraction: CENS (II)</vt:lpstr>
      <vt:lpstr>Feature Extraction: CRP (III) </vt:lpstr>
      <vt:lpstr>PART I: Single Chord Recognition</vt:lpstr>
      <vt:lpstr>Template Based: Binary Templates (I)</vt:lpstr>
      <vt:lpstr>Template Based: Harmonic Templates (II)</vt:lpstr>
      <vt:lpstr>Feature Classification (I)</vt:lpstr>
      <vt:lpstr>Feature Classification (II)</vt:lpstr>
      <vt:lpstr>Experiment Setup (I)</vt:lpstr>
      <vt:lpstr>Experiment Setup (II)</vt:lpstr>
      <vt:lpstr>Results</vt:lpstr>
      <vt:lpstr>PART II: Full Song Chord Recognition</vt:lpstr>
      <vt:lpstr>Hidden Markov Models (HMMs)</vt:lpstr>
      <vt:lpstr>Experiment setup: dataset (I)</vt:lpstr>
      <vt:lpstr>Experiment setup: pre-processing (II)</vt:lpstr>
      <vt:lpstr>Experiment setup: training (III)</vt:lpstr>
      <vt:lpstr>Experiment setup: testing (IV)</vt:lpstr>
      <vt:lpstr>Results</vt:lpstr>
      <vt:lpstr>Chord variation analysis</vt:lpstr>
      <vt:lpstr>Conclusions</vt:lpstr>
      <vt:lpstr>Conclusions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Federico Mason</dc:creator>
  <cp:lastModifiedBy>Federico Mason</cp:lastModifiedBy>
  <cp:revision>35</cp:revision>
  <dcterms:created xsi:type="dcterms:W3CDTF">2017-10-03T14:08:11Z</dcterms:created>
  <dcterms:modified xsi:type="dcterms:W3CDTF">2017-12-20T10:08:19Z</dcterms:modified>
</cp:coreProperties>
</file>