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668" r:id="rId2"/>
    <p:sldId id="679" r:id="rId3"/>
    <p:sldId id="667" r:id="rId4"/>
    <p:sldId id="669" r:id="rId5"/>
    <p:sldId id="673" r:id="rId6"/>
    <p:sldId id="675" r:id="rId7"/>
    <p:sldId id="670" r:id="rId8"/>
    <p:sldId id="676" r:id="rId9"/>
    <p:sldId id="677" r:id="rId10"/>
    <p:sldId id="671" r:id="rId11"/>
    <p:sldId id="678" r:id="rId12"/>
    <p:sldId id="6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00"/>
    <a:srgbClr val="05F1F1"/>
    <a:srgbClr val="4A8DB8"/>
    <a:srgbClr val="7381B2"/>
    <a:srgbClr val="EAD278"/>
    <a:srgbClr val="783400"/>
    <a:srgbClr val="2E8AC0"/>
    <a:srgbClr val="F0A536"/>
    <a:srgbClr val="79BF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247" autoAdjust="0"/>
  </p:normalViewPr>
  <p:slideViewPr>
    <p:cSldViewPr snapToGrid="0">
      <p:cViewPr varScale="1">
        <p:scale>
          <a:sx n="111" d="100"/>
          <a:sy n="111" d="100"/>
        </p:scale>
        <p:origin x="756" y="96"/>
      </p:cViewPr>
      <p:guideLst>
        <p:guide orient="horz" pos="2160"/>
        <p:guide pos="3840"/>
      </p:guideLst>
    </p:cSldViewPr>
  </p:slideViewPr>
  <p:notesTextViewPr>
    <p:cViewPr>
      <p:scale>
        <a:sx n="125" d="100"/>
        <a:sy n="125" d="100"/>
      </p:scale>
      <p:origin x="0" y="0"/>
    </p:cViewPr>
  </p:notesTextViewPr>
  <p:sorterViewPr>
    <p:cViewPr>
      <p:scale>
        <a:sx n="200" d="100"/>
        <a:sy n="200" d="100"/>
      </p:scale>
      <p:origin x="0" y="-68093"/>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60AAF5-7271-96DB-97CF-96E6E5E055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67F38F1-0665-18FE-E723-99139D240B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C0D29B-9903-4C93-876C-4470B6BDDC63}" type="datetimeFigureOut">
              <a:rPr lang="en-US" smtClean="0"/>
              <a:t>4/12/2025</a:t>
            </a:fld>
            <a:endParaRPr lang="en-US" dirty="0"/>
          </a:p>
        </p:txBody>
      </p:sp>
      <p:sp>
        <p:nvSpPr>
          <p:cNvPr id="4" name="Footer Placeholder 3">
            <a:extLst>
              <a:ext uri="{FF2B5EF4-FFF2-40B4-BE49-F238E27FC236}">
                <a16:creationId xmlns:a16="http://schemas.microsoft.com/office/drawing/2014/main" id="{BCDC4AE9-5918-CC67-A26C-1FCAC3E28F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489009-CA32-1619-28F1-A75A9E8678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83DD47-95DC-467C-8DE4-C8A00BBDA9D2}" type="slidenum">
              <a:rPr lang="en-US" smtClean="0"/>
              <a:t>‹#›</a:t>
            </a:fld>
            <a:endParaRPr lang="en-US" dirty="0"/>
          </a:p>
        </p:txBody>
      </p:sp>
    </p:spTree>
    <p:extLst>
      <p:ext uri="{BB962C8B-B14F-4D97-AF65-F5344CB8AC3E}">
        <p14:creationId xmlns:p14="http://schemas.microsoft.com/office/powerpoint/2010/main" val="3361418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2B7C6-AC3A-47F8-9799-D5915A095ECA}" type="datetimeFigureOut">
              <a:rPr lang="en-US" smtClean="0"/>
              <a:t>4/12/2025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AE687-1A7B-4862-A18D-F502F1F9EBBC}" type="slidenum">
              <a:rPr lang="en-US" smtClean="0"/>
              <a:t>‹#›</a:t>
            </a:fld>
            <a:endParaRPr lang="en-US" dirty="0"/>
          </a:p>
        </p:txBody>
      </p:sp>
    </p:spTree>
    <p:extLst>
      <p:ext uri="{BB962C8B-B14F-4D97-AF65-F5344CB8AC3E}">
        <p14:creationId xmlns:p14="http://schemas.microsoft.com/office/powerpoint/2010/main" val="3997675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5883-BE97-4904-7100-54E507C9C973}"/>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26E8CEE1-2D2E-6179-5DAC-E821BC97186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95204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EA924-5BAB-F170-8ECA-2BBB9C3A1B6F}"/>
              </a:ext>
            </a:extLst>
          </p:cNvPr>
          <p:cNvSpPr>
            <a:spLocks noGrp="1"/>
          </p:cNvSpPr>
          <p:nvPr>
            <p:ph idx="1"/>
          </p:nvPr>
        </p:nvSpPr>
        <p:spPr>
          <a:xfrm>
            <a:off x="720000" y="835920"/>
            <a:ext cx="10515600" cy="5520429"/>
          </a:xfrm>
          <a:prstGeom prst="rect">
            <a:avLst/>
          </a:prstGeom>
        </p:spPr>
        <p:txBody>
          <a:bodyPr>
            <a:normAutofit/>
          </a:bodyPr>
          <a:lstStyle>
            <a:lvl1pPr marL="342900" indent="-342900">
              <a:buFont typeface="Times New Roman" panose="02020603050405020304" pitchFamily="18" charset="0"/>
              <a:buChar char="■"/>
              <a:defRPr sz="1800">
                <a:latin typeface="Times New Roman" panose="02020603050405020304" pitchFamily="18" charset="0"/>
                <a:cs typeface="Times New Roman" panose="02020603050405020304" pitchFamily="18" charset="0"/>
              </a:defRPr>
            </a:lvl1pPr>
            <a:lvl2pPr>
              <a:buClrTx/>
              <a:defRPr sz="1800">
                <a:latin typeface="Times New Roman" panose="02020603050405020304" pitchFamily="18" charset="0"/>
                <a:cs typeface="Times New Roman" panose="02020603050405020304" pitchFamily="18"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0"/>
            <a:endParaRPr lang="en-US" dirty="0"/>
          </a:p>
        </p:txBody>
      </p:sp>
      <p:sp>
        <p:nvSpPr>
          <p:cNvPr id="9" name="Slide Number Placeholder 3">
            <a:extLst>
              <a:ext uri="{FF2B5EF4-FFF2-40B4-BE49-F238E27FC236}">
                <a16:creationId xmlns:a16="http://schemas.microsoft.com/office/drawing/2014/main" id="{43A11020-A63A-1FC6-AA9B-8F51602AB47E}"/>
              </a:ext>
            </a:extLst>
          </p:cNvPr>
          <p:cNvSpPr>
            <a:spLocks noGrp="1"/>
          </p:cNvSpPr>
          <p:nvPr>
            <p:ph type="sldNum" sz="quarter" idx="12"/>
          </p:nvPr>
        </p:nvSpPr>
        <p:spPr>
          <a:xfrm>
            <a:off x="11719560" y="6474303"/>
            <a:ext cx="472440" cy="365125"/>
          </a:xfrm>
          <a:prstGeom prst="rect">
            <a:avLst/>
          </a:prstGeom>
        </p:spPr>
        <p:txBody>
          <a:bodyPr/>
          <a:lstStyle>
            <a:lvl1pPr>
              <a:defRPr sz="1200" i="0">
                <a:solidFill>
                  <a:schemeClr val="tx1">
                    <a:lumMod val="50000"/>
                    <a:lumOff val="50000"/>
                  </a:schemeClr>
                </a:solidFill>
                <a:latin typeface="Times New Roman" panose="02020603050405020304" pitchFamily="18" charset="0"/>
                <a:cs typeface="Times New Roman" panose="02020603050405020304" pitchFamily="18" charset="0"/>
              </a:defRPr>
            </a:lvl1pPr>
          </a:lstStyle>
          <a:p>
            <a:fld id="{75775524-6676-4C9C-95FB-213583985665}" type="slidenum">
              <a:rPr lang="en-US" smtClean="0"/>
              <a:pPr/>
              <a:t>‹#›</a:t>
            </a:fld>
            <a:endParaRPr lang="en-US" dirty="0"/>
          </a:p>
        </p:txBody>
      </p:sp>
      <p:cxnSp>
        <p:nvCxnSpPr>
          <p:cNvPr id="2" name="Connecteur droit 105">
            <a:extLst>
              <a:ext uri="{FF2B5EF4-FFF2-40B4-BE49-F238E27FC236}">
                <a16:creationId xmlns:a16="http://schemas.microsoft.com/office/drawing/2014/main" id="{EA99F5B4-D28C-7FC2-4177-830F7CDF4CD6}"/>
              </a:ext>
            </a:extLst>
          </p:cNvPr>
          <p:cNvCxnSpPr>
            <a:cxnSpLocks/>
          </p:cNvCxnSpPr>
          <p:nvPr userDrawn="1"/>
        </p:nvCxnSpPr>
        <p:spPr>
          <a:xfrm>
            <a:off x="720000" y="622178"/>
            <a:ext cx="7470913" cy="0"/>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itle 6">
            <a:extLst>
              <a:ext uri="{FF2B5EF4-FFF2-40B4-BE49-F238E27FC236}">
                <a16:creationId xmlns:a16="http://schemas.microsoft.com/office/drawing/2014/main" id="{5476F9CA-8DEB-D83E-C5D6-598E157F5A32}"/>
              </a:ext>
            </a:extLst>
          </p:cNvPr>
          <p:cNvSpPr>
            <a:spLocks noGrp="1"/>
          </p:cNvSpPr>
          <p:nvPr>
            <p:ph type="title"/>
          </p:nvPr>
        </p:nvSpPr>
        <p:spPr>
          <a:xfrm>
            <a:off x="627636" y="104775"/>
            <a:ext cx="7470913" cy="638726"/>
          </a:xfrm>
          <a:prstGeom prst="rect">
            <a:avLst/>
          </a:prstGeom>
        </p:spPr>
        <p:txBody>
          <a:bodyPr>
            <a:noAutofit/>
          </a:bodyPr>
          <a:lstStyle>
            <a:lvl1pPr>
              <a:defRPr sz="2800" b="1" i="0">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3642312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3" name="Connecteur droit 105">
            <a:extLst>
              <a:ext uri="{FF2B5EF4-FFF2-40B4-BE49-F238E27FC236}">
                <a16:creationId xmlns:a16="http://schemas.microsoft.com/office/drawing/2014/main" id="{AC373AEF-5AE0-5E77-758E-3033B3D527D2}"/>
              </a:ext>
            </a:extLst>
          </p:cNvPr>
          <p:cNvCxnSpPr>
            <a:cxnSpLocks/>
          </p:cNvCxnSpPr>
          <p:nvPr userDrawn="1"/>
        </p:nvCxnSpPr>
        <p:spPr>
          <a:xfrm>
            <a:off x="720000" y="622178"/>
            <a:ext cx="7470913" cy="0"/>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6C88F29E-9211-D188-690E-E986F2084D93}"/>
              </a:ext>
            </a:extLst>
          </p:cNvPr>
          <p:cNvSpPr>
            <a:spLocks noGrp="1"/>
          </p:cNvSpPr>
          <p:nvPr>
            <p:ph type="sldNum" sz="quarter" idx="12"/>
          </p:nvPr>
        </p:nvSpPr>
        <p:spPr>
          <a:xfrm>
            <a:off x="11719560" y="6474303"/>
            <a:ext cx="472440" cy="365125"/>
          </a:xfrm>
          <a:prstGeom prst="rect">
            <a:avLst/>
          </a:prstGeom>
        </p:spPr>
        <p:txBody>
          <a:bodyPr/>
          <a:lstStyle>
            <a:lvl1pPr>
              <a:defRPr sz="1200" i="0">
                <a:solidFill>
                  <a:schemeClr val="tx1">
                    <a:lumMod val="50000"/>
                    <a:lumOff val="50000"/>
                  </a:schemeClr>
                </a:solidFill>
                <a:latin typeface="Times New Roman" panose="02020603050405020304" pitchFamily="18" charset="0"/>
                <a:cs typeface="Times New Roman" panose="02020603050405020304" pitchFamily="18" charset="0"/>
              </a:defRPr>
            </a:lvl1pPr>
          </a:lstStyle>
          <a:p>
            <a:fld id="{75775524-6676-4C9C-95FB-213583985665}" type="slidenum">
              <a:rPr lang="en-US" smtClean="0"/>
              <a:pPr/>
              <a:t>‹#›</a:t>
            </a:fld>
            <a:endParaRPr lang="en-US" dirty="0"/>
          </a:p>
        </p:txBody>
      </p:sp>
      <p:sp>
        <p:nvSpPr>
          <p:cNvPr id="2" name="Title 6">
            <a:extLst>
              <a:ext uri="{FF2B5EF4-FFF2-40B4-BE49-F238E27FC236}">
                <a16:creationId xmlns:a16="http://schemas.microsoft.com/office/drawing/2014/main" id="{16945FC4-B36A-48F8-1290-15406B828AFB}"/>
              </a:ext>
            </a:extLst>
          </p:cNvPr>
          <p:cNvSpPr>
            <a:spLocks noGrp="1"/>
          </p:cNvSpPr>
          <p:nvPr>
            <p:ph type="title"/>
          </p:nvPr>
        </p:nvSpPr>
        <p:spPr>
          <a:xfrm>
            <a:off x="627636" y="104775"/>
            <a:ext cx="7470913" cy="638726"/>
          </a:xfrm>
          <a:prstGeom prst="rect">
            <a:avLst/>
          </a:prstGeom>
        </p:spPr>
        <p:txBody>
          <a:bodyPr>
            <a:noAutofit/>
          </a:bodyPr>
          <a:lstStyle>
            <a:lvl1pPr>
              <a:defRPr sz="2800" b="1" i="0">
                <a:latin typeface="Times New Roman" panose="02020603050405020304" pitchFamily="18" charset="0"/>
                <a:cs typeface="Times New Roman" panose="02020603050405020304" pitchFamily="18" charset="0"/>
              </a:defRPr>
            </a:lvl1pPr>
          </a:lstStyle>
          <a:p>
            <a:r>
              <a:rPr lang="en-US" dirty="0"/>
              <a:t>Click to edit Master title style</a:t>
            </a:r>
          </a:p>
        </p:txBody>
      </p:sp>
    </p:spTree>
    <p:extLst>
      <p:ext uri="{BB962C8B-B14F-4D97-AF65-F5344CB8AC3E}">
        <p14:creationId xmlns:p14="http://schemas.microsoft.com/office/powerpoint/2010/main" val="3321550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lide Number Placeholder 3">
            <a:extLst>
              <a:ext uri="{FF2B5EF4-FFF2-40B4-BE49-F238E27FC236}">
                <a16:creationId xmlns:a16="http://schemas.microsoft.com/office/drawing/2014/main" id="{8F6B1ACD-7A28-4739-46FD-E597D60C96FE}"/>
              </a:ext>
            </a:extLst>
          </p:cNvPr>
          <p:cNvSpPr>
            <a:spLocks noGrp="1"/>
          </p:cNvSpPr>
          <p:nvPr>
            <p:ph type="sldNum" sz="quarter" idx="4"/>
          </p:nvPr>
        </p:nvSpPr>
        <p:spPr>
          <a:xfrm>
            <a:off x="11572240" y="6460746"/>
            <a:ext cx="444269" cy="260729"/>
          </a:xfrm>
          <a:prstGeom prst="rect">
            <a:avLst/>
          </a:prstGeom>
        </p:spPr>
        <p:txBody>
          <a:bodyPr/>
          <a:lstStyle>
            <a:lvl1pPr>
              <a:defRPr sz="1200" i="0">
                <a:solidFill>
                  <a:schemeClr val="tx1"/>
                </a:solidFill>
                <a:latin typeface="Times New Roman" panose="02020603050405020304" pitchFamily="18" charset="0"/>
                <a:cs typeface="Times New Roman" panose="02020603050405020304" pitchFamily="18" charset="0"/>
              </a:defRPr>
            </a:lvl1pPr>
          </a:lstStyle>
          <a:p>
            <a:fld id="{75775524-6676-4C9C-95FB-213583985665}" type="slidenum">
              <a:rPr lang="en-US" smtClean="0"/>
              <a:pPr/>
              <a:t>‹#›</a:t>
            </a:fld>
            <a:endParaRPr lang="en-US" dirty="0"/>
          </a:p>
        </p:txBody>
      </p:sp>
    </p:spTree>
    <p:extLst>
      <p:ext uri="{BB962C8B-B14F-4D97-AF65-F5344CB8AC3E}">
        <p14:creationId xmlns:p14="http://schemas.microsoft.com/office/powerpoint/2010/main" val="3061363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Times New Roman" panose="02020603050405020304" pitchFamily="18" charset="0"/>
        <a:buChar char="■"/>
        <a:defRPr sz="1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C29E-1244-6397-CA06-B156E6D13DA9}"/>
              </a:ext>
            </a:extLst>
          </p:cNvPr>
          <p:cNvSpPr>
            <a:spLocks noGrp="1"/>
          </p:cNvSpPr>
          <p:nvPr>
            <p:ph type="ctrTitle"/>
          </p:nvPr>
        </p:nvSpPr>
        <p:spPr/>
        <p:txBody>
          <a:bodyPr/>
          <a:lstStyle/>
          <a:p>
            <a:r>
              <a:rPr lang="en-US" dirty="0"/>
              <a:t>Wine Quality Classification</a:t>
            </a:r>
          </a:p>
        </p:txBody>
      </p:sp>
      <p:sp>
        <p:nvSpPr>
          <p:cNvPr id="3" name="Subtitle 2">
            <a:extLst>
              <a:ext uri="{FF2B5EF4-FFF2-40B4-BE49-F238E27FC236}">
                <a16:creationId xmlns:a16="http://schemas.microsoft.com/office/drawing/2014/main" id="{82DBA58B-A613-F8EC-DA95-A66D654F50E8}"/>
              </a:ext>
            </a:extLst>
          </p:cNvPr>
          <p:cNvSpPr>
            <a:spLocks noGrp="1"/>
          </p:cNvSpPr>
          <p:nvPr>
            <p:ph type="subTitle" idx="1"/>
          </p:nvPr>
        </p:nvSpPr>
        <p:spPr>
          <a:xfrm>
            <a:off x="1524000" y="4102368"/>
            <a:ext cx="9144000" cy="1655762"/>
          </a:xfrm>
        </p:spPr>
        <p:txBody>
          <a:bodyPr/>
          <a:lstStyle/>
          <a:p>
            <a:r>
              <a:rPr lang="en-US" altLang="zh-TW" dirty="0"/>
              <a:t>IMLP439/</a:t>
            </a:r>
            <a:r>
              <a:rPr lang="zh-TW" altLang="en-US" dirty="0">
                <a:ea typeface="標楷體" panose="03000509000000000000" pitchFamily="65" charset="-120"/>
              </a:rPr>
              <a:t>蘇家平</a:t>
            </a:r>
            <a:endParaRPr lang="en-US" altLang="zh-TW" dirty="0">
              <a:ea typeface="標楷體" panose="03000509000000000000" pitchFamily="65" charset="-120"/>
            </a:endParaRPr>
          </a:p>
          <a:p>
            <a:r>
              <a:rPr lang="en-US" altLang="zh-TW" dirty="0">
                <a:ea typeface="標楷體" panose="03000509000000000000" pitchFamily="65" charset="-120"/>
              </a:rPr>
              <a:t>2025/04</a:t>
            </a:r>
            <a:endParaRPr lang="en-US" dirty="0">
              <a:ea typeface="標楷體" panose="03000509000000000000" pitchFamily="65" charset="-120"/>
            </a:endParaRPr>
          </a:p>
        </p:txBody>
      </p:sp>
    </p:spTree>
    <p:extLst>
      <p:ext uri="{BB962C8B-B14F-4D97-AF65-F5344CB8AC3E}">
        <p14:creationId xmlns:p14="http://schemas.microsoft.com/office/powerpoint/2010/main" val="2959707199"/>
      </p:ext>
    </p:extLst>
  </p:cSld>
  <p:clrMapOvr>
    <a:masterClrMapping/>
  </p:clrMapOvr>
  <mc:AlternateContent xmlns:mc="http://schemas.openxmlformats.org/markup-compatibility/2006" xmlns:p14="http://schemas.microsoft.com/office/powerpoint/2010/main">
    <mc:Choice Requires="p14">
      <p:transition p14:dur="250" advTm="11948">
        <p:fade/>
      </p:transition>
    </mc:Choice>
    <mc:Fallback xmlns="">
      <p:transition advTm="1194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13B674-00E3-3FD4-91EB-DC7E133FE43C}"/>
              </a:ext>
            </a:extLst>
          </p:cNvPr>
          <p:cNvSpPr>
            <a:spLocks noGrp="1"/>
          </p:cNvSpPr>
          <p:nvPr>
            <p:ph type="sldNum" sz="quarter" idx="12"/>
          </p:nvPr>
        </p:nvSpPr>
        <p:spPr/>
        <p:txBody>
          <a:bodyPr/>
          <a:lstStyle/>
          <a:p>
            <a:fld id="{75775524-6676-4C9C-95FB-213583985665}" type="slidenum">
              <a:rPr lang="en-US" smtClean="0"/>
              <a:pPr/>
              <a:t>10</a:t>
            </a:fld>
            <a:endParaRPr lang="en-US" dirty="0"/>
          </a:p>
        </p:txBody>
      </p:sp>
      <p:sp>
        <p:nvSpPr>
          <p:cNvPr id="4" name="Title 3">
            <a:extLst>
              <a:ext uri="{FF2B5EF4-FFF2-40B4-BE49-F238E27FC236}">
                <a16:creationId xmlns:a16="http://schemas.microsoft.com/office/drawing/2014/main" id="{1389C971-52D2-D1AD-D764-C1F8A0E7171B}"/>
              </a:ext>
            </a:extLst>
          </p:cNvPr>
          <p:cNvSpPr>
            <a:spLocks noGrp="1"/>
          </p:cNvSpPr>
          <p:nvPr>
            <p:ph type="title"/>
          </p:nvPr>
        </p:nvSpPr>
        <p:spPr/>
        <p:txBody>
          <a:bodyPr/>
          <a:lstStyle/>
          <a:p>
            <a:r>
              <a:rPr lang="en-US" dirty="0"/>
              <a:t>3. Analysis the top 3 important items (1/2)</a:t>
            </a:r>
          </a:p>
        </p:txBody>
      </p:sp>
      <p:pic>
        <p:nvPicPr>
          <p:cNvPr id="16" name="Picture 15">
            <a:extLst>
              <a:ext uri="{FF2B5EF4-FFF2-40B4-BE49-F238E27FC236}">
                <a16:creationId xmlns:a16="http://schemas.microsoft.com/office/drawing/2014/main" id="{5A444885-2736-1EC7-D275-6E7CB1CA9122}"/>
              </a:ext>
            </a:extLst>
          </p:cNvPr>
          <p:cNvPicPr>
            <a:picLocks noChangeAspect="1"/>
          </p:cNvPicPr>
          <p:nvPr/>
        </p:nvPicPr>
        <p:blipFill>
          <a:blip r:embed="rId2"/>
          <a:stretch>
            <a:fillRect/>
          </a:stretch>
        </p:blipFill>
        <p:spPr>
          <a:xfrm>
            <a:off x="6669608" y="876922"/>
            <a:ext cx="5522392" cy="3725484"/>
          </a:xfrm>
          <a:prstGeom prst="rect">
            <a:avLst/>
          </a:prstGeom>
        </p:spPr>
      </p:pic>
      <p:sp>
        <p:nvSpPr>
          <p:cNvPr id="17" name="Rectangle 16">
            <a:extLst>
              <a:ext uri="{FF2B5EF4-FFF2-40B4-BE49-F238E27FC236}">
                <a16:creationId xmlns:a16="http://schemas.microsoft.com/office/drawing/2014/main" id="{446BAD51-F0A6-9B10-8D9E-3E06366B2346}"/>
              </a:ext>
            </a:extLst>
          </p:cNvPr>
          <p:cNvSpPr/>
          <p:nvPr/>
        </p:nvSpPr>
        <p:spPr>
          <a:xfrm>
            <a:off x="6822831" y="1145512"/>
            <a:ext cx="5150268" cy="86415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AC72D27-54C0-D9A8-A286-F3C9A0E67994}"/>
              </a:ext>
            </a:extLst>
          </p:cNvPr>
          <p:cNvSpPr txBox="1"/>
          <p:nvPr/>
        </p:nvSpPr>
        <p:spPr>
          <a:xfrm>
            <a:off x="1117881" y="5169022"/>
            <a:ext cx="9292212" cy="369332"/>
          </a:xfrm>
          <a:prstGeom prst="rect">
            <a:avLst/>
          </a:prstGeom>
          <a:noFill/>
        </p:spPr>
        <p:txBody>
          <a:bodyPr wrap="square">
            <a:spAutoFit/>
          </a:bodyPr>
          <a:lstStyle/>
          <a:p>
            <a:pPr algn="l">
              <a:spcBef>
                <a:spcPts val="756"/>
              </a:spcBef>
              <a:spcAft>
                <a:spcPts val="504"/>
              </a:spcAft>
            </a:pPr>
            <a:r>
              <a:rPr lang="en-US" b="0" i="0" dirty="0">
                <a:effectLst/>
                <a:latin typeface="Times New Roman" panose="02020603050405020304" pitchFamily="18" charset="0"/>
                <a:cs typeface="Times New Roman" panose="02020603050405020304" pitchFamily="18" charset="0"/>
              </a:rPr>
              <a:t>alcohol (0.32), volatile acidity (0.27), and sulphates (0.23) are the top 3 important items</a:t>
            </a:r>
          </a:p>
        </p:txBody>
      </p:sp>
      <p:pic>
        <p:nvPicPr>
          <p:cNvPr id="21" name="Picture 20">
            <a:extLst>
              <a:ext uri="{FF2B5EF4-FFF2-40B4-BE49-F238E27FC236}">
                <a16:creationId xmlns:a16="http://schemas.microsoft.com/office/drawing/2014/main" id="{AAE8B06D-2DB7-6083-CB86-9673A044295B}"/>
              </a:ext>
            </a:extLst>
          </p:cNvPr>
          <p:cNvPicPr>
            <a:picLocks noChangeAspect="1"/>
          </p:cNvPicPr>
          <p:nvPr/>
        </p:nvPicPr>
        <p:blipFill>
          <a:blip r:embed="rId3"/>
          <a:stretch>
            <a:fillRect/>
          </a:stretch>
        </p:blipFill>
        <p:spPr>
          <a:xfrm>
            <a:off x="143823" y="1085816"/>
            <a:ext cx="6460107" cy="3516590"/>
          </a:xfrm>
          <a:prstGeom prst="rect">
            <a:avLst/>
          </a:prstGeom>
        </p:spPr>
      </p:pic>
      <p:sp>
        <p:nvSpPr>
          <p:cNvPr id="2" name="Rectangle 1">
            <a:extLst>
              <a:ext uri="{FF2B5EF4-FFF2-40B4-BE49-F238E27FC236}">
                <a16:creationId xmlns:a16="http://schemas.microsoft.com/office/drawing/2014/main" id="{4DFFD649-A3C2-2F0D-7673-8540DB7EBCC8}"/>
              </a:ext>
            </a:extLst>
          </p:cNvPr>
          <p:cNvSpPr/>
          <p:nvPr/>
        </p:nvSpPr>
        <p:spPr>
          <a:xfrm>
            <a:off x="1732920" y="3769901"/>
            <a:ext cx="2217978" cy="13786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2606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074D74-4808-FF09-15E4-C8BA9907CF7D}"/>
              </a:ext>
            </a:extLst>
          </p:cNvPr>
          <p:cNvSpPr>
            <a:spLocks noGrp="1"/>
          </p:cNvSpPr>
          <p:nvPr>
            <p:ph type="sldNum" sz="quarter" idx="12"/>
          </p:nvPr>
        </p:nvSpPr>
        <p:spPr/>
        <p:txBody>
          <a:bodyPr/>
          <a:lstStyle/>
          <a:p>
            <a:fld id="{75775524-6676-4C9C-95FB-213583985665}" type="slidenum">
              <a:rPr lang="en-US" smtClean="0"/>
              <a:pPr/>
              <a:t>11</a:t>
            </a:fld>
            <a:endParaRPr lang="en-US" dirty="0"/>
          </a:p>
        </p:txBody>
      </p:sp>
      <p:sp>
        <p:nvSpPr>
          <p:cNvPr id="4" name="Title 3">
            <a:extLst>
              <a:ext uri="{FF2B5EF4-FFF2-40B4-BE49-F238E27FC236}">
                <a16:creationId xmlns:a16="http://schemas.microsoft.com/office/drawing/2014/main" id="{A6F5F6F9-5809-D16D-CBB6-15D26B697C6C}"/>
              </a:ext>
            </a:extLst>
          </p:cNvPr>
          <p:cNvSpPr>
            <a:spLocks noGrp="1"/>
          </p:cNvSpPr>
          <p:nvPr>
            <p:ph type="title"/>
          </p:nvPr>
        </p:nvSpPr>
        <p:spPr/>
        <p:txBody>
          <a:bodyPr/>
          <a:lstStyle/>
          <a:p>
            <a:r>
              <a:rPr lang="en-US" dirty="0"/>
              <a:t>3. Analysis the top 3 important items (2/2)</a:t>
            </a:r>
          </a:p>
        </p:txBody>
      </p:sp>
      <p:pic>
        <p:nvPicPr>
          <p:cNvPr id="6" name="Picture 5">
            <a:extLst>
              <a:ext uri="{FF2B5EF4-FFF2-40B4-BE49-F238E27FC236}">
                <a16:creationId xmlns:a16="http://schemas.microsoft.com/office/drawing/2014/main" id="{84730F33-E2E4-97DC-D986-EB754C319175}"/>
              </a:ext>
            </a:extLst>
          </p:cNvPr>
          <p:cNvPicPr>
            <a:picLocks noChangeAspect="1"/>
          </p:cNvPicPr>
          <p:nvPr/>
        </p:nvPicPr>
        <p:blipFill>
          <a:blip r:embed="rId2"/>
          <a:stretch>
            <a:fillRect/>
          </a:stretch>
        </p:blipFill>
        <p:spPr>
          <a:xfrm>
            <a:off x="783758" y="887748"/>
            <a:ext cx="5791170" cy="1795161"/>
          </a:xfrm>
          <a:prstGeom prst="rect">
            <a:avLst/>
          </a:prstGeom>
        </p:spPr>
      </p:pic>
      <p:pic>
        <p:nvPicPr>
          <p:cNvPr id="8" name="Picture 7">
            <a:extLst>
              <a:ext uri="{FF2B5EF4-FFF2-40B4-BE49-F238E27FC236}">
                <a16:creationId xmlns:a16="http://schemas.microsoft.com/office/drawing/2014/main" id="{9BAA1AEA-D5A5-FBB0-1BE5-FB28954658C7}"/>
              </a:ext>
            </a:extLst>
          </p:cNvPr>
          <p:cNvPicPr>
            <a:picLocks noChangeAspect="1"/>
          </p:cNvPicPr>
          <p:nvPr/>
        </p:nvPicPr>
        <p:blipFill>
          <a:blip r:embed="rId3"/>
          <a:stretch>
            <a:fillRect/>
          </a:stretch>
        </p:blipFill>
        <p:spPr>
          <a:xfrm>
            <a:off x="230807" y="2884439"/>
            <a:ext cx="11488753" cy="3772426"/>
          </a:xfrm>
          <a:prstGeom prst="rect">
            <a:avLst/>
          </a:prstGeom>
        </p:spPr>
      </p:pic>
    </p:spTree>
    <p:extLst>
      <p:ext uri="{BB962C8B-B14F-4D97-AF65-F5344CB8AC3E}">
        <p14:creationId xmlns:p14="http://schemas.microsoft.com/office/powerpoint/2010/main" val="160236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9553B1-22DA-C33D-6682-B68E52DDF156}"/>
              </a:ext>
            </a:extLst>
          </p:cNvPr>
          <p:cNvSpPr>
            <a:spLocks noGrp="1"/>
          </p:cNvSpPr>
          <p:nvPr>
            <p:ph type="sldNum" sz="quarter" idx="12"/>
          </p:nvPr>
        </p:nvSpPr>
        <p:spPr/>
        <p:txBody>
          <a:bodyPr/>
          <a:lstStyle/>
          <a:p>
            <a:fld id="{75775524-6676-4C9C-95FB-213583985665}" type="slidenum">
              <a:rPr lang="en-US" smtClean="0"/>
              <a:pPr/>
              <a:t>12</a:t>
            </a:fld>
            <a:endParaRPr lang="en-US" dirty="0"/>
          </a:p>
        </p:txBody>
      </p:sp>
      <p:sp>
        <p:nvSpPr>
          <p:cNvPr id="4" name="Title 3">
            <a:extLst>
              <a:ext uri="{FF2B5EF4-FFF2-40B4-BE49-F238E27FC236}">
                <a16:creationId xmlns:a16="http://schemas.microsoft.com/office/drawing/2014/main" id="{E6EE3844-23AF-BEA8-0C00-F05AA3F5278F}"/>
              </a:ext>
            </a:extLst>
          </p:cNvPr>
          <p:cNvSpPr>
            <a:spLocks noGrp="1"/>
          </p:cNvSpPr>
          <p:nvPr>
            <p:ph type="title"/>
          </p:nvPr>
        </p:nvSpPr>
        <p:spPr/>
        <p:txBody>
          <a:bodyPr/>
          <a:lstStyle/>
          <a:p>
            <a:r>
              <a:rPr lang="en-US" dirty="0"/>
              <a:t>4. Conclusion</a:t>
            </a:r>
          </a:p>
        </p:txBody>
      </p:sp>
      <p:sp>
        <p:nvSpPr>
          <p:cNvPr id="8" name="TextBox 7">
            <a:extLst>
              <a:ext uri="{FF2B5EF4-FFF2-40B4-BE49-F238E27FC236}">
                <a16:creationId xmlns:a16="http://schemas.microsoft.com/office/drawing/2014/main" id="{2B6F493B-BF7C-0F0D-F4F0-04BF188F531D}"/>
              </a:ext>
            </a:extLst>
          </p:cNvPr>
          <p:cNvSpPr txBox="1"/>
          <p:nvPr/>
        </p:nvSpPr>
        <p:spPr>
          <a:xfrm>
            <a:off x="715945" y="1161144"/>
            <a:ext cx="8629022" cy="646331"/>
          </a:xfrm>
          <a:prstGeom prst="rect">
            <a:avLst/>
          </a:prstGeom>
          <a:noFill/>
        </p:spPr>
        <p:txBody>
          <a:bodyPr wrap="square">
            <a:spAutoFit/>
          </a:bodyPr>
          <a:lstStyle/>
          <a:p>
            <a:pPr algn="l">
              <a:spcBef>
                <a:spcPts val="1512"/>
              </a:spcBef>
              <a:spcAft>
                <a:spcPts val="504"/>
              </a:spcAft>
            </a:pPr>
            <a:r>
              <a:rPr lang="en-US" b="0" i="0" dirty="0">
                <a:effectLst/>
                <a:latin typeface="Times New Roman" panose="02020603050405020304" pitchFamily="18" charset="0"/>
                <a:cs typeface="Times New Roman" panose="02020603050405020304" pitchFamily="18" charset="0"/>
              </a:rPr>
              <a:t>According to our statistical results, good red wine is likely to have higher alcohol content, lower volatile acidity and higher sulfate content.</a:t>
            </a:r>
          </a:p>
        </p:txBody>
      </p:sp>
    </p:spTree>
    <p:extLst>
      <p:ext uri="{BB962C8B-B14F-4D97-AF65-F5344CB8AC3E}">
        <p14:creationId xmlns:p14="http://schemas.microsoft.com/office/powerpoint/2010/main" val="28627386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5AA1D1-6C73-3D4F-49EB-6F74C78E592D}"/>
              </a:ext>
            </a:extLst>
          </p:cNvPr>
          <p:cNvSpPr>
            <a:spLocks noGrp="1"/>
          </p:cNvSpPr>
          <p:nvPr>
            <p:ph idx="1"/>
          </p:nvPr>
        </p:nvSpPr>
        <p:spPr/>
        <p:txBody>
          <a:bodyPr/>
          <a:lstStyle/>
          <a:p>
            <a:r>
              <a:rPr lang="en-US" dirty="0"/>
              <a:t>This datasets is related to red variants of the Portuguese “Vinho Verde” wine. The dataset describes the amount of various chemicals present in wine and their effect on it‘s quality. The classes are ordered and not balanced (e.g. there are much more normal wines than excellent or poor ones). Task is to predict the quality of wine using the given data.</a:t>
            </a:r>
            <a:r>
              <a:rPr lang="zh-TW" altLang="en-US" dirty="0"/>
              <a:t> </a:t>
            </a:r>
            <a:endParaRPr lang="en-US" altLang="zh-TW" dirty="0"/>
          </a:p>
          <a:p>
            <a:r>
              <a:rPr lang="en-US" altLang="zh-TW" dirty="0"/>
              <a:t>https://www.kaggle.com/datasets/yasserh/wine-quality-dataset/data</a:t>
            </a:r>
          </a:p>
          <a:p>
            <a:endParaRPr lang="en-US" dirty="0"/>
          </a:p>
        </p:txBody>
      </p:sp>
      <p:sp>
        <p:nvSpPr>
          <p:cNvPr id="3" name="Slide Number Placeholder 2">
            <a:extLst>
              <a:ext uri="{FF2B5EF4-FFF2-40B4-BE49-F238E27FC236}">
                <a16:creationId xmlns:a16="http://schemas.microsoft.com/office/drawing/2014/main" id="{97736295-E697-1A2A-9A58-DAF3BBCE0CBC}"/>
              </a:ext>
            </a:extLst>
          </p:cNvPr>
          <p:cNvSpPr>
            <a:spLocks noGrp="1"/>
          </p:cNvSpPr>
          <p:nvPr>
            <p:ph type="sldNum" sz="quarter" idx="12"/>
          </p:nvPr>
        </p:nvSpPr>
        <p:spPr/>
        <p:txBody>
          <a:bodyPr/>
          <a:lstStyle/>
          <a:p>
            <a:fld id="{75775524-6676-4C9C-95FB-213583985665}" type="slidenum">
              <a:rPr lang="en-US" smtClean="0"/>
              <a:pPr/>
              <a:t>2</a:t>
            </a:fld>
            <a:endParaRPr lang="en-US" dirty="0"/>
          </a:p>
        </p:txBody>
      </p:sp>
      <p:sp>
        <p:nvSpPr>
          <p:cNvPr id="4" name="Title 3">
            <a:extLst>
              <a:ext uri="{FF2B5EF4-FFF2-40B4-BE49-F238E27FC236}">
                <a16:creationId xmlns:a16="http://schemas.microsoft.com/office/drawing/2014/main" id="{431C0AAA-3A6A-39CD-8066-DB8AC877D2E5}"/>
              </a:ext>
            </a:extLst>
          </p:cNvPr>
          <p:cNvSpPr>
            <a:spLocks noGrp="1"/>
          </p:cNvSpPr>
          <p:nvPr>
            <p:ph type="title"/>
          </p:nvPr>
        </p:nvSpPr>
        <p:spPr/>
        <p:txBody>
          <a:bodyPr/>
          <a:lstStyle/>
          <a:p>
            <a:r>
              <a:rPr lang="en-US" dirty="0"/>
              <a:t>Wine Quality Dataset</a:t>
            </a:r>
          </a:p>
        </p:txBody>
      </p:sp>
      <p:pic>
        <p:nvPicPr>
          <p:cNvPr id="8" name="Picture 7">
            <a:extLst>
              <a:ext uri="{FF2B5EF4-FFF2-40B4-BE49-F238E27FC236}">
                <a16:creationId xmlns:a16="http://schemas.microsoft.com/office/drawing/2014/main" id="{0FA4D393-FC1A-51F4-B1C4-CCC11BEA4D23}"/>
              </a:ext>
            </a:extLst>
          </p:cNvPr>
          <p:cNvPicPr>
            <a:picLocks noChangeAspect="1"/>
          </p:cNvPicPr>
          <p:nvPr/>
        </p:nvPicPr>
        <p:blipFill>
          <a:blip r:embed="rId2"/>
          <a:stretch>
            <a:fillRect/>
          </a:stretch>
        </p:blipFill>
        <p:spPr>
          <a:xfrm>
            <a:off x="1300193" y="3360806"/>
            <a:ext cx="8573696" cy="2448267"/>
          </a:xfrm>
          <a:prstGeom prst="rect">
            <a:avLst/>
          </a:prstGeom>
        </p:spPr>
      </p:pic>
    </p:spTree>
    <p:extLst>
      <p:ext uri="{BB962C8B-B14F-4D97-AF65-F5344CB8AC3E}">
        <p14:creationId xmlns:p14="http://schemas.microsoft.com/office/powerpoint/2010/main" val="993846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9BD0E7-FEB4-D487-45B3-552ED52C178F}"/>
              </a:ext>
            </a:extLst>
          </p:cNvPr>
          <p:cNvSpPr>
            <a:spLocks noGrp="1"/>
          </p:cNvSpPr>
          <p:nvPr>
            <p:ph type="sldNum" sz="quarter" idx="12"/>
          </p:nvPr>
        </p:nvSpPr>
        <p:spPr/>
        <p:txBody>
          <a:bodyPr/>
          <a:lstStyle/>
          <a:p>
            <a:fld id="{75775524-6676-4C9C-95FB-213583985665}" type="slidenum">
              <a:rPr lang="en-US" smtClean="0"/>
              <a:pPr/>
              <a:t>3</a:t>
            </a:fld>
            <a:endParaRPr lang="en-US" dirty="0"/>
          </a:p>
        </p:txBody>
      </p:sp>
      <p:sp>
        <p:nvSpPr>
          <p:cNvPr id="4" name="Title 3">
            <a:extLst>
              <a:ext uri="{FF2B5EF4-FFF2-40B4-BE49-F238E27FC236}">
                <a16:creationId xmlns:a16="http://schemas.microsoft.com/office/drawing/2014/main" id="{A4F02C4D-87FD-B477-320F-F3EF48A238F9}"/>
              </a:ext>
            </a:extLst>
          </p:cNvPr>
          <p:cNvSpPr>
            <a:spLocks noGrp="1"/>
          </p:cNvSpPr>
          <p:nvPr>
            <p:ph type="title"/>
          </p:nvPr>
        </p:nvSpPr>
        <p:spPr/>
        <p:txBody>
          <a:bodyPr/>
          <a:lstStyle/>
          <a:p>
            <a:r>
              <a:rPr lang="en-US" dirty="0"/>
              <a:t>0. Import functions</a:t>
            </a:r>
          </a:p>
        </p:txBody>
      </p:sp>
      <p:pic>
        <p:nvPicPr>
          <p:cNvPr id="6" name="Picture 5">
            <a:extLst>
              <a:ext uri="{FF2B5EF4-FFF2-40B4-BE49-F238E27FC236}">
                <a16:creationId xmlns:a16="http://schemas.microsoft.com/office/drawing/2014/main" id="{178644FA-249B-E374-5022-0D6868E33055}"/>
              </a:ext>
            </a:extLst>
          </p:cNvPr>
          <p:cNvPicPr>
            <a:picLocks noChangeAspect="1"/>
          </p:cNvPicPr>
          <p:nvPr/>
        </p:nvPicPr>
        <p:blipFill>
          <a:blip r:embed="rId2"/>
          <a:stretch>
            <a:fillRect/>
          </a:stretch>
        </p:blipFill>
        <p:spPr>
          <a:xfrm>
            <a:off x="627635" y="975707"/>
            <a:ext cx="6420209" cy="4309726"/>
          </a:xfrm>
          <a:prstGeom prst="rect">
            <a:avLst/>
          </a:prstGeom>
        </p:spPr>
      </p:pic>
    </p:spTree>
    <p:extLst>
      <p:ext uri="{BB962C8B-B14F-4D97-AF65-F5344CB8AC3E}">
        <p14:creationId xmlns:p14="http://schemas.microsoft.com/office/powerpoint/2010/main" val="3961036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866609-9681-E728-E48D-57D5A869B2F0}"/>
              </a:ext>
            </a:extLst>
          </p:cNvPr>
          <p:cNvSpPr>
            <a:spLocks noGrp="1"/>
          </p:cNvSpPr>
          <p:nvPr>
            <p:ph idx="1"/>
          </p:nvPr>
        </p:nvSpPr>
        <p:spPr>
          <a:xfrm>
            <a:off x="949183" y="584174"/>
            <a:ext cx="10515600" cy="1572432"/>
          </a:xfrm>
        </p:spPr>
        <p:txBody>
          <a:bodyPr>
            <a:noAutofit/>
          </a:bodyPr>
          <a:lstStyle/>
          <a:p>
            <a:pPr marL="0" indent="0">
              <a:lnSpc>
                <a:spcPct val="100000"/>
              </a:lnSpc>
              <a:buNone/>
            </a:pPr>
            <a:r>
              <a:rPr lang="en-US" dirty="0"/>
              <a:t>This data frame contains:</a:t>
            </a:r>
          </a:p>
          <a:p>
            <a:pPr>
              <a:lnSpc>
                <a:spcPct val="100000"/>
              </a:lnSpc>
              <a:buFont typeface="Arial" panose="020B0604020202020204" pitchFamily="34" charset="0"/>
              <a:buChar char="•"/>
            </a:pPr>
            <a:r>
              <a:rPr lang="en-US" dirty="0"/>
              <a:t>11 columns of chemical items</a:t>
            </a:r>
          </a:p>
          <a:p>
            <a:pPr>
              <a:lnSpc>
                <a:spcPct val="100000"/>
              </a:lnSpc>
              <a:buFont typeface="Arial" panose="020B0604020202020204" pitchFamily="34" charset="0"/>
              <a:buChar char="•"/>
            </a:pPr>
            <a:r>
              <a:rPr lang="en-US" dirty="0"/>
              <a:t>1 column of quality score (3~8) </a:t>
            </a:r>
          </a:p>
          <a:p>
            <a:pPr>
              <a:lnSpc>
                <a:spcPct val="100000"/>
              </a:lnSpc>
              <a:buFont typeface="Arial" panose="020B0604020202020204" pitchFamily="34" charset="0"/>
              <a:buChar char="•"/>
            </a:pPr>
            <a:r>
              <a:rPr lang="en-US" dirty="0"/>
              <a:t>1 column of wine ID</a:t>
            </a:r>
          </a:p>
        </p:txBody>
      </p:sp>
      <p:sp>
        <p:nvSpPr>
          <p:cNvPr id="3" name="Slide Number Placeholder 2">
            <a:extLst>
              <a:ext uri="{FF2B5EF4-FFF2-40B4-BE49-F238E27FC236}">
                <a16:creationId xmlns:a16="http://schemas.microsoft.com/office/drawing/2014/main" id="{6374C166-A2D7-99A2-FD3F-7C099803F7BD}"/>
              </a:ext>
            </a:extLst>
          </p:cNvPr>
          <p:cNvSpPr>
            <a:spLocks noGrp="1"/>
          </p:cNvSpPr>
          <p:nvPr>
            <p:ph type="sldNum" sz="quarter" idx="12"/>
          </p:nvPr>
        </p:nvSpPr>
        <p:spPr/>
        <p:txBody>
          <a:bodyPr/>
          <a:lstStyle/>
          <a:p>
            <a:fld id="{75775524-6676-4C9C-95FB-213583985665}" type="slidenum">
              <a:rPr lang="en-US" smtClean="0"/>
              <a:pPr/>
              <a:t>4</a:t>
            </a:fld>
            <a:endParaRPr lang="en-US" dirty="0"/>
          </a:p>
        </p:txBody>
      </p:sp>
      <p:sp>
        <p:nvSpPr>
          <p:cNvPr id="4" name="Title 3">
            <a:extLst>
              <a:ext uri="{FF2B5EF4-FFF2-40B4-BE49-F238E27FC236}">
                <a16:creationId xmlns:a16="http://schemas.microsoft.com/office/drawing/2014/main" id="{2F33E8EC-A03B-601D-9959-98CB77CD8F69}"/>
              </a:ext>
            </a:extLst>
          </p:cNvPr>
          <p:cNvSpPr>
            <a:spLocks noGrp="1"/>
          </p:cNvSpPr>
          <p:nvPr>
            <p:ph type="title"/>
          </p:nvPr>
        </p:nvSpPr>
        <p:spPr/>
        <p:txBody>
          <a:bodyPr/>
          <a:lstStyle/>
          <a:p>
            <a:r>
              <a:rPr lang="en-US" dirty="0"/>
              <a:t>1. Collect and clean data</a:t>
            </a:r>
            <a:r>
              <a:rPr lang="zh-TW" altLang="en-US" dirty="0"/>
              <a:t> </a:t>
            </a:r>
            <a:r>
              <a:rPr lang="en-US" altLang="zh-TW" dirty="0"/>
              <a:t>(1/3)</a:t>
            </a:r>
            <a:endParaRPr lang="en-US" dirty="0"/>
          </a:p>
        </p:txBody>
      </p:sp>
      <p:pic>
        <p:nvPicPr>
          <p:cNvPr id="8" name="Picture 7">
            <a:extLst>
              <a:ext uri="{FF2B5EF4-FFF2-40B4-BE49-F238E27FC236}">
                <a16:creationId xmlns:a16="http://schemas.microsoft.com/office/drawing/2014/main" id="{A62D69A0-065E-6552-A75F-E6EB056F20D3}"/>
              </a:ext>
            </a:extLst>
          </p:cNvPr>
          <p:cNvPicPr>
            <a:picLocks noChangeAspect="1"/>
          </p:cNvPicPr>
          <p:nvPr/>
        </p:nvPicPr>
        <p:blipFill>
          <a:blip r:embed="rId2"/>
          <a:stretch>
            <a:fillRect/>
          </a:stretch>
        </p:blipFill>
        <p:spPr>
          <a:xfrm>
            <a:off x="1337097" y="2097771"/>
            <a:ext cx="3633970" cy="809917"/>
          </a:xfrm>
          <a:prstGeom prst="rect">
            <a:avLst/>
          </a:prstGeom>
        </p:spPr>
      </p:pic>
      <p:pic>
        <p:nvPicPr>
          <p:cNvPr id="23" name="Picture 22">
            <a:extLst>
              <a:ext uri="{FF2B5EF4-FFF2-40B4-BE49-F238E27FC236}">
                <a16:creationId xmlns:a16="http://schemas.microsoft.com/office/drawing/2014/main" id="{EDBA0EB2-5A56-5FF8-5702-2BFBDADD1379}"/>
              </a:ext>
            </a:extLst>
          </p:cNvPr>
          <p:cNvPicPr>
            <a:picLocks noChangeAspect="1"/>
          </p:cNvPicPr>
          <p:nvPr/>
        </p:nvPicPr>
        <p:blipFill>
          <a:blip r:embed="rId3"/>
          <a:stretch>
            <a:fillRect/>
          </a:stretch>
        </p:blipFill>
        <p:spPr>
          <a:xfrm>
            <a:off x="949183" y="2977285"/>
            <a:ext cx="10150492" cy="3780000"/>
          </a:xfrm>
          <a:prstGeom prst="rect">
            <a:avLst/>
          </a:prstGeom>
        </p:spPr>
      </p:pic>
      <p:sp>
        <p:nvSpPr>
          <p:cNvPr id="5" name="Rectangle 4">
            <a:extLst>
              <a:ext uri="{FF2B5EF4-FFF2-40B4-BE49-F238E27FC236}">
                <a16:creationId xmlns:a16="http://schemas.microsoft.com/office/drawing/2014/main" id="{0731483F-E076-E2E7-E880-26BD8058E9F2}"/>
              </a:ext>
            </a:extLst>
          </p:cNvPr>
          <p:cNvSpPr/>
          <p:nvPr/>
        </p:nvSpPr>
        <p:spPr>
          <a:xfrm>
            <a:off x="1371600" y="2872596"/>
            <a:ext cx="8738558" cy="3536830"/>
          </a:xfrm>
          <a:prstGeom prst="rect">
            <a:avLst/>
          </a:prstGeom>
          <a:noFill/>
          <a:ln w="38100">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DA65017-3D21-F72D-1D87-8F2401AC3B4E}"/>
              </a:ext>
            </a:extLst>
          </p:cNvPr>
          <p:cNvSpPr/>
          <p:nvPr/>
        </p:nvSpPr>
        <p:spPr>
          <a:xfrm>
            <a:off x="10144661" y="2872596"/>
            <a:ext cx="569347" cy="353683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4F75B04-BB26-726F-E403-B1F03D59D7CC}"/>
              </a:ext>
            </a:extLst>
          </p:cNvPr>
          <p:cNvPicPr>
            <a:picLocks noChangeAspect="1"/>
          </p:cNvPicPr>
          <p:nvPr/>
        </p:nvPicPr>
        <p:blipFill>
          <a:blip r:embed="rId4"/>
          <a:stretch>
            <a:fillRect/>
          </a:stretch>
        </p:blipFill>
        <p:spPr>
          <a:xfrm>
            <a:off x="7685624" y="250961"/>
            <a:ext cx="3878740" cy="2398186"/>
          </a:xfrm>
          <a:prstGeom prst="rect">
            <a:avLst/>
          </a:prstGeom>
        </p:spPr>
      </p:pic>
      <p:sp>
        <p:nvSpPr>
          <p:cNvPr id="11" name="TextBox 10">
            <a:extLst>
              <a:ext uri="{FF2B5EF4-FFF2-40B4-BE49-F238E27FC236}">
                <a16:creationId xmlns:a16="http://schemas.microsoft.com/office/drawing/2014/main" id="{4B7CB6AC-107B-99DE-4A00-414BE9E8F830}"/>
              </a:ext>
            </a:extLst>
          </p:cNvPr>
          <p:cNvSpPr txBox="1"/>
          <p:nvPr/>
        </p:nvSpPr>
        <p:spPr>
          <a:xfrm>
            <a:off x="6541334" y="752129"/>
            <a:ext cx="1229411" cy="1700466"/>
          </a:xfrm>
          <a:prstGeom prst="rect">
            <a:avLst/>
          </a:prstGeom>
          <a:noFill/>
        </p:spPr>
        <p:txBody>
          <a:bodyPr wrap="square">
            <a:spAutoFit/>
          </a:bodyPr>
          <a:lstStyle/>
          <a:p>
            <a:pPr algn="r"/>
            <a:r>
              <a:rPr lang="zh-TW" altLang="en-US" sz="950" dirty="0"/>
              <a:t>固定酸度</a:t>
            </a:r>
            <a:endParaRPr lang="en-US" altLang="zh-TW" sz="950" dirty="0"/>
          </a:p>
          <a:p>
            <a:pPr algn="r"/>
            <a:r>
              <a:rPr lang="zh-TW" altLang="en-US" sz="950" dirty="0"/>
              <a:t>揮發性酸度</a:t>
            </a:r>
            <a:endParaRPr lang="en-US" altLang="zh-TW" sz="950" dirty="0"/>
          </a:p>
          <a:p>
            <a:pPr algn="r"/>
            <a:r>
              <a:rPr lang="zh-TW" altLang="en-US" sz="950" dirty="0"/>
              <a:t>檸檬酸</a:t>
            </a:r>
            <a:endParaRPr lang="en-US" altLang="zh-TW" sz="950" dirty="0"/>
          </a:p>
          <a:p>
            <a:pPr algn="r"/>
            <a:r>
              <a:rPr lang="zh-TW" altLang="en-US" sz="950" dirty="0"/>
              <a:t>殘糖</a:t>
            </a:r>
            <a:endParaRPr lang="en-US" altLang="zh-TW" sz="950" dirty="0"/>
          </a:p>
          <a:p>
            <a:pPr algn="r"/>
            <a:r>
              <a:rPr lang="zh-TW" altLang="en-US" sz="950" dirty="0"/>
              <a:t>氯化物</a:t>
            </a:r>
            <a:endParaRPr lang="en-US" altLang="zh-TW" sz="950" dirty="0"/>
          </a:p>
          <a:p>
            <a:pPr algn="r"/>
            <a:r>
              <a:rPr lang="zh-TW" altLang="en-US" sz="950" dirty="0"/>
              <a:t>遊離二氧化硫</a:t>
            </a:r>
            <a:endParaRPr lang="en-US" altLang="zh-TW" sz="950" dirty="0"/>
          </a:p>
          <a:p>
            <a:pPr algn="r"/>
            <a:r>
              <a:rPr lang="zh-TW" altLang="en-US" sz="950" dirty="0"/>
              <a:t>總二氧化硫</a:t>
            </a:r>
            <a:endParaRPr lang="en-US" altLang="zh-TW" sz="950" dirty="0"/>
          </a:p>
          <a:p>
            <a:pPr algn="r"/>
            <a:r>
              <a:rPr lang="zh-TW" altLang="en-US" sz="950" dirty="0"/>
              <a:t>密度</a:t>
            </a:r>
            <a:endParaRPr lang="en-US" altLang="zh-TW" sz="950" dirty="0"/>
          </a:p>
          <a:p>
            <a:pPr algn="r"/>
            <a:r>
              <a:rPr lang="en-US" altLang="zh-TW" sz="950" dirty="0"/>
              <a:t>pH</a:t>
            </a:r>
            <a:r>
              <a:rPr lang="zh-TW" altLang="en-US" sz="950" dirty="0"/>
              <a:t>值</a:t>
            </a:r>
            <a:endParaRPr lang="en-US" altLang="zh-TW" sz="950" dirty="0"/>
          </a:p>
          <a:p>
            <a:pPr algn="r"/>
            <a:r>
              <a:rPr lang="zh-TW" altLang="en-US" sz="950" dirty="0"/>
              <a:t>硫酸鹽</a:t>
            </a:r>
            <a:endParaRPr lang="en-US" altLang="zh-TW" sz="950" dirty="0"/>
          </a:p>
          <a:p>
            <a:pPr algn="r"/>
            <a:r>
              <a:rPr lang="zh-TW" altLang="en-US" sz="950" dirty="0"/>
              <a:t>酒精</a:t>
            </a:r>
            <a:endParaRPr lang="en-US" sz="950" dirty="0"/>
          </a:p>
        </p:txBody>
      </p:sp>
    </p:spTree>
    <p:extLst>
      <p:ext uri="{BB962C8B-B14F-4D97-AF65-F5344CB8AC3E}">
        <p14:creationId xmlns:p14="http://schemas.microsoft.com/office/powerpoint/2010/main" val="1193909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14AEB0-B282-42CB-9FAE-7CC07359C3F5}"/>
              </a:ext>
            </a:extLst>
          </p:cNvPr>
          <p:cNvSpPr>
            <a:spLocks noGrp="1"/>
          </p:cNvSpPr>
          <p:nvPr>
            <p:ph type="sldNum" sz="quarter" idx="12"/>
          </p:nvPr>
        </p:nvSpPr>
        <p:spPr/>
        <p:txBody>
          <a:bodyPr/>
          <a:lstStyle/>
          <a:p>
            <a:fld id="{75775524-6676-4C9C-95FB-213583985665}" type="slidenum">
              <a:rPr lang="en-US" smtClean="0"/>
              <a:pPr/>
              <a:t>5</a:t>
            </a:fld>
            <a:endParaRPr lang="en-US" dirty="0"/>
          </a:p>
        </p:txBody>
      </p:sp>
      <p:sp>
        <p:nvSpPr>
          <p:cNvPr id="4" name="Title 3">
            <a:extLst>
              <a:ext uri="{FF2B5EF4-FFF2-40B4-BE49-F238E27FC236}">
                <a16:creationId xmlns:a16="http://schemas.microsoft.com/office/drawing/2014/main" id="{1F2B8E39-EDCD-7363-7E9C-5EABF6D3E894}"/>
              </a:ext>
            </a:extLst>
          </p:cNvPr>
          <p:cNvSpPr>
            <a:spLocks noGrp="1"/>
          </p:cNvSpPr>
          <p:nvPr>
            <p:ph type="title"/>
          </p:nvPr>
        </p:nvSpPr>
        <p:spPr/>
        <p:txBody>
          <a:bodyPr/>
          <a:lstStyle/>
          <a:p>
            <a:r>
              <a:rPr lang="en-US" dirty="0"/>
              <a:t>1. Collect and clean data</a:t>
            </a:r>
            <a:r>
              <a:rPr lang="zh-TW" altLang="en-US" dirty="0"/>
              <a:t> </a:t>
            </a:r>
            <a:r>
              <a:rPr lang="en-US" altLang="zh-TW" dirty="0"/>
              <a:t>(2/3)</a:t>
            </a:r>
            <a:endParaRPr lang="en-US" dirty="0"/>
          </a:p>
        </p:txBody>
      </p:sp>
      <p:pic>
        <p:nvPicPr>
          <p:cNvPr id="6" name="Picture 5">
            <a:extLst>
              <a:ext uri="{FF2B5EF4-FFF2-40B4-BE49-F238E27FC236}">
                <a16:creationId xmlns:a16="http://schemas.microsoft.com/office/drawing/2014/main" id="{FD381939-A85B-3EDF-B310-10543B019E64}"/>
              </a:ext>
            </a:extLst>
          </p:cNvPr>
          <p:cNvPicPr>
            <a:picLocks noChangeAspect="1"/>
          </p:cNvPicPr>
          <p:nvPr/>
        </p:nvPicPr>
        <p:blipFill>
          <a:blip r:embed="rId2"/>
          <a:srcRect t="17296"/>
          <a:stretch/>
        </p:blipFill>
        <p:spPr>
          <a:xfrm>
            <a:off x="8494241" y="324942"/>
            <a:ext cx="2207253" cy="2360678"/>
          </a:xfrm>
          <a:prstGeom prst="rect">
            <a:avLst/>
          </a:prstGeom>
        </p:spPr>
      </p:pic>
      <p:sp>
        <p:nvSpPr>
          <p:cNvPr id="8" name="TextBox 7">
            <a:extLst>
              <a:ext uri="{FF2B5EF4-FFF2-40B4-BE49-F238E27FC236}">
                <a16:creationId xmlns:a16="http://schemas.microsoft.com/office/drawing/2014/main" id="{BDBF48D9-BABE-58C8-9288-E34FACF0AB26}"/>
              </a:ext>
            </a:extLst>
          </p:cNvPr>
          <p:cNvSpPr txBox="1"/>
          <p:nvPr/>
        </p:nvSpPr>
        <p:spPr>
          <a:xfrm>
            <a:off x="949183" y="751092"/>
            <a:ext cx="7885444" cy="369332"/>
          </a:xfrm>
          <a:prstGeom prst="rect">
            <a:avLst/>
          </a:prstGeom>
          <a:noFill/>
        </p:spPr>
        <p:txBody>
          <a:bodyPr wrap="square">
            <a:spAutoFit/>
          </a:bodyPr>
          <a:lstStyle/>
          <a:p>
            <a:pPr algn="l">
              <a:spcBef>
                <a:spcPts val="756"/>
              </a:spcBef>
              <a:spcAft>
                <a:spcPts val="504"/>
              </a:spcAft>
            </a:pPr>
            <a:r>
              <a:rPr lang="en-US" b="0" i="0" dirty="0">
                <a:effectLst/>
                <a:latin typeface="Times New Roman" panose="02020603050405020304" pitchFamily="18" charset="0"/>
                <a:cs typeface="Times New Roman" panose="02020603050405020304" pitchFamily="18" charset="0"/>
              </a:rPr>
              <a:t>This dataset is clear.</a:t>
            </a:r>
          </a:p>
        </p:txBody>
      </p:sp>
      <p:pic>
        <p:nvPicPr>
          <p:cNvPr id="12" name="Picture 11">
            <a:extLst>
              <a:ext uri="{FF2B5EF4-FFF2-40B4-BE49-F238E27FC236}">
                <a16:creationId xmlns:a16="http://schemas.microsoft.com/office/drawing/2014/main" id="{A95002A3-94F2-462F-30BD-661D70812DA6}"/>
              </a:ext>
            </a:extLst>
          </p:cNvPr>
          <p:cNvPicPr>
            <a:picLocks noChangeAspect="1"/>
          </p:cNvPicPr>
          <p:nvPr/>
        </p:nvPicPr>
        <p:blipFill>
          <a:blip r:embed="rId3"/>
          <a:stretch>
            <a:fillRect/>
          </a:stretch>
        </p:blipFill>
        <p:spPr>
          <a:xfrm>
            <a:off x="949183" y="2449721"/>
            <a:ext cx="4284000" cy="416032"/>
          </a:xfrm>
          <a:prstGeom prst="rect">
            <a:avLst/>
          </a:prstGeom>
        </p:spPr>
      </p:pic>
      <p:pic>
        <p:nvPicPr>
          <p:cNvPr id="13" name="Picture 12">
            <a:extLst>
              <a:ext uri="{FF2B5EF4-FFF2-40B4-BE49-F238E27FC236}">
                <a16:creationId xmlns:a16="http://schemas.microsoft.com/office/drawing/2014/main" id="{4E9FAD9A-FF93-0CD6-CF17-611DB1969B8C}"/>
              </a:ext>
            </a:extLst>
          </p:cNvPr>
          <p:cNvPicPr>
            <a:picLocks noChangeAspect="1"/>
          </p:cNvPicPr>
          <p:nvPr/>
        </p:nvPicPr>
        <p:blipFill>
          <a:blip r:embed="rId4"/>
          <a:stretch>
            <a:fillRect/>
          </a:stretch>
        </p:blipFill>
        <p:spPr>
          <a:xfrm>
            <a:off x="949183" y="2977285"/>
            <a:ext cx="9752311" cy="3775940"/>
          </a:xfrm>
          <a:prstGeom prst="rect">
            <a:avLst/>
          </a:prstGeom>
        </p:spPr>
      </p:pic>
      <p:pic>
        <p:nvPicPr>
          <p:cNvPr id="15" name="Picture 14">
            <a:extLst>
              <a:ext uri="{FF2B5EF4-FFF2-40B4-BE49-F238E27FC236}">
                <a16:creationId xmlns:a16="http://schemas.microsoft.com/office/drawing/2014/main" id="{05B14462-32D9-A440-881F-B08EA6064332}"/>
              </a:ext>
            </a:extLst>
          </p:cNvPr>
          <p:cNvPicPr>
            <a:picLocks noChangeAspect="1"/>
          </p:cNvPicPr>
          <p:nvPr/>
        </p:nvPicPr>
        <p:blipFill>
          <a:blip r:embed="rId5"/>
          <a:stretch>
            <a:fillRect/>
          </a:stretch>
        </p:blipFill>
        <p:spPr>
          <a:xfrm>
            <a:off x="949183" y="1120424"/>
            <a:ext cx="2748578" cy="438020"/>
          </a:xfrm>
          <a:prstGeom prst="rect">
            <a:avLst/>
          </a:prstGeom>
        </p:spPr>
      </p:pic>
      <p:sp>
        <p:nvSpPr>
          <p:cNvPr id="17" name="TextBox 16">
            <a:extLst>
              <a:ext uri="{FF2B5EF4-FFF2-40B4-BE49-F238E27FC236}">
                <a16:creationId xmlns:a16="http://schemas.microsoft.com/office/drawing/2014/main" id="{7703EE83-99F1-6584-37B0-E9271A1D1286}"/>
              </a:ext>
            </a:extLst>
          </p:cNvPr>
          <p:cNvSpPr txBox="1"/>
          <p:nvPr/>
        </p:nvSpPr>
        <p:spPr>
          <a:xfrm>
            <a:off x="949183" y="2024623"/>
            <a:ext cx="6094324" cy="369332"/>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However, the feature 'Id' is not useful, and we will drop it</a:t>
            </a:r>
            <a:r>
              <a:rPr lang="en-US" dirty="0">
                <a:latin typeface="Times New Roman" panose="02020603050405020304" pitchFamily="18" charset="0"/>
                <a:cs typeface="Times New Roman" panose="02020603050405020304" pitchFamily="18" charset="0"/>
              </a:rPr>
              <a:t>.</a:t>
            </a:r>
            <a:endParaRPr lang="en-US" dirty="0"/>
          </a:p>
        </p:txBody>
      </p:sp>
      <p:cxnSp>
        <p:nvCxnSpPr>
          <p:cNvPr id="19" name="Straight Arrow Connector 18">
            <a:extLst>
              <a:ext uri="{FF2B5EF4-FFF2-40B4-BE49-F238E27FC236}">
                <a16:creationId xmlns:a16="http://schemas.microsoft.com/office/drawing/2014/main" id="{E09ADF2A-B274-50E7-ACBE-5A9BF3B3D8F5}"/>
              </a:ext>
            </a:extLst>
          </p:cNvPr>
          <p:cNvCxnSpPr>
            <a:cxnSpLocks/>
          </p:cNvCxnSpPr>
          <p:nvPr/>
        </p:nvCxnSpPr>
        <p:spPr>
          <a:xfrm>
            <a:off x="3858567" y="1339434"/>
            <a:ext cx="463567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42815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ED7119-56F4-F1AF-CE76-44CFEB6CAB15}"/>
              </a:ext>
            </a:extLst>
          </p:cNvPr>
          <p:cNvSpPr>
            <a:spLocks noGrp="1"/>
          </p:cNvSpPr>
          <p:nvPr>
            <p:ph type="sldNum" sz="quarter" idx="12"/>
          </p:nvPr>
        </p:nvSpPr>
        <p:spPr/>
        <p:txBody>
          <a:bodyPr/>
          <a:lstStyle/>
          <a:p>
            <a:fld id="{75775524-6676-4C9C-95FB-213583985665}" type="slidenum">
              <a:rPr lang="en-US" smtClean="0"/>
              <a:pPr/>
              <a:t>6</a:t>
            </a:fld>
            <a:endParaRPr lang="en-US" dirty="0"/>
          </a:p>
        </p:txBody>
      </p:sp>
      <p:sp>
        <p:nvSpPr>
          <p:cNvPr id="4" name="Title 3">
            <a:extLst>
              <a:ext uri="{FF2B5EF4-FFF2-40B4-BE49-F238E27FC236}">
                <a16:creationId xmlns:a16="http://schemas.microsoft.com/office/drawing/2014/main" id="{60466939-CBEA-EB97-4515-23C485843E91}"/>
              </a:ext>
            </a:extLst>
          </p:cNvPr>
          <p:cNvSpPr>
            <a:spLocks noGrp="1"/>
          </p:cNvSpPr>
          <p:nvPr>
            <p:ph type="title"/>
          </p:nvPr>
        </p:nvSpPr>
        <p:spPr/>
        <p:txBody>
          <a:bodyPr/>
          <a:lstStyle/>
          <a:p>
            <a:r>
              <a:rPr lang="en-US" dirty="0"/>
              <a:t>1. Collect and clean data</a:t>
            </a:r>
            <a:r>
              <a:rPr lang="zh-TW" altLang="en-US" dirty="0"/>
              <a:t> </a:t>
            </a:r>
            <a:r>
              <a:rPr lang="en-US" altLang="zh-TW" dirty="0"/>
              <a:t>(3/3)</a:t>
            </a:r>
            <a:endParaRPr lang="en-US" dirty="0"/>
          </a:p>
        </p:txBody>
      </p:sp>
      <p:pic>
        <p:nvPicPr>
          <p:cNvPr id="8" name="Picture 7">
            <a:extLst>
              <a:ext uri="{FF2B5EF4-FFF2-40B4-BE49-F238E27FC236}">
                <a16:creationId xmlns:a16="http://schemas.microsoft.com/office/drawing/2014/main" id="{3B5F978D-C8F0-A96D-E26D-6429653BB6AD}"/>
              </a:ext>
            </a:extLst>
          </p:cNvPr>
          <p:cNvPicPr>
            <a:picLocks noChangeAspect="1"/>
          </p:cNvPicPr>
          <p:nvPr/>
        </p:nvPicPr>
        <p:blipFill>
          <a:blip r:embed="rId2"/>
          <a:srcRect t="5975"/>
          <a:stretch/>
        </p:blipFill>
        <p:spPr>
          <a:xfrm>
            <a:off x="917804" y="1321068"/>
            <a:ext cx="9900000" cy="5455547"/>
          </a:xfrm>
          <a:prstGeom prst="rect">
            <a:avLst/>
          </a:prstGeom>
        </p:spPr>
      </p:pic>
      <p:sp>
        <p:nvSpPr>
          <p:cNvPr id="10" name="TextBox 9">
            <a:extLst>
              <a:ext uri="{FF2B5EF4-FFF2-40B4-BE49-F238E27FC236}">
                <a16:creationId xmlns:a16="http://schemas.microsoft.com/office/drawing/2014/main" id="{6EA498B5-426E-6EDD-ECE5-930C7E7F9A2A}"/>
              </a:ext>
            </a:extLst>
          </p:cNvPr>
          <p:cNvSpPr txBox="1"/>
          <p:nvPr/>
        </p:nvSpPr>
        <p:spPr>
          <a:xfrm>
            <a:off x="788410" y="743501"/>
            <a:ext cx="609432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Standardize all features</a:t>
            </a:r>
          </a:p>
        </p:txBody>
      </p:sp>
    </p:spTree>
    <p:extLst>
      <p:ext uri="{BB962C8B-B14F-4D97-AF65-F5344CB8AC3E}">
        <p14:creationId xmlns:p14="http://schemas.microsoft.com/office/powerpoint/2010/main" val="37417967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51D0DD-A69E-ADC8-C96D-C9EDF8D3719E}"/>
              </a:ext>
            </a:extLst>
          </p:cNvPr>
          <p:cNvSpPr>
            <a:spLocks noGrp="1"/>
          </p:cNvSpPr>
          <p:nvPr>
            <p:ph type="sldNum" sz="quarter" idx="12"/>
          </p:nvPr>
        </p:nvSpPr>
        <p:spPr/>
        <p:txBody>
          <a:bodyPr/>
          <a:lstStyle/>
          <a:p>
            <a:fld id="{75775524-6676-4C9C-95FB-213583985665}" type="slidenum">
              <a:rPr lang="en-US" smtClean="0"/>
              <a:pPr/>
              <a:t>7</a:t>
            </a:fld>
            <a:endParaRPr lang="en-US" dirty="0"/>
          </a:p>
        </p:txBody>
      </p:sp>
      <p:sp>
        <p:nvSpPr>
          <p:cNvPr id="4" name="Title 3">
            <a:extLst>
              <a:ext uri="{FF2B5EF4-FFF2-40B4-BE49-F238E27FC236}">
                <a16:creationId xmlns:a16="http://schemas.microsoft.com/office/drawing/2014/main" id="{BA8F1282-6E67-BB26-F8E1-BFD25A3053AC}"/>
              </a:ext>
            </a:extLst>
          </p:cNvPr>
          <p:cNvSpPr>
            <a:spLocks noGrp="1"/>
          </p:cNvSpPr>
          <p:nvPr>
            <p:ph type="title"/>
          </p:nvPr>
        </p:nvSpPr>
        <p:spPr/>
        <p:txBody>
          <a:bodyPr/>
          <a:lstStyle/>
          <a:p>
            <a:r>
              <a:rPr lang="en-US" dirty="0"/>
              <a:t>2. Train through various models</a:t>
            </a:r>
          </a:p>
        </p:txBody>
      </p:sp>
      <p:sp>
        <p:nvSpPr>
          <p:cNvPr id="6" name="TextBox 5">
            <a:extLst>
              <a:ext uri="{FF2B5EF4-FFF2-40B4-BE49-F238E27FC236}">
                <a16:creationId xmlns:a16="http://schemas.microsoft.com/office/drawing/2014/main" id="{0DD5A8E6-B131-B327-A85D-BE5B9F2628F9}"/>
              </a:ext>
            </a:extLst>
          </p:cNvPr>
          <p:cNvSpPr txBox="1"/>
          <p:nvPr/>
        </p:nvSpPr>
        <p:spPr>
          <a:xfrm>
            <a:off x="715945" y="1016112"/>
            <a:ext cx="6094324" cy="369332"/>
          </a:xfrm>
          <a:prstGeom prst="rect">
            <a:avLst/>
          </a:prstGeom>
          <a:noFill/>
        </p:spPr>
        <p:txBody>
          <a:bodyPr wrap="square">
            <a:spAutoFit/>
          </a:bodyPr>
          <a:lstStyle/>
          <a:p>
            <a:pPr algn="l">
              <a:spcBef>
                <a:spcPts val="756"/>
              </a:spcBef>
              <a:spcAft>
                <a:spcPts val="504"/>
              </a:spcAft>
            </a:pPr>
            <a:r>
              <a:rPr lang="en-US" b="0" i="0" dirty="0">
                <a:effectLst/>
                <a:latin typeface="Times New Roman" panose="02020603050405020304" pitchFamily="18" charset="0"/>
                <a:cs typeface="Times New Roman" panose="02020603050405020304" pitchFamily="18" charset="0"/>
              </a:rPr>
              <a:t>Split 70% training and 30% testing data</a:t>
            </a:r>
          </a:p>
        </p:txBody>
      </p:sp>
      <p:pic>
        <p:nvPicPr>
          <p:cNvPr id="8" name="Picture 7">
            <a:extLst>
              <a:ext uri="{FF2B5EF4-FFF2-40B4-BE49-F238E27FC236}">
                <a16:creationId xmlns:a16="http://schemas.microsoft.com/office/drawing/2014/main" id="{04E99D9E-A0A1-9C9A-4759-76D536D90564}"/>
              </a:ext>
            </a:extLst>
          </p:cNvPr>
          <p:cNvPicPr>
            <a:picLocks noChangeAspect="1"/>
          </p:cNvPicPr>
          <p:nvPr/>
        </p:nvPicPr>
        <p:blipFill>
          <a:blip r:embed="rId2"/>
          <a:stretch>
            <a:fillRect/>
          </a:stretch>
        </p:blipFill>
        <p:spPr>
          <a:xfrm>
            <a:off x="715945" y="1658055"/>
            <a:ext cx="6906589" cy="1324160"/>
          </a:xfrm>
          <a:prstGeom prst="rect">
            <a:avLst/>
          </a:prstGeom>
        </p:spPr>
      </p:pic>
    </p:spTree>
    <p:extLst>
      <p:ext uri="{BB962C8B-B14F-4D97-AF65-F5344CB8AC3E}">
        <p14:creationId xmlns:p14="http://schemas.microsoft.com/office/powerpoint/2010/main" val="12046253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FFA4AC-7D95-A656-89E0-90C14F580F27}"/>
              </a:ext>
            </a:extLst>
          </p:cNvPr>
          <p:cNvSpPr>
            <a:spLocks noGrp="1"/>
          </p:cNvSpPr>
          <p:nvPr>
            <p:ph type="sldNum" sz="quarter" idx="12"/>
          </p:nvPr>
        </p:nvSpPr>
        <p:spPr/>
        <p:txBody>
          <a:bodyPr/>
          <a:lstStyle/>
          <a:p>
            <a:fld id="{75775524-6676-4C9C-95FB-213583985665}" type="slidenum">
              <a:rPr lang="en-US" smtClean="0"/>
              <a:pPr/>
              <a:t>8</a:t>
            </a:fld>
            <a:endParaRPr lang="en-US" dirty="0"/>
          </a:p>
        </p:txBody>
      </p:sp>
      <p:sp>
        <p:nvSpPr>
          <p:cNvPr id="4" name="Title 3">
            <a:extLst>
              <a:ext uri="{FF2B5EF4-FFF2-40B4-BE49-F238E27FC236}">
                <a16:creationId xmlns:a16="http://schemas.microsoft.com/office/drawing/2014/main" id="{10E37223-C688-2E4D-A352-859663A0AB5E}"/>
              </a:ext>
            </a:extLst>
          </p:cNvPr>
          <p:cNvSpPr>
            <a:spLocks noGrp="1"/>
          </p:cNvSpPr>
          <p:nvPr>
            <p:ph type="title"/>
          </p:nvPr>
        </p:nvSpPr>
        <p:spPr/>
        <p:txBody>
          <a:bodyPr/>
          <a:lstStyle/>
          <a:p>
            <a:r>
              <a:rPr lang="en-US" dirty="0"/>
              <a:t>2. Train through various models (1/2)</a:t>
            </a:r>
          </a:p>
        </p:txBody>
      </p:sp>
      <p:pic>
        <p:nvPicPr>
          <p:cNvPr id="6" name="Picture 5">
            <a:extLst>
              <a:ext uri="{FF2B5EF4-FFF2-40B4-BE49-F238E27FC236}">
                <a16:creationId xmlns:a16="http://schemas.microsoft.com/office/drawing/2014/main" id="{DC11B00E-AB07-F9F9-7490-18F09348724D}"/>
              </a:ext>
            </a:extLst>
          </p:cNvPr>
          <p:cNvPicPr>
            <a:picLocks noChangeAspect="1"/>
          </p:cNvPicPr>
          <p:nvPr/>
        </p:nvPicPr>
        <p:blipFill>
          <a:blip r:embed="rId2"/>
          <a:stretch>
            <a:fillRect/>
          </a:stretch>
        </p:blipFill>
        <p:spPr>
          <a:xfrm>
            <a:off x="733776" y="855450"/>
            <a:ext cx="4715533" cy="1790950"/>
          </a:xfrm>
          <a:prstGeom prst="rect">
            <a:avLst/>
          </a:prstGeom>
        </p:spPr>
      </p:pic>
      <p:pic>
        <p:nvPicPr>
          <p:cNvPr id="10" name="Picture 9">
            <a:extLst>
              <a:ext uri="{FF2B5EF4-FFF2-40B4-BE49-F238E27FC236}">
                <a16:creationId xmlns:a16="http://schemas.microsoft.com/office/drawing/2014/main" id="{22A9BB2F-8DB2-023E-3352-1ACDC314F9FC}"/>
              </a:ext>
            </a:extLst>
          </p:cNvPr>
          <p:cNvPicPr>
            <a:picLocks noChangeAspect="1"/>
          </p:cNvPicPr>
          <p:nvPr/>
        </p:nvPicPr>
        <p:blipFill>
          <a:blip r:embed="rId3"/>
          <a:srcRect r="3685"/>
          <a:stretch/>
        </p:blipFill>
        <p:spPr>
          <a:xfrm>
            <a:off x="228880" y="2967928"/>
            <a:ext cx="5725324" cy="3296110"/>
          </a:xfrm>
          <a:prstGeom prst="rect">
            <a:avLst/>
          </a:prstGeom>
        </p:spPr>
      </p:pic>
      <p:pic>
        <p:nvPicPr>
          <p:cNvPr id="5" name="Picture 4">
            <a:extLst>
              <a:ext uri="{FF2B5EF4-FFF2-40B4-BE49-F238E27FC236}">
                <a16:creationId xmlns:a16="http://schemas.microsoft.com/office/drawing/2014/main" id="{89015ADA-E9ED-CC6A-8E1D-D07B88BFFAC7}"/>
              </a:ext>
            </a:extLst>
          </p:cNvPr>
          <p:cNvPicPr>
            <a:picLocks noChangeAspect="1"/>
          </p:cNvPicPr>
          <p:nvPr/>
        </p:nvPicPr>
        <p:blipFill>
          <a:blip r:embed="rId4"/>
          <a:stretch>
            <a:fillRect/>
          </a:stretch>
        </p:blipFill>
        <p:spPr>
          <a:xfrm>
            <a:off x="4154648" y="2967928"/>
            <a:ext cx="7887801" cy="2876951"/>
          </a:xfrm>
          <a:prstGeom prst="rect">
            <a:avLst/>
          </a:prstGeom>
        </p:spPr>
      </p:pic>
      <p:cxnSp>
        <p:nvCxnSpPr>
          <p:cNvPr id="8" name="Straight Connector 7">
            <a:extLst>
              <a:ext uri="{FF2B5EF4-FFF2-40B4-BE49-F238E27FC236}">
                <a16:creationId xmlns:a16="http://schemas.microsoft.com/office/drawing/2014/main" id="{FB78A651-EC4D-9077-6753-5F4D3FA1830F}"/>
              </a:ext>
            </a:extLst>
          </p:cNvPr>
          <p:cNvCxnSpPr/>
          <p:nvPr/>
        </p:nvCxnSpPr>
        <p:spPr>
          <a:xfrm>
            <a:off x="3968151" y="2734574"/>
            <a:ext cx="0" cy="39222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895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2CDC24-01BE-4A5D-8CB9-8A1FC27E6939}"/>
              </a:ext>
            </a:extLst>
          </p:cNvPr>
          <p:cNvSpPr>
            <a:spLocks noGrp="1"/>
          </p:cNvSpPr>
          <p:nvPr>
            <p:ph type="sldNum" sz="quarter" idx="12"/>
          </p:nvPr>
        </p:nvSpPr>
        <p:spPr/>
        <p:txBody>
          <a:bodyPr/>
          <a:lstStyle/>
          <a:p>
            <a:fld id="{75775524-6676-4C9C-95FB-213583985665}" type="slidenum">
              <a:rPr lang="en-US" smtClean="0"/>
              <a:pPr/>
              <a:t>9</a:t>
            </a:fld>
            <a:endParaRPr lang="en-US" dirty="0"/>
          </a:p>
        </p:txBody>
      </p:sp>
      <p:sp>
        <p:nvSpPr>
          <p:cNvPr id="4" name="Title 3">
            <a:extLst>
              <a:ext uri="{FF2B5EF4-FFF2-40B4-BE49-F238E27FC236}">
                <a16:creationId xmlns:a16="http://schemas.microsoft.com/office/drawing/2014/main" id="{A72D4156-0CA4-7EA7-6D55-6767CBD26F75}"/>
              </a:ext>
            </a:extLst>
          </p:cNvPr>
          <p:cNvSpPr>
            <a:spLocks noGrp="1"/>
          </p:cNvSpPr>
          <p:nvPr>
            <p:ph type="title"/>
          </p:nvPr>
        </p:nvSpPr>
        <p:spPr/>
        <p:txBody>
          <a:bodyPr/>
          <a:lstStyle/>
          <a:p>
            <a:r>
              <a:rPr lang="en-US" dirty="0"/>
              <a:t>2. Train through various models (2/2)</a:t>
            </a:r>
          </a:p>
        </p:txBody>
      </p:sp>
      <p:pic>
        <p:nvPicPr>
          <p:cNvPr id="6" name="Picture 5">
            <a:extLst>
              <a:ext uri="{FF2B5EF4-FFF2-40B4-BE49-F238E27FC236}">
                <a16:creationId xmlns:a16="http://schemas.microsoft.com/office/drawing/2014/main" id="{04167864-DEC0-36B2-8324-AADE0E4E1C20}"/>
              </a:ext>
            </a:extLst>
          </p:cNvPr>
          <p:cNvPicPr>
            <a:picLocks noChangeAspect="1"/>
          </p:cNvPicPr>
          <p:nvPr/>
        </p:nvPicPr>
        <p:blipFill>
          <a:blip r:embed="rId2"/>
          <a:srcRect b="24718"/>
          <a:stretch/>
        </p:blipFill>
        <p:spPr>
          <a:xfrm>
            <a:off x="627636" y="743502"/>
            <a:ext cx="8425929" cy="3552454"/>
          </a:xfrm>
          <a:prstGeom prst="rect">
            <a:avLst/>
          </a:prstGeom>
        </p:spPr>
      </p:pic>
      <p:pic>
        <p:nvPicPr>
          <p:cNvPr id="8" name="Picture 7">
            <a:extLst>
              <a:ext uri="{FF2B5EF4-FFF2-40B4-BE49-F238E27FC236}">
                <a16:creationId xmlns:a16="http://schemas.microsoft.com/office/drawing/2014/main" id="{D994014C-79BD-4C23-8418-6440786D6683}"/>
              </a:ext>
            </a:extLst>
          </p:cNvPr>
          <p:cNvPicPr>
            <a:picLocks noChangeAspect="1"/>
          </p:cNvPicPr>
          <p:nvPr/>
        </p:nvPicPr>
        <p:blipFill>
          <a:blip r:embed="rId3"/>
          <a:srcRect b="9967"/>
          <a:stretch/>
        </p:blipFill>
        <p:spPr>
          <a:xfrm>
            <a:off x="7243674" y="3719615"/>
            <a:ext cx="4070770" cy="3119813"/>
          </a:xfrm>
          <a:prstGeom prst="rect">
            <a:avLst/>
          </a:prstGeom>
        </p:spPr>
      </p:pic>
      <p:sp>
        <p:nvSpPr>
          <p:cNvPr id="9" name="Rectangle 8">
            <a:extLst>
              <a:ext uri="{FF2B5EF4-FFF2-40B4-BE49-F238E27FC236}">
                <a16:creationId xmlns:a16="http://schemas.microsoft.com/office/drawing/2014/main" id="{A29637ED-0FB8-6D68-3E86-59AE2C65F408}"/>
              </a:ext>
            </a:extLst>
          </p:cNvPr>
          <p:cNvSpPr/>
          <p:nvPr/>
        </p:nvSpPr>
        <p:spPr>
          <a:xfrm>
            <a:off x="9887578" y="4632290"/>
            <a:ext cx="823965" cy="220713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DD39564-14F8-2287-F95D-DF4FF9338088}"/>
              </a:ext>
            </a:extLst>
          </p:cNvPr>
          <p:cNvSpPr txBox="1"/>
          <p:nvPr/>
        </p:nvSpPr>
        <p:spPr>
          <a:xfrm>
            <a:off x="491699" y="5731774"/>
            <a:ext cx="7121769" cy="369332"/>
          </a:xfrm>
          <a:prstGeom prst="rect">
            <a:avLst/>
          </a:prstGeom>
          <a:noFill/>
        </p:spPr>
        <p:txBody>
          <a:bodyPr wrap="square">
            <a:spAutoFit/>
          </a:bodyPr>
          <a:lstStyle/>
          <a:p>
            <a:pPr algn="l">
              <a:spcBef>
                <a:spcPts val="756"/>
              </a:spcBef>
              <a:spcAft>
                <a:spcPts val="504"/>
              </a:spcAft>
            </a:pPr>
            <a:r>
              <a:rPr lang="en-US" b="0" i="0" dirty="0">
                <a:effectLst/>
                <a:latin typeface="Times New Roman" panose="02020603050405020304" pitchFamily="18" charset="0"/>
                <a:cs typeface="Times New Roman" panose="02020603050405020304" pitchFamily="18" charset="0"/>
              </a:rPr>
              <a:t>'Random forest' is the best model for this dataset, error rate = 0.66</a:t>
            </a:r>
          </a:p>
        </p:txBody>
      </p:sp>
      <p:pic>
        <p:nvPicPr>
          <p:cNvPr id="5" name="Picture 4">
            <a:extLst>
              <a:ext uri="{FF2B5EF4-FFF2-40B4-BE49-F238E27FC236}">
                <a16:creationId xmlns:a16="http://schemas.microsoft.com/office/drawing/2014/main" id="{178032C6-B432-78FC-DCB6-463684737F68}"/>
              </a:ext>
            </a:extLst>
          </p:cNvPr>
          <p:cNvPicPr>
            <a:picLocks noChangeAspect="1"/>
          </p:cNvPicPr>
          <p:nvPr/>
        </p:nvPicPr>
        <p:blipFill>
          <a:blip r:embed="rId4"/>
          <a:stretch>
            <a:fillRect/>
          </a:stretch>
        </p:blipFill>
        <p:spPr>
          <a:xfrm>
            <a:off x="627636" y="4374240"/>
            <a:ext cx="2772162" cy="1238423"/>
          </a:xfrm>
          <a:prstGeom prst="rect">
            <a:avLst/>
          </a:prstGeom>
        </p:spPr>
      </p:pic>
      <p:sp>
        <p:nvSpPr>
          <p:cNvPr id="10" name="Rectangle 9">
            <a:extLst>
              <a:ext uri="{FF2B5EF4-FFF2-40B4-BE49-F238E27FC236}">
                <a16:creationId xmlns:a16="http://schemas.microsoft.com/office/drawing/2014/main" id="{DC2D55F2-8C65-2A56-1C36-193154AD861C}"/>
              </a:ext>
            </a:extLst>
          </p:cNvPr>
          <p:cNvSpPr/>
          <p:nvPr/>
        </p:nvSpPr>
        <p:spPr>
          <a:xfrm>
            <a:off x="656492" y="5262269"/>
            <a:ext cx="2630172" cy="14649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652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Custom 1">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21706</TotalTime>
  <Words>323</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標楷體</vt:lpstr>
      <vt:lpstr>Arial</vt:lpstr>
      <vt:lpstr>Calibri</vt:lpstr>
      <vt:lpstr>Times New Roman</vt:lpstr>
      <vt:lpstr>Office Theme</vt:lpstr>
      <vt:lpstr>Wine Quality Classification</vt:lpstr>
      <vt:lpstr>Wine Quality Dataset</vt:lpstr>
      <vt:lpstr>0. Import functions</vt:lpstr>
      <vt:lpstr>1. Collect and clean data (1/3)</vt:lpstr>
      <vt:lpstr>1. Collect and clean data (2/3)</vt:lpstr>
      <vt:lpstr>1. Collect and clean data (3/3)</vt:lpstr>
      <vt:lpstr>2. Train through various models</vt:lpstr>
      <vt:lpstr>2. Train through various models (1/2)</vt:lpstr>
      <vt:lpstr>2. Train through various models (2/2)</vt:lpstr>
      <vt:lpstr>3. Analysis the top 3 important items (1/2)</vt:lpstr>
      <vt:lpstr>3. Analysis the top 3 important items (2/2)</vt:lpstr>
      <vt:lpstr>4.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Chia Ping Su</dc:creator>
  <cp:lastModifiedBy>Chia-Ping Su</cp:lastModifiedBy>
  <cp:revision>1974</cp:revision>
  <dcterms:created xsi:type="dcterms:W3CDTF">2022-05-17T21:35:43Z</dcterms:created>
  <dcterms:modified xsi:type="dcterms:W3CDTF">2025-04-12T09:11:41Z</dcterms:modified>
</cp:coreProperties>
</file>