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80" r:id="rId15"/>
    <p:sldId id="270" r:id="rId16"/>
    <p:sldId id="271" r:id="rId17"/>
    <p:sldId id="273" r:id="rId18"/>
    <p:sldId id="274" r:id="rId19"/>
    <p:sldId id="281" r:id="rId20"/>
    <p:sldId id="275" r:id="rId21"/>
    <p:sldId id="272"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84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19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33AD-1EDA-46CA-AFCA-F46F6AFEC2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E6EFBB-FA47-47D0-87F9-A8317895EE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C9C3F9-1E1D-4B37-8251-C10745B0CD29}"/>
              </a:ext>
            </a:extLst>
          </p:cNvPr>
          <p:cNvSpPr>
            <a:spLocks noGrp="1"/>
          </p:cNvSpPr>
          <p:nvPr>
            <p:ph type="dt" sz="half" idx="10"/>
          </p:nvPr>
        </p:nvSpPr>
        <p:spPr/>
        <p:txBody>
          <a:bodyPr/>
          <a:lstStyle/>
          <a:p>
            <a:fld id="{73F6C85C-ADBA-4E38-926A-36EA8D72CAA8}" type="datetimeFigureOut">
              <a:rPr lang="en-US" smtClean="0"/>
              <a:t>7/21/2021</a:t>
            </a:fld>
            <a:endParaRPr lang="en-US"/>
          </a:p>
        </p:txBody>
      </p:sp>
      <p:sp>
        <p:nvSpPr>
          <p:cNvPr id="5" name="Footer Placeholder 4">
            <a:extLst>
              <a:ext uri="{FF2B5EF4-FFF2-40B4-BE49-F238E27FC236}">
                <a16:creationId xmlns:a16="http://schemas.microsoft.com/office/drawing/2014/main" id="{02B8832A-FAC3-4DE7-9051-98DC1D8AC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CA7E18-5182-4D11-A0E6-EABBC3CBCFCB}"/>
              </a:ext>
            </a:extLst>
          </p:cNvPr>
          <p:cNvSpPr>
            <a:spLocks noGrp="1"/>
          </p:cNvSpPr>
          <p:nvPr>
            <p:ph type="sldNum" sz="quarter" idx="12"/>
          </p:nvPr>
        </p:nvSpPr>
        <p:spPr/>
        <p:txBody>
          <a:bodyPr/>
          <a:lstStyle/>
          <a:p>
            <a:fld id="{E9A12104-CF56-42BC-BB6D-89F44013C160}" type="slidenum">
              <a:rPr lang="en-US" smtClean="0"/>
              <a:t>‹#›</a:t>
            </a:fld>
            <a:endParaRPr lang="en-US"/>
          </a:p>
        </p:txBody>
      </p:sp>
    </p:spTree>
    <p:extLst>
      <p:ext uri="{BB962C8B-B14F-4D97-AF65-F5344CB8AC3E}">
        <p14:creationId xmlns:p14="http://schemas.microsoft.com/office/powerpoint/2010/main" val="620330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49CDE-DE97-442D-B35F-0D2A3042C6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7B917A-B9F1-4D98-85BC-6133208446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912A6-77CE-4FF5-8292-FC95A9189457}"/>
              </a:ext>
            </a:extLst>
          </p:cNvPr>
          <p:cNvSpPr>
            <a:spLocks noGrp="1"/>
          </p:cNvSpPr>
          <p:nvPr>
            <p:ph type="dt" sz="half" idx="10"/>
          </p:nvPr>
        </p:nvSpPr>
        <p:spPr/>
        <p:txBody>
          <a:bodyPr/>
          <a:lstStyle/>
          <a:p>
            <a:fld id="{73F6C85C-ADBA-4E38-926A-36EA8D72CAA8}" type="datetimeFigureOut">
              <a:rPr lang="en-US" smtClean="0"/>
              <a:t>7/21/2021</a:t>
            </a:fld>
            <a:endParaRPr lang="en-US"/>
          </a:p>
        </p:txBody>
      </p:sp>
      <p:sp>
        <p:nvSpPr>
          <p:cNvPr id="5" name="Footer Placeholder 4">
            <a:extLst>
              <a:ext uri="{FF2B5EF4-FFF2-40B4-BE49-F238E27FC236}">
                <a16:creationId xmlns:a16="http://schemas.microsoft.com/office/drawing/2014/main" id="{7A442F96-8034-4C9E-8735-AF894F2A5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FFAB3-E292-496E-B9EA-5A4FDEE4C9C6}"/>
              </a:ext>
            </a:extLst>
          </p:cNvPr>
          <p:cNvSpPr>
            <a:spLocks noGrp="1"/>
          </p:cNvSpPr>
          <p:nvPr>
            <p:ph type="sldNum" sz="quarter" idx="12"/>
          </p:nvPr>
        </p:nvSpPr>
        <p:spPr/>
        <p:txBody>
          <a:bodyPr/>
          <a:lstStyle/>
          <a:p>
            <a:fld id="{E9A12104-CF56-42BC-BB6D-89F44013C160}" type="slidenum">
              <a:rPr lang="en-US" smtClean="0"/>
              <a:t>‹#›</a:t>
            </a:fld>
            <a:endParaRPr lang="en-US"/>
          </a:p>
        </p:txBody>
      </p:sp>
    </p:spTree>
    <p:extLst>
      <p:ext uri="{BB962C8B-B14F-4D97-AF65-F5344CB8AC3E}">
        <p14:creationId xmlns:p14="http://schemas.microsoft.com/office/powerpoint/2010/main" val="2837448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C635A4-3CF1-45FB-9E69-E911B45075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AC56CA-4600-4BE7-AD1C-AA6C5307A4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518FE2-F9A0-4932-95AA-76520F4D517D}"/>
              </a:ext>
            </a:extLst>
          </p:cNvPr>
          <p:cNvSpPr>
            <a:spLocks noGrp="1"/>
          </p:cNvSpPr>
          <p:nvPr>
            <p:ph type="dt" sz="half" idx="10"/>
          </p:nvPr>
        </p:nvSpPr>
        <p:spPr/>
        <p:txBody>
          <a:bodyPr/>
          <a:lstStyle/>
          <a:p>
            <a:fld id="{73F6C85C-ADBA-4E38-926A-36EA8D72CAA8}" type="datetimeFigureOut">
              <a:rPr lang="en-US" smtClean="0"/>
              <a:t>7/21/2021</a:t>
            </a:fld>
            <a:endParaRPr lang="en-US"/>
          </a:p>
        </p:txBody>
      </p:sp>
      <p:sp>
        <p:nvSpPr>
          <p:cNvPr id="5" name="Footer Placeholder 4">
            <a:extLst>
              <a:ext uri="{FF2B5EF4-FFF2-40B4-BE49-F238E27FC236}">
                <a16:creationId xmlns:a16="http://schemas.microsoft.com/office/drawing/2014/main" id="{C4C8D13C-4856-491B-9032-DA2EDC6807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D4A78E-0308-4526-B9A0-FC922B481839}"/>
              </a:ext>
            </a:extLst>
          </p:cNvPr>
          <p:cNvSpPr>
            <a:spLocks noGrp="1"/>
          </p:cNvSpPr>
          <p:nvPr>
            <p:ph type="sldNum" sz="quarter" idx="12"/>
          </p:nvPr>
        </p:nvSpPr>
        <p:spPr/>
        <p:txBody>
          <a:bodyPr/>
          <a:lstStyle/>
          <a:p>
            <a:fld id="{E9A12104-CF56-42BC-BB6D-89F44013C160}" type="slidenum">
              <a:rPr lang="en-US" smtClean="0"/>
              <a:t>‹#›</a:t>
            </a:fld>
            <a:endParaRPr lang="en-US"/>
          </a:p>
        </p:txBody>
      </p:sp>
    </p:spTree>
    <p:extLst>
      <p:ext uri="{BB962C8B-B14F-4D97-AF65-F5344CB8AC3E}">
        <p14:creationId xmlns:p14="http://schemas.microsoft.com/office/powerpoint/2010/main" val="2411577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CF5E9-9217-4B58-B0B6-CBA328F31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36CC1D-FE38-49A2-8A5A-613277695F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6ADAE4-601A-4DBA-8706-9D57F30FB54B}"/>
              </a:ext>
            </a:extLst>
          </p:cNvPr>
          <p:cNvSpPr>
            <a:spLocks noGrp="1"/>
          </p:cNvSpPr>
          <p:nvPr>
            <p:ph type="dt" sz="half" idx="10"/>
          </p:nvPr>
        </p:nvSpPr>
        <p:spPr/>
        <p:txBody>
          <a:bodyPr/>
          <a:lstStyle/>
          <a:p>
            <a:fld id="{73F6C85C-ADBA-4E38-926A-36EA8D72CAA8}" type="datetimeFigureOut">
              <a:rPr lang="en-US" smtClean="0"/>
              <a:t>7/21/2021</a:t>
            </a:fld>
            <a:endParaRPr lang="en-US"/>
          </a:p>
        </p:txBody>
      </p:sp>
      <p:sp>
        <p:nvSpPr>
          <p:cNvPr id="5" name="Footer Placeholder 4">
            <a:extLst>
              <a:ext uri="{FF2B5EF4-FFF2-40B4-BE49-F238E27FC236}">
                <a16:creationId xmlns:a16="http://schemas.microsoft.com/office/drawing/2014/main" id="{33CC177E-787C-48AD-878C-A191745458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F8D251-128C-4ECA-89F3-71F72B86A518}"/>
              </a:ext>
            </a:extLst>
          </p:cNvPr>
          <p:cNvSpPr>
            <a:spLocks noGrp="1"/>
          </p:cNvSpPr>
          <p:nvPr>
            <p:ph type="sldNum" sz="quarter" idx="12"/>
          </p:nvPr>
        </p:nvSpPr>
        <p:spPr/>
        <p:txBody>
          <a:bodyPr/>
          <a:lstStyle/>
          <a:p>
            <a:fld id="{E9A12104-CF56-42BC-BB6D-89F44013C160}" type="slidenum">
              <a:rPr lang="en-US" smtClean="0"/>
              <a:t>‹#›</a:t>
            </a:fld>
            <a:endParaRPr lang="en-US"/>
          </a:p>
        </p:txBody>
      </p:sp>
    </p:spTree>
    <p:extLst>
      <p:ext uri="{BB962C8B-B14F-4D97-AF65-F5344CB8AC3E}">
        <p14:creationId xmlns:p14="http://schemas.microsoft.com/office/powerpoint/2010/main" val="3550348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6C3C-8BA0-4E65-A9B9-FA312264CD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55DE7D-EF5B-4E88-80C4-D089BDCFE7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E65307-D08E-4668-9C03-9DCA34529541}"/>
              </a:ext>
            </a:extLst>
          </p:cNvPr>
          <p:cNvSpPr>
            <a:spLocks noGrp="1"/>
          </p:cNvSpPr>
          <p:nvPr>
            <p:ph type="dt" sz="half" idx="10"/>
          </p:nvPr>
        </p:nvSpPr>
        <p:spPr/>
        <p:txBody>
          <a:bodyPr/>
          <a:lstStyle/>
          <a:p>
            <a:fld id="{73F6C85C-ADBA-4E38-926A-36EA8D72CAA8}" type="datetimeFigureOut">
              <a:rPr lang="en-US" smtClean="0"/>
              <a:t>7/21/2021</a:t>
            </a:fld>
            <a:endParaRPr lang="en-US"/>
          </a:p>
        </p:txBody>
      </p:sp>
      <p:sp>
        <p:nvSpPr>
          <p:cNvPr id="5" name="Footer Placeholder 4">
            <a:extLst>
              <a:ext uri="{FF2B5EF4-FFF2-40B4-BE49-F238E27FC236}">
                <a16:creationId xmlns:a16="http://schemas.microsoft.com/office/drawing/2014/main" id="{F799B99A-9BC8-4905-99B4-550BF8858B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5F952-6C48-4066-A555-24B237F8D18F}"/>
              </a:ext>
            </a:extLst>
          </p:cNvPr>
          <p:cNvSpPr>
            <a:spLocks noGrp="1"/>
          </p:cNvSpPr>
          <p:nvPr>
            <p:ph type="sldNum" sz="quarter" idx="12"/>
          </p:nvPr>
        </p:nvSpPr>
        <p:spPr/>
        <p:txBody>
          <a:bodyPr/>
          <a:lstStyle/>
          <a:p>
            <a:fld id="{E9A12104-CF56-42BC-BB6D-89F44013C160}" type="slidenum">
              <a:rPr lang="en-US" smtClean="0"/>
              <a:t>‹#›</a:t>
            </a:fld>
            <a:endParaRPr lang="en-US"/>
          </a:p>
        </p:txBody>
      </p:sp>
    </p:spTree>
    <p:extLst>
      <p:ext uri="{BB962C8B-B14F-4D97-AF65-F5344CB8AC3E}">
        <p14:creationId xmlns:p14="http://schemas.microsoft.com/office/powerpoint/2010/main" val="414105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C9EE-C328-482F-B8CC-3A51813E80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EE0EDA-2695-46E9-AEF9-1FDEE91C60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679478-FDF2-472B-BB91-EA7A0E97A9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317644-D029-4B8B-A85A-45CB7FE2E49E}"/>
              </a:ext>
            </a:extLst>
          </p:cNvPr>
          <p:cNvSpPr>
            <a:spLocks noGrp="1"/>
          </p:cNvSpPr>
          <p:nvPr>
            <p:ph type="dt" sz="half" idx="10"/>
          </p:nvPr>
        </p:nvSpPr>
        <p:spPr/>
        <p:txBody>
          <a:bodyPr/>
          <a:lstStyle/>
          <a:p>
            <a:fld id="{73F6C85C-ADBA-4E38-926A-36EA8D72CAA8}" type="datetimeFigureOut">
              <a:rPr lang="en-US" smtClean="0"/>
              <a:t>7/21/2021</a:t>
            </a:fld>
            <a:endParaRPr lang="en-US"/>
          </a:p>
        </p:txBody>
      </p:sp>
      <p:sp>
        <p:nvSpPr>
          <p:cNvPr id="6" name="Footer Placeholder 5">
            <a:extLst>
              <a:ext uri="{FF2B5EF4-FFF2-40B4-BE49-F238E27FC236}">
                <a16:creationId xmlns:a16="http://schemas.microsoft.com/office/drawing/2014/main" id="{9D1B53DC-CABF-4BD4-A845-136A087DB6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D05E7A-E709-4951-9B0A-E73B3B02F2F7}"/>
              </a:ext>
            </a:extLst>
          </p:cNvPr>
          <p:cNvSpPr>
            <a:spLocks noGrp="1"/>
          </p:cNvSpPr>
          <p:nvPr>
            <p:ph type="sldNum" sz="quarter" idx="12"/>
          </p:nvPr>
        </p:nvSpPr>
        <p:spPr/>
        <p:txBody>
          <a:bodyPr/>
          <a:lstStyle/>
          <a:p>
            <a:fld id="{E9A12104-CF56-42BC-BB6D-89F44013C160}" type="slidenum">
              <a:rPr lang="en-US" smtClean="0"/>
              <a:t>‹#›</a:t>
            </a:fld>
            <a:endParaRPr lang="en-US"/>
          </a:p>
        </p:txBody>
      </p:sp>
    </p:spTree>
    <p:extLst>
      <p:ext uri="{BB962C8B-B14F-4D97-AF65-F5344CB8AC3E}">
        <p14:creationId xmlns:p14="http://schemas.microsoft.com/office/powerpoint/2010/main" val="268957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7E6E8-D397-4111-BB37-1E70F8A958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721AAF-C4DE-4216-92C0-822B76FFC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272837-A856-4682-9E5A-A8517B8761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7DB0B9-3913-4B72-92CB-D9E12C7FBE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AA578D-CB89-457A-91A8-CEA982580F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D29022-36F2-4E93-ACAA-DDDE17EEF039}"/>
              </a:ext>
            </a:extLst>
          </p:cNvPr>
          <p:cNvSpPr>
            <a:spLocks noGrp="1"/>
          </p:cNvSpPr>
          <p:nvPr>
            <p:ph type="dt" sz="half" idx="10"/>
          </p:nvPr>
        </p:nvSpPr>
        <p:spPr/>
        <p:txBody>
          <a:bodyPr/>
          <a:lstStyle/>
          <a:p>
            <a:fld id="{73F6C85C-ADBA-4E38-926A-36EA8D72CAA8}" type="datetimeFigureOut">
              <a:rPr lang="en-US" smtClean="0"/>
              <a:t>7/21/2021</a:t>
            </a:fld>
            <a:endParaRPr lang="en-US"/>
          </a:p>
        </p:txBody>
      </p:sp>
      <p:sp>
        <p:nvSpPr>
          <p:cNvPr id="8" name="Footer Placeholder 7">
            <a:extLst>
              <a:ext uri="{FF2B5EF4-FFF2-40B4-BE49-F238E27FC236}">
                <a16:creationId xmlns:a16="http://schemas.microsoft.com/office/drawing/2014/main" id="{73ED9D61-6D1E-4AF2-964C-FAA5596EF7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84C74C-A3D4-4250-9D28-9665EBC04A97}"/>
              </a:ext>
            </a:extLst>
          </p:cNvPr>
          <p:cNvSpPr>
            <a:spLocks noGrp="1"/>
          </p:cNvSpPr>
          <p:nvPr>
            <p:ph type="sldNum" sz="quarter" idx="12"/>
          </p:nvPr>
        </p:nvSpPr>
        <p:spPr/>
        <p:txBody>
          <a:bodyPr/>
          <a:lstStyle/>
          <a:p>
            <a:fld id="{E9A12104-CF56-42BC-BB6D-89F44013C160}" type="slidenum">
              <a:rPr lang="en-US" smtClean="0"/>
              <a:t>‹#›</a:t>
            </a:fld>
            <a:endParaRPr lang="en-US"/>
          </a:p>
        </p:txBody>
      </p:sp>
    </p:spTree>
    <p:extLst>
      <p:ext uri="{BB962C8B-B14F-4D97-AF65-F5344CB8AC3E}">
        <p14:creationId xmlns:p14="http://schemas.microsoft.com/office/powerpoint/2010/main" val="4193987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8CC4-F1B4-47C9-A68F-D29FBED29F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A804A4-3FDA-44F7-B15C-3F01284446C2}"/>
              </a:ext>
            </a:extLst>
          </p:cNvPr>
          <p:cNvSpPr>
            <a:spLocks noGrp="1"/>
          </p:cNvSpPr>
          <p:nvPr>
            <p:ph type="dt" sz="half" idx="10"/>
          </p:nvPr>
        </p:nvSpPr>
        <p:spPr/>
        <p:txBody>
          <a:bodyPr/>
          <a:lstStyle/>
          <a:p>
            <a:fld id="{73F6C85C-ADBA-4E38-926A-36EA8D72CAA8}" type="datetimeFigureOut">
              <a:rPr lang="en-US" smtClean="0"/>
              <a:t>7/21/2021</a:t>
            </a:fld>
            <a:endParaRPr lang="en-US"/>
          </a:p>
        </p:txBody>
      </p:sp>
      <p:sp>
        <p:nvSpPr>
          <p:cNvPr id="4" name="Footer Placeholder 3">
            <a:extLst>
              <a:ext uri="{FF2B5EF4-FFF2-40B4-BE49-F238E27FC236}">
                <a16:creationId xmlns:a16="http://schemas.microsoft.com/office/drawing/2014/main" id="{1A188BE0-6754-426B-93C4-0571D43CCA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25305A-37B7-492A-B525-8F28EFD95519}"/>
              </a:ext>
            </a:extLst>
          </p:cNvPr>
          <p:cNvSpPr>
            <a:spLocks noGrp="1"/>
          </p:cNvSpPr>
          <p:nvPr>
            <p:ph type="sldNum" sz="quarter" idx="12"/>
          </p:nvPr>
        </p:nvSpPr>
        <p:spPr/>
        <p:txBody>
          <a:bodyPr/>
          <a:lstStyle/>
          <a:p>
            <a:fld id="{E9A12104-CF56-42BC-BB6D-89F44013C160}" type="slidenum">
              <a:rPr lang="en-US" smtClean="0"/>
              <a:t>‹#›</a:t>
            </a:fld>
            <a:endParaRPr lang="en-US"/>
          </a:p>
        </p:txBody>
      </p:sp>
    </p:spTree>
    <p:extLst>
      <p:ext uri="{BB962C8B-B14F-4D97-AF65-F5344CB8AC3E}">
        <p14:creationId xmlns:p14="http://schemas.microsoft.com/office/powerpoint/2010/main" val="5247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685145-015A-4A12-A8D8-922099560DED}"/>
              </a:ext>
            </a:extLst>
          </p:cNvPr>
          <p:cNvSpPr>
            <a:spLocks noGrp="1"/>
          </p:cNvSpPr>
          <p:nvPr>
            <p:ph type="dt" sz="half" idx="10"/>
          </p:nvPr>
        </p:nvSpPr>
        <p:spPr/>
        <p:txBody>
          <a:bodyPr/>
          <a:lstStyle/>
          <a:p>
            <a:fld id="{73F6C85C-ADBA-4E38-926A-36EA8D72CAA8}" type="datetimeFigureOut">
              <a:rPr lang="en-US" smtClean="0"/>
              <a:t>7/21/2021</a:t>
            </a:fld>
            <a:endParaRPr lang="en-US"/>
          </a:p>
        </p:txBody>
      </p:sp>
      <p:sp>
        <p:nvSpPr>
          <p:cNvPr id="3" name="Footer Placeholder 2">
            <a:extLst>
              <a:ext uri="{FF2B5EF4-FFF2-40B4-BE49-F238E27FC236}">
                <a16:creationId xmlns:a16="http://schemas.microsoft.com/office/drawing/2014/main" id="{F2B178AF-1744-48C1-BC95-7CB2B34C3D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A77097-2A21-4E72-B6A7-CDDFA1C5C986}"/>
              </a:ext>
            </a:extLst>
          </p:cNvPr>
          <p:cNvSpPr>
            <a:spLocks noGrp="1"/>
          </p:cNvSpPr>
          <p:nvPr>
            <p:ph type="sldNum" sz="quarter" idx="12"/>
          </p:nvPr>
        </p:nvSpPr>
        <p:spPr/>
        <p:txBody>
          <a:bodyPr/>
          <a:lstStyle/>
          <a:p>
            <a:fld id="{E9A12104-CF56-42BC-BB6D-89F44013C160}" type="slidenum">
              <a:rPr lang="en-US" smtClean="0"/>
              <a:t>‹#›</a:t>
            </a:fld>
            <a:endParaRPr lang="en-US"/>
          </a:p>
        </p:txBody>
      </p:sp>
    </p:spTree>
    <p:extLst>
      <p:ext uri="{BB962C8B-B14F-4D97-AF65-F5344CB8AC3E}">
        <p14:creationId xmlns:p14="http://schemas.microsoft.com/office/powerpoint/2010/main" val="343601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FBAD2-5E0A-45BE-B42B-2BB5DA782D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C2F2E7-6664-417C-A8A9-55C6F2E57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58EE20-6298-4BEA-96D8-38C2CA7C41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91F54-B0B7-4E67-A84D-183DF0F915BC}"/>
              </a:ext>
            </a:extLst>
          </p:cNvPr>
          <p:cNvSpPr>
            <a:spLocks noGrp="1"/>
          </p:cNvSpPr>
          <p:nvPr>
            <p:ph type="dt" sz="half" idx="10"/>
          </p:nvPr>
        </p:nvSpPr>
        <p:spPr/>
        <p:txBody>
          <a:bodyPr/>
          <a:lstStyle/>
          <a:p>
            <a:fld id="{73F6C85C-ADBA-4E38-926A-36EA8D72CAA8}" type="datetimeFigureOut">
              <a:rPr lang="en-US" smtClean="0"/>
              <a:t>7/21/2021</a:t>
            </a:fld>
            <a:endParaRPr lang="en-US"/>
          </a:p>
        </p:txBody>
      </p:sp>
      <p:sp>
        <p:nvSpPr>
          <p:cNvPr id="6" name="Footer Placeholder 5">
            <a:extLst>
              <a:ext uri="{FF2B5EF4-FFF2-40B4-BE49-F238E27FC236}">
                <a16:creationId xmlns:a16="http://schemas.microsoft.com/office/drawing/2014/main" id="{C7964F5A-AB08-422C-AC24-C3F971E6C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BA4E03-9BCA-4FA2-AB2C-C46F89236CF5}"/>
              </a:ext>
            </a:extLst>
          </p:cNvPr>
          <p:cNvSpPr>
            <a:spLocks noGrp="1"/>
          </p:cNvSpPr>
          <p:nvPr>
            <p:ph type="sldNum" sz="quarter" idx="12"/>
          </p:nvPr>
        </p:nvSpPr>
        <p:spPr/>
        <p:txBody>
          <a:bodyPr/>
          <a:lstStyle/>
          <a:p>
            <a:fld id="{E9A12104-CF56-42BC-BB6D-89F44013C160}" type="slidenum">
              <a:rPr lang="en-US" smtClean="0"/>
              <a:t>‹#›</a:t>
            </a:fld>
            <a:endParaRPr lang="en-US"/>
          </a:p>
        </p:txBody>
      </p:sp>
    </p:spTree>
    <p:extLst>
      <p:ext uri="{BB962C8B-B14F-4D97-AF65-F5344CB8AC3E}">
        <p14:creationId xmlns:p14="http://schemas.microsoft.com/office/powerpoint/2010/main" val="882970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CDB52-CEE6-4B24-8C2F-5A0B1615C0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285A2B-03EF-4DFA-87DA-DBBADFF98C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BD532C-A10A-47FE-9891-4BAABBA13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B3C743-BA9C-4A29-8332-FC212445F345}"/>
              </a:ext>
            </a:extLst>
          </p:cNvPr>
          <p:cNvSpPr>
            <a:spLocks noGrp="1"/>
          </p:cNvSpPr>
          <p:nvPr>
            <p:ph type="dt" sz="half" idx="10"/>
          </p:nvPr>
        </p:nvSpPr>
        <p:spPr/>
        <p:txBody>
          <a:bodyPr/>
          <a:lstStyle/>
          <a:p>
            <a:fld id="{73F6C85C-ADBA-4E38-926A-36EA8D72CAA8}" type="datetimeFigureOut">
              <a:rPr lang="en-US" smtClean="0"/>
              <a:t>7/21/2021</a:t>
            </a:fld>
            <a:endParaRPr lang="en-US"/>
          </a:p>
        </p:txBody>
      </p:sp>
      <p:sp>
        <p:nvSpPr>
          <p:cNvPr id="6" name="Footer Placeholder 5">
            <a:extLst>
              <a:ext uri="{FF2B5EF4-FFF2-40B4-BE49-F238E27FC236}">
                <a16:creationId xmlns:a16="http://schemas.microsoft.com/office/drawing/2014/main" id="{F9066819-7677-4B33-865D-36F4905A91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89012-4FE8-4BC1-809A-D4A91D898205}"/>
              </a:ext>
            </a:extLst>
          </p:cNvPr>
          <p:cNvSpPr>
            <a:spLocks noGrp="1"/>
          </p:cNvSpPr>
          <p:nvPr>
            <p:ph type="sldNum" sz="quarter" idx="12"/>
          </p:nvPr>
        </p:nvSpPr>
        <p:spPr/>
        <p:txBody>
          <a:bodyPr/>
          <a:lstStyle/>
          <a:p>
            <a:fld id="{E9A12104-CF56-42BC-BB6D-89F44013C160}" type="slidenum">
              <a:rPr lang="en-US" smtClean="0"/>
              <a:t>‹#›</a:t>
            </a:fld>
            <a:endParaRPr lang="en-US"/>
          </a:p>
        </p:txBody>
      </p:sp>
    </p:spTree>
    <p:extLst>
      <p:ext uri="{BB962C8B-B14F-4D97-AF65-F5344CB8AC3E}">
        <p14:creationId xmlns:p14="http://schemas.microsoft.com/office/powerpoint/2010/main" val="3954446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410340-E17E-4908-802D-9803A4F509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7D3BA4-B6C8-4754-9D23-A48068BA35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D24BF-D5AB-479B-BF8B-B90BF5D14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F6C85C-ADBA-4E38-926A-36EA8D72CAA8}" type="datetimeFigureOut">
              <a:rPr lang="en-US" smtClean="0"/>
              <a:t>7/21/2021</a:t>
            </a:fld>
            <a:endParaRPr lang="en-US"/>
          </a:p>
        </p:txBody>
      </p:sp>
      <p:sp>
        <p:nvSpPr>
          <p:cNvPr id="5" name="Footer Placeholder 4">
            <a:extLst>
              <a:ext uri="{FF2B5EF4-FFF2-40B4-BE49-F238E27FC236}">
                <a16:creationId xmlns:a16="http://schemas.microsoft.com/office/drawing/2014/main" id="{EF8610B7-5171-4824-AC4D-AABA8A4977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98C5CB-302B-46E9-93F3-17D95256A8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A12104-CF56-42BC-BB6D-89F44013C160}" type="slidenum">
              <a:rPr lang="en-US" smtClean="0"/>
              <a:t>‹#›</a:t>
            </a:fld>
            <a:endParaRPr lang="en-US"/>
          </a:p>
        </p:txBody>
      </p:sp>
    </p:spTree>
    <p:extLst>
      <p:ext uri="{BB962C8B-B14F-4D97-AF65-F5344CB8AC3E}">
        <p14:creationId xmlns:p14="http://schemas.microsoft.com/office/powerpoint/2010/main" val="2254855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67784B-0576-40F8-91EE-5B079AEB66F9}"/>
              </a:ext>
            </a:extLst>
          </p:cNvPr>
          <p:cNvSpPr>
            <a:spLocks noGrp="1"/>
          </p:cNvSpPr>
          <p:nvPr>
            <p:ph type="subTitle" idx="1"/>
          </p:nvPr>
        </p:nvSpPr>
        <p:spPr/>
        <p:txBody>
          <a:bodyPr/>
          <a:lstStyle/>
          <a:p>
            <a:r>
              <a:rPr lang="en-US" dirty="0"/>
              <a:t>TIW Project AA 2020-2021</a:t>
            </a:r>
          </a:p>
        </p:txBody>
      </p:sp>
      <p:sp>
        <p:nvSpPr>
          <p:cNvPr id="4" name="TextBox 3">
            <a:extLst>
              <a:ext uri="{FF2B5EF4-FFF2-40B4-BE49-F238E27FC236}">
                <a16:creationId xmlns:a16="http://schemas.microsoft.com/office/drawing/2014/main" id="{B43E2869-57E9-4592-A60E-E5D3307A4374}"/>
              </a:ext>
            </a:extLst>
          </p:cNvPr>
          <p:cNvSpPr txBox="1"/>
          <p:nvPr/>
        </p:nvSpPr>
        <p:spPr>
          <a:xfrm>
            <a:off x="5240028" y="6072327"/>
            <a:ext cx="1711944" cy="369332"/>
          </a:xfrm>
          <a:prstGeom prst="rect">
            <a:avLst/>
          </a:prstGeom>
          <a:noFill/>
        </p:spPr>
        <p:txBody>
          <a:bodyPr wrap="none" rtlCol="0">
            <a:spAutoFit/>
          </a:bodyPr>
          <a:lstStyle/>
          <a:p>
            <a:r>
              <a:rPr lang="en-US" dirty="0"/>
              <a:t>Mattia </a:t>
            </a:r>
            <a:r>
              <a:rPr lang="en-US" dirty="0" err="1"/>
              <a:t>Calabresi</a:t>
            </a:r>
            <a:endParaRPr lang="en-US" dirty="0"/>
          </a:p>
        </p:txBody>
      </p:sp>
      <p:pic>
        <p:nvPicPr>
          <p:cNvPr id="7" name="Graphic 6">
            <a:extLst>
              <a:ext uri="{FF2B5EF4-FFF2-40B4-BE49-F238E27FC236}">
                <a16:creationId xmlns:a16="http://schemas.microsoft.com/office/drawing/2014/main" id="{DD655340-506B-4091-A2A5-A5F97A4468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4217" y="2040255"/>
            <a:ext cx="3123565" cy="1561783"/>
          </a:xfrm>
          <a:prstGeom prst="rect">
            <a:avLst/>
          </a:prstGeom>
        </p:spPr>
      </p:pic>
    </p:spTree>
    <p:extLst>
      <p:ext uri="{BB962C8B-B14F-4D97-AF65-F5344CB8AC3E}">
        <p14:creationId xmlns:p14="http://schemas.microsoft.com/office/powerpoint/2010/main" val="1741437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87BB44-D3B2-43C0-9EE6-9F10B3D406CB}"/>
              </a:ext>
            </a:extLst>
          </p:cNvPr>
          <p:cNvSpPr>
            <a:spLocks noGrp="1"/>
          </p:cNvSpPr>
          <p:nvPr>
            <p:ph type="title"/>
          </p:nvPr>
        </p:nvSpPr>
        <p:spPr>
          <a:xfrm>
            <a:off x="838200" y="365126"/>
            <a:ext cx="10515600" cy="315912"/>
          </a:xfrm>
        </p:spPr>
        <p:txBody>
          <a:bodyPr>
            <a:noAutofit/>
          </a:bodyPr>
          <a:lstStyle/>
          <a:p>
            <a:r>
              <a:rPr lang="en-US" sz="3600" b="1" dirty="0"/>
              <a:t>Components (2-3)</a:t>
            </a:r>
          </a:p>
        </p:txBody>
      </p:sp>
      <p:sp>
        <p:nvSpPr>
          <p:cNvPr id="5" name="Content Placeholder 2">
            <a:extLst>
              <a:ext uri="{FF2B5EF4-FFF2-40B4-BE49-F238E27FC236}">
                <a16:creationId xmlns:a16="http://schemas.microsoft.com/office/drawing/2014/main" id="{B7918BA5-4577-4F1F-8DEE-5D84C9A707EA}"/>
              </a:ext>
            </a:extLst>
          </p:cNvPr>
          <p:cNvSpPr>
            <a:spLocks noGrp="1"/>
          </p:cNvSpPr>
          <p:nvPr>
            <p:ph idx="1"/>
          </p:nvPr>
        </p:nvSpPr>
        <p:spPr>
          <a:xfrm>
            <a:off x="838200" y="1253330"/>
            <a:ext cx="5257800" cy="5604669"/>
          </a:xfrm>
        </p:spPr>
        <p:txBody>
          <a:bodyPr>
            <a:noAutofit/>
          </a:bodyPr>
          <a:lstStyle/>
          <a:p>
            <a:pPr marL="0" indent="0">
              <a:buNone/>
            </a:pPr>
            <a:r>
              <a:rPr lang="en-US" sz="16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Views (Templates)</a:t>
            </a:r>
            <a:endParaRPr lang="en-US" sz="1600" b="1" dirty="0">
              <a:solidFill>
                <a:srgbClr val="FF0000"/>
              </a:solidFill>
              <a:effectLst/>
              <a:latin typeface="Calibri" panose="020F0502020204030204" pitchFamily="34" charset="0"/>
              <a:ea typeface="Calibri" panose="020F0502020204030204" pitchFamily="34" charset="0"/>
            </a:endParaRPr>
          </a:p>
          <a:p>
            <a:pPr lvl="0"/>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Login</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Login form</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Home</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Buy link</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Sell link</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Buy</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Searched Auctions list</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Won Auctions list</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Search Auctions form</a:t>
            </a:r>
            <a:endParaRPr lang="en-US" sz="1600" dirty="0">
              <a:solidFill>
                <a:srgbClr val="000000"/>
              </a:solidFill>
              <a:effectLst/>
              <a:latin typeface="Calibri" panose="020F0502020204030204" pitchFamily="34" charset="0"/>
              <a:ea typeface="Calibri" panose="020F0502020204030204" pitchFamily="34" charset="0"/>
            </a:endParaRPr>
          </a:p>
          <a:p>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Sell</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Open Auctions list</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Closed Auctions list</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Create Auction (and Item) form</a:t>
            </a:r>
            <a:endParaRPr lang="en-US" sz="1600" dirty="0">
              <a:solidFill>
                <a:srgbClr val="000000"/>
              </a:solidFill>
              <a:effectLst/>
              <a:latin typeface="Calibri" panose="020F0502020204030204" pitchFamily="34" charset="0"/>
              <a:ea typeface="Calibri" panose="020F0502020204030204" pitchFamily="34" charset="0"/>
            </a:endParaRPr>
          </a:p>
        </p:txBody>
      </p:sp>
      <p:sp>
        <p:nvSpPr>
          <p:cNvPr id="6" name="Content Placeholder 2">
            <a:extLst>
              <a:ext uri="{FF2B5EF4-FFF2-40B4-BE49-F238E27FC236}">
                <a16:creationId xmlns:a16="http://schemas.microsoft.com/office/drawing/2014/main" id="{F4CCBB2E-1D6B-4099-9D6E-5A21CEB9D867}"/>
              </a:ext>
            </a:extLst>
          </p:cNvPr>
          <p:cNvSpPr txBox="1">
            <a:spLocks/>
          </p:cNvSpPr>
          <p:nvPr/>
        </p:nvSpPr>
        <p:spPr>
          <a:xfrm>
            <a:off x="6096000" y="1253328"/>
            <a:ext cx="5257800" cy="5604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Details</a:t>
            </a:r>
            <a:endParaRPr lang="en-US" sz="1600" dirty="0">
              <a:solidFill>
                <a:srgbClr val="000000"/>
              </a:solidFill>
              <a:effectLst/>
              <a:latin typeface="Calibri" panose="020F0502020204030204" pitchFamily="34" charset="0"/>
              <a:ea typeface="Calibri" panose="020F0502020204030204" pitchFamily="34" charset="0"/>
            </a:endParaRPr>
          </a:p>
          <a:p>
            <a:pPr lvl="1">
              <a:buFont typeface="Calibri" panose="020F0502020204030204" pitchFamily="34" charset="0"/>
              <a:buChar char="−"/>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Open Auction Details</a:t>
            </a:r>
            <a:endParaRPr lang="en-US" sz="1600" dirty="0">
              <a:solidFill>
                <a:srgbClr val="000000"/>
              </a:solidFill>
              <a:effectLst/>
              <a:latin typeface="Calibri" panose="020F0502020204030204" pitchFamily="34" charset="0"/>
              <a:ea typeface="Calibri" panose="020F0502020204030204" pitchFamily="34" charset="0"/>
            </a:endParaRPr>
          </a:p>
          <a:p>
            <a:pPr marL="1600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Auction/Item details</a:t>
            </a:r>
            <a:endParaRPr lang="en-US" sz="1600" dirty="0">
              <a:solidFill>
                <a:srgbClr val="000000"/>
              </a:solidFill>
              <a:effectLst/>
              <a:latin typeface="Calibri" panose="020F0502020204030204" pitchFamily="34" charset="0"/>
              <a:ea typeface="Calibri" panose="020F0502020204030204" pitchFamily="34" charset="0"/>
            </a:endParaRPr>
          </a:p>
          <a:p>
            <a:pPr marL="1600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Offers list</a:t>
            </a:r>
            <a:endParaRPr lang="en-US" sz="1600" dirty="0">
              <a:solidFill>
                <a:srgbClr val="000000"/>
              </a:solidFill>
              <a:effectLst/>
              <a:latin typeface="Calibri" panose="020F0502020204030204" pitchFamily="34" charset="0"/>
              <a:ea typeface="Calibri" panose="020F0502020204030204" pitchFamily="34" charset="0"/>
            </a:endParaRPr>
          </a:p>
          <a:p>
            <a:pPr marL="1600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Close Auction button</a:t>
            </a:r>
            <a:endParaRPr lang="en-US" sz="1600" dirty="0">
              <a:solidFill>
                <a:srgbClr val="000000"/>
              </a:solidFill>
              <a:effectLst/>
              <a:latin typeface="Calibri" panose="020F0502020204030204" pitchFamily="34" charset="0"/>
              <a:ea typeface="Calibri" panose="020F0502020204030204" pitchFamily="34" charset="0"/>
            </a:endParaRPr>
          </a:p>
          <a:p>
            <a:pPr lvl="1">
              <a:buFont typeface="Calibri" panose="020F0502020204030204" pitchFamily="34" charset="0"/>
              <a:buChar char="−"/>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Closed Auction Details</a:t>
            </a:r>
            <a:endParaRPr lang="en-US" sz="1600" dirty="0">
              <a:solidFill>
                <a:srgbClr val="000000"/>
              </a:solidFill>
              <a:effectLst/>
              <a:latin typeface="Calibri" panose="020F0502020204030204" pitchFamily="34" charset="0"/>
              <a:ea typeface="Calibri" panose="020F0502020204030204" pitchFamily="34" charset="0"/>
            </a:endParaRPr>
          </a:p>
          <a:p>
            <a:pPr marL="1600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Auction/Item details</a:t>
            </a:r>
            <a:endParaRPr lang="en-US" sz="1600" dirty="0">
              <a:solidFill>
                <a:srgbClr val="000000"/>
              </a:solidFill>
              <a:effectLst/>
              <a:latin typeface="Calibri" panose="020F0502020204030204" pitchFamily="34" charset="0"/>
              <a:ea typeface="Calibri" panose="020F0502020204030204" pitchFamily="34" charset="0"/>
            </a:endParaRPr>
          </a:p>
          <a:p>
            <a:pPr marL="160020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Buyer details</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Offers</a:t>
            </a:r>
            <a:endParaRPr lang="en-US" sz="1600" dirty="0">
              <a:solidFill>
                <a:srgbClr val="000000"/>
              </a:solidFill>
              <a:effectLst/>
              <a:latin typeface="Calibri" panose="020F0502020204030204" pitchFamily="34" charset="0"/>
              <a:ea typeface="Calibri" panose="020F0502020204030204" pitchFamily="34" charset="0"/>
            </a:endParaRPr>
          </a:p>
          <a:p>
            <a:pPr marL="685800"/>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Auction/Item details</a:t>
            </a:r>
            <a:endParaRPr lang="en-US" sz="1600" dirty="0">
              <a:solidFill>
                <a:srgbClr val="000000"/>
              </a:solidFill>
              <a:effectLst/>
              <a:latin typeface="Calibri" panose="020F0502020204030204" pitchFamily="34" charset="0"/>
              <a:ea typeface="Calibri" panose="020F0502020204030204" pitchFamily="34" charset="0"/>
            </a:endParaRPr>
          </a:p>
          <a:p>
            <a:pPr marL="685800"/>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Offers list</a:t>
            </a:r>
            <a:endParaRPr lang="en-US" sz="1600" dirty="0">
              <a:solidFill>
                <a:srgbClr val="000000"/>
              </a:solidFill>
              <a:effectLst/>
              <a:latin typeface="Calibri" panose="020F0502020204030204" pitchFamily="34" charset="0"/>
              <a:ea typeface="Calibri" panose="020F0502020204030204" pitchFamily="34" charset="0"/>
            </a:endParaRPr>
          </a:p>
          <a:p>
            <a:pPr marL="685800"/>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Place Offer form</a:t>
            </a:r>
            <a:endParaRPr lang="en-US"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32025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87BB44-D3B2-43C0-9EE6-9F10B3D406CB}"/>
              </a:ext>
            </a:extLst>
          </p:cNvPr>
          <p:cNvSpPr>
            <a:spLocks noGrp="1"/>
          </p:cNvSpPr>
          <p:nvPr>
            <p:ph type="title"/>
          </p:nvPr>
        </p:nvSpPr>
        <p:spPr>
          <a:xfrm>
            <a:off x="838200" y="365126"/>
            <a:ext cx="10515600" cy="315912"/>
          </a:xfrm>
        </p:spPr>
        <p:txBody>
          <a:bodyPr>
            <a:noAutofit/>
          </a:bodyPr>
          <a:lstStyle/>
          <a:p>
            <a:r>
              <a:rPr lang="en-US" sz="3600" b="1" dirty="0"/>
              <a:t>Components (3-3)</a:t>
            </a:r>
          </a:p>
        </p:txBody>
      </p:sp>
      <p:sp>
        <p:nvSpPr>
          <p:cNvPr id="5" name="Content Placeholder 2">
            <a:extLst>
              <a:ext uri="{FF2B5EF4-FFF2-40B4-BE49-F238E27FC236}">
                <a16:creationId xmlns:a16="http://schemas.microsoft.com/office/drawing/2014/main" id="{B7918BA5-4577-4F1F-8DEE-5D84C9A707EA}"/>
              </a:ext>
            </a:extLst>
          </p:cNvPr>
          <p:cNvSpPr>
            <a:spLocks noGrp="1"/>
          </p:cNvSpPr>
          <p:nvPr>
            <p:ph idx="1"/>
          </p:nvPr>
        </p:nvSpPr>
        <p:spPr>
          <a:xfrm>
            <a:off x="838200" y="1253330"/>
            <a:ext cx="5257800" cy="5604669"/>
          </a:xfrm>
        </p:spPr>
        <p:txBody>
          <a:bodyPr>
            <a:noAutofit/>
          </a:bodyPr>
          <a:lstStyle/>
          <a:p>
            <a:pPr marL="0" indent="0">
              <a:buNone/>
            </a:pPr>
            <a:r>
              <a:rPr lang="en-US" sz="16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Controllers (Servlets)</a:t>
            </a:r>
            <a:endParaRPr lang="en-US" sz="1600" b="1" dirty="0">
              <a:solidFill>
                <a:srgbClr val="FF0000"/>
              </a:solidFill>
              <a:effectLst/>
              <a:latin typeface="Calibri" panose="020F0502020204030204" pitchFamily="34" charset="0"/>
              <a:ea typeface="Calibri" panose="020F0502020204030204" pitchFamily="34" charset="0"/>
            </a:endParaRPr>
          </a:p>
          <a:p>
            <a:pPr lvl="0"/>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CheckLogin</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CloseAuction</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CreateAuction</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GetImage</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Logout</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PlaceOffer</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SearchAuctions</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ShowAuctionDetails</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ShowBuy</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ShowHome</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ShowLogin</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ShowOffers</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ShowSell</a:t>
            </a:r>
            <a:endParaRPr lang="en-US"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1758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BDB74CD-44C5-4F9A-9050-2BB15D40D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2360" y="1313683"/>
            <a:ext cx="7659640" cy="4230633"/>
          </a:xfrm>
          <a:prstGeom prst="rect">
            <a:avLst/>
          </a:prstGeom>
        </p:spPr>
      </p:pic>
      <p:sp>
        <p:nvSpPr>
          <p:cNvPr id="10" name="Title 1">
            <a:extLst>
              <a:ext uri="{FF2B5EF4-FFF2-40B4-BE49-F238E27FC236}">
                <a16:creationId xmlns:a16="http://schemas.microsoft.com/office/drawing/2014/main" id="{9DA3668B-E88A-4E79-934B-481B2F79E1A7}"/>
              </a:ext>
            </a:extLst>
          </p:cNvPr>
          <p:cNvSpPr>
            <a:spLocks noGrp="1"/>
          </p:cNvSpPr>
          <p:nvPr>
            <p:ph type="title"/>
          </p:nvPr>
        </p:nvSpPr>
        <p:spPr>
          <a:xfrm>
            <a:off x="207885" y="365126"/>
            <a:ext cx="10515600" cy="2173888"/>
          </a:xfrm>
        </p:spPr>
        <p:txBody>
          <a:bodyPr anchor="t">
            <a:noAutofit/>
          </a:bodyPr>
          <a:lstStyle/>
          <a:p>
            <a:r>
              <a:rPr lang="en-US" sz="3600" dirty="0"/>
              <a:t>Event</a:t>
            </a:r>
            <a:br>
              <a:rPr lang="en-US" sz="3600" b="1" dirty="0"/>
            </a:br>
            <a:r>
              <a:rPr lang="en-US" sz="3600" b="1" dirty="0"/>
              <a:t>Show Login</a:t>
            </a:r>
            <a:endParaRPr lang="en-US" sz="3600" dirty="0">
              <a:solidFill>
                <a:schemeClr val="tx1">
                  <a:lumMod val="50000"/>
                  <a:lumOff val="50000"/>
                </a:schemeClr>
              </a:solidFill>
            </a:endParaRPr>
          </a:p>
        </p:txBody>
      </p:sp>
      <p:sp>
        <p:nvSpPr>
          <p:cNvPr id="12" name="TextBox 11">
            <a:extLst>
              <a:ext uri="{FF2B5EF4-FFF2-40B4-BE49-F238E27FC236}">
                <a16:creationId xmlns:a16="http://schemas.microsoft.com/office/drawing/2014/main" id="{57252643-C4B2-4657-A763-F65564BF7B60}"/>
              </a:ext>
            </a:extLst>
          </p:cNvPr>
          <p:cNvSpPr txBox="1"/>
          <p:nvPr/>
        </p:nvSpPr>
        <p:spPr>
          <a:xfrm>
            <a:off x="207885" y="3152000"/>
            <a:ext cx="708207" cy="553998"/>
          </a:xfrm>
          <a:prstGeom prst="rect">
            <a:avLst/>
          </a:prstGeom>
          <a:noFill/>
        </p:spPr>
        <p:txBody>
          <a:bodyPr wrap="none" rtlCol="0">
            <a:spAutoFit/>
          </a:bodyPr>
          <a:lstStyle/>
          <a:p>
            <a:r>
              <a:rPr lang="en-US" dirty="0"/>
              <a:t>Tests:</a:t>
            </a:r>
          </a:p>
          <a:p>
            <a:r>
              <a:rPr lang="en-US" sz="1200" dirty="0"/>
              <a:t>-</a:t>
            </a:r>
          </a:p>
        </p:txBody>
      </p:sp>
    </p:spTree>
    <p:extLst>
      <p:ext uri="{BB962C8B-B14F-4D97-AF65-F5344CB8AC3E}">
        <p14:creationId xmlns:p14="http://schemas.microsoft.com/office/powerpoint/2010/main" val="1850276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F719E6-9C74-4768-A4DA-802CBD6A9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6958" y="818382"/>
            <a:ext cx="8955042" cy="5221235"/>
          </a:xfrm>
          <a:prstGeom prst="rect">
            <a:avLst/>
          </a:prstGeom>
        </p:spPr>
      </p:pic>
      <p:sp>
        <p:nvSpPr>
          <p:cNvPr id="8" name="Title 1">
            <a:extLst>
              <a:ext uri="{FF2B5EF4-FFF2-40B4-BE49-F238E27FC236}">
                <a16:creationId xmlns:a16="http://schemas.microsoft.com/office/drawing/2014/main" id="{98CF104B-71BB-496F-8C95-5B6A83BF1115}"/>
              </a:ext>
            </a:extLst>
          </p:cNvPr>
          <p:cNvSpPr>
            <a:spLocks noGrp="1"/>
          </p:cNvSpPr>
          <p:nvPr>
            <p:ph type="title"/>
          </p:nvPr>
        </p:nvSpPr>
        <p:spPr>
          <a:xfrm>
            <a:off x="207885" y="365126"/>
            <a:ext cx="10515600" cy="2173888"/>
          </a:xfrm>
        </p:spPr>
        <p:txBody>
          <a:bodyPr anchor="t">
            <a:noAutofit/>
          </a:bodyPr>
          <a:lstStyle/>
          <a:p>
            <a:r>
              <a:rPr lang="en-US" sz="3600" dirty="0"/>
              <a:t>Event</a:t>
            </a:r>
            <a:br>
              <a:rPr lang="en-US" sz="3600" b="1" dirty="0"/>
            </a:br>
            <a:r>
              <a:rPr lang="en-US" sz="3600" b="1" dirty="0"/>
              <a:t>Check Login</a:t>
            </a:r>
          </a:p>
        </p:txBody>
      </p:sp>
      <p:sp>
        <p:nvSpPr>
          <p:cNvPr id="9" name="TextBox 8">
            <a:extLst>
              <a:ext uri="{FF2B5EF4-FFF2-40B4-BE49-F238E27FC236}">
                <a16:creationId xmlns:a16="http://schemas.microsoft.com/office/drawing/2014/main" id="{5BD56A56-072E-4C0E-A7CA-1FCB26B3DF39}"/>
              </a:ext>
            </a:extLst>
          </p:cNvPr>
          <p:cNvSpPr txBox="1"/>
          <p:nvPr/>
        </p:nvSpPr>
        <p:spPr>
          <a:xfrm>
            <a:off x="207885" y="2967334"/>
            <a:ext cx="2335896" cy="923330"/>
          </a:xfrm>
          <a:prstGeom prst="rect">
            <a:avLst/>
          </a:prstGeom>
          <a:noFill/>
        </p:spPr>
        <p:txBody>
          <a:bodyPr wrap="none" rtlCol="0">
            <a:spAutoFit/>
          </a:bodyPr>
          <a:lstStyle/>
          <a:p>
            <a:r>
              <a:rPr lang="en-US" dirty="0"/>
              <a:t>Tests :</a:t>
            </a:r>
          </a:p>
          <a:p>
            <a:r>
              <a:rPr lang="en-US" sz="1200" dirty="0"/>
              <a:t>present, non null </a:t>
            </a:r>
            <a:r>
              <a:rPr lang="en-US" sz="1200" dirty="0">
                <a:latin typeface="Consolas" panose="020B0609020204030204" pitchFamily="49" charset="0"/>
              </a:rPr>
              <a:t>username</a:t>
            </a:r>
          </a:p>
          <a:p>
            <a:r>
              <a:rPr lang="en-US" sz="1200" dirty="0"/>
              <a:t>present, non null </a:t>
            </a:r>
            <a:r>
              <a:rPr lang="en-US" sz="1200" dirty="0">
                <a:latin typeface="Consolas" panose="020B0609020204030204" pitchFamily="49" charset="0"/>
              </a:rPr>
              <a:t>password</a:t>
            </a:r>
          </a:p>
          <a:p>
            <a:r>
              <a:rPr lang="en-US" sz="1200" dirty="0">
                <a:latin typeface="Consolas" panose="020B0609020204030204" pitchFamily="49" charset="0"/>
              </a:rPr>
              <a:t>username</a:t>
            </a:r>
            <a:r>
              <a:rPr lang="en-US" sz="1200" dirty="0"/>
              <a:t> &amp; </a:t>
            </a:r>
            <a:r>
              <a:rPr lang="en-US" sz="1200" dirty="0">
                <a:latin typeface="Consolas" panose="020B0609020204030204" pitchFamily="49" charset="0"/>
              </a:rPr>
              <a:t>password</a:t>
            </a:r>
            <a:r>
              <a:rPr lang="en-US" sz="1200" dirty="0"/>
              <a:t> inside DB</a:t>
            </a:r>
          </a:p>
        </p:txBody>
      </p:sp>
    </p:spTree>
    <p:extLst>
      <p:ext uri="{BB962C8B-B14F-4D97-AF65-F5344CB8AC3E}">
        <p14:creationId xmlns:p14="http://schemas.microsoft.com/office/powerpoint/2010/main" val="3184703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87BB44-D3B2-43C0-9EE6-9F10B3D406CB}"/>
              </a:ext>
            </a:extLst>
          </p:cNvPr>
          <p:cNvSpPr>
            <a:spLocks noGrp="1"/>
          </p:cNvSpPr>
          <p:nvPr>
            <p:ph type="title"/>
          </p:nvPr>
        </p:nvSpPr>
        <p:spPr>
          <a:xfrm>
            <a:off x="207885" y="365126"/>
            <a:ext cx="10515600" cy="2173888"/>
          </a:xfrm>
        </p:spPr>
        <p:txBody>
          <a:bodyPr anchor="t">
            <a:noAutofit/>
          </a:bodyPr>
          <a:lstStyle/>
          <a:p>
            <a:r>
              <a:rPr lang="en-US" sz="3600" b="1" dirty="0"/>
              <a:t>Authentication</a:t>
            </a:r>
            <a:br>
              <a:rPr lang="en-US" sz="3600" b="1" dirty="0"/>
            </a:br>
            <a:r>
              <a:rPr lang="en-US" sz="3600" b="1" dirty="0"/>
              <a:t>Filter</a:t>
            </a:r>
          </a:p>
        </p:txBody>
      </p:sp>
      <p:pic>
        <p:nvPicPr>
          <p:cNvPr id="3" name="Picture 2">
            <a:extLst>
              <a:ext uri="{FF2B5EF4-FFF2-40B4-BE49-F238E27FC236}">
                <a16:creationId xmlns:a16="http://schemas.microsoft.com/office/drawing/2014/main" id="{93BC1B6D-6EA0-4576-95FB-5C091F424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100" y="476250"/>
            <a:ext cx="7962900" cy="5905500"/>
          </a:xfrm>
          <a:prstGeom prst="rect">
            <a:avLst/>
          </a:prstGeom>
        </p:spPr>
      </p:pic>
      <p:sp>
        <p:nvSpPr>
          <p:cNvPr id="6" name="TextBox 5">
            <a:extLst>
              <a:ext uri="{FF2B5EF4-FFF2-40B4-BE49-F238E27FC236}">
                <a16:creationId xmlns:a16="http://schemas.microsoft.com/office/drawing/2014/main" id="{38B312F1-3E81-426F-941D-4065860CDE45}"/>
              </a:ext>
            </a:extLst>
          </p:cNvPr>
          <p:cNvSpPr txBox="1"/>
          <p:nvPr/>
        </p:nvSpPr>
        <p:spPr>
          <a:xfrm>
            <a:off x="207885" y="2967335"/>
            <a:ext cx="1407758" cy="923330"/>
          </a:xfrm>
          <a:prstGeom prst="rect">
            <a:avLst/>
          </a:prstGeom>
          <a:noFill/>
        </p:spPr>
        <p:txBody>
          <a:bodyPr wrap="none" rtlCol="0">
            <a:spAutoFit/>
          </a:bodyPr>
          <a:lstStyle/>
          <a:p>
            <a:r>
              <a:rPr lang="en-US" dirty="0"/>
              <a:t>Tests :</a:t>
            </a:r>
          </a:p>
          <a:p>
            <a:r>
              <a:rPr lang="en-US" sz="1200" dirty="0"/>
              <a:t>valid </a:t>
            </a:r>
            <a:r>
              <a:rPr lang="en-US" sz="1200" dirty="0" err="1">
                <a:latin typeface="Consolas" panose="020B0609020204030204" pitchFamily="49" charset="0"/>
              </a:rPr>
              <a:t>user_id</a:t>
            </a:r>
            <a:endParaRPr lang="en-US" sz="1200" dirty="0">
              <a:latin typeface="Consolas" panose="020B0609020204030204" pitchFamily="49" charset="0"/>
            </a:endParaRPr>
          </a:p>
          <a:p>
            <a:r>
              <a:rPr lang="en-US" sz="1200" dirty="0"/>
              <a:t>non null </a:t>
            </a:r>
            <a:r>
              <a:rPr lang="en-US" sz="1200" dirty="0">
                <a:latin typeface="Consolas" panose="020B0609020204030204" pitchFamily="49" charset="0"/>
              </a:rPr>
              <a:t>username</a:t>
            </a:r>
          </a:p>
          <a:p>
            <a:r>
              <a:rPr lang="en-US" sz="1200" dirty="0"/>
              <a:t>valid </a:t>
            </a:r>
            <a:r>
              <a:rPr lang="en-US" sz="1200" dirty="0">
                <a:latin typeface="Consolas" panose="020B0609020204030204" pitchFamily="49" charset="0"/>
              </a:rPr>
              <a:t>session</a:t>
            </a:r>
          </a:p>
        </p:txBody>
      </p:sp>
    </p:spTree>
    <p:extLst>
      <p:ext uri="{BB962C8B-B14F-4D97-AF65-F5344CB8AC3E}">
        <p14:creationId xmlns:p14="http://schemas.microsoft.com/office/powerpoint/2010/main" val="2260196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638EB3-7D38-4E72-BB0E-50637A7C8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8365" y="2228085"/>
            <a:ext cx="5373635" cy="2401829"/>
          </a:xfrm>
          <a:prstGeom prst="rect">
            <a:avLst/>
          </a:prstGeom>
        </p:spPr>
      </p:pic>
      <p:sp>
        <p:nvSpPr>
          <p:cNvPr id="8" name="Title 1">
            <a:extLst>
              <a:ext uri="{FF2B5EF4-FFF2-40B4-BE49-F238E27FC236}">
                <a16:creationId xmlns:a16="http://schemas.microsoft.com/office/drawing/2014/main" id="{9B53B7CB-C872-4EF8-91C0-10C74624B0D7}"/>
              </a:ext>
            </a:extLst>
          </p:cNvPr>
          <p:cNvSpPr>
            <a:spLocks noGrp="1"/>
          </p:cNvSpPr>
          <p:nvPr>
            <p:ph type="title"/>
          </p:nvPr>
        </p:nvSpPr>
        <p:spPr>
          <a:xfrm>
            <a:off x="207885" y="365126"/>
            <a:ext cx="10515600" cy="2173888"/>
          </a:xfrm>
        </p:spPr>
        <p:txBody>
          <a:bodyPr anchor="t">
            <a:noAutofit/>
          </a:bodyPr>
          <a:lstStyle/>
          <a:p>
            <a:r>
              <a:rPr lang="en-US" sz="3600" dirty="0"/>
              <a:t>Event</a:t>
            </a:r>
            <a:br>
              <a:rPr lang="en-US" sz="3600" b="1" dirty="0"/>
            </a:br>
            <a:r>
              <a:rPr lang="en-US" sz="3600" b="1" dirty="0"/>
              <a:t>Show Home</a:t>
            </a:r>
          </a:p>
        </p:txBody>
      </p:sp>
      <p:sp>
        <p:nvSpPr>
          <p:cNvPr id="11" name="TextBox 10">
            <a:extLst>
              <a:ext uri="{FF2B5EF4-FFF2-40B4-BE49-F238E27FC236}">
                <a16:creationId xmlns:a16="http://schemas.microsoft.com/office/drawing/2014/main" id="{156F08A1-DBE4-486E-B276-E38C35092C30}"/>
              </a:ext>
            </a:extLst>
          </p:cNvPr>
          <p:cNvSpPr txBox="1"/>
          <p:nvPr/>
        </p:nvSpPr>
        <p:spPr>
          <a:xfrm>
            <a:off x="207885" y="3152000"/>
            <a:ext cx="761106" cy="553998"/>
          </a:xfrm>
          <a:prstGeom prst="rect">
            <a:avLst/>
          </a:prstGeom>
          <a:noFill/>
        </p:spPr>
        <p:txBody>
          <a:bodyPr wrap="none" rtlCol="0">
            <a:spAutoFit/>
          </a:bodyPr>
          <a:lstStyle/>
          <a:p>
            <a:r>
              <a:rPr lang="en-US" dirty="0"/>
              <a:t>Tests :</a:t>
            </a:r>
          </a:p>
          <a:p>
            <a:r>
              <a:rPr lang="en-US" sz="1200" dirty="0"/>
              <a:t>-</a:t>
            </a:r>
          </a:p>
        </p:txBody>
      </p:sp>
    </p:spTree>
    <p:extLst>
      <p:ext uri="{BB962C8B-B14F-4D97-AF65-F5344CB8AC3E}">
        <p14:creationId xmlns:p14="http://schemas.microsoft.com/office/powerpoint/2010/main" val="1056455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439342-2CB9-4BEB-934E-7189E8FD6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451" y="317376"/>
            <a:ext cx="7667549" cy="6223247"/>
          </a:xfrm>
          <a:prstGeom prst="rect">
            <a:avLst/>
          </a:prstGeom>
        </p:spPr>
      </p:pic>
      <p:sp>
        <p:nvSpPr>
          <p:cNvPr id="12" name="Title 1">
            <a:extLst>
              <a:ext uri="{FF2B5EF4-FFF2-40B4-BE49-F238E27FC236}">
                <a16:creationId xmlns:a16="http://schemas.microsoft.com/office/drawing/2014/main" id="{93036C7B-F8D1-497D-9140-FED4129AC91B}"/>
              </a:ext>
            </a:extLst>
          </p:cNvPr>
          <p:cNvSpPr>
            <a:spLocks noGrp="1"/>
          </p:cNvSpPr>
          <p:nvPr>
            <p:ph type="title"/>
          </p:nvPr>
        </p:nvSpPr>
        <p:spPr>
          <a:xfrm>
            <a:off x="207885" y="365126"/>
            <a:ext cx="10515600" cy="2173888"/>
          </a:xfrm>
        </p:spPr>
        <p:txBody>
          <a:bodyPr anchor="t">
            <a:noAutofit/>
          </a:bodyPr>
          <a:lstStyle/>
          <a:p>
            <a:r>
              <a:rPr lang="en-US" sz="3600" dirty="0"/>
              <a:t>Event</a:t>
            </a:r>
            <a:br>
              <a:rPr lang="en-US" sz="3600" b="1" dirty="0"/>
            </a:br>
            <a:r>
              <a:rPr lang="en-US" sz="3600" b="1" dirty="0"/>
              <a:t>Show Buy</a:t>
            </a:r>
          </a:p>
        </p:txBody>
      </p:sp>
      <p:sp>
        <p:nvSpPr>
          <p:cNvPr id="14" name="TextBox 13">
            <a:extLst>
              <a:ext uri="{FF2B5EF4-FFF2-40B4-BE49-F238E27FC236}">
                <a16:creationId xmlns:a16="http://schemas.microsoft.com/office/drawing/2014/main" id="{98D55D9B-3489-443C-BCDD-B2487326A931}"/>
              </a:ext>
            </a:extLst>
          </p:cNvPr>
          <p:cNvSpPr txBox="1"/>
          <p:nvPr/>
        </p:nvSpPr>
        <p:spPr>
          <a:xfrm>
            <a:off x="207885" y="2690335"/>
            <a:ext cx="2860976" cy="1477328"/>
          </a:xfrm>
          <a:prstGeom prst="rect">
            <a:avLst/>
          </a:prstGeom>
          <a:noFill/>
        </p:spPr>
        <p:txBody>
          <a:bodyPr wrap="none" rtlCol="0">
            <a:spAutoFit/>
          </a:bodyPr>
          <a:lstStyle/>
          <a:p>
            <a:r>
              <a:rPr lang="en-US" dirty="0"/>
              <a:t>Tests :</a:t>
            </a:r>
          </a:p>
          <a:p>
            <a:r>
              <a:rPr lang="en-US" sz="1200" dirty="0"/>
              <a:t>Won Auctions</a:t>
            </a:r>
          </a:p>
          <a:p>
            <a:r>
              <a:rPr lang="en-US" sz="1200" dirty="0"/>
              <a:t>                must be closed</a:t>
            </a:r>
          </a:p>
          <a:p>
            <a:r>
              <a:rPr lang="en-US" sz="1200" dirty="0"/>
              <a:t>Searched Auctions</a:t>
            </a:r>
          </a:p>
          <a:p>
            <a:r>
              <a:rPr lang="en-US" sz="1200" dirty="0"/>
              <a:t>                requestor can’t also be the owner</a:t>
            </a:r>
          </a:p>
          <a:p>
            <a:r>
              <a:rPr lang="en-US" sz="1200" dirty="0"/>
              <a:t>                auction must be open</a:t>
            </a:r>
          </a:p>
          <a:p>
            <a:r>
              <a:rPr lang="en-US" sz="1200" dirty="0"/>
              <a:t>                auction can’t be expired</a:t>
            </a:r>
          </a:p>
        </p:txBody>
      </p:sp>
    </p:spTree>
    <p:extLst>
      <p:ext uri="{BB962C8B-B14F-4D97-AF65-F5344CB8AC3E}">
        <p14:creationId xmlns:p14="http://schemas.microsoft.com/office/powerpoint/2010/main" val="3913269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318BEF-95B5-45B1-B67E-F9CC93B54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5558" y="1123183"/>
            <a:ext cx="8726442" cy="4611633"/>
          </a:xfrm>
          <a:prstGeom prst="rect">
            <a:avLst/>
          </a:prstGeom>
        </p:spPr>
      </p:pic>
      <p:sp>
        <p:nvSpPr>
          <p:cNvPr id="8" name="Title 1">
            <a:extLst>
              <a:ext uri="{FF2B5EF4-FFF2-40B4-BE49-F238E27FC236}">
                <a16:creationId xmlns:a16="http://schemas.microsoft.com/office/drawing/2014/main" id="{3627D744-6402-4EB5-964A-A33B9C06EB50}"/>
              </a:ext>
            </a:extLst>
          </p:cNvPr>
          <p:cNvSpPr>
            <a:spLocks noGrp="1"/>
          </p:cNvSpPr>
          <p:nvPr>
            <p:ph type="title"/>
          </p:nvPr>
        </p:nvSpPr>
        <p:spPr>
          <a:xfrm>
            <a:off x="207885" y="365126"/>
            <a:ext cx="10515600" cy="2173888"/>
          </a:xfrm>
        </p:spPr>
        <p:txBody>
          <a:bodyPr anchor="t">
            <a:noAutofit/>
          </a:bodyPr>
          <a:lstStyle/>
          <a:p>
            <a:r>
              <a:rPr lang="en-US" sz="3600" dirty="0"/>
              <a:t>Event</a:t>
            </a:r>
            <a:br>
              <a:rPr lang="en-US" sz="3600" b="1" dirty="0"/>
            </a:br>
            <a:r>
              <a:rPr lang="en-US" sz="3600" b="1" dirty="0"/>
              <a:t>Search Auctions</a:t>
            </a:r>
          </a:p>
        </p:txBody>
      </p:sp>
      <p:sp>
        <p:nvSpPr>
          <p:cNvPr id="9" name="TextBox 8">
            <a:extLst>
              <a:ext uri="{FF2B5EF4-FFF2-40B4-BE49-F238E27FC236}">
                <a16:creationId xmlns:a16="http://schemas.microsoft.com/office/drawing/2014/main" id="{94F9DB4D-C0F2-488B-A4A8-B8762F8039C8}"/>
              </a:ext>
            </a:extLst>
          </p:cNvPr>
          <p:cNvSpPr txBox="1"/>
          <p:nvPr/>
        </p:nvSpPr>
        <p:spPr>
          <a:xfrm>
            <a:off x="207885" y="2875001"/>
            <a:ext cx="2297167" cy="1107996"/>
          </a:xfrm>
          <a:prstGeom prst="rect">
            <a:avLst/>
          </a:prstGeom>
          <a:noFill/>
        </p:spPr>
        <p:txBody>
          <a:bodyPr wrap="none" rtlCol="0">
            <a:spAutoFit/>
          </a:bodyPr>
          <a:lstStyle/>
          <a:p>
            <a:r>
              <a:rPr lang="en-US" dirty="0"/>
              <a:t>Tests :</a:t>
            </a:r>
          </a:p>
          <a:p>
            <a:r>
              <a:rPr lang="en-US" sz="1200" dirty="0"/>
              <a:t>present, non null </a:t>
            </a:r>
            <a:r>
              <a:rPr lang="en-US" sz="1200" dirty="0" err="1">
                <a:latin typeface="Consolas" panose="020B0609020204030204" pitchFamily="49" charset="0"/>
              </a:rPr>
              <a:t>search_query</a:t>
            </a:r>
            <a:endParaRPr lang="en-US" sz="1200" dirty="0">
              <a:latin typeface="Consolas" panose="020B0609020204030204" pitchFamily="49" charset="0"/>
            </a:endParaRPr>
          </a:p>
          <a:p>
            <a:r>
              <a:rPr lang="en-US" sz="1200" dirty="0"/>
              <a:t>requestor can’t also be the owner</a:t>
            </a:r>
          </a:p>
          <a:p>
            <a:r>
              <a:rPr lang="en-US" sz="1200" dirty="0"/>
              <a:t>auction must be open</a:t>
            </a:r>
          </a:p>
          <a:p>
            <a:r>
              <a:rPr lang="en-US" sz="1200" dirty="0"/>
              <a:t>auction can’t be expired</a:t>
            </a:r>
          </a:p>
        </p:txBody>
      </p:sp>
    </p:spTree>
    <p:extLst>
      <p:ext uri="{BB962C8B-B14F-4D97-AF65-F5344CB8AC3E}">
        <p14:creationId xmlns:p14="http://schemas.microsoft.com/office/powerpoint/2010/main" val="2203080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5534CA-97AB-4DD4-BB5C-CDE7393AEA6C}"/>
              </a:ext>
            </a:extLst>
          </p:cNvPr>
          <p:cNvSpPr>
            <a:spLocks noGrp="1"/>
          </p:cNvSpPr>
          <p:nvPr>
            <p:ph type="title"/>
          </p:nvPr>
        </p:nvSpPr>
        <p:spPr>
          <a:xfrm>
            <a:off x="207885" y="365126"/>
            <a:ext cx="10515600" cy="2173888"/>
          </a:xfrm>
        </p:spPr>
        <p:txBody>
          <a:bodyPr anchor="t">
            <a:noAutofit/>
          </a:bodyPr>
          <a:lstStyle/>
          <a:p>
            <a:r>
              <a:rPr lang="en-US" sz="3600" dirty="0"/>
              <a:t>Event</a:t>
            </a:r>
            <a:br>
              <a:rPr lang="en-US" sz="3600" b="1" dirty="0"/>
            </a:br>
            <a:r>
              <a:rPr lang="en-US" sz="3600" b="1" dirty="0"/>
              <a:t>Show Offers</a:t>
            </a:r>
          </a:p>
        </p:txBody>
      </p:sp>
      <p:sp>
        <p:nvSpPr>
          <p:cNvPr id="9" name="TextBox 8">
            <a:extLst>
              <a:ext uri="{FF2B5EF4-FFF2-40B4-BE49-F238E27FC236}">
                <a16:creationId xmlns:a16="http://schemas.microsoft.com/office/drawing/2014/main" id="{47D6F8CA-E9FF-4D3F-80C5-B95C0B221A1F}"/>
              </a:ext>
            </a:extLst>
          </p:cNvPr>
          <p:cNvSpPr txBox="1"/>
          <p:nvPr/>
        </p:nvSpPr>
        <p:spPr>
          <a:xfrm>
            <a:off x="207885" y="2875002"/>
            <a:ext cx="2296719" cy="1107996"/>
          </a:xfrm>
          <a:prstGeom prst="rect">
            <a:avLst/>
          </a:prstGeom>
          <a:noFill/>
        </p:spPr>
        <p:txBody>
          <a:bodyPr wrap="none" rtlCol="0">
            <a:spAutoFit/>
          </a:bodyPr>
          <a:lstStyle/>
          <a:p>
            <a:r>
              <a:rPr lang="en-US" dirty="0"/>
              <a:t>Tests :</a:t>
            </a:r>
            <a:br>
              <a:rPr lang="en-US" dirty="0"/>
            </a:br>
            <a:r>
              <a:rPr lang="en-US" sz="1200" dirty="0"/>
              <a:t>present, valid </a:t>
            </a:r>
            <a:r>
              <a:rPr lang="en-US" sz="1200" dirty="0" err="1">
                <a:latin typeface="Consolas" panose="020B0609020204030204" pitchFamily="49" charset="0"/>
              </a:rPr>
              <a:t>auction_id</a:t>
            </a:r>
            <a:endParaRPr lang="en-US" sz="1200" dirty="0">
              <a:latin typeface="Consolas" panose="020B0609020204030204" pitchFamily="49" charset="0"/>
            </a:endParaRPr>
          </a:p>
          <a:p>
            <a:r>
              <a:rPr lang="en-US" sz="1200" dirty="0"/>
              <a:t>requestor can’t also be the owner</a:t>
            </a:r>
          </a:p>
          <a:p>
            <a:r>
              <a:rPr lang="en-US" sz="1200" dirty="0"/>
              <a:t>related auction must be open</a:t>
            </a:r>
          </a:p>
          <a:p>
            <a:r>
              <a:rPr lang="en-US" sz="1200" dirty="0"/>
              <a:t>related auction can’t be expired</a:t>
            </a:r>
          </a:p>
        </p:txBody>
      </p:sp>
      <p:pic>
        <p:nvPicPr>
          <p:cNvPr id="11" name="Picture 10">
            <a:extLst>
              <a:ext uri="{FF2B5EF4-FFF2-40B4-BE49-F238E27FC236}">
                <a16:creationId xmlns:a16="http://schemas.microsoft.com/office/drawing/2014/main" id="{1D5903E8-97B6-4006-AB7E-1B0912A92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958" y="0"/>
            <a:ext cx="7684265" cy="6858000"/>
          </a:xfrm>
          <a:prstGeom prst="rect">
            <a:avLst/>
          </a:prstGeom>
        </p:spPr>
      </p:pic>
    </p:spTree>
    <p:extLst>
      <p:ext uri="{BB962C8B-B14F-4D97-AF65-F5344CB8AC3E}">
        <p14:creationId xmlns:p14="http://schemas.microsoft.com/office/powerpoint/2010/main" val="775513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87BB44-D3B2-43C0-9EE6-9F10B3D406CB}"/>
              </a:ext>
            </a:extLst>
          </p:cNvPr>
          <p:cNvSpPr>
            <a:spLocks noGrp="1"/>
          </p:cNvSpPr>
          <p:nvPr>
            <p:ph type="title"/>
          </p:nvPr>
        </p:nvSpPr>
        <p:spPr>
          <a:xfrm>
            <a:off x="207885" y="365126"/>
            <a:ext cx="10515600" cy="2173888"/>
          </a:xfrm>
        </p:spPr>
        <p:txBody>
          <a:bodyPr anchor="t">
            <a:noAutofit/>
          </a:bodyPr>
          <a:lstStyle/>
          <a:p>
            <a:r>
              <a:rPr lang="en-US" sz="3600" dirty="0"/>
              <a:t>Event</a:t>
            </a:r>
            <a:br>
              <a:rPr lang="en-US" sz="3600" b="1" dirty="0"/>
            </a:br>
            <a:r>
              <a:rPr lang="en-US" sz="3600" b="1" dirty="0"/>
              <a:t>Get Image</a:t>
            </a:r>
          </a:p>
        </p:txBody>
      </p:sp>
      <p:pic>
        <p:nvPicPr>
          <p:cNvPr id="9" name="Picture 8">
            <a:extLst>
              <a:ext uri="{FF2B5EF4-FFF2-40B4-BE49-F238E27FC236}">
                <a16:creationId xmlns:a16="http://schemas.microsoft.com/office/drawing/2014/main" id="{AEADD6C6-C669-4D2E-9C93-7A3D2369F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2700" y="2228850"/>
            <a:ext cx="5829300" cy="2400300"/>
          </a:xfrm>
          <a:prstGeom prst="rect">
            <a:avLst/>
          </a:prstGeom>
        </p:spPr>
      </p:pic>
      <p:sp>
        <p:nvSpPr>
          <p:cNvPr id="10" name="TextBox 9">
            <a:extLst>
              <a:ext uri="{FF2B5EF4-FFF2-40B4-BE49-F238E27FC236}">
                <a16:creationId xmlns:a16="http://schemas.microsoft.com/office/drawing/2014/main" id="{9969C788-0684-4907-AF72-5983D39F8D68}"/>
              </a:ext>
            </a:extLst>
          </p:cNvPr>
          <p:cNvSpPr txBox="1"/>
          <p:nvPr/>
        </p:nvSpPr>
        <p:spPr>
          <a:xfrm>
            <a:off x="207885" y="3059668"/>
            <a:ext cx="3049489" cy="738664"/>
          </a:xfrm>
          <a:prstGeom prst="rect">
            <a:avLst/>
          </a:prstGeom>
          <a:noFill/>
        </p:spPr>
        <p:txBody>
          <a:bodyPr wrap="none" rtlCol="0">
            <a:spAutoFit/>
          </a:bodyPr>
          <a:lstStyle/>
          <a:p>
            <a:r>
              <a:rPr lang="en-US" dirty="0"/>
              <a:t>Tests :</a:t>
            </a:r>
          </a:p>
          <a:p>
            <a:r>
              <a:rPr lang="en-US" sz="1200" dirty="0"/>
              <a:t>present, non null </a:t>
            </a:r>
            <a:r>
              <a:rPr lang="en-US" sz="1200" dirty="0" err="1">
                <a:latin typeface="Consolas" panose="020B0609020204030204" pitchFamily="49" charset="0"/>
              </a:rPr>
              <a:t>image_name</a:t>
            </a:r>
            <a:endParaRPr lang="en-US" sz="1200" dirty="0">
              <a:latin typeface="Consolas" panose="020B0609020204030204" pitchFamily="49" charset="0"/>
            </a:endParaRPr>
          </a:p>
          <a:p>
            <a:r>
              <a:rPr lang="en-US" sz="1200" dirty="0" err="1">
                <a:latin typeface="Consolas" panose="020B0609020204030204" pitchFamily="49" charset="0"/>
              </a:rPr>
              <a:t>image_name</a:t>
            </a:r>
            <a:r>
              <a:rPr lang="en-US" sz="1200" dirty="0">
                <a:latin typeface="Consolas" panose="020B0609020204030204" pitchFamily="49" charset="0"/>
              </a:rPr>
              <a:t> </a:t>
            </a:r>
            <a:r>
              <a:rPr lang="en-US" sz="1200" dirty="0"/>
              <a:t>must refer to an existing image</a:t>
            </a:r>
          </a:p>
        </p:txBody>
      </p:sp>
    </p:spTree>
    <p:extLst>
      <p:ext uri="{BB962C8B-B14F-4D97-AF65-F5344CB8AC3E}">
        <p14:creationId xmlns:p14="http://schemas.microsoft.com/office/powerpoint/2010/main" val="244202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0818-1FB4-4CDF-A0E1-38E93EA7181A}"/>
              </a:ext>
            </a:extLst>
          </p:cNvPr>
          <p:cNvSpPr>
            <a:spLocks noGrp="1"/>
          </p:cNvSpPr>
          <p:nvPr>
            <p:ph type="title"/>
          </p:nvPr>
        </p:nvSpPr>
        <p:spPr>
          <a:xfrm>
            <a:off x="838200" y="365126"/>
            <a:ext cx="10515600" cy="315912"/>
          </a:xfrm>
        </p:spPr>
        <p:txBody>
          <a:bodyPr>
            <a:noAutofit/>
          </a:bodyPr>
          <a:lstStyle/>
          <a:p>
            <a:r>
              <a:rPr lang="en-US" sz="3600" b="1" dirty="0"/>
              <a:t>Data Analysis</a:t>
            </a:r>
          </a:p>
        </p:txBody>
      </p:sp>
      <p:sp>
        <p:nvSpPr>
          <p:cNvPr id="3" name="Content Placeholder 2">
            <a:extLst>
              <a:ext uri="{FF2B5EF4-FFF2-40B4-BE49-F238E27FC236}">
                <a16:creationId xmlns:a16="http://schemas.microsoft.com/office/drawing/2014/main" id="{9340CB4F-CFC3-4E73-A92E-CFB326645727}"/>
              </a:ext>
            </a:extLst>
          </p:cNvPr>
          <p:cNvSpPr>
            <a:spLocks noGrp="1"/>
          </p:cNvSpPr>
          <p:nvPr>
            <p:ph idx="1"/>
          </p:nvPr>
        </p:nvSpPr>
        <p:spPr>
          <a:xfrm>
            <a:off x="838200" y="1253330"/>
            <a:ext cx="10515600" cy="5604669"/>
          </a:xfrm>
        </p:spPr>
        <p:txBody>
          <a:bodyPr>
            <a:noAutofit/>
          </a:bodyPr>
          <a:lstStyle/>
          <a:p>
            <a:pPr marL="0" indent="0">
              <a:lnSpc>
                <a:spcPct val="107000"/>
              </a:lnSpc>
              <a:spcAft>
                <a:spcPts val="800"/>
              </a:spcAft>
              <a:buNone/>
            </a:pPr>
            <a:r>
              <a:rPr lang="it-IT" sz="1500" dirty="0">
                <a:effectLst/>
                <a:latin typeface="Calibri" panose="020F0502020204030204" pitchFamily="34" charset="0"/>
                <a:ea typeface="Calibri" panose="020F0502020204030204" pitchFamily="34" charset="0"/>
                <a:cs typeface="Calibri" panose="020F0502020204030204" pitchFamily="34" charset="0"/>
              </a:rPr>
              <a:t> Un’applicazione web consente la gestione di </a:t>
            </a:r>
            <a:r>
              <a:rPr lang="it-IT" sz="15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aste </a:t>
            </a:r>
            <a:r>
              <a:rPr lang="it-IT" sz="1500" dirty="0">
                <a:effectLst/>
                <a:latin typeface="Calibri" panose="020F0502020204030204" pitchFamily="34" charset="0"/>
                <a:ea typeface="Calibri" panose="020F0502020204030204" pitchFamily="34" charset="0"/>
                <a:cs typeface="Calibri" panose="020F0502020204030204" pitchFamily="34" charset="0"/>
              </a:rPr>
              <a:t>online. Gli </a:t>
            </a:r>
            <a:r>
              <a:rPr lang="it-IT" sz="15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utenti </a:t>
            </a:r>
            <a:r>
              <a:rPr lang="it-IT" sz="1500" dirty="0">
                <a:effectLst/>
                <a:latin typeface="Calibri" panose="020F0502020204030204" pitchFamily="34" charset="0"/>
                <a:ea typeface="Calibri" panose="020F0502020204030204" pitchFamily="34" charset="0"/>
                <a:cs typeface="Calibri" panose="020F0502020204030204" pitchFamily="34" charset="0"/>
              </a:rPr>
              <a:t>accedono tramite login e possono vendere e acquistare all’asta. La HOME page contiene due link, uno per accedere alla pagina VENDO e uno per accedere alla pagina ACQUISTO. La pagina VENDO mostra una lista delle aste create dall’utente e non ancora chiuse, una lista delle aste da lui create e chiuse e una </a:t>
            </a:r>
            <a:r>
              <a:rPr lang="it-IT" sz="1500" dirty="0" err="1">
                <a:effectLst/>
                <a:latin typeface="Calibri" panose="020F0502020204030204" pitchFamily="34" charset="0"/>
                <a:ea typeface="Calibri" panose="020F0502020204030204" pitchFamily="34" charset="0"/>
                <a:cs typeface="Calibri" panose="020F0502020204030204" pitchFamily="34" charset="0"/>
              </a:rPr>
              <a:t>form</a:t>
            </a:r>
            <a:r>
              <a:rPr lang="it-IT" sz="1500" dirty="0">
                <a:effectLst/>
                <a:latin typeface="Calibri" panose="020F0502020204030204" pitchFamily="34" charset="0"/>
                <a:ea typeface="Calibri" panose="020F0502020204030204" pitchFamily="34" charset="0"/>
                <a:cs typeface="Calibri" panose="020F0502020204030204" pitchFamily="34" charset="0"/>
              </a:rPr>
              <a:t> per </a:t>
            </a:r>
            <a:r>
              <a:rPr lang="it-IT" sz="15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creare</a:t>
            </a:r>
            <a:r>
              <a:rPr lang="it-IT" sz="1500" dirty="0">
                <a:effectLst/>
                <a:latin typeface="Calibri" panose="020F0502020204030204" pitchFamily="34" charset="0"/>
                <a:ea typeface="Calibri" panose="020F0502020204030204" pitchFamily="34" charset="0"/>
                <a:cs typeface="Calibri" panose="020F0502020204030204" pitchFamily="34" charset="0"/>
              </a:rPr>
              <a:t> un nuovo articolo e </a:t>
            </a:r>
            <a:r>
              <a:rPr lang="it-IT" sz="15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una nuova asta</a:t>
            </a:r>
            <a:r>
              <a:rPr lang="it-IT" sz="1500" dirty="0">
                <a:effectLst/>
                <a:latin typeface="Calibri" panose="020F0502020204030204" pitchFamily="34" charset="0"/>
                <a:ea typeface="Calibri" panose="020F0502020204030204" pitchFamily="34" charset="0"/>
                <a:cs typeface="Calibri" panose="020F0502020204030204" pitchFamily="34" charset="0"/>
              </a:rPr>
              <a:t> per venderlo. L'asta comprende l’</a:t>
            </a:r>
            <a:r>
              <a:rPr lang="it-IT" sz="15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articolo</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da mettere in vendita</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codice</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nome</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descrizione</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immagine</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prezzo iniziale</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rialzo minimo</a:t>
            </a:r>
            <a:r>
              <a:rPr lang="it-IT" sz="1500" dirty="0">
                <a:effectLst/>
                <a:latin typeface="Calibri" panose="020F0502020204030204" pitchFamily="34" charset="0"/>
                <a:ea typeface="Calibri" panose="020F0502020204030204" pitchFamily="34" charset="0"/>
                <a:cs typeface="Calibri" panose="020F0502020204030204" pitchFamily="34" charset="0"/>
              </a:rPr>
              <a:t> di ogni </a:t>
            </a:r>
            <a:r>
              <a:rPr lang="it-IT" sz="15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offerta </a:t>
            </a:r>
            <a:r>
              <a:rPr lang="it-IT" sz="1500" dirty="0">
                <a:effectLst/>
                <a:latin typeface="Calibri" panose="020F0502020204030204" pitchFamily="34" charset="0"/>
                <a:ea typeface="Calibri" panose="020F0502020204030204" pitchFamily="34" charset="0"/>
                <a:cs typeface="Calibri" panose="020F0502020204030204" pitchFamily="34" charset="0"/>
              </a:rPr>
              <a:t>(espresso come un numero intero di euro) e una </a:t>
            </a:r>
            <a:r>
              <a:rPr lang="it-IT" sz="15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scadenza</a:t>
            </a:r>
            <a:r>
              <a:rPr lang="it-IT" sz="1500" dirty="0">
                <a:effectLst/>
                <a:latin typeface="Calibri" panose="020F0502020204030204" pitchFamily="34" charset="0"/>
                <a:ea typeface="Calibri" panose="020F0502020204030204" pitchFamily="34" charset="0"/>
                <a:cs typeface="Calibri" panose="020F0502020204030204" pitchFamily="34" charset="0"/>
              </a:rPr>
              <a:t> (data e ora, es 19-04-2021 alle 24:00). La lista delle aste è ordinata per </a:t>
            </a:r>
            <a:r>
              <a:rPr lang="it-IT" sz="1500" dirty="0" err="1">
                <a:effectLst/>
                <a:latin typeface="Calibri" panose="020F0502020204030204" pitchFamily="34" charset="0"/>
                <a:ea typeface="Calibri" panose="020F0502020204030204" pitchFamily="34" charset="0"/>
                <a:cs typeface="Calibri" panose="020F0502020204030204" pitchFamily="34" charset="0"/>
              </a:rPr>
              <a:t>data+ora</a:t>
            </a:r>
            <a:r>
              <a:rPr lang="it-IT" sz="1500" dirty="0">
                <a:effectLst/>
                <a:latin typeface="Calibri" panose="020F0502020204030204" pitchFamily="34" charset="0"/>
                <a:ea typeface="Calibri" panose="020F0502020204030204" pitchFamily="34" charset="0"/>
                <a:cs typeface="Calibri" panose="020F0502020204030204" pitchFamily="34" charset="0"/>
              </a:rPr>
              <a:t> crescente. L’elenco riporta: codice e nome dell’articolo, offerta massima, tempo mancante (numero di giorni e ore) tra il momento (data ora) del login e la data e ora di chiusura dell’asta. Cliccando su un’asta compare una pagina DETTAGLIO ASTA che riporta per un’asta aperta i dati dell’asta e la lista delle offerte (</a:t>
            </a:r>
            <a:r>
              <a:rPr lang="it-IT" sz="15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nome</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utente</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prezzo</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offerto</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data</a:t>
            </a:r>
            <a:r>
              <a:rPr lang="it-IT" sz="1500" dirty="0">
                <a:effectLst/>
                <a:latin typeface="Calibri" panose="020F0502020204030204" pitchFamily="34" charset="0"/>
                <a:ea typeface="Calibri" panose="020F0502020204030204" pitchFamily="34" charset="0"/>
                <a:cs typeface="Calibri" panose="020F0502020204030204" pitchFamily="34" charset="0"/>
              </a:rPr>
              <a:t> e </a:t>
            </a:r>
            <a:r>
              <a:rPr lang="it-IT" sz="15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ora</a:t>
            </a:r>
            <a:r>
              <a:rPr lang="it-IT" sz="1500" dirty="0">
                <a:effectLst/>
                <a:latin typeface="Calibri" panose="020F0502020204030204" pitchFamily="34" charset="0"/>
                <a:ea typeface="Calibri" panose="020F0502020204030204" pitchFamily="34" charset="0"/>
                <a:cs typeface="Calibri" panose="020F0502020204030204" pitchFamily="34" charset="0"/>
              </a:rPr>
              <a:t> dell’offerta) ordinata per </a:t>
            </a:r>
            <a:r>
              <a:rPr lang="it-IT" sz="1500" dirty="0" err="1">
                <a:effectLst/>
                <a:latin typeface="Calibri" panose="020F0502020204030204" pitchFamily="34" charset="0"/>
                <a:ea typeface="Calibri" panose="020F0502020204030204" pitchFamily="34" charset="0"/>
                <a:cs typeface="Calibri" panose="020F0502020204030204" pitchFamily="34" charset="0"/>
              </a:rPr>
              <a:t>data+ora</a:t>
            </a:r>
            <a:r>
              <a:rPr lang="it-IT" sz="1500" dirty="0">
                <a:effectLst/>
                <a:latin typeface="Calibri" panose="020F0502020204030204" pitchFamily="34" charset="0"/>
                <a:ea typeface="Calibri" panose="020F0502020204030204" pitchFamily="34" charset="0"/>
                <a:cs typeface="Calibri" panose="020F0502020204030204" pitchFamily="34" charset="0"/>
              </a:rPr>
              <a:t> decrescente. Un bottone CHIUDI permette all’utente di chiudere l’asta se è giunta l’ora della scadenza (si ignori il caso di aste scadute ma non chiuse dall’utente). Se l’asta è </a:t>
            </a:r>
            <a:r>
              <a:rPr lang="it-IT" sz="15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chiusa</a:t>
            </a:r>
            <a:r>
              <a:rPr lang="it-IT" sz="1500" dirty="0">
                <a:effectLst/>
                <a:latin typeface="Calibri" panose="020F0502020204030204" pitchFamily="34" charset="0"/>
                <a:ea typeface="Calibri" panose="020F0502020204030204" pitchFamily="34" charset="0"/>
                <a:cs typeface="Calibri" panose="020F0502020204030204" pitchFamily="34" charset="0"/>
              </a:rPr>
              <a:t>, la pagina riporta i dati dell’asta, il nome dell’aggiudicatario, il prezzo finale e l’</a:t>
            </a:r>
            <a:r>
              <a:rPr lang="it-IT" sz="15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indirizzo</a:t>
            </a:r>
            <a:r>
              <a:rPr lang="it-IT" sz="1500" dirty="0">
                <a:effectLst/>
                <a:latin typeface="Calibri" panose="020F0502020204030204" pitchFamily="34" charset="0"/>
                <a:ea typeface="Calibri" panose="020F0502020204030204" pitchFamily="34" charset="0"/>
                <a:cs typeface="Calibri" panose="020F0502020204030204" pitchFamily="34" charset="0"/>
              </a:rPr>
              <a:t> (fisso) di spedizione dell’utente. La pagina ACQUISTO contiene una </a:t>
            </a:r>
            <a:r>
              <a:rPr lang="it-IT" sz="1500" dirty="0" err="1">
                <a:effectLst/>
                <a:latin typeface="Calibri" panose="020F0502020204030204" pitchFamily="34" charset="0"/>
                <a:ea typeface="Calibri" panose="020F0502020204030204" pitchFamily="34" charset="0"/>
                <a:cs typeface="Calibri" panose="020F0502020204030204" pitchFamily="34" charset="0"/>
              </a:rPr>
              <a:t>form</a:t>
            </a:r>
            <a:r>
              <a:rPr lang="it-IT" sz="1500" dirty="0">
                <a:effectLst/>
                <a:latin typeface="Calibri" panose="020F0502020204030204" pitchFamily="34" charset="0"/>
                <a:ea typeface="Calibri" panose="020F0502020204030204" pitchFamily="34" charset="0"/>
                <a:cs typeface="Calibri" panose="020F0502020204030204" pitchFamily="34" charset="0"/>
              </a:rPr>
              <a:t> di ricerca per parola chiave. Quando l’acquirente invia una parola chiave la pagina ACQUISTO è aggiornata e mostra un elenco di aste aperte (la cui scadenza è posteriore alla data e ora dell’invio) il cui articolo contiene la parola chiave nel nome o nella descrizione. La lista è ordinata in modo decrescente in base al tempo (numero di giorni e ore) mancante alla chiusura. Cliccando su un’asta aperta compare la pagina OFFERTA che mostra i dati dell’articolo, l’elenco delle offerte pervenute in ordine di </a:t>
            </a:r>
            <a:r>
              <a:rPr lang="it-IT" sz="1500" dirty="0" err="1">
                <a:effectLst/>
                <a:latin typeface="Calibri" panose="020F0502020204030204" pitchFamily="34" charset="0"/>
                <a:ea typeface="Calibri" panose="020F0502020204030204" pitchFamily="34" charset="0"/>
                <a:cs typeface="Calibri" panose="020F0502020204030204" pitchFamily="34" charset="0"/>
              </a:rPr>
              <a:t>data+ora</a:t>
            </a:r>
            <a:r>
              <a:rPr lang="it-IT" sz="1500" dirty="0">
                <a:effectLst/>
                <a:latin typeface="Calibri" panose="020F0502020204030204" pitchFamily="34" charset="0"/>
                <a:ea typeface="Calibri" panose="020F0502020204030204" pitchFamily="34" charset="0"/>
                <a:cs typeface="Calibri" panose="020F0502020204030204" pitchFamily="34" charset="0"/>
              </a:rPr>
              <a:t> decrescente e un campo di input per </a:t>
            </a:r>
            <a:r>
              <a:rPr lang="it-IT" sz="15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inserire la propria offerta</a:t>
            </a:r>
            <a:r>
              <a:rPr lang="it-IT" sz="1500" dirty="0">
                <a:effectLst/>
                <a:latin typeface="Calibri" panose="020F0502020204030204" pitchFamily="34" charset="0"/>
                <a:ea typeface="Calibri" panose="020F0502020204030204" pitchFamily="34" charset="0"/>
                <a:cs typeface="Calibri" panose="020F0502020204030204" pitchFamily="34" charset="0"/>
              </a:rPr>
              <a:t>, che deve essere superiore all’offerta massima corrente di un importo pari almeno al rialzo minimo. Dopo l’invio dell’offerta la pagina OFFERTA mostra l’elenco delle offerte aggiornate. La pagina ACQUISTO contiene anche un elenco delle offerte aggiudicate all’utente con i dati dell’articolo e il prezzo finale.</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b="1" dirty="0">
                <a:solidFill>
                  <a:srgbClr val="FF0000"/>
                </a:solidFill>
                <a:effectLst/>
                <a:latin typeface="Calibri" panose="020F0502020204030204" pitchFamily="34" charset="0"/>
                <a:ea typeface="Calibri" panose="020F0502020204030204" pitchFamily="34" charset="0"/>
              </a:rPr>
              <a:t>Entità</a:t>
            </a:r>
            <a:r>
              <a:rPr lang="it-IT" sz="1500" dirty="0">
                <a:solidFill>
                  <a:srgbClr val="FF0000"/>
                </a:solidFill>
                <a:effectLst/>
                <a:latin typeface="Calibri" panose="020F0502020204030204" pitchFamily="34" charset="0"/>
                <a:ea typeface="Calibri" panose="020F0502020204030204" pitchFamily="34" charset="0"/>
              </a:rPr>
              <a:t> </a:t>
            </a:r>
            <a:r>
              <a:rPr lang="it-IT" sz="1500" b="1" dirty="0">
                <a:solidFill>
                  <a:srgbClr val="70AD47"/>
                </a:solidFill>
                <a:effectLst/>
                <a:latin typeface="Calibri" panose="020F0502020204030204" pitchFamily="34" charset="0"/>
                <a:ea typeface="Calibri" panose="020F0502020204030204" pitchFamily="34" charset="0"/>
              </a:rPr>
              <a:t>Attributi</a:t>
            </a:r>
            <a:r>
              <a:rPr lang="it-IT" sz="1500" dirty="0">
                <a:solidFill>
                  <a:srgbClr val="70AD47"/>
                </a:solidFill>
                <a:effectLst/>
                <a:latin typeface="Calibri" panose="020F0502020204030204" pitchFamily="34" charset="0"/>
                <a:ea typeface="Calibri" panose="020F0502020204030204" pitchFamily="34" charset="0"/>
              </a:rPr>
              <a:t> </a:t>
            </a:r>
            <a:r>
              <a:rPr lang="it-IT" sz="1500" b="1" dirty="0">
                <a:solidFill>
                  <a:srgbClr val="4472C4"/>
                </a:solidFill>
                <a:effectLst/>
                <a:latin typeface="Calibri" panose="020F0502020204030204" pitchFamily="34" charset="0"/>
                <a:ea typeface="Calibri" panose="020F0502020204030204" pitchFamily="34" charset="0"/>
              </a:rPr>
              <a:t>Relazioni</a:t>
            </a:r>
            <a:endParaRPr lang="en-US" sz="1500" dirty="0"/>
          </a:p>
        </p:txBody>
      </p:sp>
    </p:spTree>
    <p:extLst>
      <p:ext uri="{BB962C8B-B14F-4D97-AF65-F5344CB8AC3E}">
        <p14:creationId xmlns:p14="http://schemas.microsoft.com/office/powerpoint/2010/main" val="3230359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F5A7BC-EFC7-4830-82B4-89C12B883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2640" y="856483"/>
            <a:ext cx="8040640" cy="5145034"/>
          </a:xfrm>
          <a:prstGeom prst="rect">
            <a:avLst/>
          </a:prstGeom>
        </p:spPr>
      </p:pic>
      <p:sp>
        <p:nvSpPr>
          <p:cNvPr id="8" name="Title 1">
            <a:extLst>
              <a:ext uri="{FF2B5EF4-FFF2-40B4-BE49-F238E27FC236}">
                <a16:creationId xmlns:a16="http://schemas.microsoft.com/office/drawing/2014/main" id="{7737337A-80D8-4BA8-ACB4-D5423BA5B397}"/>
              </a:ext>
            </a:extLst>
          </p:cNvPr>
          <p:cNvSpPr>
            <a:spLocks noGrp="1"/>
          </p:cNvSpPr>
          <p:nvPr>
            <p:ph type="title"/>
          </p:nvPr>
        </p:nvSpPr>
        <p:spPr>
          <a:xfrm>
            <a:off x="207885" y="365126"/>
            <a:ext cx="10515600" cy="2173888"/>
          </a:xfrm>
        </p:spPr>
        <p:txBody>
          <a:bodyPr anchor="t">
            <a:noAutofit/>
          </a:bodyPr>
          <a:lstStyle/>
          <a:p>
            <a:r>
              <a:rPr lang="en-US" sz="3600" dirty="0"/>
              <a:t>Event</a:t>
            </a:r>
            <a:br>
              <a:rPr lang="en-US" sz="3600" b="1" dirty="0"/>
            </a:br>
            <a:r>
              <a:rPr lang="en-US" sz="3600" b="1" dirty="0"/>
              <a:t>Place Offer</a:t>
            </a:r>
          </a:p>
        </p:txBody>
      </p:sp>
      <p:sp>
        <p:nvSpPr>
          <p:cNvPr id="9" name="TextBox 8">
            <a:extLst>
              <a:ext uri="{FF2B5EF4-FFF2-40B4-BE49-F238E27FC236}">
                <a16:creationId xmlns:a16="http://schemas.microsoft.com/office/drawing/2014/main" id="{1CC3F3C5-5251-483B-B0D9-24EA5862A41D}"/>
              </a:ext>
            </a:extLst>
          </p:cNvPr>
          <p:cNvSpPr txBox="1"/>
          <p:nvPr/>
        </p:nvSpPr>
        <p:spPr>
          <a:xfrm>
            <a:off x="207885" y="2598003"/>
            <a:ext cx="3374898" cy="1661993"/>
          </a:xfrm>
          <a:prstGeom prst="rect">
            <a:avLst/>
          </a:prstGeom>
          <a:noFill/>
        </p:spPr>
        <p:txBody>
          <a:bodyPr wrap="none" rtlCol="0">
            <a:spAutoFit/>
          </a:bodyPr>
          <a:lstStyle/>
          <a:p>
            <a:r>
              <a:rPr lang="en-US" dirty="0"/>
              <a:t>Tests :</a:t>
            </a:r>
          </a:p>
          <a:p>
            <a:r>
              <a:rPr lang="en-US" sz="1200" dirty="0"/>
              <a:t>present, valid </a:t>
            </a:r>
            <a:r>
              <a:rPr lang="en-US" sz="1200" dirty="0" err="1">
                <a:latin typeface="Consolas" panose="020B0609020204030204" pitchFamily="49" charset="0"/>
              </a:rPr>
              <a:t>auction_id</a:t>
            </a:r>
            <a:endParaRPr lang="en-US" sz="1200" dirty="0">
              <a:latin typeface="Consolas" panose="020B0609020204030204" pitchFamily="49" charset="0"/>
            </a:endParaRPr>
          </a:p>
          <a:p>
            <a:r>
              <a:rPr lang="en-US" sz="1200" dirty="0"/>
              <a:t>present, non zero, non negative, </a:t>
            </a:r>
            <a:r>
              <a:rPr lang="en-US" sz="1200" dirty="0" err="1">
                <a:latin typeface="Consolas" panose="020B0609020204030204" pitchFamily="49" charset="0"/>
              </a:rPr>
              <a:t>offered_price</a:t>
            </a:r>
            <a:endParaRPr lang="en-US" sz="1200" dirty="0">
              <a:latin typeface="Consolas" panose="020B0609020204030204" pitchFamily="49" charset="0"/>
            </a:endParaRPr>
          </a:p>
          <a:p>
            <a:r>
              <a:rPr lang="en-US" sz="1200" dirty="0" err="1">
                <a:latin typeface="Consolas" panose="020B0609020204030204" pitchFamily="49" charset="0"/>
              </a:rPr>
              <a:t>offered_price</a:t>
            </a:r>
            <a:r>
              <a:rPr lang="en-US" sz="1200" dirty="0"/>
              <a:t> can’t be lower than last one</a:t>
            </a:r>
          </a:p>
          <a:p>
            <a:r>
              <a:rPr lang="en-US" sz="1200" dirty="0"/>
              <a:t>can’t place an offer on my own auction</a:t>
            </a:r>
          </a:p>
          <a:p>
            <a:r>
              <a:rPr lang="en-US" sz="1200" dirty="0"/>
              <a:t>can’t place an offer on a closed auction</a:t>
            </a:r>
          </a:p>
          <a:p>
            <a:r>
              <a:rPr lang="en-US" sz="1200" dirty="0"/>
              <a:t>can’t place an offer on an open but expired auction</a:t>
            </a:r>
          </a:p>
          <a:p>
            <a:r>
              <a:rPr lang="en-US" sz="1200" dirty="0"/>
              <a:t>can’t place another offer if last one was mine too</a:t>
            </a:r>
          </a:p>
        </p:txBody>
      </p:sp>
    </p:spTree>
    <p:extLst>
      <p:ext uri="{BB962C8B-B14F-4D97-AF65-F5344CB8AC3E}">
        <p14:creationId xmlns:p14="http://schemas.microsoft.com/office/powerpoint/2010/main" val="2512248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151AF98-7351-4976-B5E4-B867BF1477DB}"/>
              </a:ext>
            </a:extLst>
          </p:cNvPr>
          <p:cNvSpPr>
            <a:spLocks noGrp="1"/>
          </p:cNvSpPr>
          <p:nvPr>
            <p:ph type="title"/>
          </p:nvPr>
        </p:nvSpPr>
        <p:spPr>
          <a:xfrm>
            <a:off x="207885" y="365126"/>
            <a:ext cx="10515600" cy="2173888"/>
          </a:xfrm>
        </p:spPr>
        <p:txBody>
          <a:bodyPr anchor="t">
            <a:noAutofit/>
          </a:bodyPr>
          <a:lstStyle/>
          <a:p>
            <a:r>
              <a:rPr lang="en-US" sz="3600" dirty="0"/>
              <a:t>Event</a:t>
            </a:r>
            <a:br>
              <a:rPr lang="en-US" sz="3600" b="1" dirty="0"/>
            </a:br>
            <a:r>
              <a:rPr lang="en-US" sz="3600" b="1" dirty="0"/>
              <a:t>Show Sell</a:t>
            </a:r>
          </a:p>
        </p:txBody>
      </p:sp>
      <p:pic>
        <p:nvPicPr>
          <p:cNvPr id="10" name="Picture 9">
            <a:extLst>
              <a:ext uri="{FF2B5EF4-FFF2-40B4-BE49-F238E27FC236}">
                <a16:creationId xmlns:a16="http://schemas.microsoft.com/office/drawing/2014/main" id="{52623FC8-594C-4EC7-8394-D3D62F521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172" y="0"/>
            <a:ext cx="8017828" cy="6858000"/>
          </a:xfrm>
          <a:prstGeom prst="rect">
            <a:avLst/>
          </a:prstGeom>
        </p:spPr>
      </p:pic>
      <p:sp>
        <p:nvSpPr>
          <p:cNvPr id="11" name="TextBox 10">
            <a:extLst>
              <a:ext uri="{FF2B5EF4-FFF2-40B4-BE49-F238E27FC236}">
                <a16:creationId xmlns:a16="http://schemas.microsoft.com/office/drawing/2014/main" id="{37366E1E-9B70-475E-BB96-9A5922DCD13C}"/>
              </a:ext>
            </a:extLst>
          </p:cNvPr>
          <p:cNvSpPr txBox="1"/>
          <p:nvPr/>
        </p:nvSpPr>
        <p:spPr>
          <a:xfrm>
            <a:off x="207885" y="2690336"/>
            <a:ext cx="2584810" cy="1477328"/>
          </a:xfrm>
          <a:prstGeom prst="rect">
            <a:avLst/>
          </a:prstGeom>
          <a:noFill/>
        </p:spPr>
        <p:txBody>
          <a:bodyPr wrap="none" rtlCol="0">
            <a:spAutoFit/>
          </a:bodyPr>
          <a:lstStyle/>
          <a:p>
            <a:r>
              <a:rPr lang="en-US" dirty="0"/>
              <a:t>Tests :</a:t>
            </a:r>
          </a:p>
          <a:p>
            <a:r>
              <a:rPr lang="en-US" sz="1200" dirty="0"/>
              <a:t>Open Auctions</a:t>
            </a:r>
          </a:p>
          <a:p>
            <a:r>
              <a:rPr lang="en-US" sz="1200" dirty="0"/>
              <a:t>        auction must be open</a:t>
            </a:r>
          </a:p>
          <a:p>
            <a:r>
              <a:rPr lang="en-US" sz="1200" dirty="0"/>
              <a:t>        requestor must also be the owner</a:t>
            </a:r>
          </a:p>
          <a:p>
            <a:r>
              <a:rPr lang="en-US" sz="1200" dirty="0"/>
              <a:t>Closed Auctions</a:t>
            </a:r>
          </a:p>
          <a:p>
            <a:r>
              <a:rPr lang="en-US" sz="1200" dirty="0"/>
              <a:t>        auction must be closed</a:t>
            </a:r>
          </a:p>
          <a:p>
            <a:r>
              <a:rPr lang="en-US" sz="1200" dirty="0"/>
              <a:t>        requestor must also be the owner</a:t>
            </a:r>
          </a:p>
        </p:txBody>
      </p:sp>
    </p:spTree>
    <p:extLst>
      <p:ext uri="{BB962C8B-B14F-4D97-AF65-F5344CB8AC3E}">
        <p14:creationId xmlns:p14="http://schemas.microsoft.com/office/powerpoint/2010/main" val="2438052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8CEDE2-9FFC-491A-91B3-12E70095E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1784" y="0"/>
            <a:ext cx="7370216" cy="6858000"/>
          </a:xfrm>
          <a:prstGeom prst="rect">
            <a:avLst/>
          </a:prstGeom>
        </p:spPr>
      </p:pic>
      <p:sp>
        <p:nvSpPr>
          <p:cNvPr id="8" name="Title 1">
            <a:extLst>
              <a:ext uri="{FF2B5EF4-FFF2-40B4-BE49-F238E27FC236}">
                <a16:creationId xmlns:a16="http://schemas.microsoft.com/office/drawing/2014/main" id="{5F32FA8E-799E-4AA3-BF54-E16B6C1F42B7}"/>
              </a:ext>
            </a:extLst>
          </p:cNvPr>
          <p:cNvSpPr txBox="1">
            <a:spLocks/>
          </p:cNvSpPr>
          <p:nvPr/>
        </p:nvSpPr>
        <p:spPr>
          <a:xfrm>
            <a:off x="207885" y="365126"/>
            <a:ext cx="10515600" cy="217388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Event</a:t>
            </a:r>
            <a:br>
              <a:rPr lang="en-US" sz="3600" b="1" dirty="0"/>
            </a:br>
            <a:r>
              <a:rPr lang="en-US" sz="3600" b="1" dirty="0"/>
              <a:t>Create Auction</a:t>
            </a:r>
          </a:p>
        </p:txBody>
      </p:sp>
      <p:sp>
        <p:nvSpPr>
          <p:cNvPr id="9" name="TextBox 8">
            <a:extLst>
              <a:ext uri="{FF2B5EF4-FFF2-40B4-BE49-F238E27FC236}">
                <a16:creationId xmlns:a16="http://schemas.microsoft.com/office/drawing/2014/main" id="{691997BE-9CB0-4119-A264-B667F1AF2EE6}"/>
              </a:ext>
            </a:extLst>
          </p:cNvPr>
          <p:cNvSpPr txBox="1"/>
          <p:nvPr/>
        </p:nvSpPr>
        <p:spPr>
          <a:xfrm>
            <a:off x="207885" y="2319197"/>
            <a:ext cx="3047566" cy="3323987"/>
          </a:xfrm>
          <a:prstGeom prst="rect">
            <a:avLst/>
          </a:prstGeom>
          <a:noFill/>
        </p:spPr>
        <p:txBody>
          <a:bodyPr wrap="none" rtlCol="0">
            <a:spAutoFit/>
          </a:bodyPr>
          <a:lstStyle/>
          <a:p>
            <a:r>
              <a:rPr lang="en-US" dirty="0"/>
              <a:t>Tests :</a:t>
            </a:r>
          </a:p>
          <a:p>
            <a:r>
              <a:rPr lang="en-US" sz="1200" dirty="0"/>
              <a:t>present, non null </a:t>
            </a:r>
            <a:r>
              <a:rPr lang="en-US" sz="1200" dirty="0" err="1">
                <a:latin typeface="Consolas" panose="020B0609020204030204" pitchFamily="49" charset="0"/>
              </a:rPr>
              <a:t>item_code</a:t>
            </a:r>
            <a:endParaRPr lang="en-US" sz="1200" dirty="0">
              <a:latin typeface="Consolas" panose="020B0609020204030204" pitchFamily="49" charset="0"/>
            </a:endParaRPr>
          </a:p>
          <a:p>
            <a:r>
              <a:rPr lang="en-US" sz="1200" dirty="0" err="1">
                <a:latin typeface="Consolas" panose="020B0609020204030204" pitchFamily="49" charset="0"/>
              </a:rPr>
              <a:t>item_code</a:t>
            </a:r>
            <a:r>
              <a:rPr lang="en-US" sz="1200" dirty="0">
                <a:latin typeface="Consolas" panose="020B0609020204030204" pitchFamily="49" charset="0"/>
              </a:rPr>
              <a:t> </a:t>
            </a:r>
            <a:r>
              <a:rPr lang="en-US" sz="1200" dirty="0"/>
              <a:t>can’t exceed 45 chars</a:t>
            </a:r>
          </a:p>
          <a:p>
            <a:r>
              <a:rPr lang="en-US" sz="1200" dirty="0"/>
              <a:t>present, non null </a:t>
            </a:r>
            <a:r>
              <a:rPr lang="en-US" sz="1200" dirty="0" err="1">
                <a:latin typeface="Consolas" panose="020B0609020204030204" pitchFamily="49" charset="0"/>
              </a:rPr>
              <a:t>item_name</a:t>
            </a:r>
            <a:endParaRPr lang="en-US" sz="1200" dirty="0">
              <a:latin typeface="Consolas" panose="020B0609020204030204" pitchFamily="49" charset="0"/>
            </a:endParaRPr>
          </a:p>
          <a:p>
            <a:r>
              <a:rPr lang="en-US" sz="1200" dirty="0" err="1">
                <a:latin typeface="Consolas" panose="020B0609020204030204" pitchFamily="49" charset="0"/>
              </a:rPr>
              <a:t>item_name</a:t>
            </a:r>
            <a:r>
              <a:rPr lang="en-US" sz="1200" dirty="0">
                <a:latin typeface="Consolas" panose="020B0609020204030204" pitchFamily="49" charset="0"/>
              </a:rPr>
              <a:t> </a:t>
            </a:r>
            <a:r>
              <a:rPr lang="en-US" sz="1200" dirty="0"/>
              <a:t>can’t exceed 45 chars</a:t>
            </a:r>
          </a:p>
          <a:p>
            <a:r>
              <a:rPr lang="en-US" sz="1200" dirty="0"/>
              <a:t>present, non null </a:t>
            </a:r>
            <a:r>
              <a:rPr lang="en-US" sz="1200" dirty="0" err="1">
                <a:latin typeface="Consolas" panose="020B0609020204030204" pitchFamily="49" charset="0"/>
              </a:rPr>
              <a:t>item_description</a:t>
            </a:r>
            <a:endParaRPr lang="en-US" sz="1200" dirty="0">
              <a:latin typeface="Consolas" panose="020B0609020204030204" pitchFamily="49" charset="0"/>
            </a:endParaRPr>
          </a:p>
          <a:p>
            <a:r>
              <a:rPr lang="en-US" sz="1200" dirty="0" err="1">
                <a:latin typeface="Consolas" panose="020B0609020204030204" pitchFamily="49" charset="0"/>
              </a:rPr>
              <a:t>item_description</a:t>
            </a:r>
            <a:r>
              <a:rPr lang="en-US" sz="1200" dirty="0">
                <a:latin typeface="Consolas" panose="020B0609020204030204" pitchFamily="49" charset="0"/>
              </a:rPr>
              <a:t> </a:t>
            </a:r>
            <a:r>
              <a:rPr lang="en-US" sz="1200" dirty="0"/>
              <a:t>can’t exceed 100 chars</a:t>
            </a:r>
          </a:p>
          <a:p>
            <a:r>
              <a:rPr lang="en-US" sz="1200" dirty="0"/>
              <a:t>present, non null </a:t>
            </a:r>
            <a:r>
              <a:rPr lang="en-US" sz="1200" dirty="0" err="1">
                <a:latin typeface="Consolas" panose="020B0609020204030204" pitchFamily="49" charset="0"/>
              </a:rPr>
              <a:t>item_image</a:t>
            </a:r>
            <a:endParaRPr lang="en-US" sz="1200" dirty="0">
              <a:latin typeface="Consolas" panose="020B0609020204030204" pitchFamily="49" charset="0"/>
            </a:endParaRPr>
          </a:p>
          <a:p>
            <a:r>
              <a:rPr lang="en-US" sz="1200" dirty="0" err="1">
                <a:latin typeface="Consolas" panose="020B0609020204030204" pitchFamily="49" charset="0"/>
              </a:rPr>
              <a:t>item_image</a:t>
            </a:r>
            <a:r>
              <a:rPr lang="en-US" sz="1200" dirty="0">
                <a:latin typeface="Consolas" panose="020B0609020204030204" pitchFamily="49" charset="0"/>
              </a:rPr>
              <a:t> </a:t>
            </a:r>
            <a:r>
              <a:rPr lang="en-US" sz="1200" dirty="0"/>
              <a:t>must be an image file</a:t>
            </a:r>
          </a:p>
          <a:p>
            <a:r>
              <a:rPr lang="en-US" sz="1200" dirty="0" err="1">
                <a:latin typeface="Consolas" panose="020B0609020204030204" pitchFamily="49" charset="0"/>
              </a:rPr>
              <a:t>item_image</a:t>
            </a:r>
            <a:r>
              <a:rPr lang="en-US" sz="1200" dirty="0">
                <a:latin typeface="Consolas" panose="020B0609020204030204" pitchFamily="49" charset="0"/>
              </a:rPr>
              <a:t> </a:t>
            </a:r>
            <a:r>
              <a:rPr lang="en-US" sz="1200" dirty="0"/>
              <a:t>must have positive size</a:t>
            </a:r>
          </a:p>
          <a:p>
            <a:r>
              <a:rPr lang="en-US" sz="1200" dirty="0" err="1">
                <a:latin typeface="Consolas" panose="020B0609020204030204" pitchFamily="49" charset="0"/>
              </a:rPr>
              <a:t>item_image</a:t>
            </a:r>
            <a:r>
              <a:rPr lang="en-US" sz="1200" dirty="0">
                <a:latin typeface="Consolas" panose="020B0609020204030204" pitchFamily="49" charset="0"/>
              </a:rPr>
              <a:t> </a:t>
            </a:r>
            <a:r>
              <a:rPr lang="en-US" sz="1200" dirty="0"/>
              <a:t>can’t exceed 10MB size</a:t>
            </a:r>
          </a:p>
          <a:p>
            <a:r>
              <a:rPr lang="en-US" sz="1200" dirty="0"/>
              <a:t>present, non negative </a:t>
            </a:r>
            <a:r>
              <a:rPr lang="en-US" sz="1200" dirty="0" err="1">
                <a:latin typeface="Consolas" panose="020B0609020204030204" pitchFamily="49" charset="0"/>
              </a:rPr>
              <a:t>base_price</a:t>
            </a:r>
            <a:endParaRPr lang="en-US" sz="1200" dirty="0">
              <a:latin typeface="Consolas" panose="020B0609020204030204" pitchFamily="49" charset="0"/>
            </a:endParaRPr>
          </a:p>
          <a:p>
            <a:r>
              <a:rPr lang="en-US" sz="1200" dirty="0" err="1">
                <a:latin typeface="Consolas" panose="020B0609020204030204" pitchFamily="49" charset="0"/>
              </a:rPr>
              <a:t>base_price</a:t>
            </a:r>
            <a:r>
              <a:rPr lang="en-US" sz="1200" dirty="0">
                <a:latin typeface="Consolas" panose="020B0609020204030204" pitchFamily="49" charset="0"/>
              </a:rPr>
              <a:t> </a:t>
            </a:r>
            <a:r>
              <a:rPr lang="en-US" sz="1200" dirty="0"/>
              <a:t>can’t be lower than 0.01€</a:t>
            </a:r>
          </a:p>
          <a:p>
            <a:r>
              <a:rPr lang="en-US" sz="1200" dirty="0"/>
              <a:t>present, non negative </a:t>
            </a:r>
            <a:r>
              <a:rPr lang="en-US" sz="1200" dirty="0" err="1">
                <a:latin typeface="Consolas" panose="020B0609020204030204" pitchFamily="49" charset="0"/>
              </a:rPr>
              <a:t>minimum_rise</a:t>
            </a:r>
            <a:endParaRPr lang="en-US" sz="1200" dirty="0">
              <a:latin typeface="Consolas" panose="020B0609020204030204" pitchFamily="49" charset="0"/>
            </a:endParaRPr>
          </a:p>
          <a:p>
            <a:r>
              <a:rPr lang="en-US" sz="1200" dirty="0" err="1">
                <a:latin typeface="Consolas" panose="020B0609020204030204" pitchFamily="49" charset="0"/>
              </a:rPr>
              <a:t>minimum_rise</a:t>
            </a:r>
            <a:r>
              <a:rPr lang="en-US" sz="1200" dirty="0">
                <a:latin typeface="Consolas" panose="020B0609020204030204" pitchFamily="49" charset="0"/>
              </a:rPr>
              <a:t> </a:t>
            </a:r>
            <a:r>
              <a:rPr lang="en-US" sz="1200" dirty="0"/>
              <a:t>can’t be lower than 1€</a:t>
            </a:r>
          </a:p>
          <a:p>
            <a:r>
              <a:rPr lang="en-US" sz="1200" dirty="0"/>
              <a:t>present non null </a:t>
            </a:r>
            <a:r>
              <a:rPr lang="en-US" sz="1200" dirty="0" err="1">
                <a:latin typeface="Consolas" panose="020B0609020204030204" pitchFamily="49" charset="0"/>
              </a:rPr>
              <a:t>expire_datetime</a:t>
            </a:r>
            <a:br>
              <a:rPr lang="en-US" sz="1200" dirty="0"/>
            </a:br>
            <a:r>
              <a:rPr lang="en-US" sz="1200" dirty="0" err="1">
                <a:latin typeface="Consolas" panose="020B0609020204030204" pitchFamily="49" charset="0"/>
              </a:rPr>
              <a:t>expire_datetime</a:t>
            </a:r>
            <a:r>
              <a:rPr lang="en-US" sz="1200" dirty="0">
                <a:latin typeface="Consolas" panose="020B0609020204030204" pitchFamily="49" charset="0"/>
              </a:rPr>
              <a:t> </a:t>
            </a:r>
            <a:r>
              <a:rPr lang="en-US" sz="1200" dirty="0"/>
              <a:t>can’t be in the past</a:t>
            </a:r>
          </a:p>
        </p:txBody>
      </p:sp>
    </p:spTree>
    <p:extLst>
      <p:ext uri="{BB962C8B-B14F-4D97-AF65-F5344CB8AC3E}">
        <p14:creationId xmlns:p14="http://schemas.microsoft.com/office/powerpoint/2010/main" val="361038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87BB44-D3B2-43C0-9EE6-9F10B3D406CB}"/>
              </a:ext>
            </a:extLst>
          </p:cNvPr>
          <p:cNvSpPr>
            <a:spLocks noGrp="1"/>
          </p:cNvSpPr>
          <p:nvPr>
            <p:ph type="title"/>
          </p:nvPr>
        </p:nvSpPr>
        <p:spPr>
          <a:xfrm>
            <a:off x="207885" y="365126"/>
            <a:ext cx="10515600" cy="2173888"/>
          </a:xfrm>
        </p:spPr>
        <p:txBody>
          <a:bodyPr anchor="t">
            <a:noAutofit/>
          </a:bodyPr>
          <a:lstStyle/>
          <a:p>
            <a:r>
              <a:rPr lang="en-US" sz="3600" dirty="0"/>
              <a:t>Event</a:t>
            </a:r>
            <a:br>
              <a:rPr lang="en-US" sz="3600" b="1" dirty="0"/>
            </a:br>
            <a:r>
              <a:rPr lang="en-US" sz="3600" b="1" dirty="0"/>
              <a:t>Show Auction Details</a:t>
            </a:r>
          </a:p>
        </p:txBody>
      </p:sp>
      <p:pic>
        <p:nvPicPr>
          <p:cNvPr id="5" name="Picture 4">
            <a:extLst>
              <a:ext uri="{FF2B5EF4-FFF2-40B4-BE49-F238E27FC236}">
                <a16:creationId xmlns:a16="http://schemas.microsoft.com/office/drawing/2014/main" id="{CAD574EF-F2B5-46C8-880C-E0C485482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071" y="0"/>
            <a:ext cx="7508929" cy="6858000"/>
          </a:xfrm>
          <a:prstGeom prst="rect">
            <a:avLst/>
          </a:prstGeom>
        </p:spPr>
      </p:pic>
      <p:sp>
        <p:nvSpPr>
          <p:cNvPr id="6" name="TextBox 5">
            <a:extLst>
              <a:ext uri="{FF2B5EF4-FFF2-40B4-BE49-F238E27FC236}">
                <a16:creationId xmlns:a16="http://schemas.microsoft.com/office/drawing/2014/main" id="{145286A3-D988-405A-B918-D1143835621E}"/>
              </a:ext>
            </a:extLst>
          </p:cNvPr>
          <p:cNvSpPr txBox="1"/>
          <p:nvPr/>
        </p:nvSpPr>
        <p:spPr>
          <a:xfrm>
            <a:off x="207885" y="3059668"/>
            <a:ext cx="2302682" cy="738664"/>
          </a:xfrm>
          <a:prstGeom prst="rect">
            <a:avLst/>
          </a:prstGeom>
          <a:noFill/>
        </p:spPr>
        <p:txBody>
          <a:bodyPr wrap="none" rtlCol="0">
            <a:spAutoFit/>
          </a:bodyPr>
          <a:lstStyle/>
          <a:p>
            <a:r>
              <a:rPr lang="en-US" dirty="0"/>
              <a:t>Tests :</a:t>
            </a:r>
            <a:br>
              <a:rPr lang="en-US" dirty="0"/>
            </a:br>
            <a:r>
              <a:rPr lang="en-US" sz="1200" dirty="0"/>
              <a:t>present, valid </a:t>
            </a:r>
            <a:r>
              <a:rPr lang="en-US" sz="1200" dirty="0" err="1">
                <a:latin typeface="Consolas" panose="020B0609020204030204" pitchFamily="49" charset="0"/>
              </a:rPr>
              <a:t>auction_id</a:t>
            </a:r>
            <a:endParaRPr lang="en-US" sz="1200" dirty="0">
              <a:latin typeface="Consolas" panose="020B0609020204030204" pitchFamily="49" charset="0"/>
            </a:endParaRPr>
          </a:p>
          <a:p>
            <a:r>
              <a:rPr lang="en-US" sz="1200" dirty="0"/>
              <a:t>requestor must also be the owner</a:t>
            </a:r>
          </a:p>
        </p:txBody>
      </p:sp>
    </p:spTree>
    <p:extLst>
      <p:ext uri="{BB962C8B-B14F-4D97-AF65-F5344CB8AC3E}">
        <p14:creationId xmlns:p14="http://schemas.microsoft.com/office/powerpoint/2010/main" val="2578773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87BB44-D3B2-43C0-9EE6-9F10B3D406CB}"/>
              </a:ext>
            </a:extLst>
          </p:cNvPr>
          <p:cNvSpPr>
            <a:spLocks noGrp="1"/>
          </p:cNvSpPr>
          <p:nvPr>
            <p:ph type="title"/>
          </p:nvPr>
        </p:nvSpPr>
        <p:spPr>
          <a:xfrm>
            <a:off x="207885" y="365126"/>
            <a:ext cx="10515600" cy="2173888"/>
          </a:xfrm>
        </p:spPr>
        <p:txBody>
          <a:bodyPr anchor="t">
            <a:noAutofit/>
          </a:bodyPr>
          <a:lstStyle/>
          <a:p>
            <a:r>
              <a:rPr lang="en-US" sz="3600" dirty="0"/>
              <a:t>Event</a:t>
            </a:r>
            <a:br>
              <a:rPr lang="en-US" sz="3600" b="1" dirty="0"/>
            </a:br>
            <a:r>
              <a:rPr lang="en-US" sz="3600" b="1" dirty="0"/>
              <a:t>Close Auction</a:t>
            </a:r>
          </a:p>
        </p:txBody>
      </p:sp>
      <p:pic>
        <p:nvPicPr>
          <p:cNvPr id="3" name="Picture 2">
            <a:extLst>
              <a:ext uri="{FF2B5EF4-FFF2-40B4-BE49-F238E27FC236}">
                <a16:creationId xmlns:a16="http://schemas.microsoft.com/office/drawing/2014/main" id="{8102D802-99A8-42B4-B0E4-11DD4FBA6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4300" y="1123950"/>
            <a:ext cx="8267700" cy="4610100"/>
          </a:xfrm>
          <a:prstGeom prst="rect">
            <a:avLst/>
          </a:prstGeom>
        </p:spPr>
      </p:pic>
      <p:sp>
        <p:nvSpPr>
          <p:cNvPr id="6" name="TextBox 5">
            <a:extLst>
              <a:ext uri="{FF2B5EF4-FFF2-40B4-BE49-F238E27FC236}">
                <a16:creationId xmlns:a16="http://schemas.microsoft.com/office/drawing/2014/main" id="{013D2F50-66FF-4689-82A4-CF52D652D9A7}"/>
              </a:ext>
            </a:extLst>
          </p:cNvPr>
          <p:cNvSpPr txBox="1"/>
          <p:nvPr/>
        </p:nvSpPr>
        <p:spPr>
          <a:xfrm>
            <a:off x="207885" y="2875002"/>
            <a:ext cx="2302682" cy="1107996"/>
          </a:xfrm>
          <a:prstGeom prst="rect">
            <a:avLst/>
          </a:prstGeom>
          <a:noFill/>
        </p:spPr>
        <p:txBody>
          <a:bodyPr wrap="none" rtlCol="0">
            <a:spAutoFit/>
          </a:bodyPr>
          <a:lstStyle/>
          <a:p>
            <a:r>
              <a:rPr lang="en-US" dirty="0"/>
              <a:t>Tests :</a:t>
            </a:r>
            <a:br>
              <a:rPr lang="en-US" dirty="0"/>
            </a:br>
            <a:r>
              <a:rPr lang="en-US" sz="1200" dirty="0"/>
              <a:t>present, valid </a:t>
            </a:r>
            <a:r>
              <a:rPr lang="en-US" sz="1200" dirty="0" err="1">
                <a:latin typeface="Consolas" panose="020B0609020204030204" pitchFamily="49" charset="0"/>
              </a:rPr>
              <a:t>auction_id</a:t>
            </a:r>
            <a:endParaRPr lang="en-US" sz="1200" dirty="0">
              <a:latin typeface="Consolas" panose="020B0609020204030204" pitchFamily="49" charset="0"/>
            </a:endParaRPr>
          </a:p>
          <a:p>
            <a:r>
              <a:rPr lang="en-US" sz="1200" dirty="0"/>
              <a:t>requestor must also be the owner</a:t>
            </a:r>
          </a:p>
          <a:p>
            <a:r>
              <a:rPr lang="en-US" sz="1200" dirty="0"/>
              <a:t>auction can’t be already closed</a:t>
            </a:r>
          </a:p>
          <a:p>
            <a:r>
              <a:rPr lang="en-US" sz="1200" dirty="0"/>
              <a:t>auction must be expired</a:t>
            </a:r>
          </a:p>
        </p:txBody>
      </p:sp>
    </p:spTree>
    <p:extLst>
      <p:ext uri="{BB962C8B-B14F-4D97-AF65-F5344CB8AC3E}">
        <p14:creationId xmlns:p14="http://schemas.microsoft.com/office/powerpoint/2010/main" val="2317544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87BB44-D3B2-43C0-9EE6-9F10B3D406CB}"/>
              </a:ext>
            </a:extLst>
          </p:cNvPr>
          <p:cNvSpPr>
            <a:spLocks noGrp="1"/>
          </p:cNvSpPr>
          <p:nvPr>
            <p:ph type="title"/>
          </p:nvPr>
        </p:nvSpPr>
        <p:spPr>
          <a:xfrm>
            <a:off x="207885" y="365126"/>
            <a:ext cx="10515600" cy="2173888"/>
          </a:xfrm>
        </p:spPr>
        <p:txBody>
          <a:bodyPr anchor="t">
            <a:noAutofit/>
          </a:bodyPr>
          <a:lstStyle/>
          <a:p>
            <a:r>
              <a:rPr lang="en-US" sz="3600" dirty="0"/>
              <a:t>Event</a:t>
            </a:r>
            <a:br>
              <a:rPr lang="en-US" sz="3600" b="1" dirty="0"/>
            </a:br>
            <a:r>
              <a:rPr lang="en-US" sz="3600" b="1" dirty="0"/>
              <a:t>Logout</a:t>
            </a:r>
          </a:p>
        </p:txBody>
      </p:sp>
      <p:pic>
        <p:nvPicPr>
          <p:cNvPr id="5" name="Picture 4">
            <a:extLst>
              <a:ext uri="{FF2B5EF4-FFF2-40B4-BE49-F238E27FC236}">
                <a16:creationId xmlns:a16="http://schemas.microsoft.com/office/drawing/2014/main" id="{7A301A55-3323-42DC-8F8C-3F6C4DDE6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500" y="2114550"/>
            <a:ext cx="6286500" cy="2628900"/>
          </a:xfrm>
          <a:prstGeom prst="rect">
            <a:avLst/>
          </a:prstGeom>
        </p:spPr>
      </p:pic>
      <p:sp>
        <p:nvSpPr>
          <p:cNvPr id="6" name="TextBox 5">
            <a:extLst>
              <a:ext uri="{FF2B5EF4-FFF2-40B4-BE49-F238E27FC236}">
                <a16:creationId xmlns:a16="http://schemas.microsoft.com/office/drawing/2014/main" id="{EEF21EDE-EF3C-420A-ADAF-34A41D224E1D}"/>
              </a:ext>
            </a:extLst>
          </p:cNvPr>
          <p:cNvSpPr txBox="1"/>
          <p:nvPr/>
        </p:nvSpPr>
        <p:spPr>
          <a:xfrm>
            <a:off x="207885" y="3152001"/>
            <a:ext cx="761106" cy="553998"/>
          </a:xfrm>
          <a:prstGeom prst="rect">
            <a:avLst/>
          </a:prstGeom>
          <a:noFill/>
        </p:spPr>
        <p:txBody>
          <a:bodyPr wrap="none" rtlCol="0">
            <a:spAutoFit/>
          </a:bodyPr>
          <a:lstStyle/>
          <a:p>
            <a:r>
              <a:rPr lang="en-US" dirty="0"/>
              <a:t>Tests :</a:t>
            </a:r>
          </a:p>
          <a:p>
            <a:r>
              <a:rPr lang="en-US" sz="1200" dirty="0"/>
              <a:t>-</a:t>
            </a:r>
          </a:p>
        </p:txBody>
      </p:sp>
    </p:spTree>
    <p:extLst>
      <p:ext uri="{BB962C8B-B14F-4D97-AF65-F5344CB8AC3E}">
        <p14:creationId xmlns:p14="http://schemas.microsoft.com/office/powerpoint/2010/main" val="328598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63CCEDA-B4D2-4858-BB36-CE306B6FFC99}"/>
              </a:ext>
            </a:extLst>
          </p:cNvPr>
          <p:cNvSpPr>
            <a:spLocks noGrp="1"/>
          </p:cNvSpPr>
          <p:nvPr>
            <p:ph type="title"/>
          </p:nvPr>
        </p:nvSpPr>
        <p:spPr>
          <a:xfrm>
            <a:off x="838200" y="365126"/>
            <a:ext cx="10515600" cy="315912"/>
          </a:xfrm>
        </p:spPr>
        <p:txBody>
          <a:bodyPr>
            <a:noAutofit/>
          </a:bodyPr>
          <a:lstStyle/>
          <a:p>
            <a:r>
              <a:rPr lang="en-US" sz="3600" b="1" dirty="0"/>
              <a:t>Data Analysis</a:t>
            </a:r>
          </a:p>
        </p:txBody>
      </p:sp>
      <p:pic>
        <p:nvPicPr>
          <p:cNvPr id="10" name="Picture 9">
            <a:extLst>
              <a:ext uri="{FF2B5EF4-FFF2-40B4-BE49-F238E27FC236}">
                <a16:creationId xmlns:a16="http://schemas.microsoft.com/office/drawing/2014/main" id="{EED8D9BD-40CC-46DF-858F-75613F082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512" y="1238250"/>
            <a:ext cx="7800975" cy="4381500"/>
          </a:xfrm>
          <a:prstGeom prst="rect">
            <a:avLst/>
          </a:prstGeom>
        </p:spPr>
      </p:pic>
    </p:spTree>
    <p:extLst>
      <p:ext uri="{BB962C8B-B14F-4D97-AF65-F5344CB8AC3E}">
        <p14:creationId xmlns:p14="http://schemas.microsoft.com/office/powerpoint/2010/main" val="643135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D84973-5F0F-4839-A4A5-6F09966C09D0}"/>
              </a:ext>
            </a:extLst>
          </p:cNvPr>
          <p:cNvSpPr>
            <a:spLocks noGrp="1"/>
          </p:cNvSpPr>
          <p:nvPr>
            <p:ph type="title"/>
          </p:nvPr>
        </p:nvSpPr>
        <p:spPr>
          <a:xfrm>
            <a:off x="838200" y="365126"/>
            <a:ext cx="10515600" cy="315912"/>
          </a:xfrm>
        </p:spPr>
        <p:txBody>
          <a:bodyPr>
            <a:noAutofit/>
          </a:bodyPr>
          <a:lstStyle/>
          <a:p>
            <a:r>
              <a:rPr lang="en-US" sz="3600" b="1" dirty="0"/>
              <a:t>Local Database Schema (1-3)</a:t>
            </a:r>
          </a:p>
        </p:txBody>
      </p:sp>
      <p:sp>
        <p:nvSpPr>
          <p:cNvPr id="5" name="Content Placeholder 2">
            <a:extLst>
              <a:ext uri="{FF2B5EF4-FFF2-40B4-BE49-F238E27FC236}">
                <a16:creationId xmlns:a16="http://schemas.microsoft.com/office/drawing/2014/main" id="{BFE0276F-7F1A-4824-B75E-581280CC14C9}"/>
              </a:ext>
            </a:extLst>
          </p:cNvPr>
          <p:cNvSpPr>
            <a:spLocks noGrp="1"/>
          </p:cNvSpPr>
          <p:nvPr>
            <p:ph idx="1"/>
          </p:nvPr>
        </p:nvSpPr>
        <p:spPr>
          <a:xfrm>
            <a:off x="838200" y="1253330"/>
            <a:ext cx="5257800" cy="5604669"/>
          </a:xfrm>
        </p:spPr>
        <p:txBody>
          <a:bodyPr>
            <a:noAutofit/>
          </a:bodyPr>
          <a:lstStyle/>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CREATE TABLE `</a:t>
            </a: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`id` int NOT NULL AUTO_INCREMENT,</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`username` varchar(45) NOT NULL,</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`password` varchar(45) NOT NULL,</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shipping_address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varchar(100) NOT NULL,</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PRIMARY KEY (`id`),</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UNIQUE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id_UNIQUE</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(`id`),</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UNIQUE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username_UNIQUE</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(`username`)</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effectLst/>
                <a:latin typeface="Calibri" panose="020F0502020204030204" pitchFamily="34" charset="0"/>
                <a:ea typeface="Calibri" panose="020F0502020204030204" pitchFamily="34" charset="0"/>
              </a:rPr>
              <a:t>)</a:t>
            </a:r>
            <a:endParaRPr lang="en-US" sz="1600" dirty="0"/>
          </a:p>
        </p:txBody>
      </p:sp>
      <p:sp>
        <p:nvSpPr>
          <p:cNvPr id="6" name="Content Placeholder 2">
            <a:extLst>
              <a:ext uri="{FF2B5EF4-FFF2-40B4-BE49-F238E27FC236}">
                <a16:creationId xmlns:a16="http://schemas.microsoft.com/office/drawing/2014/main" id="{F1B86AE4-6D79-400B-9740-646F585EB5A8}"/>
              </a:ext>
            </a:extLst>
          </p:cNvPr>
          <p:cNvSpPr txBox="1">
            <a:spLocks/>
          </p:cNvSpPr>
          <p:nvPr/>
        </p:nvSpPr>
        <p:spPr>
          <a:xfrm>
            <a:off x="6096000" y="1253329"/>
            <a:ext cx="5257800" cy="5604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500" dirty="0"/>
          </a:p>
        </p:txBody>
      </p:sp>
      <p:sp>
        <p:nvSpPr>
          <p:cNvPr id="7" name="Content Placeholder 2">
            <a:extLst>
              <a:ext uri="{FF2B5EF4-FFF2-40B4-BE49-F238E27FC236}">
                <a16:creationId xmlns:a16="http://schemas.microsoft.com/office/drawing/2014/main" id="{EA65602B-17D0-4DD7-B667-D3B978979EC2}"/>
              </a:ext>
            </a:extLst>
          </p:cNvPr>
          <p:cNvSpPr txBox="1">
            <a:spLocks/>
          </p:cNvSpPr>
          <p:nvPr/>
        </p:nvSpPr>
        <p:spPr>
          <a:xfrm>
            <a:off x="6096000" y="1253328"/>
            <a:ext cx="5257800" cy="5604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CREATE TABLE `</a:t>
            </a: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items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`id` int NOT NULL AUTO_INCREMENT,</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`code` varchar(45) NOT NULL,</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`name` varchar(45) NOT NULL,</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`description` varchar(100) NOT NULL,</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image_name</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varchar(22) NOT NULL,</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PRIMARY KEY (`id`),</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UNIQUE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id_UNIQUE</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(`id`),</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UNIQUE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image_name_UNIQUE</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image_name</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effectLst/>
                <a:latin typeface="Calibri" panose="020F0502020204030204" pitchFamily="34" charset="0"/>
                <a:ea typeface="Calibri" panose="020F0502020204030204" pitchFamily="34" charset="0"/>
              </a:rPr>
              <a:t>)</a:t>
            </a:r>
            <a:endParaRPr lang="en-US" sz="1600" dirty="0"/>
          </a:p>
        </p:txBody>
      </p:sp>
    </p:spTree>
    <p:extLst>
      <p:ext uri="{BB962C8B-B14F-4D97-AF65-F5344CB8AC3E}">
        <p14:creationId xmlns:p14="http://schemas.microsoft.com/office/powerpoint/2010/main" val="217746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D84973-5F0F-4839-A4A5-6F09966C09D0}"/>
              </a:ext>
            </a:extLst>
          </p:cNvPr>
          <p:cNvSpPr>
            <a:spLocks noGrp="1"/>
          </p:cNvSpPr>
          <p:nvPr>
            <p:ph type="title"/>
          </p:nvPr>
        </p:nvSpPr>
        <p:spPr>
          <a:xfrm>
            <a:off x="838200" y="365126"/>
            <a:ext cx="10515600" cy="315912"/>
          </a:xfrm>
        </p:spPr>
        <p:txBody>
          <a:bodyPr>
            <a:noAutofit/>
          </a:bodyPr>
          <a:lstStyle/>
          <a:p>
            <a:r>
              <a:rPr lang="en-US" sz="3600" b="1" dirty="0"/>
              <a:t>Local Database Schema (2-3)</a:t>
            </a:r>
          </a:p>
        </p:txBody>
      </p:sp>
      <p:sp>
        <p:nvSpPr>
          <p:cNvPr id="5" name="Content Placeholder 2">
            <a:extLst>
              <a:ext uri="{FF2B5EF4-FFF2-40B4-BE49-F238E27FC236}">
                <a16:creationId xmlns:a16="http://schemas.microsoft.com/office/drawing/2014/main" id="{BFE0276F-7F1A-4824-B75E-581280CC14C9}"/>
              </a:ext>
            </a:extLst>
          </p:cNvPr>
          <p:cNvSpPr>
            <a:spLocks noGrp="1"/>
          </p:cNvSpPr>
          <p:nvPr>
            <p:ph idx="1"/>
          </p:nvPr>
        </p:nvSpPr>
        <p:spPr>
          <a:xfrm>
            <a:off x="838200" y="1253331"/>
            <a:ext cx="10232254" cy="5604668"/>
          </a:xfrm>
        </p:spPr>
        <p:txBody>
          <a:bodyPr>
            <a:noAutofit/>
          </a:bodyPr>
          <a:lstStyle/>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CREATE TABLE `</a:t>
            </a: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`id` int NOT NULL AUTO_INCREMENT,</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item_id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int NOT,</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owner_id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int NOT NULL ,</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base_price</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decimal(6,2) NOT NULL,</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minimum_rise</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int NOT NULL,</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expire_timestamp</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timestamp NOT NULL,</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`closed`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tinyint</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NOT NULL DEFAULT '0',</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PRIMARY KEY (`id`),</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UNIQUE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id_UNIQUE</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(`id`),</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UNIQUE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item_id_UNIQUE</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item_id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item_id_idx</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item_id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owner_id_idx</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owner_id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CONSTRAINT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item_id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FOREIGN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item_id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REFERENCES `items` (`id`) ON DELETE CASCADE,</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CONSTRAINT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owner_id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FOREIGN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owner_id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REFERENCES `users` (`id`)</a:t>
            </a: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p>
        </p:txBody>
      </p:sp>
      <p:sp>
        <p:nvSpPr>
          <p:cNvPr id="6" name="Content Placeholder 2">
            <a:extLst>
              <a:ext uri="{FF2B5EF4-FFF2-40B4-BE49-F238E27FC236}">
                <a16:creationId xmlns:a16="http://schemas.microsoft.com/office/drawing/2014/main" id="{F1B86AE4-6D79-400B-9740-646F585EB5A8}"/>
              </a:ext>
            </a:extLst>
          </p:cNvPr>
          <p:cNvSpPr txBox="1">
            <a:spLocks/>
          </p:cNvSpPr>
          <p:nvPr/>
        </p:nvSpPr>
        <p:spPr>
          <a:xfrm>
            <a:off x="6096000" y="1253329"/>
            <a:ext cx="5257800" cy="5604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500" dirty="0"/>
          </a:p>
        </p:txBody>
      </p:sp>
    </p:spTree>
    <p:extLst>
      <p:ext uri="{BB962C8B-B14F-4D97-AF65-F5344CB8AC3E}">
        <p14:creationId xmlns:p14="http://schemas.microsoft.com/office/powerpoint/2010/main" val="2938446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D84973-5F0F-4839-A4A5-6F09966C09D0}"/>
              </a:ext>
            </a:extLst>
          </p:cNvPr>
          <p:cNvSpPr>
            <a:spLocks noGrp="1"/>
          </p:cNvSpPr>
          <p:nvPr>
            <p:ph type="title"/>
          </p:nvPr>
        </p:nvSpPr>
        <p:spPr>
          <a:xfrm>
            <a:off x="838200" y="365126"/>
            <a:ext cx="10515600" cy="315912"/>
          </a:xfrm>
        </p:spPr>
        <p:txBody>
          <a:bodyPr>
            <a:noAutofit/>
          </a:bodyPr>
          <a:lstStyle/>
          <a:p>
            <a:r>
              <a:rPr lang="en-US" sz="3600" b="1" dirty="0"/>
              <a:t>Local Database Schema (3-3)</a:t>
            </a:r>
          </a:p>
        </p:txBody>
      </p:sp>
      <p:sp>
        <p:nvSpPr>
          <p:cNvPr id="5" name="Content Placeholder 2">
            <a:extLst>
              <a:ext uri="{FF2B5EF4-FFF2-40B4-BE49-F238E27FC236}">
                <a16:creationId xmlns:a16="http://schemas.microsoft.com/office/drawing/2014/main" id="{BFE0276F-7F1A-4824-B75E-581280CC14C9}"/>
              </a:ext>
            </a:extLst>
          </p:cNvPr>
          <p:cNvSpPr>
            <a:spLocks noGrp="1"/>
          </p:cNvSpPr>
          <p:nvPr>
            <p:ph idx="1"/>
          </p:nvPr>
        </p:nvSpPr>
        <p:spPr>
          <a:xfrm>
            <a:off x="838200" y="1253330"/>
            <a:ext cx="9166934" cy="5604669"/>
          </a:xfrm>
        </p:spPr>
        <p:txBody>
          <a:bodyPr>
            <a:noAutofit/>
          </a:bodyPr>
          <a:lstStyle/>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CREATE TABLE `</a:t>
            </a: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offers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`id` int NOT NULL AUTO_INCREMENT,</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int NOT NULL,</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user_id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int NOT NULL,</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`price` decimal(6,2) NOT NULL,</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`timestamp` timestamp NOT NULL,</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PRIMARY KEY (`id`),</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UNIQUE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id_UNIQUE</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(`id`),</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user_id_idx</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user_id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auction_id_idx</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CONSTRAINT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FOREIGN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REFERENCES `auctions` (`id`),</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CONSTRAINT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user_id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FOREIGN KEY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user_id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REFERENCES `users` (`id`)</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p:txBody>
      </p:sp>
      <p:sp>
        <p:nvSpPr>
          <p:cNvPr id="6" name="Content Placeholder 2">
            <a:extLst>
              <a:ext uri="{FF2B5EF4-FFF2-40B4-BE49-F238E27FC236}">
                <a16:creationId xmlns:a16="http://schemas.microsoft.com/office/drawing/2014/main" id="{F1B86AE4-6D79-400B-9740-646F585EB5A8}"/>
              </a:ext>
            </a:extLst>
          </p:cNvPr>
          <p:cNvSpPr txBox="1">
            <a:spLocks/>
          </p:cNvSpPr>
          <p:nvPr/>
        </p:nvSpPr>
        <p:spPr>
          <a:xfrm>
            <a:off x="6096000" y="1253329"/>
            <a:ext cx="5257800" cy="5604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500" dirty="0"/>
          </a:p>
        </p:txBody>
      </p:sp>
    </p:spTree>
    <p:extLst>
      <p:ext uri="{BB962C8B-B14F-4D97-AF65-F5344CB8AC3E}">
        <p14:creationId xmlns:p14="http://schemas.microsoft.com/office/powerpoint/2010/main" val="212519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5EBD64B-C30F-4BD1-86EC-3770E9071F46}"/>
              </a:ext>
            </a:extLst>
          </p:cNvPr>
          <p:cNvSpPr>
            <a:spLocks noGrp="1"/>
          </p:cNvSpPr>
          <p:nvPr>
            <p:ph type="title"/>
          </p:nvPr>
        </p:nvSpPr>
        <p:spPr>
          <a:xfrm>
            <a:off x="838200" y="365126"/>
            <a:ext cx="10515600" cy="315912"/>
          </a:xfrm>
        </p:spPr>
        <p:txBody>
          <a:bodyPr>
            <a:noAutofit/>
          </a:bodyPr>
          <a:lstStyle/>
          <a:p>
            <a:r>
              <a:rPr lang="en-US" sz="3600" b="1" dirty="0"/>
              <a:t>Application Requirement Analysis</a:t>
            </a:r>
          </a:p>
        </p:txBody>
      </p:sp>
      <p:sp>
        <p:nvSpPr>
          <p:cNvPr id="6" name="Content Placeholder 2">
            <a:extLst>
              <a:ext uri="{FF2B5EF4-FFF2-40B4-BE49-F238E27FC236}">
                <a16:creationId xmlns:a16="http://schemas.microsoft.com/office/drawing/2014/main" id="{4F439282-DD0F-466F-848E-33B2C3A40A47}"/>
              </a:ext>
            </a:extLst>
          </p:cNvPr>
          <p:cNvSpPr>
            <a:spLocks noGrp="1"/>
          </p:cNvSpPr>
          <p:nvPr>
            <p:ph idx="1"/>
          </p:nvPr>
        </p:nvSpPr>
        <p:spPr>
          <a:xfrm>
            <a:off x="838200" y="1253330"/>
            <a:ext cx="10515600" cy="5604669"/>
          </a:xfrm>
        </p:spPr>
        <p:txBody>
          <a:bodyPr>
            <a:noAutofit/>
          </a:bodyPr>
          <a:lstStyle/>
          <a:p>
            <a:pPr marL="0" indent="0">
              <a:buNone/>
            </a:pP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Un’applicazione web consente la gestione di aste online. Gli utenti </a:t>
            </a:r>
            <a:r>
              <a:rPr lang="it-IT" sz="16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accedono tramite</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it-IT" sz="16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login </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 possono </a:t>
            </a:r>
            <a:r>
              <a:rPr lang="it-IT" sz="16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vendere e acquistare all’asta</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La </a:t>
            </a:r>
            <a:r>
              <a:rPr lang="it-IT" sz="16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HOME </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page contiene </a:t>
            </a:r>
            <a:r>
              <a:rPr lang="it-IT" sz="16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due link</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uno per </a:t>
            </a:r>
            <a:r>
              <a:rPr lang="it-IT" sz="16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accedere</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it-IT" sz="16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alla</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it-IT" sz="16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pagina</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it-IT" sz="16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VENDO </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 uno per </a:t>
            </a:r>
            <a:r>
              <a:rPr lang="it-IT" sz="16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accedere alla pagina</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it-IT" sz="16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ACQUISTO</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La pagina VENDO mostra una </a:t>
            </a:r>
            <a:r>
              <a:rPr lang="it-IT" sz="16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lista delle aste create dall’utente e non ancora chiuse</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it-IT" sz="16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una lista delle aste da lui create e chiuse</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 una </a:t>
            </a:r>
            <a:r>
              <a:rPr lang="it-IT" sz="1600" dirty="0" err="1">
                <a:solidFill>
                  <a:srgbClr val="70AD47"/>
                </a:solidFill>
                <a:effectLst/>
                <a:latin typeface="Calibri" panose="020F0502020204030204" pitchFamily="34" charset="0"/>
                <a:ea typeface="Calibri" panose="020F0502020204030204" pitchFamily="34" charset="0"/>
                <a:cs typeface="Calibri" panose="020F0502020204030204" pitchFamily="34" charset="0"/>
              </a:rPr>
              <a:t>form</a:t>
            </a:r>
            <a:r>
              <a:rPr lang="it-IT" sz="16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 </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per</a:t>
            </a:r>
            <a:r>
              <a:rPr lang="it-IT" sz="16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 </a:t>
            </a:r>
            <a:r>
              <a:rPr lang="it-IT" sz="1600" dirty="0">
                <a:solidFill>
                  <a:srgbClr val="993300"/>
                </a:solidFill>
                <a:effectLst/>
                <a:latin typeface="Calibri" panose="020F0502020204030204" pitchFamily="34" charset="0"/>
                <a:ea typeface="Calibri" panose="020F0502020204030204" pitchFamily="34" charset="0"/>
                <a:cs typeface="Calibri" panose="020F0502020204030204" pitchFamily="34" charset="0"/>
              </a:rPr>
              <a:t>creare un nuovo articolo e una nuova asta</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per venderlo. L'asta comprende l’articolo da mettere in vendita (codice, nome, descrizione, immagine), prezzo iniziale, rialzo minimo di ogni offerta (espresso come un numero intero di euro) e una scadenza (data e ora, es 19-04-2021 alle 24:00). La lista delle aste è ordinata per </a:t>
            </a:r>
            <a:r>
              <a:rPr lang="it-IT"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data+ora</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crescente. L’elenco riporta: codice e nome dell’articolo, offerta massima, tempo mancante (numero di giorni e ore) tra il momento (data ora) del login e la data e ora di chiusura dell’asta. </a:t>
            </a:r>
            <a:r>
              <a:rPr lang="it-IT" sz="16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Cliccando su un’asta</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compare una pagina </a:t>
            </a:r>
            <a:r>
              <a:rPr lang="it-IT" sz="16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DETTAGLIO ASTA </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che riporta per un’asta aperta i </a:t>
            </a:r>
            <a:r>
              <a:rPr lang="it-IT" sz="16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dati dell’asta</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 la </a:t>
            </a:r>
            <a:r>
              <a:rPr lang="it-IT" sz="16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lista delle offerte</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(nome utente, prezzo offerto, data e ora dell’offerta) ordinata per </a:t>
            </a:r>
            <a:r>
              <a:rPr lang="it-IT"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data+ora</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decrescente. Un</a:t>
            </a:r>
            <a:r>
              <a:rPr lang="it-IT" sz="16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 bottone CHIUDI</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permette all’utente di </a:t>
            </a:r>
            <a:r>
              <a:rPr lang="it-IT" sz="1600" dirty="0">
                <a:solidFill>
                  <a:srgbClr val="993300"/>
                </a:solidFill>
                <a:effectLst/>
                <a:latin typeface="Calibri" panose="020F0502020204030204" pitchFamily="34" charset="0"/>
                <a:ea typeface="Calibri" panose="020F0502020204030204" pitchFamily="34" charset="0"/>
                <a:cs typeface="Calibri" panose="020F0502020204030204" pitchFamily="34" charset="0"/>
              </a:rPr>
              <a:t>chiudere l’asta </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 è giunta l’ora della scadenza (si ignori il caso di aste scadute ma non chiuse dall’utente). Se l’asta è chiusa, la pagina riporta i </a:t>
            </a:r>
            <a:r>
              <a:rPr lang="it-IT" sz="16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dati dell’asta</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il nome dell’aggiudicatario, il prezzo finale e l’indirizzo (fisso) di spedizione dell’utente. La pagina ACQUISTO contiene una </a:t>
            </a:r>
            <a:r>
              <a:rPr lang="it-IT" sz="1600" dirty="0" err="1">
                <a:solidFill>
                  <a:srgbClr val="70AD47"/>
                </a:solidFill>
                <a:effectLst/>
                <a:latin typeface="Calibri" panose="020F0502020204030204" pitchFamily="34" charset="0"/>
                <a:ea typeface="Calibri" panose="020F0502020204030204" pitchFamily="34" charset="0"/>
                <a:cs typeface="Calibri" panose="020F0502020204030204" pitchFamily="34" charset="0"/>
              </a:rPr>
              <a:t>form</a:t>
            </a:r>
            <a:r>
              <a:rPr lang="it-IT" sz="16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 di ricerca</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per parola chiave. Quando l’acquirente </a:t>
            </a:r>
            <a:r>
              <a:rPr lang="it-IT" sz="16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invia una parola chiave</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la pagina ACQUISTO è aggiornata e mostra un </a:t>
            </a:r>
            <a:r>
              <a:rPr lang="it-IT" sz="16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elenco di aste aperte</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(la cui scadenza è posteriore alla data e ora dell’invio) il cui articolo contiene la parola chiave nel nome o nella descrizione. La lista è ordinata in modo decrescente in base al tempo (numero di giorni e ore) mancante alla chiusura. </a:t>
            </a:r>
            <a:r>
              <a:rPr lang="it-IT" sz="16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Cliccando su un’asta</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aperta compare la pagina </a:t>
            </a:r>
            <a:r>
              <a:rPr lang="it-IT" sz="16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OFFERTA </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che mostra i </a:t>
            </a:r>
            <a:r>
              <a:rPr lang="it-IT" sz="16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dati dell’articolo</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a:t>
            </a:r>
            <a:r>
              <a:rPr lang="it-IT" sz="16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elenco delle offerte</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pervenute in ordine di </a:t>
            </a:r>
            <a:r>
              <a:rPr lang="it-IT"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data+ora</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decrescente e un </a:t>
            </a:r>
            <a:r>
              <a:rPr lang="it-IT" sz="16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campo di input</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per </a:t>
            </a:r>
            <a:r>
              <a:rPr lang="it-IT" sz="1600" dirty="0">
                <a:solidFill>
                  <a:srgbClr val="993300"/>
                </a:solidFill>
                <a:effectLst/>
                <a:latin typeface="Calibri" panose="020F0502020204030204" pitchFamily="34" charset="0"/>
                <a:ea typeface="Calibri" panose="020F0502020204030204" pitchFamily="34" charset="0"/>
                <a:cs typeface="Calibri" panose="020F0502020204030204" pitchFamily="34" charset="0"/>
              </a:rPr>
              <a:t>inserire la propria offerta</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che deve essere superiore all’offerta massima corrente di un importo pari almeno al rialzo minimo. Dopo l’invio dell’offerta la pagina OFFERTA mostra l’elenco delle offerte aggiornate. La pagina ACQUISTO contiene anche un </a:t>
            </a:r>
            <a:r>
              <a:rPr lang="it-IT" sz="16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elenco delle offerte aggiudicate</a:t>
            </a:r>
            <a:r>
              <a:rPr lang="it-IT"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all’utente con i dati dell’articolo e il prezzo finale.</a:t>
            </a:r>
            <a:endPar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Pages</a:t>
            </a:r>
            <a:r>
              <a:rPr lang="en-US" sz="16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Views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a:t>
            </a:r>
            <a:r>
              <a:rPr lang="en-US" sz="1600" b="1"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View</a:t>
            </a:r>
            <a:r>
              <a:rPr lang="en-US" sz="16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 </a:t>
            </a:r>
            <a:r>
              <a:rPr lang="en-US" sz="1600" b="1"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Components</a:t>
            </a:r>
            <a:r>
              <a:rPr lang="en-US" sz="1600" dirty="0">
                <a:solidFill>
                  <a:srgbClr val="70AD47"/>
                </a:solidFill>
                <a:effectLst/>
                <a:latin typeface="Calibri" panose="020F0502020204030204" pitchFamily="34" charset="0"/>
                <a:ea typeface="Calibri" panose="020F0502020204030204" pitchFamily="34" charset="0"/>
                <a:cs typeface="Calibri" panose="020F0502020204030204" pitchFamily="34" charset="0"/>
              </a:rPr>
              <a:t> </a:t>
            </a:r>
            <a:r>
              <a:rPr lang="en-US" sz="1600" b="1"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Events</a:t>
            </a:r>
            <a:r>
              <a:rPr lang="en-US" sz="16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 </a:t>
            </a:r>
            <a:r>
              <a:rPr lang="en-US" sz="1600" b="1" dirty="0">
                <a:solidFill>
                  <a:srgbClr val="993300"/>
                </a:solidFill>
                <a:effectLst/>
                <a:latin typeface="Calibri" panose="020F0502020204030204" pitchFamily="34" charset="0"/>
                <a:ea typeface="Calibri" panose="020F0502020204030204" pitchFamily="34" charset="0"/>
                <a:cs typeface="Calibri" panose="020F0502020204030204" pitchFamily="34" charset="0"/>
              </a:rPr>
              <a:t>Actions</a:t>
            </a:r>
            <a:endParaRPr lang="en-US"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88151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AC07CE-5EAC-4C02-B7C2-B7E1809316F6}"/>
              </a:ext>
            </a:extLst>
          </p:cNvPr>
          <p:cNvSpPr>
            <a:spLocks noGrp="1"/>
          </p:cNvSpPr>
          <p:nvPr>
            <p:ph type="title"/>
          </p:nvPr>
        </p:nvSpPr>
        <p:spPr>
          <a:xfrm>
            <a:off x="838200" y="365126"/>
            <a:ext cx="10515600" cy="315912"/>
          </a:xfrm>
        </p:spPr>
        <p:txBody>
          <a:bodyPr>
            <a:noAutofit/>
          </a:bodyPr>
          <a:lstStyle/>
          <a:p>
            <a:r>
              <a:rPr lang="en-US" sz="3600" b="1" dirty="0"/>
              <a:t>Application Design</a:t>
            </a:r>
          </a:p>
        </p:txBody>
      </p:sp>
      <p:pic>
        <p:nvPicPr>
          <p:cNvPr id="6" name="Picture 5">
            <a:extLst>
              <a:ext uri="{FF2B5EF4-FFF2-40B4-BE49-F238E27FC236}">
                <a16:creationId xmlns:a16="http://schemas.microsoft.com/office/drawing/2014/main" id="{974DC699-8C41-49A2-8481-5CFDE5D88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03" y="365126"/>
            <a:ext cx="12190340" cy="6858000"/>
          </a:xfrm>
          <a:prstGeom prst="rect">
            <a:avLst/>
          </a:prstGeom>
        </p:spPr>
      </p:pic>
    </p:spTree>
    <p:extLst>
      <p:ext uri="{BB962C8B-B14F-4D97-AF65-F5344CB8AC3E}">
        <p14:creationId xmlns:p14="http://schemas.microsoft.com/office/powerpoint/2010/main" val="1707786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87BB44-D3B2-43C0-9EE6-9F10B3D406CB}"/>
              </a:ext>
            </a:extLst>
          </p:cNvPr>
          <p:cNvSpPr>
            <a:spLocks noGrp="1"/>
          </p:cNvSpPr>
          <p:nvPr>
            <p:ph type="title"/>
          </p:nvPr>
        </p:nvSpPr>
        <p:spPr>
          <a:xfrm>
            <a:off x="838200" y="365126"/>
            <a:ext cx="10515600" cy="315912"/>
          </a:xfrm>
        </p:spPr>
        <p:txBody>
          <a:bodyPr>
            <a:noAutofit/>
          </a:bodyPr>
          <a:lstStyle/>
          <a:p>
            <a:r>
              <a:rPr lang="en-US" sz="3600" b="1" dirty="0"/>
              <a:t>Components (1-3)</a:t>
            </a:r>
          </a:p>
        </p:txBody>
      </p:sp>
      <p:sp>
        <p:nvSpPr>
          <p:cNvPr id="5" name="Content Placeholder 2">
            <a:extLst>
              <a:ext uri="{FF2B5EF4-FFF2-40B4-BE49-F238E27FC236}">
                <a16:creationId xmlns:a16="http://schemas.microsoft.com/office/drawing/2014/main" id="{B7918BA5-4577-4F1F-8DEE-5D84C9A707EA}"/>
              </a:ext>
            </a:extLst>
          </p:cNvPr>
          <p:cNvSpPr>
            <a:spLocks noGrp="1"/>
          </p:cNvSpPr>
          <p:nvPr>
            <p:ph idx="1"/>
          </p:nvPr>
        </p:nvSpPr>
        <p:spPr>
          <a:xfrm>
            <a:off x="838200" y="1253330"/>
            <a:ext cx="5257800" cy="5604669"/>
          </a:xfrm>
        </p:spPr>
        <p:txBody>
          <a:bodyPr>
            <a:noAutofit/>
          </a:bodyPr>
          <a:lstStyle/>
          <a:p>
            <a:pPr marL="0" indent="0">
              <a:buNone/>
            </a:pPr>
            <a:r>
              <a:rPr lang="en-US" sz="16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Model Objects (Beans)</a:t>
            </a:r>
            <a:endParaRPr lang="en-US" sz="1600" b="1" dirty="0">
              <a:solidFill>
                <a:srgbClr val="FF0000"/>
              </a:solidFill>
              <a:effectLst/>
              <a:latin typeface="Calibri" panose="020F0502020204030204" pitchFamily="34" charset="0"/>
              <a:ea typeface="Calibri" panose="020F0502020204030204" pitchFamily="34" charset="0"/>
            </a:endParaRPr>
          </a:p>
          <a:p>
            <a:pPr lvl="0"/>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AuctionDetails</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Item</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Offer</a:t>
            </a:r>
            <a:endParaRPr lang="en-US" sz="1600" dirty="0">
              <a:solidFill>
                <a:srgbClr val="000000"/>
              </a:solidFill>
              <a:effectLst/>
              <a:latin typeface="Calibri" panose="020F0502020204030204" pitchFamily="34" charset="0"/>
              <a:ea typeface="Calibri" panose="020F0502020204030204" pitchFamily="34" charset="0"/>
            </a:endParaRPr>
          </a:p>
          <a:p>
            <a:pPr lvl="0"/>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PlaceableOffer</a:t>
            </a:r>
            <a:endParaRPr lang="en-US" sz="1600" dirty="0">
              <a:solidFill>
                <a:srgbClr val="000000"/>
              </a:solidFill>
              <a:effectLst/>
              <a:latin typeface="Calibri" panose="020F0502020204030204" pitchFamily="34" charset="0"/>
              <a:ea typeface="Calibri" panose="020F0502020204030204" pitchFamily="34" charset="0"/>
            </a:endParaRPr>
          </a:p>
          <a:p>
            <a:pPr marL="0" indent="0">
              <a:buNone/>
            </a:pPr>
            <a:r>
              <a:rPr lang="en-US" sz="16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Data Access Objects (Classes)</a:t>
            </a:r>
            <a:endParaRPr lang="en-US" sz="1600" b="1" dirty="0">
              <a:solidFill>
                <a:srgbClr val="FF0000"/>
              </a:solidFill>
              <a:effectLst/>
              <a:latin typeface="Calibri" panose="020F0502020204030204" pitchFamily="34" charset="0"/>
              <a:ea typeface="Calibri" panose="020F0502020204030204" pitchFamily="34" charset="0"/>
            </a:endParaRPr>
          </a:p>
          <a:p>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AuctionDAO</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getWonAuctions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userId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getAuctionDetails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getOpenAuctions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ownerId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getClosedAuctions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ownerId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findValidAuctions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requestorId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searchQuery</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closeAuction</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insertAuction</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a:t>
            </a:r>
            <a:endParaRPr lang="en-US" sz="1600" dirty="0">
              <a:solidFill>
                <a:srgbClr val="000000"/>
              </a:solidFill>
              <a:effectLst/>
              <a:latin typeface="Calibri" panose="020F0502020204030204" pitchFamily="34" charset="0"/>
              <a:ea typeface="Calibri" panose="020F0502020204030204" pitchFamily="34" charset="0"/>
            </a:endParaRPr>
          </a:p>
        </p:txBody>
      </p:sp>
      <p:sp>
        <p:nvSpPr>
          <p:cNvPr id="6" name="Content Placeholder 2">
            <a:extLst>
              <a:ext uri="{FF2B5EF4-FFF2-40B4-BE49-F238E27FC236}">
                <a16:creationId xmlns:a16="http://schemas.microsoft.com/office/drawing/2014/main" id="{F4CCBB2E-1D6B-4099-9D6E-5A21CEB9D867}"/>
              </a:ext>
            </a:extLst>
          </p:cNvPr>
          <p:cNvSpPr txBox="1">
            <a:spLocks/>
          </p:cNvSpPr>
          <p:nvPr/>
        </p:nvSpPr>
        <p:spPr>
          <a:xfrm>
            <a:off x="6096000" y="1253328"/>
            <a:ext cx="5257800" cy="5604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ItemDAO</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insertItem</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(item)</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getItem</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(id)</a:t>
            </a:r>
            <a:endParaRPr lang="en-US" sz="1600" dirty="0">
              <a:solidFill>
                <a:srgbClr val="000000"/>
              </a:solidFill>
              <a:effectLst/>
              <a:latin typeface="Calibri" panose="020F0502020204030204" pitchFamily="34" charset="0"/>
              <a:ea typeface="Calibri" panose="020F0502020204030204" pitchFamily="34" charset="0"/>
            </a:endParaRPr>
          </a:p>
          <a:p>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OfferDAO</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placeOffer</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placeableOffer</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getOffers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getLastOffererId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UserDAO</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getuserId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(username, password)</a:t>
            </a:r>
            <a:endParaRPr lang="en-US" sz="1600" dirty="0">
              <a:solidFill>
                <a:srgbClr val="000000"/>
              </a:solidFill>
              <a:effectLst/>
              <a:latin typeface="Calibri" panose="020F0502020204030204" pitchFamily="34" charset="0"/>
              <a:ea typeface="Calibri" panose="020F0502020204030204" pitchFamily="34" charset="0"/>
            </a:endParaRPr>
          </a:p>
          <a:p>
            <a:pPr marL="457200" indent="0">
              <a:buNone/>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getBuyer</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auctionId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275152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2037</Words>
  <Application>Microsoft Office PowerPoint</Application>
  <PresentationFormat>Widescreen</PresentationFormat>
  <Paragraphs>214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Consolas</vt:lpstr>
      <vt:lpstr>Office Theme</vt:lpstr>
      <vt:lpstr>PowerPoint Presentation</vt:lpstr>
      <vt:lpstr>Data Analysis</vt:lpstr>
      <vt:lpstr>Data Analysis</vt:lpstr>
      <vt:lpstr>Local Database Schema (1-3)</vt:lpstr>
      <vt:lpstr>Local Database Schema (2-3)</vt:lpstr>
      <vt:lpstr>Local Database Schema (3-3)</vt:lpstr>
      <vt:lpstr>Application Requirement Analysis</vt:lpstr>
      <vt:lpstr>Application Design</vt:lpstr>
      <vt:lpstr>Components (1-3)</vt:lpstr>
      <vt:lpstr>Components (2-3)</vt:lpstr>
      <vt:lpstr>Components (3-3)</vt:lpstr>
      <vt:lpstr>Event Show Login</vt:lpstr>
      <vt:lpstr>Event Check Login</vt:lpstr>
      <vt:lpstr>Authentication Filter</vt:lpstr>
      <vt:lpstr>Event Show Home</vt:lpstr>
      <vt:lpstr>Event Show Buy</vt:lpstr>
      <vt:lpstr>Event Search Auctions</vt:lpstr>
      <vt:lpstr>Event Show Offers</vt:lpstr>
      <vt:lpstr>Event Get Image</vt:lpstr>
      <vt:lpstr>Event Place Offer</vt:lpstr>
      <vt:lpstr>Event Show Sell</vt:lpstr>
      <vt:lpstr>PowerPoint Presentation</vt:lpstr>
      <vt:lpstr>Event Show Auction Details</vt:lpstr>
      <vt:lpstr>Event Close Auction</vt:lpstr>
      <vt:lpstr>Event 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EBUY</dc:title>
  <dc:creator>Mattia</dc:creator>
  <cp:lastModifiedBy>Mattia</cp:lastModifiedBy>
  <cp:revision>38</cp:revision>
  <dcterms:created xsi:type="dcterms:W3CDTF">2021-07-10T15:04:51Z</dcterms:created>
  <dcterms:modified xsi:type="dcterms:W3CDTF">2021-07-21T16:51:28Z</dcterms:modified>
</cp:coreProperties>
</file>