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80" r:id="rId14"/>
    <p:sldId id="271" r:id="rId15"/>
    <p:sldId id="270"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84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33AD-1EDA-46CA-AFCA-F46F6AFEC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E6EFBB-FA47-47D0-87F9-A8317895EE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C9C3F9-1E1D-4B37-8251-C10745B0CD29}"/>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02B8832A-FAC3-4DE7-9051-98DC1D8AC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A7E18-5182-4D11-A0E6-EABBC3CBCFCB}"/>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62033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9CDE-DE97-442D-B35F-0D2A3042C6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7B917A-B9F1-4D98-85BC-6133208446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912A6-77CE-4FF5-8292-FC95A9189457}"/>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7A442F96-8034-4C9E-8735-AF894F2A5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FFAB3-E292-496E-B9EA-5A4FDEE4C9C6}"/>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283744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635A4-3CF1-45FB-9E69-E911B45075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AC56CA-4600-4BE7-AD1C-AA6C5307A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18FE2-F9A0-4932-95AA-76520F4D517D}"/>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C4C8D13C-4856-491B-9032-DA2EDC680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4A78E-0308-4526-B9A0-FC922B481839}"/>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241157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F5E9-9217-4B58-B0B6-CBA328F31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6CC1D-FE38-49A2-8A5A-613277695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ADAE4-601A-4DBA-8706-9D57F30FB54B}"/>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33CC177E-787C-48AD-878C-A19174545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8D251-128C-4ECA-89F3-71F72B86A518}"/>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355034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6C3C-8BA0-4E65-A9B9-FA312264CD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55DE7D-EF5B-4E88-80C4-D089BDCFE7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65307-D08E-4668-9C03-9DCA34529541}"/>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F799B99A-9BC8-4905-99B4-550BF8858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5F952-6C48-4066-A555-24B237F8D18F}"/>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414105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C9EE-C328-482F-B8CC-3A51813E80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E0EDA-2695-46E9-AEF9-1FDEE91C6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679478-FDF2-472B-BB91-EA7A0E97A9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317644-D029-4B8B-A85A-45CB7FE2E49E}"/>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6" name="Footer Placeholder 5">
            <a:extLst>
              <a:ext uri="{FF2B5EF4-FFF2-40B4-BE49-F238E27FC236}">
                <a16:creationId xmlns:a16="http://schemas.microsoft.com/office/drawing/2014/main" id="{9D1B53DC-CABF-4BD4-A845-136A087DB6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05E7A-E709-4951-9B0A-E73B3B02F2F7}"/>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268957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E6E8-D397-4111-BB37-1E70F8A95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721AAF-C4DE-4216-92C0-822B76FFC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272837-A856-4682-9E5A-A8517B876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DB0B9-3913-4B72-92CB-D9E12C7FB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AA578D-CB89-457A-91A8-CEA982580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29022-36F2-4E93-ACAA-DDDE17EEF039}"/>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8" name="Footer Placeholder 7">
            <a:extLst>
              <a:ext uri="{FF2B5EF4-FFF2-40B4-BE49-F238E27FC236}">
                <a16:creationId xmlns:a16="http://schemas.microsoft.com/office/drawing/2014/main" id="{73ED9D61-6D1E-4AF2-964C-FAA5596EF7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84C74C-A3D4-4250-9D28-9665EBC04A97}"/>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419398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8CC4-F1B4-47C9-A68F-D29FBED29F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A804A4-3FDA-44F7-B15C-3F01284446C2}"/>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4" name="Footer Placeholder 3">
            <a:extLst>
              <a:ext uri="{FF2B5EF4-FFF2-40B4-BE49-F238E27FC236}">
                <a16:creationId xmlns:a16="http://schemas.microsoft.com/office/drawing/2014/main" id="{1A188BE0-6754-426B-93C4-0571D43CCA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5305A-37B7-492A-B525-8F28EFD95519}"/>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5247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85145-015A-4A12-A8D8-922099560DED}"/>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3" name="Footer Placeholder 2">
            <a:extLst>
              <a:ext uri="{FF2B5EF4-FFF2-40B4-BE49-F238E27FC236}">
                <a16:creationId xmlns:a16="http://schemas.microsoft.com/office/drawing/2014/main" id="{F2B178AF-1744-48C1-BC95-7CB2B34C3D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77097-2A21-4E72-B6A7-CDDFA1C5C986}"/>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343601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BAD2-5E0A-45BE-B42B-2BB5DA782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C2F2E7-6664-417C-A8A9-55C6F2E57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58EE20-6298-4BEA-96D8-38C2CA7C4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91F54-B0B7-4E67-A84D-183DF0F915BC}"/>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6" name="Footer Placeholder 5">
            <a:extLst>
              <a:ext uri="{FF2B5EF4-FFF2-40B4-BE49-F238E27FC236}">
                <a16:creationId xmlns:a16="http://schemas.microsoft.com/office/drawing/2014/main" id="{C7964F5A-AB08-422C-AC24-C3F971E6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A4E03-9BCA-4FA2-AB2C-C46F89236CF5}"/>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88297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DB52-CEE6-4B24-8C2F-5A0B1615C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285A2B-03EF-4DFA-87DA-DBBADFF98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BD532C-A10A-47FE-9891-4BAABBA13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3C743-BA9C-4A29-8332-FC212445F345}"/>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6" name="Footer Placeholder 5">
            <a:extLst>
              <a:ext uri="{FF2B5EF4-FFF2-40B4-BE49-F238E27FC236}">
                <a16:creationId xmlns:a16="http://schemas.microsoft.com/office/drawing/2014/main" id="{F9066819-7677-4B33-865D-36F4905A9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89012-4FE8-4BC1-809A-D4A91D898205}"/>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395444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410340-E17E-4908-802D-9803A4F50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7D3BA4-B6C8-4754-9D23-A48068BA3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D24BF-D5AB-479B-BF8B-B90BF5D14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EF8610B7-5171-4824-AC4D-AABA8A497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8C5CB-302B-46E9-93F3-17D95256A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12104-CF56-42BC-BB6D-89F44013C160}" type="slidenum">
              <a:rPr lang="en-US" smtClean="0"/>
              <a:t>‹#›</a:t>
            </a:fld>
            <a:endParaRPr lang="en-US"/>
          </a:p>
        </p:txBody>
      </p:sp>
    </p:spTree>
    <p:extLst>
      <p:ext uri="{BB962C8B-B14F-4D97-AF65-F5344CB8AC3E}">
        <p14:creationId xmlns:p14="http://schemas.microsoft.com/office/powerpoint/2010/main" val="2254855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67784B-0576-40F8-91EE-5B079AEB66F9}"/>
              </a:ext>
            </a:extLst>
          </p:cNvPr>
          <p:cNvSpPr>
            <a:spLocks noGrp="1"/>
          </p:cNvSpPr>
          <p:nvPr>
            <p:ph type="subTitle" idx="1"/>
          </p:nvPr>
        </p:nvSpPr>
        <p:spPr/>
        <p:txBody>
          <a:bodyPr/>
          <a:lstStyle/>
          <a:p>
            <a:r>
              <a:rPr lang="en-US" dirty="0"/>
              <a:t>TIW Project AA 2020-2021</a:t>
            </a:r>
          </a:p>
        </p:txBody>
      </p:sp>
      <p:sp>
        <p:nvSpPr>
          <p:cNvPr id="4" name="TextBox 3">
            <a:extLst>
              <a:ext uri="{FF2B5EF4-FFF2-40B4-BE49-F238E27FC236}">
                <a16:creationId xmlns:a16="http://schemas.microsoft.com/office/drawing/2014/main" id="{B43E2869-57E9-4592-A60E-E5D3307A4374}"/>
              </a:ext>
            </a:extLst>
          </p:cNvPr>
          <p:cNvSpPr txBox="1"/>
          <p:nvPr/>
        </p:nvSpPr>
        <p:spPr>
          <a:xfrm>
            <a:off x="5240028" y="6072327"/>
            <a:ext cx="1711944" cy="369332"/>
          </a:xfrm>
          <a:prstGeom prst="rect">
            <a:avLst/>
          </a:prstGeom>
          <a:noFill/>
        </p:spPr>
        <p:txBody>
          <a:bodyPr wrap="none" rtlCol="0">
            <a:spAutoFit/>
          </a:bodyPr>
          <a:lstStyle/>
          <a:p>
            <a:r>
              <a:rPr lang="en-US" dirty="0"/>
              <a:t>Mattia </a:t>
            </a:r>
            <a:r>
              <a:rPr lang="en-US" dirty="0" err="1"/>
              <a:t>Calabresi</a:t>
            </a:r>
            <a:endParaRPr lang="en-US" dirty="0"/>
          </a:p>
        </p:txBody>
      </p:sp>
      <p:pic>
        <p:nvPicPr>
          <p:cNvPr id="12" name="Picture 11">
            <a:extLst>
              <a:ext uri="{FF2B5EF4-FFF2-40B4-BE49-F238E27FC236}">
                <a16:creationId xmlns:a16="http://schemas.microsoft.com/office/drawing/2014/main" id="{81614467-D6F7-43D2-B15A-7D4AAABBB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902" y="2045212"/>
            <a:ext cx="3875917" cy="1556826"/>
          </a:xfrm>
          <a:prstGeom prst="rect">
            <a:avLst/>
          </a:prstGeom>
        </p:spPr>
      </p:pic>
    </p:spTree>
    <p:extLst>
      <p:ext uri="{BB962C8B-B14F-4D97-AF65-F5344CB8AC3E}">
        <p14:creationId xmlns:p14="http://schemas.microsoft.com/office/powerpoint/2010/main" val="174143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838200" y="365126"/>
            <a:ext cx="10515600" cy="315912"/>
          </a:xfrm>
        </p:spPr>
        <p:txBody>
          <a:bodyPr>
            <a:noAutofit/>
          </a:bodyPr>
          <a:lstStyle/>
          <a:p>
            <a:r>
              <a:rPr lang="en-US" sz="3600" b="1" dirty="0"/>
              <a:t>Components (2-3)</a:t>
            </a:r>
          </a:p>
        </p:txBody>
      </p:sp>
      <p:sp>
        <p:nvSpPr>
          <p:cNvPr id="5" name="Content Placeholder 2">
            <a:extLst>
              <a:ext uri="{FF2B5EF4-FFF2-40B4-BE49-F238E27FC236}">
                <a16:creationId xmlns:a16="http://schemas.microsoft.com/office/drawing/2014/main" id="{B7918BA5-4577-4F1F-8DEE-5D84C9A707EA}"/>
              </a:ext>
            </a:extLst>
          </p:cNvPr>
          <p:cNvSpPr>
            <a:spLocks noGrp="1"/>
          </p:cNvSpPr>
          <p:nvPr>
            <p:ph idx="1"/>
          </p:nvPr>
        </p:nvSpPr>
        <p:spPr>
          <a:xfrm>
            <a:off x="838200" y="1253330"/>
            <a:ext cx="5257800" cy="5604669"/>
          </a:xfrm>
        </p:spPr>
        <p:txBody>
          <a:bodyPr>
            <a:noAutofit/>
          </a:bodyPr>
          <a:lstStyle/>
          <a:p>
            <a:pPr marL="0" indent="0">
              <a:buNone/>
            </a:pP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Views </a:t>
            </a: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Templates</a:t>
            </a:r>
            <a:r>
              <a:rPr lang="en-US" sz="1600" dirty="0">
                <a:effectLst/>
                <a:latin typeface="Calibri" panose="020F0502020204030204" pitchFamily="34" charset="0"/>
                <a:ea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Login</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Login form</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Home</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 link</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Sell link</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a:t>
            </a:r>
          </a:p>
          <a:p>
            <a:pPr marL="457200" lvl="1" indent="0">
              <a:buNone/>
            </a:pPr>
            <a:r>
              <a:rPr lang="en-US" sz="1600" dirty="0">
                <a:solidFill>
                  <a:srgbClr val="000000"/>
                </a:solidFill>
                <a:latin typeface="Calibri" panose="020F0502020204030204" pitchFamily="34" charset="0"/>
                <a:cs typeface="Calibri" panose="020F0502020204030204" pitchFamily="34" charset="0"/>
              </a:rPr>
              <a:t>Search Auctions form</a:t>
            </a: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Searched Auctions list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Won Auctions list</a:t>
            </a:r>
          </a:p>
          <a:p>
            <a:pPr marL="457200" indent="0">
              <a:buNone/>
            </a:pP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Recently Clicked Auctions list</a:t>
            </a:r>
            <a:endParaRPr lang="en-US" sz="1600" dirty="0">
              <a:solidFill>
                <a:srgbClr val="000000"/>
              </a:solidFill>
              <a:effectLst/>
              <a:latin typeface="Calibri" panose="020F0502020204030204" pitchFamily="34" charset="0"/>
              <a:ea typeface="Calibri" panose="020F0502020204030204" pitchFamily="34" charset="0"/>
            </a:endParaRPr>
          </a:p>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Sell</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Open Auctions list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Closed Auctions list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Auction (and Item) form</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6" name="Content Placeholder 2">
            <a:extLst>
              <a:ext uri="{FF2B5EF4-FFF2-40B4-BE49-F238E27FC236}">
                <a16:creationId xmlns:a16="http://schemas.microsoft.com/office/drawing/2014/main" id="{F4CCBB2E-1D6B-4099-9D6E-5A21CEB9D867}"/>
              </a:ext>
            </a:extLst>
          </p:cNvPr>
          <p:cNvSpPr txBox="1">
            <a:spLocks/>
          </p:cNvSpPr>
          <p:nvPr/>
        </p:nvSpPr>
        <p:spPr>
          <a:xfrm>
            <a:off x="6096000" y="1253328"/>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Details</a:t>
            </a:r>
            <a:endParaRPr lang="en-US" sz="1600" dirty="0">
              <a:solidFill>
                <a:srgbClr val="000000"/>
              </a:solidFill>
              <a:effectLst/>
              <a:latin typeface="Calibri" panose="020F0502020204030204" pitchFamily="34" charset="0"/>
              <a:ea typeface="Calibri" panose="020F0502020204030204" pitchFamily="34" charset="0"/>
            </a:endParaRPr>
          </a:p>
          <a:p>
            <a:pPr lvl="1">
              <a:buFont typeface="Calibri" panose="020F0502020204030204" pitchFamily="34" charset="0"/>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Open Auction Details</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Auction/Item </a:t>
            </a: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etails</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Offers list</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Close Auction button</a:t>
            </a:r>
            <a:endParaRPr lang="en-US" sz="1600" dirty="0">
              <a:solidFill>
                <a:srgbClr val="000000"/>
              </a:solidFill>
              <a:effectLst/>
              <a:latin typeface="Calibri" panose="020F0502020204030204" pitchFamily="34" charset="0"/>
              <a:ea typeface="Calibri" panose="020F0502020204030204" pitchFamily="34" charset="0"/>
            </a:endParaRPr>
          </a:p>
          <a:p>
            <a:pPr lvl="1">
              <a:buFont typeface="Calibri" panose="020F0502020204030204" pitchFamily="34" charset="0"/>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Closed Auction Details</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Auction/Item </a:t>
            </a: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etails</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Buyer details</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Offers</a:t>
            </a:r>
            <a:endParaRPr lang="en-US" sz="1600" dirty="0">
              <a:solidFill>
                <a:srgbClr val="000000"/>
              </a:solidFill>
              <a:effectLst/>
              <a:latin typeface="Calibri" panose="020F0502020204030204" pitchFamily="34" charset="0"/>
              <a:ea typeface="Calibri" panose="020F0502020204030204" pitchFamily="34" charset="0"/>
            </a:endParaRPr>
          </a:p>
          <a:p>
            <a:pPr marL="68580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Auction/Item details</a:t>
            </a:r>
            <a:endParaRPr lang="en-US" sz="1600" dirty="0">
              <a:solidFill>
                <a:srgbClr val="000000"/>
              </a:solidFill>
              <a:effectLst/>
              <a:latin typeface="Calibri" panose="020F0502020204030204" pitchFamily="34" charset="0"/>
              <a:ea typeface="Calibri" panose="020F0502020204030204" pitchFamily="34" charset="0"/>
            </a:endParaRPr>
          </a:p>
          <a:p>
            <a:pPr marL="68580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Offers list</a:t>
            </a:r>
            <a:endParaRPr lang="en-US" sz="1600" dirty="0">
              <a:solidFill>
                <a:srgbClr val="000000"/>
              </a:solidFill>
              <a:effectLst/>
              <a:latin typeface="Calibri" panose="020F0502020204030204" pitchFamily="34" charset="0"/>
              <a:ea typeface="Calibri" panose="020F0502020204030204" pitchFamily="34" charset="0"/>
            </a:endParaRPr>
          </a:p>
          <a:p>
            <a:pPr marL="68580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Place Offer form</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202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838200" y="365126"/>
            <a:ext cx="10515600" cy="315912"/>
          </a:xfrm>
        </p:spPr>
        <p:txBody>
          <a:bodyPr>
            <a:noAutofit/>
          </a:bodyPr>
          <a:lstStyle/>
          <a:p>
            <a:r>
              <a:rPr lang="en-US" sz="3600" b="1" dirty="0"/>
              <a:t>Components (3-3)</a:t>
            </a:r>
          </a:p>
        </p:txBody>
      </p:sp>
      <p:sp>
        <p:nvSpPr>
          <p:cNvPr id="5" name="Content Placeholder 2">
            <a:extLst>
              <a:ext uri="{FF2B5EF4-FFF2-40B4-BE49-F238E27FC236}">
                <a16:creationId xmlns:a16="http://schemas.microsoft.com/office/drawing/2014/main" id="{B7918BA5-4577-4F1F-8DEE-5D84C9A707EA}"/>
              </a:ext>
            </a:extLst>
          </p:cNvPr>
          <p:cNvSpPr>
            <a:spLocks noGrp="1"/>
          </p:cNvSpPr>
          <p:nvPr>
            <p:ph idx="1"/>
          </p:nvPr>
        </p:nvSpPr>
        <p:spPr>
          <a:xfrm>
            <a:off x="838200" y="1253330"/>
            <a:ext cx="5257800" cy="5604669"/>
          </a:xfrm>
        </p:spPr>
        <p:txBody>
          <a:bodyPr>
            <a:noAutofit/>
          </a:bodyPr>
          <a:lstStyle/>
          <a:p>
            <a:pPr marL="0" indent="0">
              <a:buNone/>
            </a:pP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Controllers (Servlets)</a:t>
            </a:r>
            <a:endParaRPr lang="en-US" sz="1600" b="1" dirty="0">
              <a:solidFill>
                <a:srgbClr val="FF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CheckLogin</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CloseAuction</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CreateAuction</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GetAuctionDetails</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GetBuy</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GetImage</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GetOffers</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GetSell</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Logout</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PlaceOffer</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SearchAuctions</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75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8CF104B-71BB-496F-8C95-5B6A83BF1115}"/>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Check Login</a:t>
            </a:r>
          </a:p>
        </p:txBody>
      </p:sp>
      <p:sp>
        <p:nvSpPr>
          <p:cNvPr id="9" name="TextBox 8">
            <a:extLst>
              <a:ext uri="{FF2B5EF4-FFF2-40B4-BE49-F238E27FC236}">
                <a16:creationId xmlns:a16="http://schemas.microsoft.com/office/drawing/2014/main" id="{5BD56A56-072E-4C0E-A7CA-1FCB26B3DF39}"/>
              </a:ext>
            </a:extLst>
          </p:cNvPr>
          <p:cNvSpPr txBox="1"/>
          <p:nvPr/>
        </p:nvSpPr>
        <p:spPr>
          <a:xfrm>
            <a:off x="207885" y="2875001"/>
            <a:ext cx="2335896" cy="923330"/>
          </a:xfrm>
          <a:prstGeom prst="rect">
            <a:avLst/>
          </a:prstGeom>
          <a:noFill/>
        </p:spPr>
        <p:txBody>
          <a:bodyPr wrap="none" rtlCol="0">
            <a:spAutoFit/>
          </a:bodyPr>
          <a:lstStyle/>
          <a:p>
            <a:r>
              <a:rPr lang="en-US" dirty="0"/>
              <a:t>Tests :</a:t>
            </a:r>
          </a:p>
          <a:p>
            <a:r>
              <a:rPr lang="en-US" sz="1200" dirty="0"/>
              <a:t>present, non null </a:t>
            </a:r>
            <a:r>
              <a:rPr lang="en-US" sz="1200" dirty="0">
                <a:latin typeface="Consolas" panose="020B0609020204030204" pitchFamily="49" charset="0"/>
              </a:rPr>
              <a:t>username</a:t>
            </a:r>
          </a:p>
          <a:p>
            <a:r>
              <a:rPr lang="en-US" sz="1200" dirty="0"/>
              <a:t>present, non null </a:t>
            </a:r>
            <a:r>
              <a:rPr lang="en-US" sz="1200" dirty="0">
                <a:latin typeface="Consolas" panose="020B0609020204030204" pitchFamily="49" charset="0"/>
              </a:rPr>
              <a:t>password</a:t>
            </a:r>
          </a:p>
          <a:p>
            <a:r>
              <a:rPr lang="en-US" sz="1200" dirty="0">
                <a:latin typeface="Consolas" panose="020B0609020204030204" pitchFamily="49" charset="0"/>
              </a:rPr>
              <a:t>username</a:t>
            </a:r>
            <a:r>
              <a:rPr lang="en-US" sz="1200" dirty="0"/>
              <a:t> &amp; </a:t>
            </a:r>
            <a:r>
              <a:rPr lang="en-US" sz="1200" dirty="0">
                <a:latin typeface="Consolas" panose="020B0609020204030204" pitchFamily="49" charset="0"/>
              </a:rPr>
              <a:t>password</a:t>
            </a:r>
            <a:r>
              <a:rPr lang="en-US" sz="1200" dirty="0"/>
              <a:t> inside DB</a:t>
            </a:r>
          </a:p>
        </p:txBody>
      </p:sp>
      <p:pic>
        <p:nvPicPr>
          <p:cNvPr id="4" name="Picture 3">
            <a:extLst>
              <a:ext uri="{FF2B5EF4-FFF2-40B4-BE49-F238E27FC236}">
                <a16:creationId xmlns:a16="http://schemas.microsoft.com/office/drawing/2014/main" id="{995ACF86-7175-4A0D-8C13-6B9545257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119" y="365126"/>
            <a:ext cx="9675881" cy="6145033"/>
          </a:xfrm>
          <a:prstGeom prst="rect">
            <a:avLst/>
          </a:prstGeom>
        </p:spPr>
      </p:pic>
    </p:spTree>
    <p:extLst>
      <p:ext uri="{BB962C8B-B14F-4D97-AF65-F5344CB8AC3E}">
        <p14:creationId xmlns:p14="http://schemas.microsoft.com/office/powerpoint/2010/main" val="3184703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207885" y="365126"/>
            <a:ext cx="10515600" cy="2173888"/>
          </a:xfrm>
        </p:spPr>
        <p:txBody>
          <a:bodyPr anchor="t">
            <a:noAutofit/>
          </a:bodyPr>
          <a:lstStyle/>
          <a:p>
            <a:r>
              <a:rPr lang="en-US" sz="3600" b="1" dirty="0"/>
              <a:t>Authentication</a:t>
            </a:r>
            <a:br>
              <a:rPr lang="en-US" sz="3600" b="1" dirty="0"/>
            </a:br>
            <a:r>
              <a:rPr lang="en-US" sz="3600" b="1" dirty="0"/>
              <a:t>Filter</a:t>
            </a:r>
          </a:p>
        </p:txBody>
      </p:sp>
      <p:sp>
        <p:nvSpPr>
          <p:cNvPr id="6" name="TextBox 5">
            <a:extLst>
              <a:ext uri="{FF2B5EF4-FFF2-40B4-BE49-F238E27FC236}">
                <a16:creationId xmlns:a16="http://schemas.microsoft.com/office/drawing/2014/main" id="{38B312F1-3E81-426F-941D-4065860CDE45}"/>
              </a:ext>
            </a:extLst>
          </p:cNvPr>
          <p:cNvSpPr txBox="1"/>
          <p:nvPr/>
        </p:nvSpPr>
        <p:spPr>
          <a:xfrm>
            <a:off x="207885" y="2967335"/>
            <a:ext cx="1407758" cy="923330"/>
          </a:xfrm>
          <a:prstGeom prst="rect">
            <a:avLst/>
          </a:prstGeom>
          <a:noFill/>
        </p:spPr>
        <p:txBody>
          <a:bodyPr wrap="none" rtlCol="0">
            <a:spAutoFit/>
          </a:bodyPr>
          <a:lstStyle/>
          <a:p>
            <a:r>
              <a:rPr lang="en-US" dirty="0"/>
              <a:t>Tests :</a:t>
            </a:r>
          </a:p>
          <a:p>
            <a:r>
              <a:rPr lang="en-US" sz="1200" dirty="0"/>
              <a:t>valid </a:t>
            </a:r>
            <a:r>
              <a:rPr lang="en-US" sz="1200" dirty="0" err="1">
                <a:latin typeface="Consolas" panose="020B0609020204030204" pitchFamily="49" charset="0"/>
              </a:rPr>
              <a:t>user_id</a:t>
            </a:r>
            <a:endParaRPr lang="en-US" sz="1200" dirty="0">
              <a:latin typeface="Consolas" panose="020B0609020204030204" pitchFamily="49" charset="0"/>
            </a:endParaRPr>
          </a:p>
          <a:p>
            <a:r>
              <a:rPr lang="en-US" sz="1200" dirty="0"/>
              <a:t>non null </a:t>
            </a:r>
            <a:r>
              <a:rPr lang="en-US" sz="1200" dirty="0">
                <a:latin typeface="Consolas" panose="020B0609020204030204" pitchFamily="49" charset="0"/>
              </a:rPr>
              <a:t>username</a:t>
            </a:r>
          </a:p>
          <a:p>
            <a:r>
              <a:rPr lang="en-US" sz="1200" dirty="0"/>
              <a:t>valid </a:t>
            </a:r>
            <a:r>
              <a:rPr lang="en-US" sz="1200" dirty="0">
                <a:latin typeface="Consolas" panose="020B0609020204030204" pitchFamily="49" charset="0"/>
              </a:rPr>
              <a:t>session</a:t>
            </a:r>
          </a:p>
        </p:txBody>
      </p:sp>
      <p:pic>
        <p:nvPicPr>
          <p:cNvPr id="5" name="Picture 4">
            <a:extLst>
              <a:ext uri="{FF2B5EF4-FFF2-40B4-BE49-F238E27FC236}">
                <a16:creationId xmlns:a16="http://schemas.microsoft.com/office/drawing/2014/main" id="{3D8D5A07-E48A-46D2-A677-32C6D29B7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886" y="1096893"/>
            <a:ext cx="8343900" cy="5372100"/>
          </a:xfrm>
          <a:prstGeom prst="rect">
            <a:avLst/>
          </a:prstGeom>
        </p:spPr>
      </p:pic>
    </p:spTree>
    <p:extLst>
      <p:ext uri="{BB962C8B-B14F-4D97-AF65-F5344CB8AC3E}">
        <p14:creationId xmlns:p14="http://schemas.microsoft.com/office/powerpoint/2010/main" val="226019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3036C7B-F8D1-497D-9140-FED4129AC91B}"/>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Show Index</a:t>
            </a:r>
          </a:p>
        </p:txBody>
      </p:sp>
      <p:sp>
        <p:nvSpPr>
          <p:cNvPr id="14" name="TextBox 13">
            <a:extLst>
              <a:ext uri="{FF2B5EF4-FFF2-40B4-BE49-F238E27FC236}">
                <a16:creationId xmlns:a16="http://schemas.microsoft.com/office/drawing/2014/main" id="{98D55D9B-3489-443C-BCDD-B2487326A931}"/>
              </a:ext>
            </a:extLst>
          </p:cNvPr>
          <p:cNvSpPr txBox="1"/>
          <p:nvPr/>
        </p:nvSpPr>
        <p:spPr>
          <a:xfrm>
            <a:off x="207885" y="2182504"/>
            <a:ext cx="2336345" cy="2492990"/>
          </a:xfrm>
          <a:prstGeom prst="rect">
            <a:avLst/>
          </a:prstGeom>
          <a:noFill/>
        </p:spPr>
        <p:txBody>
          <a:bodyPr wrap="none" rtlCol="0">
            <a:spAutoFit/>
          </a:bodyPr>
          <a:lstStyle/>
          <a:p>
            <a:r>
              <a:rPr lang="en-US" dirty="0"/>
              <a:t>Tests :</a:t>
            </a:r>
          </a:p>
          <a:p>
            <a:r>
              <a:rPr lang="en-US" sz="1400" dirty="0"/>
              <a:t>- Buy Section</a:t>
            </a:r>
          </a:p>
          <a:p>
            <a:r>
              <a:rPr lang="en-US" sz="1200" dirty="0"/>
              <a:t>        Won Auctions</a:t>
            </a:r>
          </a:p>
          <a:p>
            <a:r>
              <a:rPr lang="en-US" sz="1200" dirty="0"/>
              <a:t>                must be closed</a:t>
            </a:r>
          </a:p>
          <a:p>
            <a:r>
              <a:rPr lang="en-US" sz="1200" dirty="0"/>
              <a:t>        Recently Clicked Auctions</a:t>
            </a:r>
          </a:p>
          <a:p>
            <a:r>
              <a:rPr lang="en-US" sz="1200" dirty="0"/>
              <a:t>                requestor can’t be owner</a:t>
            </a:r>
          </a:p>
          <a:p>
            <a:r>
              <a:rPr lang="en-US" sz="1200" dirty="0"/>
              <a:t>                auction must be open</a:t>
            </a:r>
          </a:p>
          <a:p>
            <a:r>
              <a:rPr lang="en-US" sz="1200" dirty="0"/>
              <a:t>                auction can’t be expired</a:t>
            </a:r>
          </a:p>
          <a:p>
            <a:r>
              <a:rPr lang="en-US" sz="1400" dirty="0"/>
              <a:t>- Sell Section</a:t>
            </a:r>
          </a:p>
          <a:p>
            <a:r>
              <a:rPr lang="en-US" sz="1200" dirty="0"/>
              <a:t>        Open &amp; Closed Auctions</a:t>
            </a:r>
          </a:p>
          <a:p>
            <a:r>
              <a:rPr lang="en-US" sz="1200" dirty="0"/>
              <a:t>                requestor must be owner</a:t>
            </a:r>
          </a:p>
          <a:p>
            <a:endParaRPr lang="en-US" sz="1400" dirty="0"/>
          </a:p>
        </p:txBody>
      </p:sp>
      <p:pic>
        <p:nvPicPr>
          <p:cNvPr id="4" name="Picture 3">
            <a:extLst>
              <a:ext uri="{FF2B5EF4-FFF2-40B4-BE49-F238E27FC236}">
                <a16:creationId xmlns:a16="http://schemas.microsoft.com/office/drawing/2014/main" id="{55A6CB79-DD03-45F4-9CA7-E0FB25154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691" y="297724"/>
            <a:ext cx="9781309" cy="6262551"/>
          </a:xfrm>
          <a:prstGeom prst="rect">
            <a:avLst/>
          </a:prstGeom>
        </p:spPr>
      </p:pic>
    </p:spTree>
    <p:extLst>
      <p:ext uri="{BB962C8B-B14F-4D97-AF65-F5344CB8AC3E}">
        <p14:creationId xmlns:p14="http://schemas.microsoft.com/office/powerpoint/2010/main" val="391326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53B7CB-C872-4EF8-91C0-10C74624B0D7}"/>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Show Home Section</a:t>
            </a:r>
          </a:p>
        </p:txBody>
      </p:sp>
      <p:sp>
        <p:nvSpPr>
          <p:cNvPr id="11" name="TextBox 10">
            <a:extLst>
              <a:ext uri="{FF2B5EF4-FFF2-40B4-BE49-F238E27FC236}">
                <a16:creationId xmlns:a16="http://schemas.microsoft.com/office/drawing/2014/main" id="{156F08A1-DBE4-486E-B276-E38C35092C30}"/>
              </a:ext>
            </a:extLst>
          </p:cNvPr>
          <p:cNvSpPr txBox="1"/>
          <p:nvPr/>
        </p:nvSpPr>
        <p:spPr>
          <a:xfrm>
            <a:off x="207885" y="3225260"/>
            <a:ext cx="761106" cy="553998"/>
          </a:xfrm>
          <a:prstGeom prst="rect">
            <a:avLst/>
          </a:prstGeom>
          <a:noFill/>
        </p:spPr>
        <p:txBody>
          <a:bodyPr wrap="none" rtlCol="0">
            <a:spAutoFit/>
          </a:bodyPr>
          <a:lstStyle/>
          <a:p>
            <a:r>
              <a:rPr lang="en-US" dirty="0"/>
              <a:t>Tests :</a:t>
            </a:r>
          </a:p>
          <a:p>
            <a:r>
              <a:rPr lang="en-US" sz="1200" dirty="0"/>
              <a:t>-</a:t>
            </a:r>
          </a:p>
        </p:txBody>
      </p:sp>
      <p:pic>
        <p:nvPicPr>
          <p:cNvPr id="3" name="Picture 2">
            <a:extLst>
              <a:ext uri="{FF2B5EF4-FFF2-40B4-BE49-F238E27FC236}">
                <a16:creationId xmlns:a16="http://schemas.microsoft.com/office/drawing/2014/main" id="{55ECE8ED-4F40-46DA-8C31-A98EBB9C9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815" y="2073509"/>
            <a:ext cx="7353300" cy="2857500"/>
          </a:xfrm>
          <a:prstGeom prst="rect">
            <a:avLst/>
          </a:prstGeom>
        </p:spPr>
      </p:pic>
    </p:spTree>
    <p:extLst>
      <p:ext uri="{BB962C8B-B14F-4D97-AF65-F5344CB8AC3E}">
        <p14:creationId xmlns:p14="http://schemas.microsoft.com/office/powerpoint/2010/main" val="1056455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27D744-6402-4EB5-964A-A33B9C06EB50}"/>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Search Auctions</a:t>
            </a:r>
          </a:p>
        </p:txBody>
      </p:sp>
      <p:sp>
        <p:nvSpPr>
          <p:cNvPr id="9" name="TextBox 8">
            <a:extLst>
              <a:ext uri="{FF2B5EF4-FFF2-40B4-BE49-F238E27FC236}">
                <a16:creationId xmlns:a16="http://schemas.microsoft.com/office/drawing/2014/main" id="{94F9DB4D-C0F2-488B-A4A8-B8762F8039C8}"/>
              </a:ext>
            </a:extLst>
          </p:cNvPr>
          <p:cNvSpPr txBox="1"/>
          <p:nvPr/>
        </p:nvSpPr>
        <p:spPr>
          <a:xfrm>
            <a:off x="207885" y="2875002"/>
            <a:ext cx="2297167" cy="1107996"/>
          </a:xfrm>
          <a:prstGeom prst="rect">
            <a:avLst/>
          </a:prstGeom>
          <a:noFill/>
        </p:spPr>
        <p:txBody>
          <a:bodyPr wrap="none" rtlCol="0">
            <a:spAutoFit/>
          </a:bodyPr>
          <a:lstStyle/>
          <a:p>
            <a:r>
              <a:rPr lang="en-US" dirty="0"/>
              <a:t>Tests :</a:t>
            </a:r>
          </a:p>
          <a:p>
            <a:r>
              <a:rPr lang="en-US" sz="1200" dirty="0"/>
              <a:t>present, non null </a:t>
            </a:r>
            <a:r>
              <a:rPr lang="en-US" sz="1200" dirty="0" err="1">
                <a:latin typeface="Consolas" panose="020B0609020204030204" pitchFamily="49" charset="0"/>
              </a:rPr>
              <a:t>search_query</a:t>
            </a:r>
            <a:endParaRPr lang="en-US" sz="1200" dirty="0">
              <a:latin typeface="Consolas" panose="020B0609020204030204" pitchFamily="49" charset="0"/>
            </a:endParaRPr>
          </a:p>
          <a:p>
            <a:r>
              <a:rPr lang="en-US" sz="1200" dirty="0"/>
              <a:t>requestor can’t also be the owner</a:t>
            </a:r>
          </a:p>
          <a:p>
            <a:r>
              <a:rPr lang="en-US" sz="1200" dirty="0"/>
              <a:t>auction must be open</a:t>
            </a:r>
          </a:p>
          <a:p>
            <a:r>
              <a:rPr lang="en-US" sz="1200" dirty="0"/>
              <a:t>auction can’t be expired</a:t>
            </a:r>
          </a:p>
        </p:txBody>
      </p:sp>
      <p:pic>
        <p:nvPicPr>
          <p:cNvPr id="6" name="Picture 5">
            <a:extLst>
              <a:ext uri="{FF2B5EF4-FFF2-40B4-BE49-F238E27FC236}">
                <a16:creationId xmlns:a16="http://schemas.microsoft.com/office/drawing/2014/main" id="{2FD4A9E7-FC14-4641-B51E-ABCBBDB21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052" y="1776423"/>
            <a:ext cx="9686948" cy="4166925"/>
          </a:xfrm>
          <a:prstGeom prst="rect">
            <a:avLst/>
          </a:prstGeom>
        </p:spPr>
      </p:pic>
    </p:spTree>
    <p:extLst>
      <p:ext uri="{BB962C8B-B14F-4D97-AF65-F5344CB8AC3E}">
        <p14:creationId xmlns:p14="http://schemas.microsoft.com/office/powerpoint/2010/main" val="2203080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5534CA-97AB-4DD4-BB5C-CDE7393AEA6C}"/>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Show Offers</a:t>
            </a:r>
            <a:br>
              <a:rPr lang="en-US" sz="3600" b="1" dirty="0"/>
            </a:br>
            <a:r>
              <a:rPr lang="en-US" sz="3600" b="1" dirty="0"/>
              <a:t>Section</a:t>
            </a:r>
          </a:p>
        </p:txBody>
      </p:sp>
      <p:sp>
        <p:nvSpPr>
          <p:cNvPr id="9" name="TextBox 8">
            <a:extLst>
              <a:ext uri="{FF2B5EF4-FFF2-40B4-BE49-F238E27FC236}">
                <a16:creationId xmlns:a16="http://schemas.microsoft.com/office/drawing/2014/main" id="{47D6F8CA-E9FF-4D3F-80C5-B95C0B221A1F}"/>
              </a:ext>
            </a:extLst>
          </p:cNvPr>
          <p:cNvSpPr txBox="1"/>
          <p:nvPr/>
        </p:nvSpPr>
        <p:spPr>
          <a:xfrm>
            <a:off x="207885" y="2816546"/>
            <a:ext cx="3049489" cy="2277547"/>
          </a:xfrm>
          <a:prstGeom prst="rect">
            <a:avLst/>
          </a:prstGeom>
          <a:noFill/>
        </p:spPr>
        <p:txBody>
          <a:bodyPr wrap="none" rtlCol="0">
            <a:spAutoFit/>
          </a:bodyPr>
          <a:lstStyle/>
          <a:p>
            <a:r>
              <a:rPr lang="en-US" dirty="0"/>
              <a:t>Tests :</a:t>
            </a:r>
          </a:p>
          <a:p>
            <a:r>
              <a:rPr lang="en-US" sz="1400" dirty="0"/>
              <a:t>Offer</a:t>
            </a:r>
            <a:br>
              <a:rPr lang="en-US" dirty="0"/>
            </a:br>
            <a:r>
              <a:rPr lang="en-US" sz="1200" dirty="0"/>
              <a:t>        present, valid </a:t>
            </a:r>
            <a:r>
              <a:rPr lang="en-US" sz="1200" dirty="0" err="1">
                <a:latin typeface="Consolas" panose="020B0609020204030204" pitchFamily="49" charset="0"/>
              </a:rPr>
              <a:t>auction_id</a:t>
            </a:r>
            <a:endParaRPr lang="en-US" sz="1200" dirty="0">
              <a:latin typeface="Consolas" panose="020B0609020204030204" pitchFamily="49" charset="0"/>
            </a:endParaRPr>
          </a:p>
          <a:p>
            <a:r>
              <a:rPr lang="en-US" sz="1200" dirty="0"/>
              <a:t>        requestor can’t also be the owner</a:t>
            </a:r>
          </a:p>
          <a:p>
            <a:r>
              <a:rPr lang="en-US" sz="1200" dirty="0"/>
              <a:t>        related auction must be open</a:t>
            </a:r>
          </a:p>
          <a:p>
            <a:r>
              <a:rPr lang="en-US" sz="1200" dirty="0"/>
              <a:t>        related auction can’t be expired</a:t>
            </a:r>
          </a:p>
          <a:p>
            <a:endParaRPr lang="en-US" sz="1200" dirty="0"/>
          </a:p>
          <a:p>
            <a:r>
              <a:rPr lang="en-US" sz="1400" dirty="0"/>
              <a:t>Image</a:t>
            </a:r>
            <a:endParaRPr lang="en-US" sz="1200" dirty="0"/>
          </a:p>
          <a:p>
            <a:r>
              <a:rPr lang="en-US" sz="1200" dirty="0"/>
              <a:t>present, non null </a:t>
            </a:r>
            <a:r>
              <a:rPr lang="en-US" sz="1200" dirty="0" err="1">
                <a:latin typeface="Consolas" panose="020B0609020204030204" pitchFamily="49" charset="0"/>
              </a:rPr>
              <a:t>image_name</a:t>
            </a:r>
            <a:endParaRPr lang="en-US" sz="1200" dirty="0">
              <a:latin typeface="Consolas" panose="020B0609020204030204" pitchFamily="49" charset="0"/>
            </a:endParaRPr>
          </a:p>
          <a:p>
            <a:r>
              <a:rPr lang="en-US" sz="1200" dirty="0" err="1">
                <a:latin typeface="Consolas" panose="020B0609020204030204" pitchFamily="49" charset="0"/>
              </a:rPr>
              <a:t>image_name</a:t>
            </a:r>
            <a:r>
              <a:rPr lang="en-US" sz="1200" dirty="0">
                <a:latin typeface="Consolas" panose="020B0609020204030204" pitchFamily="49" charset="0"/>
              </a:rPr>
              <a:t> </a:t>
            </a:r>
            <a:r>
              <a:rPr lang="en-US" sz="1200" dirty="0"/>
              <a:t>must refer to an existing image</a:t>
            </a:r>
          </a:p>
          <a:p>
            <a:endParaRPr lang="en-US" sz="1200" dirty="0"/>
          </a:p>
        </p:txBody>
      </p:sp>
      <p:pic>
        <p:nvPicPr>
          <p:cNvPr id="3" name="Picture 2">
            <a:extLst>
              <a:ext uri="{FF2B5EF4-FFF2-40B4-BE49-F238E27FC236}">
                <a16:creationId xmlns:a16="http://schemas.microsoft.com/office/drawing/2014/main" id="{42B18A06-CCC1-4793-A7C4-D38E3CEE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002" y="1108363"/>
            <a:ext cx="9052998" cy="4871845"/>
          </a:xfrm>
          <a:prstGeom prst="rect">
            <a:avLst/>
          </a:prstGeom>
        </p:spPr>
      </p:pic>
    </p:spTree>
    <p:extLst>
      <p:ext uri="{BB962C8B-B14F-4D97-AF65-F5344CB8AC3E}">
        <p14:creationId xmlns:p14="http://schemas.microsoft.com/office/powerpoint/2010/main" val="77551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37337A-80D8-4BA8-ACB4-D5423BA5B397}"/>
              </a:ext>
            </a:extLst>
          </p:cNvPr>
          <p:cNvSpPr>
            <a:spLocks noGrp="1"/>
          </p:cNvSpPr>
          <p:nvPr>
            <p:ph type="title"/>
          </p:nvPr>
        </p:nvSpPr>
        <p:spPr>
          <a:xfrm>
            <a:off x="207885" y="328181"/>
            <a:ext cx="10515600" cy="2173888"/>
          </a:xfrm>
        </p:spPr>
        <p:txBody>
          <a:bodyPr anchor="t">
            <a:noAutofit/>
          </a:bodyPr>
          <a:lstStyle/>
          <a:p>
            <a:r>
              <a:rPr lang="en-US" sz="3600" dirty="0"/>
              <a:t>Event</a:t>
            </a:r>
            <a:br>
              <a:rPr lang="en-US" sz="3600" b="1" dirty="0"/>
            </a:br>
            <a:r>
              <a:rPr lang="en-US" sz="3600" b="1" dirty="0"/>
              <a:t>Place Offer</a:t>
            </a:r>
          </a:p>
        </p:txBody>
      </p:sp>
      <p:sp>
        <p:nvSpPr>
          <p:cNvPr id="9" name="TextBox 8">
            <a:extLst>
              <a:ext uri="{FF2B5EF4-FFF2-40B4-BE49-F238E27FC236}">
                <a16:creationId xmlns:a16="http://schemas.microsoft.com/office/drawing/2014/main" id="{1CC3F3C5-5251-483B-B0D9-24EA5862A41D}"/>
              </a:ext>
            </a:extLst>
          </p:cNvPr>
          <p:cNvSpPr txBox="1"/>
          <p:nvPr/>
        </p:nvSpPr>
        <p:spPr>
          <a:xfrm>
            <a:off x="207885" y="2598002"/>
            <a:ext cx="3374898" cy="1661993"/>
          </a:xfrm>
          <a:prstGeom prst="rect">
            <a:avLst/>
          </a:prstGeom>
          <a:noFill/>
        </p:spPr>
        <p:txBody>
          <a:bodyPr wrap="none" rtlCol="0">
            <a:spAutoFit/>
          </a:bodyPr>
          <a:lstStyle/>
          <a:p>
            <a:r>
              <a:rPr lang="en-US" dirty="0"/>
              <a:t>Tests :</a:t>
            </a:r>
          </a:p>
          <a:p>
            <a:r>
              <a:rPr lang="en-US" sz="1200" dirty="0"/>
              <a:t>present, valid </a:t>
            </a:r>
            <a:r>
              <a:rPr lang="en-US" sz="1200" dirty="0" err="1">
                <a:latin typeface="Consolas" panose="020B0609020204030204" pitchFamily="49" charset="0"/>
              </a:rPr>
              <a:t>auction_id</a:t>
            </a:r>
            <a:endParaRPr lang="en-US" sz="1200" dirty="0">
              <a:latin typeface="Consolas" panose="020B0609020204030204" pitchFamily="49" charset="0"/>
            </a:endParaRPr>
          </a:p>
          <a:p>
            <a:r>
              <a:rPr lang="en-US" sz="1200" dirty="0"/>
              <a:t>present, non zero, non negative, </a:t>
            </a:r>
            <a:r>
              <a:rPr lang="en-US" sz="1200" dirty="0" err="1">
                <a:latin typeface="Consolas" panose="020B0609020204030204" pitchFamily="49" charset="0"/>
              </a:rPr>
              <a:t>offered_price</a:t>
            </a:r>
            <a:endParaRPr lang="en-US" sz="1200" dirty="0">
              <a:latin typeface="Consolas" panose="020B0609020204030204" pitchFamily="49" charset="0"/>
            </a:endParaRPr>
          </a:p>
          <a:p>
            <a:r>
              <a:rPr lang="en-US" sz="1200" dirty="0" err="1">
                <a:latin typeface="Consolas" panose="020B0609020204030204" pitchFamily="49" charset="0"/>
              </a:rPr>
              <a:t>offered_price</a:t>
            </a:r>
            <a:r>
              <a:rPr lang="en-US" sz="1200" dirty="0"/>
              <a:t> can’t be lower than last one</a:t>
            </a:r>
          </a:p>
          <a:p>
            <a:r>
              <a:rPr lang="en-US" sz="1200" dirty="0"/>
              <a:t>can’t place an offer on my own auction</a:t>
            </a:r>
          </a:p>
          <a:p>
            <a:r>
              <a:rPr lang="en-US" sz="1200" dirty="0"/>
              <a:t>can’t place an offer on a closed auction</a:t>
            </a:r>
          </a:p>
          <a:p>
            <a:r>
              <a:rPr lang="en-US" sz="1200" dirty="0"/>
              <a:t>can’t place an offer on an open but expired auction</a:t>
            </a:r>
          </a:p>
          <a:p>
            <a:r>
              <a:rPr lang="en-US" sz="1200" dirty="0"/>
              <a:t>can’t place another offer if last one was mine too</a:t>
            </a:r>
          </a:p>
        </p:txBody>
      </p:sp>
      <p:pic>
        <p:nvPicPr>
          <p:cNvPr id="3" name="Picture 2">
            <a:extLst>
              <a:ext uri="{FF2B5EF4-FFF2-40B4-BE49-F238E27FC236}">
                <a16:creationId xmlns:a16="http://schemas.microsoft.com/office/drawing/2014/main" id="{382C81D2-8B98-4281-9CB0-F1C39584D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460" y="1125970"/>
            <a:ext cx="8571540" cy="4606059"/>
          </a:xfrm>
          <a:prstGeom prst="rect">
            <a:avLst/>
          </a:prstGeom>
        </p:spPr>
      </p:pic>
    </p:spTree>
    <p:extLst>
      <p:ext uri="{BB962C8B-B14F-4D97-AF65-F5344CB8AC3E}">
        <p14:creationId xmlns:p14="http://schemas.microsoft.com/office/powerpoint/2010/main" val="251224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32FA8E-799E-4AA3-BF54-E16B6C1F42B7}"/>
              </a:ext>
            </a:extLst>
          </p:cNvPr>
          <p:cNvSpPr txBox="1">
            <a:spLocks/>
          </p:cNvSpPr>
          <p:nvPr/>
        </p:nvSpPr>
        <p:spPr>
          <a:xfrm>
            <a:off x="207885" y="365126"/>
            <a:ext cx="10515600" cy="217388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Event</a:t>
            </a:r>
            <a:br>
              <a:rPr lang="en-US" sz="3600" b="1" dirty="0"/>
            </a:br>
            <a:r>
              <a:rPr lang="en-US" sz="3600" b="1" dirty="0"/>
              <a:t>Create Auction</a:t>
            </a:r>
          </a:p>
        </p:txBody>
      </p:sp>
      <p:sp>
        <p:nvSpPr>
          <p:cNvPr id="9" name="TextBox 8">
            <a:extLst>
              <a:ext uri="{FF2B5EF4-FFF2-40B4-BE49-F238E27FC236}">
                <a16:creationId xmlns:a16="http://schemas.microsoft.com/office/drawing/2014/main" id="{691997BE-9CB0-4119-A264-B667F1AF2EE6}"/>
              </a:ext>
            </a:extLst>
          </p:cNvPr>
          <p:cNvSpPr txBox="1"/>
          <p:nvPr/>
        </p:nvSpPr>
        <p:spPr>
          <a:xfrm>
            <a:off x="207885" y="1995924"/>
            <a:ext cx="3047566" cy="3323987"/>
          </a:xfrm>
          <a:prstGeom prst="rect">
            <a:avLst/>
          </a:prstGeom>
          <a:noFill/>
        </p:spPr>
        <p:txBody>
          <a:bodyPr wrap="none" rtlCol="0">
            <a:spAutoFit/>
          </a:bodyPr>
          <a:lstStyle/>
          <a:p>
            <a:r>
              <a:rPr lang="en-US" dirty="0"/>
              <a:t>Tests :</a:t>
            </a:r>
          </a:p>
          <a:p>
            <a:r>
              <a:rPr lang="en-US" sz="1200" dirty="0"/>
              <a:t>present, non null </a:t>
            </a:r>
            <a:r>
              <a:rPr lang="en-US" sz="1200" dirty="0" err="1">
                <a:latin typeface="Consolas" panose="020B0609020204030204" pitchFamily="49" charset="0"/>
              </a:rPr>
              <a:t>item_code</a:t>
            </a:r>
            <a:endParaRPr lang="en-US" sz="1200" dirty="0">
              <a:latin typeface="Consolas" panose="020B0609020204030204" pitchFamily="49" charset="0"/>
            </a:endParaRPr>
          </a:p>
          <a:p>
            <a:r>
              <a:rPr lang="en-US" sz="1200" dirty="0" err="1">
                <a:latin typeface="Consolas" panose="020B0609020204030204" pitchFamily="49" charset="0"/>
              </a:rPr>
              <a:t>item_code</a:t>
            </a:r>
            <a:r>
              <a:rPr lang="en-US" sz="1200" dirty="0">
                <a:latin typeface="Consolas" panose="020B0609020204030204" pitchFamily="49" charset="0"/>
              </a:rPr>
              <a:t> </a:t>
            </a:r>
            <a:r>
              <a:rPr lang="en-US" sz="1200" dirty="0"/>
              <a:t>can’t exceed 45 chars</a:t>
            </a:r>
          </a:p>
          <a:p>
            <a:r>
              <a:rPr lang="en-US" sz="1200" dirty="0"/>
              <a:t>present, non null </a:t>
            </a:r>
            <a:r>
              <a:rPr lang="en-US" sz="1200" dirty="0" err="1">
                <a:latin typeface="Consolas" panose="020B0609020204030204" pitchFamily="49" charset="0"/>
              </a:rPr>
              <a:t>item_name</a:t>
            </a:r>
            <a:endParaRPr lang="en-US" sz="1200" dirty="0">
              <a:latin typeface="Consolas" panose="020B0609020204030204" pitchFamily="49" charset="0"/>
            </a:endParaRPr>
          </a:p>
          <a:p>
            <a:r>
              <a:rPr lang="en-US" sz="1200" dirty="0" err="1">
                <a:latin typeface="Consolas" panose="020B0609020204030204" pitchFamily="49" charset="0"/>
              </a:rPr>
              <a:t>item_name</a:t>
            </a:r>
            <a:r>
              <a:rPr lang="en-US" sz="1200" dirty="0">
                <a:latin typeface="Consolas" panose="020B0609020204030204" pitchFamily="49" charset="0"/>
              </a:rPr>
              <a:t> </a:t>
            </a:r>
            <a:r>
              <a:rPr lang="en-US" sz="1200" dirty="0"/>
              <a:t>can’t exceed 45 chars</a:t>
            </a:r>
          </a:p>
          <a:p>
            <a:r>
              <a:rPr lang="en-US" sz="1200" dirty="0"/>
              <a:t>present, non null </a:t>
            </a:r>
            <a:r>
              <a:rPr lang="en-US" sz="1200" dirty="0" err="1">
                <a:latin typeface="Consolas" panose="020B0609020204030204" pitchFamily="49" charset="0"/>
              </a:rPr>
              <a:t>item_description</a:t>
            </a:r>
            <a:endParaRPr lang="en-US" sz="1200" dirty="0">
              <a:latin typeface="Consolas" panose="020B0609020204030204" pitchFamily="49" charset="0"/>
            </a:endParaRPr>
          </a:p>
          <a:p>
            <a:r>
              <a:rPr lang="en-US" sz="1200" dirty="0" err="1">
                <a:latin typeface="Consolas" panose="020B0609020204030204" pitchFamily="49" charset="0"/>
              </a:rPr>
              <a:t>item_description</a:t>
            </a:r>
            <a:r>
              <a:rPr lang="en-US" sz="1200" dirty="0">
                <a:latin typeface="Consolas" panose="020B0609020204030204" pitchFamily="49" charset="0"/>
              </a:rPr>
              <a:t> </a:t>
            </a:r>
            <a:r>
              <a:rPr lang="en-US" sz="1200" dirty="0"/>
              <a:t>can’t exceed 100 chars</a:t>
            </a:r>
          </a:p>
          <a:p>
            <a:r>
              <a:rPr lang="en-US" sz="1200" dirty="0"/>
              <a:t>present, non null </a:t>
            </a:r>
            <a:r>
              <a:rPr lang="en-US" sz="1200" dirty="0" err="1">
                <a:latin typeface="Consolas" panose="020B0609020204030204" pitchFamily="49" charset="0"/>
              </a:rPr>
              <a:t>item_image</a:t>
            </a:r>
            <a:endParaRPr lang="en-US" sz="1200" dirty="0">
              <a:latin typeface="Consolas" panose="020B0609020204030204" pitchFamily="49" charset="0"/>
            </a:endParaRPr>
          </a:p>
          <a:p>
            <a:r>
              <a:rPr lang="en-US" sz="1200" dirty="0" err="1">
                <a:latin typeface="Consolas" panose="020B0609020204030204" pitchFamily="49" charset="0"/>
              </a:rPr>
              <a:t>item_image</a:t>
            </a:r>
            <a:r>
              <a:rPr lang="en-US" sz="1200" dirty="0">
                <a:latin typeface="Consolas" panose="020B0609020204030204" pitchFamily="49" charset="0"/>
              </a:rPr>
              <a:t> </a:t>
            </a:r>
            <a:r>
              <a:rPr lang="en-US" sz="1200" dirty="0"/>
              <a:t>must be an image file</a:t>
            </a:r>
          </a:p>
          <a:p>
            <a:r>
              <a:rPr lang="en-US" sz="1200" dirty="0" err="1">
                <a:latin typeface="Consolas" panose="020B0609020204030204" pitchFamily="49" charset="0"/>
              </a:rPr>
              <a:t>item_image</a:t>
            </a:r>
            <a:r>
              <a:rPr lang="en-US" sz="1200" dirty="0">
                <a:latin typeface="Consolas" panose="020B0609020204030204" pitchFamily="49" charset="0"/>
              </a:rPr>
              <a:t> </a:t>
            </a:r>
            <a:r>
              <a:rPr lang="en-US" sz="1200" dirty="0"/>
              <a:t>must have positive size</a:t>
            </a:r>
          </a:p>
          <a:p>
            <a:r>
              <a:rPr lang="en-US" sz="1200" dirty="0" err="1">
                <a:latin typeface="Consolas" panose="020B0609020204030204" pitchFamily="49" charset="0"/>
              </a:rPr>
              <a:t>item_image</a:t>
            </a:r>
            <a:r>
              <a:rPr lang="en-US" sz="1200" dirty="0">
                <a:latin typeface="Consolas" panose="020B0609020204030204" pitchFamily="49" charset="0"/>
              </a:rPr>
              <a:t> </a:t>
            </a:r>
            <a:r>
              <a:rPr lang="en-US" sz="1200" dirty="0"/>
              <a:t>can’t exceed 10MB size</a:t>
            </a:r>
          </a:p>
          <a:p>
            <a:r>
              <a:rPr lang="en-US" sz="1200" dirty="0"/>
              <a:t>present, non negative </a:t>
            </a:r>
            <a:r>
              <a:rPr lang="en-US" sz="1200" dirty="0" err="1">
                <a:latin typeface="Consolas" panose="020B0609020204030204" pitchFamily="49" charset="0"/>
              </a:rPr>
              <a:t>base_price</a:t>
            </a:r>
            <a:endParaRPr lang="en-US" sz="1200" dirty="0">
              <a:latin typeface="Consolas" panose="020B0609020204030204" pitchFamily="49" charset="0"/>
            </a:endParaRPr>
          </a:p>
          <a:p>
            <a:r>
              <a:rPr lang="en-US" sz="1200" dirty="0" err="1">
                <a:latin typeface="Consolas" panose="020B0609020204030204" pitchFamily="49" charset="0"/>
              </a:rPr>
              <a:t>base_price</a:t>
            </a:r>
            <a:r>
              <a:rPr lang="en-US" sz="1200" dirty="0">
                <a:latin typeface="Consolas" panose="020B0609020204030204" pitchFamily="49" charset="0"/>
              </a:rPr>
              <a:t> </a:t>
            </a:r>
            <a:r>
              <a:rPr lang="en-US" sz="1200" dirty="0"/>
              <a:t>can’t be lower than 0.01€</a:t>
            </a:r>
          </a:p>
          <a:p>
            <a:r>
              <a:rPr lang="en-US" sz="1200" dirty="0"/>
              <a:t>present, non negative </a:t>
            </a:r>
            <a:r>
              <a:rPr lang="en-US" sz="1200" dirty="0" err="1">
                <a:latin typeface="Consolas" panose="020B0609020204030204" pitchFamily="49" charset="0"/>
              </a:rPr>
              <a:t>minimum_rise</a:t>
            </a:r>
            <a:endParaRPr lang="en-US" sz="1200" dirty="0">
              <a:latin typeface="Consolas" panose="020B0609020204030204" pitchFamily="49" charset="0"/>
            </a:endParaRPr>
          </a:p>
          <a:p>
            <a:r>
              <a:rPr lang="en-US" sz="1200" dirty="0" err="1">
                <a:latin typeface="Consolas" panose="020B0609020204030204" pitchFamily="49" charset="0"/>
              </a:rPr>
              <a:t>minimum_rise</a:t>
            </a:r>
            <a:r>
              <a:rPr lang="en-US" sz="1200" dirty="0">
                <a:latin typeface="Consolas" panose="020B0609020204030204" pitchFamily="49" charset="0"/>
              </a:rPr>
              <a:t> </a:t>
            </a:r>
            <a:r>
              <a:rPr lang="en-US" sz="1200" dirty="0"/>
              <a:t>can’t be lower than 1€</a:t>
            </a:r>
          </a:p>
          <a:p>
            <a:r>
              <a:rPr lang="en-US" sz="1200" dirty="0"/>
              <a:t>present non null </a:t>
            </a:r>
            <a:r>
              <a:rPr lang="en-US" sz="1200" dirty="0" err="1">
                <a:latin typeface="Consolas" panose="020B0609020204030204" pitchFamily="49" charset="0"/>
              </a:rPr>
              <a:t>expire_datetime</a:t>
            </a:r>
            <a:br>
              <a:rPr lang="en-US" sz="1200" dirty="0"/>
            </a:br>
            <a:r>
              <a:rPr lang="en-US" sz="1200" dirty="0" err="1">
                <a:latin typeface="Consolas" panose="020B0609020204030204" pitchFamily="49" charset="0"/>
              </a:rPr>
              <a:t>expire_datetime</a:t>
            </a:r>
            <a:r>
              <a:rPr lang="en-US" sz="1200" dirty="0">
                <a:latin typeface="Consolas" panose="020B0609020204030204" pitchFamily="49" charset="0"/>
              </a:rPr>
              <a:t> </a:t>
            </a:r>
            <a:r>
              <a:rPr lang="en-US" sz="1200" dirty="0"/>
              <a:t>can’t be in the past</a:t>
            </a:r>
          </a:p>
        </p:txBody>
      </p:sp>
      <p:pic>
        <p:nvPicPr>
          <p:cNvPr id="4" name="Picture 3">
            <a:extLst>
              <a:ext uri="{FF2B5EF4-FFF2-40B4-BE49-F238E27FC236}">
                <a16:creationId xmlns:a16="http://schemas.microsoft.com/office/drawing/2014/main" id="{E4F1B91C-9AE9-40AC-B893-62906CEE8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425" y="383309"/>
            <a:ext cx="8980575" cy="6091382"/>
          </a:xfrm>
          <a:prstGeom prst="rect">
            <a:avLst/>
          </a:prstGeom>
        </p:spPr>
      </p:pic>
    </p:spTree>
    <p:extLst>
      <p:ext uri="{BB962C8B-B14F-4D97-AF65-F5344CB8AC3E}">
        <p14:creationId xmlns:p14="http://schemas.microsoft.com/office/powerpoint/2010/main" val="36103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0818-1FB4-4CDF-A0E1-38E93EA7181A}"/>
              </a:ext>
            </a:extLst>
          </p:cNvPr>
          <p:cNvSpPr>
            <a:spLocks noGrp="1"/>
          </p:cNvSpPr>
          <p:nvPr>
            <p:ph type="title"/>
          </p:nvPr>
        </p:nvSpPr>
        <p:spPr>
          <a:xfrm>
            <a:off x="838200" y="365126"/>
            <a:ext cx="10515600" cy="315912"/>
          </a:xfrm>
        </p:spPr>
        <p:txBody>
          <a:bodyPr>
            <a:noAutofit/>
          </a:bodyPr>
          <a:lstStyle/>
          <a:p>
            <a:r>
              <a:rPr lang="en-US" sz="3600" b="1" dirty="0"/>
              <a:t>Data Analysis</a:t>
            </a:r>
          </a:p>
        </p:txBody>
      </p:sp>
      <p:sp>
        <p:nvSpPr>
          <p:cNvPr id="3" name="Content Placeholder 2">
            <a:extLst>
              <a:ext uri="{FF2B5EF4-FFF2-40B4-BE49-F238E27FC236}">
                <a16:creationId xmlns:a16="http://schemas.microsoft.com/office/drawing/2014/main" id="{9340CB4F-CFC3-4E73-A92E-CFB326645727}"/>
              </a:ext>
            </a:extLst>
          </p:cNvPr>
          <p:cNvSpPr>
            <a:spLocks noGrp="1"/>
          </p:cNvSpPr>
          <p:nvPr>
            <p:ph idx="1"/>
          </p:nvPr>
        </p:nvSpPr>
        <p:spPr>
          <a:xfrm>
            <a:off x="838200" y="818324"/>
            <a:ext cx="10515600" cy="6039675"/>
          </a:xfrm>
        </p:spPr>
        <p:txBody>
          <a:bodyPr>
            <a:noAutofit/>
          </a:bodyPr>
          <a:lstStyle/>
          <a:p>
            <a:pPr marL="0" indent="0">
              <a:lnSpc>
                <a:spcPct val="107000"/>
              </a:lnSpc>
              <a:spcAft>
                <a:spcPts val="800"/>
              </a:spcAft>
              <a:buNone/>
            </a:pPr>
            <a:r>
              <a:rPr lang="it-IT" sz="1400" dirty="0">
                <a:effectLst/>
                <a:latin typeface="Calibri" panose="020F0502020204030204" pitchFamily="34" charset="0"/>
                <a:ea typeface="Calibri" panose="020F0502020204030204" pitchFamily="34" charset="0"/>
                <a:cs typeface="Calibri" panose="020F0502020204030204" pitchFamily="34" charset="0"/>
              </a:rPr>
              <a:t> Un’applicazione web consente la gestione di </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aste </a:t>
            </a:r>
            <a:r>
              <a:rPr lang="it-IT" sz="1400" dirty="0">
                <a:effectLst/>
                <a:latin typeface="Calibri" panose="020F0502020204030204" pitchFamily="34" charset="0"/>
                <a:ea typeface="Calibri" panose="020F0502020204030204" pitchFamily="34" charset="0"/>
                <a:cs typeface="Calibri" panose="020F0502020204030204" pitchFamily="34" charset="0"/>
              </a:rPr>
              <a:t>online. Gli </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utenti </a:t>
            </a:r>
            <a:r>
              <a:rPr lang="it-IT" sz="1400" dirty="0">
                <a:effectLst/>
                <a:latin typeface="Calibri" panose="020F0502020204030204" pitchFamily="34" charset="0"/>
                <a:ea typeface="Calibri" panose="020F0502020204030204" pitchFamily="34" charset="0"/>
                <a:cs typeface="Calibri" panose="020F0502020204030204" pitchFamily="34" charset="0"/>
              </a:rPr>
              <a:t>accedono tramite login e possono vendere e acquistare all’asta. La HOME page contiene due link, uno per accedere alla pagina VENDO e uno per accedere alla pagina ACQUISTO. La pagina VENDO mostra una lista delle aste create dall’utente e non ancora chiuse, una lista delle aste da lui create e chiuse e una </a:t>
            </a:r>
            <a:r>
              <a:rPr lang="it-IT" sz="1400" dirty="0" err="1">
                <a:effectLst/>
                <a:latin typeface="Calibri" panose="020F0502020204030204" pitchFamily="34" charset="0"/>
                <a:ea typeface="Calibri" panose="020F0502020204030204" pitchFamily="34" charset="0"/>
                <a:cs typeface="Calibri" panose="020F0502020204030204" pitchFamily="34" charset="0"/>
              </a:rPr>
              <a:t>form</a:t>
            </a:r>
            <a:r>
              <a:rPr lang="it-IT" sz="1400" dirty="0">
                <a:effectLst/>
                <a:latin typeface="Calibri" panose="020F0502020204030204" pitchFamily="34" charset="0"/>
                <a:ea typeface="Calibri" panose="020F0502020204030204" pitchFamily="34" charset="0"/>
                <a:cs typeface="Calibri" panose="020F0502020204030204" pitchFamily="34" charset="0"/>
              </a:rPr>
              <a:t> per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creare</a:t>
            </a:r>
            <a:r>
              <a:rPr lang="it-IT" sz="1400" dirty="0">
                <a:effectLst/>
                <a:latin typeface="Calibri" panose="020F0502020204030204" pitchFamily="34" charset="0"/>
                <a:ea typeface="Calibri" panose="020F0502020204030204" pitchFamily="34" charset="0"/>
                <a:cs typeface="Calibri" panose="020F0502020204030204" pitchFamily="34" charset="0"/>
              </a:rPr>
              <a:t> un nuovo articolo e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una nuova asta</a:t>
            </a:r>
            <a:r>
              <a:rPr lang="it-IT" sz="1400" dirty="0">
                <a:effectLst/>
                <a:latin typeface="Calibri" panose="020F0502020204030204" pitchFamily="34" charset="0"/>
                <a:ea typeface="Calibri" panose="020F0502020204030204" pitchFamily="34" charset="0"/>
                <a:cs typeface="Calibri" panose="020F0502020204030204" pitchFamily="34" charset="0"/>
              </a:rPr>
              <a:t> per venderlo. L'asta comprende l’</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articolo</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da mettere in vendita</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codice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nome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descrizione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immagine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prezzo iniziale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rialzo minimo</a:t>
            </a:r>
            <a:r>
              <a:rPr lang="it-IT" sz="1400" dirty="0">
                <a:effectLst/>
                <a:latin typeface="Calibri" panose="020F0502020204030204" pitchFamily="34" charset="0"/>
                <a:ea typeface="Calibri" panose="020F0502020204030204" pitchFamily="34" charset="0"/>
                <a:cs typeface="Calibri" panose="020F0502020204030204" pitchFamily="34" charset="0"/>
              </a:rPr>
              <a:t> di ogni </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offerta </a:t>
            </a:r>
            <a:r>
              <a:rPr lang="it-IT" sz="1400" dirty="0">
                <a:effectLst/>
                <a:latin typeface="Calibri" panose="020F0502020204030204" pitchFamily="34" charset="0"/>
                <a:ea typeface="Calibri" panose="020F0502020204030204" pitchFamily="34" charset="0"/>
                <a:cs typeface="Calibri" panose="020F0502020204030204" pitchFamily="34" charset="0"/>
              </a:rPr>
              <a:t>(espresso come un numero intero di euro) e una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scadenza</a:t>
            </a:r>
            <a:r>
              <a:rPr lang="it-IT" sz="1400" dirty="0">
                <a:effectLst/>
                <a:latin typeface="Calibri" panose="020F0502020204030204" pitchFamily="34" charset="0"/>
                <a:ea typeface="Calibri" panose="020F0502020204030204" pitchFamily="34" charset="0"/>
                <a:cs typeface="Calibri" panose="020F0502020204030204" pitchFamily="34" charset="0"/>
              </a:rPr>
              <a:t> (data e ora, es 19-04-2021 alle 24:00). La lista delle aste è ordinata per </a:t>
            </a:r>
            <a:r>
              <a:rPr lang="it-IT" sz="1400" dirty="0" err="1">
                <a:effectLst/>
                <a:latin typeface="Calibri" panose="020F0502020204030204" pitchFamily="34" charset="0"/>
                <a:ea typeface="Calibri" panose="020F0502020204030204" pitchFamily="34" charset="0"/>
                <a:cs typeface="Calibri" panose="020F0502020204030204" pitchFamily="34" charset="0"/>
              </a:rPr>
              <a:t>data+ora</a:t>
            </a:r>
            <a:r>
              <a:rPr lang="it-IT" sz="1400" dirty="0">
                <a:effectLst/>
                <a:latin typeface="Calibri" panose="020F0502020204030204" pitchFamily="34" charset="0"/>
                <a:ea typeface="Calibri" panose="020F0502020204030204" pitchFamily="34" charset="0"/>
                <a:cs typeface="Calibri" panose="020F0502020204030204" pitchFamily="34" charset="0"/>
              </a:rPr>
              <a:t> crescente. L’elenco riporta: codice e nome dell’articolo, offerta massima, tempo mancante (numero di giorni e ore) tra il momento (data ora) del login e la data e ora di chiusura dell’asta. Cliccando su un’asta compare una pagina DETTAGLIO ASTA che riporta per un’asta aperta i dati dell’asta e la lista delle offerte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nome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utente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prezzo</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offerto</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data</a:t>
            </a:r>
            <a:r>
              <a:rPr lang="it-IT" sz="1400" dirty="0">
                <a:effectLst/>
                <a:latin typeface="Calibri" panose="020F0502020204030204" pitchFamily="34" charset="0"/>
                <a:ea typeface="Calibri" panose="020F0502020204030204" pitchFamily="34" charset="0"/>
                <a:cs typeface="Calibri" panose="020F0502020204030204" pitchFamily="34" charset="0"/>
              </a:rPr>
              <a:t> e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ora</a:t>
            </a:r>
            <a:r>
              <a:rPr lang="it-IT" sz="1400" dirty="0">
                <a:effectLst/>
                <a:latin typeface="Calibri" panose="020F0502020204030204" pitchFamily="34" charset="0"/>
                <a:ea typeface="Calibri" panose="020F0502020204030204" pitchFamily="34" charset="0"/>
                <a:cs typeface="Calibri" panose="020F0502020204030204" pitchFamily="34" charset="0"/>
              </a:rPr>
              <a:t> dell’offerta) ordinata per </a:t>
            </a:r>
            <a:r>
              <a:rPr lang="it-IT" sz="1400" dirty="0" err="1">
                <a:effectLst/>
                <a:latin typeface="Calibri" panose="020F0502020204030204" pitchFamily="34" charset="0"/>
                <a:ea typeface="Calibri" panose="020F0502020204030204" pitchFamily="34" charset="0"/>
                <a:cs typeface="Calibri" panose="020F0502020204030204" pitchFamily="34" charset="0"/>
              </a:rPr>
              <a:t>data+ora</a:t>
            </a:r>
            <a:r>
              <a:rPr lang="it-IT" sz="1400" dirty="0">
                <a:effectLst/>
                <a:latin typeface="Calibri" panose="020F0502020204030204" pitchFamily="34" charset="0"/>
                <a:ea typeface="Calibri" panose="020F0502020204030204" pitchFamily="34" charset="0"/>
                <a:cs typeface="Calibri" panose="020F0502020204030204" pitchFamily="34" charset="0"/>
              </a:rPr>
              <a:t> decrescente. Un bottone CHIUDI permette all’utente di chiudere l’asta se è giunta l’ora della scadenza (si ignori il caso di aste scadute ma non chiuse dall’utente). Se l’asta è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chiusa</a:t>
            </a:r>
            <a:r>
              <a:rPr lang="it-IT" sz="1400" dirty="0">
                <a:effectLst/>
                <a:latin typeface="Calibri" panose="020F0502020204030204" pitchFamily="34" charset="0"/>
                <a:ea typeface="Calibri" panose="020F0502020204030204" pitchFamily="34" charset="0"/>
                <a:cs typeface="Calibri" panose="020F0502020204030204" pitchFamily="34" charset="0"/>
              </a:rPr>
              <a:t>, la pagina riporta i dati dell’asta, il nome dell’aggiudicatario, il prezzo finale e l’</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indirizzo</a:t>
            </a:r>
            <a:r>
              <a:rPr lang="it-IT" sz="1400" dirty="0">
                <a:effectLst/>
                <a:latin typeface="Calibri" panose="020F0502020204030204" pitchFamily="34" charset="0"/>
                <a:ea typeface="Calibri" panose="020F0502020204030204" pitchFamily="34" charset="0"/>
                <a:cs typeface="Calibri" panose="020F0502020204030204" pitchFamily="34" charset="0"/>
              </a:rPr>
              <a:t> (fisso) di spedizione dell’utente. La pagina ACQUISTO contiene una </a:t>
            </a:r>
            <a:r>
              <a:rPr lang="it-IT" sz="1400" dirty="0" err="1">
                <a:effectLst/>
                <a:latin typeface="Calibri" panose="020F0502020204030204" pitchFamily="34" charset="0"/>
                <a:ea typeface="Calibri" panose="020F0502020204030204" pitchFamily="34" charset="0"/>
                <a:cs typeface="Calibri" panose="020F0502020204030204" pitchFamily="34" charset="0"/>
              </a:rPr>
              <a:t>form</a:t>
            </a:r>
            <a:r>
              <a:rPr lang="it-IT" sz="1400" dirty="0">
                <a:effectLst/>
                <a:latin typeface="Calibri" panose="020F0502020204030204" pitchFamily="34" charset="0"/>
                <a:ea typeface="Calibri" panose="020F0502020204030204" pitchFamily="34" charset="0"/>
                <a:cs typeface="Calibri" panose="020F0502020204030204" pitchFamily="34" charset="0"/>
              </a:rPr>
              <a:t> di ricerca per parola chiave. Quando l’acquirente invia una parola chiave la pagina ACQUISTO è aggiornata e mostra un elenco di aste aperte (la cui scadenza è posteriore alla data e ora dell’invio) il cui articolo contiene la parola chiave nel nome o nella descrizione. La lista è ordinata in modo decrescente in base al tempo (numero di giorni e ore) mancante alla chiusura. Cliccando su un’asta aperta compare la pagina OFFERTA che mostra i dati dell’articolo, l’elenco delle offerte pervenute in ordine di </a:t>
            </a:r>
            <a:r>
              <a:rPr lang="it-IT" sz="1400" dirty="0" err="1">
                <a:effectLst/>
                <a:latin typeface="Calibri" panose="020F0502020204030204" pitchFamily="34" charset="0"/>
                <a:ea typeface="Calibri" panose="020F0502020204030204" pitchFamily="34" charset="0"/>
                <a:cs typeface="Calibri" panose="020F0502020204030204" pitchFamily="34" charset="0"/>
              </a:rPr>
              <a:t>data+ora</a:t>
            </a:r>
            <a:r>
              <a:rPr lang="it-IT" sz="1400" dirty="0">
                <a:effectLst/>
                <a:latin typeface="Calibri" panose="020F0502020204030204" pitchFamily="34" charset="0"/>
                <a:ea typeface="Calibri" panose="020F0502020204030204" pitchFamily="34" charset="0"/>
                <a:cs typeface="Calibri" panose="020F0502020204030204" pitchFamily="34" charset="0"/>
              </a:rPr>
              <a:t> decrescente e un campo di input per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inserire la propria offerta</a:t>
            </a:r>
            <a:r>
              <a:rPr lang="it-IT" sz="1400" dirty="0">
                <a:effectLst/>
                <a:latin typeface="Calibri" panose="020F0502020204030204" pitchFamily="34" charset="0"/>
                <a:ea typeface="Calibri" panose="020F0502020204030204" pitchFamily="34" charset="0"/>
                <a:cs typeface="Calibri" panose="020F0502020204030204" pitchFamily="34" charset="0"/>
              </a:rPr>
              <a:t>, che deve essere superiore all’offerta massima corrente di un importo pari almeno al rialzo minimo. Dopo l’invio dell’offerta la pagina OFFERTA mostra l’elenco delle offerte aggiornate. La pagina ACQUISTO contiene anche un elenco delle offerte aggiudicate all’utente con i dati dell’articolo e il prezzo finale.</a:t>
            </a:r>
          </a:p>
          <a:p>
            <a:pPr marL="0" indent="0">
              <a:spcBef>
                <a:spcPts val="600"/>
              </a:spcBef>
              <a:buNone/>
            </a:pPr>
            <a:r>
              <a:rPr lang="it-IT" sz="1400" dirty="0">
                <a:latin typeface="Calibri" panose="020F0502020204030204" pitchFamily="34" charset="0"/>
                <a:cs typeface="Calibri" panose="020F0502020204030204" pitchFamily="34" charset="0"/>
              </a:rPr>
              <a:t>Si realizzi un’applicazione client server web che estende e/o modifica le specifiche precedenti come segue: </a:t>
            </a:r>
          </a:p>
          <a:p>
            <a:pPr>
              <a:spcBef>
                <a:spcPts val="0"/>
              </a:spcBef>
            </a:pPr>
            <a:r>
              <a:rPr lang="it-IT" sz="1400" dirty="0">
                <a:latin typeface="Calibri" panose="020F0502020204030204" pitchFamily="34" charset="0"/>
                <a:cs typeface="Calibri" panose="020F0502020204030204" pitchFamily="34" charset="0"/>
              </a:rPr>
              <a:t>Dopo il login, l’intera applicazione è realizzata con un’unica pagina. </a:t>
            </a:r>
            <a:endParaRPr lang="en-US" sz="1400" dirty="0">
              <a:latin typeface="Calibri" panose="020F0502020204030204" pitchFamily="34" charset="0"/>
              <a:cs typeface="Calibri" panose="020F0502020204030204" pitchFamily="34" charset="0"/>
            </a:endParaRPr>
          </a:p>
          <a:p>
            <a:pPr>
              <a:spcBef>
                <a:spcPts val="0"/>
              </a:spcBef>
            </a:pPr>
            <a:r>
              <a:rPr lang="it-IT" sz="1400" dirty="0">
                <a:latin typeface="Calibri" panose="020F0502020204030204" pitchFamily="34" charset="0"/>
                <a:cs typeface="Calibri" panose="020F0502020204030204" pitchFamily="34" charset="0"/>
              </a:rPr>
              <a:t>Se l’utente accede per la prima volta l’applicazione mostra il contenuto della pagina ACQUISTO. Se l’utente ha già usato l’applicazione, questa mostra il contenuto della pagina VENDO se l’ultima azione dell’utente è stata la creazione di un’asta; altrimenti mostra il contenuto della pagina ACQUISTO con l’elenco (eventualmente vuoto) delle aste su cui l’utente ha cliccato in precedenza e che sono ancora aperte. L’informazione dell’ultima azione compiuta e delle aste visitate è memorizzata a lato client per la durata di un mese. </a:t>
            </a:r>
          </a:p>
          <a:p>
            <a:pPr>
              <a:spcBef>
                <a:spcPts val="0"/>
              </a:spcBef>
            </a:pPr>
            <a:r>
              <a:rPr lang="it-IT" sz="1400" dirty="0">
                <a:latin typeface="Calibri" panose="020F0502020204030204" pitchFamily="34" charset="0"/>
                <a:cs typeface="Calibri" panose="020F0502020204030204" pitchFamily="34" charset="0"/>
              </a:rPr>
              <a:t>Ogni interazione dell’utente è gestita senza ricaricare completamente la pagina, ma produce l’invocazione asincrona del server e l’eventuale modifica solo del contenuto da aggiornare a seguito dell’evento.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b="1" dirty="0">
                <a:solidFill>
                  <a:srgbClr val="FF0000"/>
                </a:solidFill>
                <a:effectLst/>
                <a:latin typeface="Calibri" panose="020F0502020204030204" pitchFamily="34" charset="0"/>
                <a:ea typeface="Calibri" panose="020F0502020204030204" pitchFamily="34" charset="0"/>
              </a:rPr>
              <a:t>Entità</a:t>
            </a:r>
            <a:r>
              <a:rPr lang="it-IT" sz="1400" dirty="0">
                <a:solidFill>
                  <a:srgbClr val="FF0000"/>
                </a:solidFill>
                <a:effectLst/>
                <a:latin typeface="Calibri" panose="020F0502020204030204" pitchFamily="34" charset="0"/>
                <a:ea typeface="Calibri" panose="020F0502020204030204" pitchFamily="34" charset="0"/>
              </a:rPr>
              <a:t> </a:t>
            </a:r>
            <a:r>
              <a:rPr lang="it-IT" sz="1400" b="1" dirty="0">
                <a:solidFill>
                  <a:srgbClr val="70AD47"/>
                </a:solidFill>
                <a:effectLst/>
                <a:latin typeface="Calibri" panose="020F0502020204030204" pitchFamily="34" charset="0"/>
                <a:ea typeface="Calibri" panose="020F0502020204030204" pitchFamily="34" charset="0"/>
              </a:rPr>
              <a:t>Attributi</a:t>
            </a:r>
            <a:r>
              <a:rPr lang="it-IT" sz="1400" dirty="0">
                <a:solidFill>
                  <a:srgbClr val="70AD47"/>
                </a:solidFill>
                <a:effectLst/>
                <a:latin typeface="Calibri" panose="020F0502020204030204" pitchFamily="34" charset="0"/>
                <a:ea typeface="Calibri" panose="020F0502020204030204" pitchFamily="34" charset="0"/>
              </a:rPr>
              <a:t> </a:t>
            </a:r>
            <a:r>
              <a:rPr lang="it-IT" sz="1400" b="1" dirty="0">
                <a:solidFill>
                  <a:srgbClr val="4472C4"/>
                </a:solidFill>
                <a:effectLst/>
                <a:latin typeface="Calibri" panose="020F0502020204030204" pitchFamily="34" charset="0"/>
                <a:ea typeface="Calibri" panose="020F0502020204030204" pitchFamily="34" charset="0"/>
              </a:rPr>
              <a:t>Relazioni</a:t>
            </a:r>
            <a:endParaRPr lang="en-US" sz="1400" dirty="0"/>
          </a:p>
        </p:txBody>
      </p:sp>
    </p:spTree>
    <p:extLst>
      <p:ext uri="{BB962C8B-B14F-4D97-AF65-F5344CB8AC3E}">
        <p14:creationId xmlns:p14="http://schemas.microsoft.com/office/powerpoint/2010/main" val="323035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207885" y="328181"/>
            <a:ext cx="10515600" cy="2173888"/>
          </a:xfrm>
        </p:spPr>
        <p:txBody>
          <a:bodyPr anchor="t">
            <a:noAutofit/>
          </a:bodyPr>
          <a:lstStyle/>
          <a:p>
            <a:r>
              <a:rPr lang="en-US" sz="3600" dirty="0"/>
              <a:t>Event</a:t>
            </a:r>
            <a:br>
              <a:rPr lang="en-US" sz="3600" b="1" dirty="0"/>
            </a:br>
            <a:r>
              <a:rPr lang="en-US" sz="3600" b="1" dirty="0"/>
              <a:t>Show Auction</a:t>
            </a:r>
            <a:br>
              <a:rPr lang="en-US" sz="3600" b="1" dirty="0"/>
            </a:br>
            <a:r>
              <a:rPr lang="en-US" sz="3600" b="1" dirty="0"/>
              <a:t>Details Section</a:t>
            </a:r>
          </a:p>
        </p:txBody>
      </p:sp>
      <p:sp>
        <p:nvSpPr>
          <p:cNvPr id="6" name="TextBox 5">
            <a:extLst>
              <a:ext uri="{FF2B5EF4-FFF2-40B4-BE49-F238E27FC236}">
                <a16:creationId xmlns:a16="http://schemas.microsoft.com/office/drawing/2014/main" id="{145286A3-D988-405A-B918-D1143835621E}"/>
              </a:ext>
            </a:extLst>
          </p:cNvPr>
          <p:cNvSpPr txBox="1"/>
          <p:nvPr/>
        </p:nvSpPr>
        <p:spPr>
          <a:xfrm>
            <a:off x="207885" y="2502069"/>
            <a:ext cx="3049489" cy="2893100"/>
          </a:xfrm>
          <a:prstGeom prst="rect">
            <a:avLst/>
          </a:prstGeom>
          <a:noFill/>
        </p:spPr>
        <p:txBody>
          <a:bodyPr wrap="none" rtlCol="0">
            <a:spAutoFit/>
          </a:bodyPr>
          <a:lstStyle/>
          <a:p>
            <a:r>
              <a:rPr lang="en-US" dirty="0"/>
              <a:t>Tests :</a:t>
            </a:r>
          </a:p>
          <a:p>
            <a:r>
              <a:rPr lang="en-US" sz="1400" dirty="0"/>
              <a:t>Auction Details</a:t>
            </a:r>
            <a:br>
              <a:rPr lang="en-US" dirty="0"/>
            </a:br>
            <a:r>
              <a:rPr lang="en-US" sz="1200" dirty="0"/>
              <a:t>        present, valid </a:t>
            </a:r>
            <a:r>
              <a:rPr lang="en-US" sz="1200" dirty="0" err="1">
                <a:latin typeface="Consolas" panose="020B0609020204030204" pitchFamily="49" charset="0"/>
              </a:rPr>
              <a:t>auction_id</a:t>
            </a:r>
            <a:endParaRPr lang="en-US" sz="1200" dirty="0">
              <a:latin typeface="Consolas" panose="020B0609020204030204" pitchFamily="49" charset="0"/>
            </a:endParaRPr>
          </a:p>
          <a:p>
            <a:r>
              <a:rPr lang="en-US" sz="1200" dirty="0"/>
              <a:t>        requestor must also be the owner</a:t>
            </a:r>
          </a:p>
          <a:p>
            <a:endParaRPr lang="en-US" sz="1200" dirty="0"/>
          </a:p>
          <a:p>
            <a:r>
              <a:rPr lang="en-US" sz="1400" dirty="0"/>
              <a:t>Item Image</a:t>
            </a:r>
          </a:p>
          <a:p>
            <a:r>
              <a:rPr lang="en-US" sz="1200" dirty="0"/>
              <a:t>present, non null </a:t>
            </a:r>
            <a:r>
              <a:rPr lang="en-US" sz="1200" dirty="0" err="1">
                <a:latin typeface="Consolas" panose="020B0609020204030204" pitchFamily="49" charset="0"/>
              </a:rPr>
              <a:t>image_name</a:t>
            </a:r>
            <a:endParaRPr lang="en-US" sz="1200" dirty="0">
              <a:latin typeface="Consolas" panose="020B0609020204030204" pitchFamily="49" charset="0"/>
            </a:endParaRPr>
          </a:p>
          <a:p>
            <a:r>
              <a:rPr lang="en-US" sz="1200" dirty="0" err="1">
                <a:latin typeface="Consolas" panose="020B0609020204030204" pitchFamily="49" charset="0"/>
              </a:rPr>
              <a:t>image_name</a:t>
            </a:r>
            <a:r>
              <a:rPr lang="en-US" sz="1200" dirty="0">
                <a:latin typeface="Consolas" panose="020B0609020204030204" pitchFamily="49" charset="0"/>
              </a:rPr>
              <a:t> </a:t>
            </a:r>
            <a:r>
              <a:rPr lang="en-US" sz="1200" dirty="0"/>
              <a:t>must refer to an existing image</a:t>
            </a:r>
          </a:p>
          <a:p>
            <a:endParaRPr lang="en-US" sz="1200" dirty="0"/>
          </a:p>
          <a:p>
            <a:r>
              <a:rPr lang="en-US" sz="1400" dirty="0"/>
              <a:t>Buyer</a:t>
            </a:r>
          </a:p>
          <a:p>
            <a:r>
              <a:rPr lang="en-US" sz="1200" dirty="0"/>
              <a:t>        present, valid </a:t>
            </a:r>
            <a:r>
              <a:rPr lang="en-US" sz="1200" dirty="0" err="1">
                <a:latin typeface="Consolas" panose="020B0609020204030204" pitchFamily="49" charset="0"/>
              </a:rPr>
              <a:t>auction_id</a:t>
            </a:r>
            <a:endParaRPr lang="en-US" sz="1200" dirty="0"/>
          </a:p>
          <a:p>
            <a:r>
              <a:rPr lang="en-US" sz="1200" dirty="0"/>
              <a:t>        auction must be closed</a:t>
            </a:r>
          </a:p>
          <a:p>
            <a:r>
              <a:rPr lang="en-US" sz="1200" dirty="0"/>
              <a:t>        auction must be expired</a:t>
            </a:r>
          </a:p>
          <a:p>
            <a:endParaRPr lang="en-US" sz="1200" dirty="0"/>
          </a:p>
        </p:txBody>
      </p:sp>
      <p:pic>
        <p:nvPicPr>
          <p:cNvPr id="3" name="Picture 2">
            <a:extLst>
              <a:ext uri="{FF2B5EF4-FFF2-40B4-BE49-F238E27FC236}">
                <a16:creationId xmlns:a16="http://schemas.microsoft.com/office/drawing/2014/main" id="{6D7626BD-D811-47DA-ACA1-E95A39C81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254" y="785091"/>
            <a:ext cx="9012746" cy="5526900"/>
          </a:xfrm>
          <a:prstGeom prst="rect">
            <a:avLst/>
          </a:prstGeom>
        </p:spPr>
      </p:pic>
    </p:spTree>
    <p:extLst>
      <p:ext uri="{BB962C8B-B14F-4D97-AF65-F5344CB8AC3E}">
        <p14:creationId xmlns:p14="http://schemas.microsoft.com/office/powerpoint/2010/main" val="2578773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Close Auction</a:t>
            </a:r>
          </a:p>
        </p:txBody>
      </p:sp>
      <p:sp>
        <p:nvSpPr>
          <p:cNvPr id="6" name="TextBox 5">
            <a:extLst>
              <a:ext uri="{FF2B5EF4-FFF2-40B4-BE49-F238E27FC236}">
                <a16:creationId xmlns:a16="http://schemas.microsoft.com/office/drawing/2014/main" id="{013D2F50-66FF-4689-82A4-CF52D652D9A7}"/>
              </a:ext>
            </a:extLst>
          </p:cNvPr>
          <p:cNvSpPr txBox="1"/>
          <p:nvPr/>
        </p:nvSpPr>
        <p:spPr>
          <a:xfrm>
            <a:off x="207885" y="2875002"/>
            <a:ext cx="2302682" cy="1107996"/>
          </a:xfrm>
          <a:prstGeom prst="rect">
            <a:avLst/>
          </a:prstGeom>
          <a:noFill/>
        </p:spPr>
        <p:txBody>
          <a:bodyPr wrap="none" rtlCol="0">
            <a:spAutoFit/>
          </a:bodyPr>
          <a:lstStyle/>
          <a:p>
            <a:r>
              <a:rPr lang="en-US" dirty="0"/>
              <a:t>Tests :</a:t>
            </a:r>
            <a:br>
              <a:rPr lang="en-US" dirty="0"/>
            </a:br>
            <a:r>
              <a:rPr lang="en-US" sz="1200" dirty="0"/>
              <a:t>present, valid </a:t>
            </a:r>
            <a:r>
              <a:rPr lang="en-US" sz="1200" dirty="0" err="1">
                <a:latin typeface="Consolas" panose="020B0609020204030204" pitchFamily="49" charset="0"/>
              </a:rPr>
              <a:t>auction_id</a:t>
            </a:r>
            <a:endParaRPr lang="en-US" sz="1200" dirty="0">
              <a:latin typeface="Consolas" panose="020B0609020204030204" pitchFamily="49" charset="0"/>
            </a:endParaRPr>
          </a:p>
          <a:p>
            <a:r>
              <a:rPr lang="en-US" sz="1200" dirty="0"/>
              <a:t>requestor must also be the owner</a:t>
            </a:r>
          </a:p>
          <a:p>
            <a:r>
              <a:rPr lang="en-US" sz="1200" dirty="0"/>
              <a:t>auction can’t be already closed</a:t>
            </a:r>
          </a:p>
          <a:p>
            <a:r>
              <a:rPr lang="en-US" sz="1200" dirty="0"/>
              <a:t>auction must be expired</a:t>
            </a:r>
          </a:p>
        </p:txBody>
      </p:sp>
      <p:pic>
        <p:nvPicPr>
          <p:cNvPr id="5" name="Picture 4">
            <a:extLst>
              <a:ext uri="{FF2B5EF4-FFF2-40B4-BE49-F238E27FC236}">
                <a16:creationId xmlns:a16="http://schemas.microsoft.com/office/drawing/2014/main" id="{F937C9E8-16F4-4038-8776-CE26E0E2A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329" y="1180667"/>
            <a:ext cx="9286274" cy="4496666"/>
          </a:xfrm>
          <a:prstGeom prst="rect">
            <a:avLst/>
          </a:prstGeom>
        </p:spPr>
      </p:pic>
    </p:spTree>
    <p:extLst>
      <p:ext uri="{BB962C8B-B14F-4D97-AF65-F5344CB8AC3E}">
        <p14:creationId xmlns:p14="http://schemas.microsoft.com/office/powerpoint/2010/main" val="2317544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Logout</a:t>
            </a:r>
          </a:p>
        </p:txBody>
      </p:sp>
      <p:sp>
        <p:nvSpPr>
          <p:cNvPr id="6" name="TextBox 5">
            <a:extLst>
              <a:ext uri="{FF2B5EF4-FFF2-40B4-BE49-F238E27FC236}">
                <a16:creationId xmlns:a16="http://schemas.microsoft.com/office/drawing/2014/main" id="{EEF21EDE-EF3C-420A-ADAF-34A41D224E1D}"/>
              </a:ext>
            </a:extLst>
          </p:cNvPr>
          <p:cNvSpPr txBox="1"/>
          <p:nvPr/>
        </p:nvSpPr>
        <p:spPr>
          <a:xfrm>
            <a:off x="207885" y="3152001"/>
            <a:ext cx="761106" cy="553998"/>
          </a:xfrm>
          <a:prstGeom prst="rect">
            <a:avLst/>
          </a:prstGeom>
          <a:noFill/>
        </p:spPr>
        <p:txBody>
          <a:bodyPr wrap="none" rtlCol="0">
            <a:spAutoFit/>
          </a:bodyPr>
          <a:lstStyle/>
          <a:p>
            <a:r>
              <a:rPr lang="en-US" dirty="0"/>
              <a:t>Tests :</a:t>
            </a:r>
          </a:p>
          <a:p>
            <a:r>
              <a:rPr lang="en-US" sz="1200" dirty="0"/>
              <a:t>-</a:t>
            </a:r>
            <a:endParaRPr lang="en-US" dirty="0"/>
          </a:p>
        </p:txBody>
      </p:sp>
      <p:pic>
        <p:nvPicPr>
          <p:cNvPr id="3" name="Picture 2">
            <a:extLst>
              <a:ext uri="{FF2B5EF4-FFF2-40B4-BE49-F238E27FC236}">
                <a16:creationId xmlns:a16="http://schemas.microsoft.com/office/drawing/2014/main" id="{674A6200-C9F9-4F65-867E-010C58483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873" y="1339327"/>
            <a:ext cx="9227127" cy="4179346"/>
          </a:xfrm>
          <a:prstGeom prst="rect">
            <a:avLst/>
          </a:prstGeom>
        </p:spPr>
      </p:pic>
    </p:spTree>
    <p:extLst>
      <p:ext uri="{BB962C8B-B14F-4D97-AF65-F5344CB8AC3E}">
        <p14:creationId xmlns:p14="http://schemas.microsoft.com/office/powerpoint/2010/main" val="328598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3CCEDA-B4D2-4858-BB36-CE306B6FFC99}"/>
              </a:ext>
            </a:extLst>
          </p:cNvPr>
          <p:cNvSpPr>
            <a:spLocks noGrp="1"/>
          </p:cNvSpPr>
          <p:nvPr>
            <p:ph type="title"/>
          </p:nvPr>
        </p:nvSpPr>
        <p:spPr>
          <a:xfrm>
            <a:off x="838200" y="365126"/>
            <a:ext cx="10515600" cy="315912"/>
          </a:xfrm>
        </p:spPr>
        <p:txBody>
          <a:bodyPr>
            <a:noAutofit/>
          </a:bodyPr>
          <a:lstStyle/>
          <a:p>
            <a:r>
              <a:rPr lang="en-US" sz="3600" b="1" dirty="0"/>
              <a:t>Data Analysis</a:t>
            </a:r>
          </a:p>
        </p:txBody>
      </p:sp>
      <p:pic>
        <p:nvPicPr>
          <p:cNvPr id="10" name="Picture 9">
            <a:extLst>
              <a:ext uri="{FF2B5EF4-FFF2-40B4-BE49-F238E27FC236}">
                <a16:creationId xmlns:a16="http://schemas.microsoft.com/office/drawing/2014/main" id="{EED8D9BD-40CC-46DF-858F-75613F082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1238250"/>
            <a:ext cx="7800975" cy="4381500"/>
          </a:xfrm>
          <a:prstGeom prst="rect">
            <a:avLst/>
          </a:prstGeom>
        </p:spPr>
      </p:pic>
    </p:spTree>
    <p:extLst>
      <p:ext uri="{BB962C8B-B14F-4D97-AF65-F5344CB8AC3E}">
        <p14:creationId xmlns:p14="http://schemas.microsoft.com/office/powerpoint/2010/main" val="64313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D84973-5F0F-4839-A4A5-6F09966C09D0}"/>
              </a:ext>
            </a:extLst>
          </p:cNvPr>
          <p:cNvSpPr>
            <a:spLocks noGrp="1"/>
          </p:cNvSpPr>
          <p:nvPr>
            <p:ph type="title"/>
          </p:nvPr>
        </p:nvSpPr>
        <p:spPr>
          <a:xfrm>
            <a:off x="838200" y="365126"/>
            <a:ext cx="10515600" cy="315912"/>
          </a:xfrm>
        </p:spPr>
        <p:txBody>
          <a:bodyPr>
            <a:noAutofit/>
          </a:bodyPr>
          <a:lstStyle/>
          <a:p>
            <a:r>
              <a:rPr lang="en-US" sz="3600" b="1" dirty="0"/>
              <a:t>Local Database Schema (1-3)</a:t>
            </a:r>
          </a:p>
        </p:txBody>
      </p:sp>
      <p:sp>
        <p:nvSpPr>
          <p:cNvPr id="5" name="Content Placeholder 2">
            <a:extLst>
              <a:ext uri="{FF2B5EF4-FFF2-40B4-BE49-F238E27FC236}">
                <a16:creationId xmlns:a16="http://schemas.microsoft.com/office/drawing/2014/main" id="{BFE0276F-7F1A-4824-B75E-581280CC14C9}"/>
              </a:ext>
            </a:extLst>
          </p:cNvPr>
          <p:cNvSpPr>
            <a:spLocks noGrp="1"/>
          </p:cNvSpPr>
          <p:nvPr>
            <p:ph idx="1"/>
          </p:nvPr>
        </p:nvSpPr>
        <p:spPr>
          <a:xfrm>
            <a:off x="838200" y="1253330"/>
            <a:ext cx="5257800" cy="5604669"/>
          </a:xfrm>
        </p:spPr>
        <p:txBody>
          <a:bodyPr>
            <a:noAutofit/>
          </a:bodyPr>
          <a:lstStyle/>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TABLE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 int NOT NULL AUTO_INCREMENT,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`username` varchar(45)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`password` varchar(45)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shipping_address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varchar(100)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PRIMARY KEY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username_UNIQUE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(`username`)</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effectLst/>
                <a:latin typeface="Calibri" panose="020F0502020204030204" pitchFamily="34" charset="0"/>
                <a:ea typeface="Calibri" panose="020F0502020204030204" pitchFamily="34" charset="0"/>
              </a:rPr>
              <a:t>)</a:t>
            </a:r>
            <a:endParaRPr lang="en-US" sz="1600" dirty="0"/>
          </a:p>
        </p:txBody>
      </p:sp>
      <p:sp>
        <p:nvSpPr>
          <p:cNvPr id="6" name="Content Placeholder 2">
            <a:extLst>
              <a:ext uri="{FF2B5EF4-FFF2-40B4-BE49-F238E27FC236}">
                <a16:creationId xmlns:a16="http://schemas.microsoft.com/office/drawing/2014/main" id="{F1B86AE4-6D79-400B-9740-646F585EB5A8}"/>
              </a:ext>
            </a:extLst>
          </p:cNvPr>
          <p:cNvSpPr txBox="1">
            <a:spLocks/>
          </p:cNvSpPr>
          <p:nvPr/>
        </p:nvSpPr>
        <p:spPr>
          <a:xfrm>
            <a:off x="6096000" y="1253329"/>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500" dirty="0"/>
          </a:p>
        </p:txBody>
      </p:sp>
      <p:sp>
        <p:nvSpPr>
          <p:cNvPr id="7" name="Content Placeholder 2">
            <a:extLst>
              <a:ext uri="{FF2B5EF4-FFF2-40B4-BE49-F238E27FC236}">
                <a16:creationId xmlns:a16="http://schemas.microsoft.com/office/drawing/2014/main" id="{EA65602B-17D0-4DD7-B667-D3B978979EC2}"/>
              </a:ext>
            </a:extLst>
          </p:cNvPr>
          <p:cNvSpPr txBox="1">
            <a:spLocks/>
          </p:cNvSpPr>
          <p:nvPr/>
        </p:nvSpPr>
        <p:spPr>
          <a:xfrm>
            <a:off x="6096000" y="1253328"/>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TABLE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items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 int NOT NULL AUTO_INCREMENT,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`code` varchar(45)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`name` varchar(45)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`description` varchar(100)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image_name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varchar(22)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PRIMARY KEY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image_name_UNIQUE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image_name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effectLst/>
                <a:latin typeface="Calibri" panose="020F0502020204030204" pitchFamily="34" charset="0"/>
                <a:ea typeface="Calibri" panose="020F0502020204030204" pitchFamily="34" charset="0"/>
              </a:rPr>
              <a:t>)</a:t>
            </a:r>
            <a:endParaRPr lang="en-US" sz="1600" dirty="0"/>
          </a:p>
        </p:txBody>
      </p:sp>
    </p:spTree>
    <p:extLst>
      <p:ext uri="{BB962C8B-B14F-4D97-AF65-F5344CB8AC3E}">
        <p14:creationId xmlns:p14="http://schemas.microsoft.com/office/powerpoint/2010/main" val="217746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D84973-5F0F-4839-A4A5-6F09966C09D0}"/>
              </a:ext>
            </a:extLst>
          </p:cNvPr>
          <p:cNvSpPr>
            <a:spLocks noGrp="1"/>
          </p:cNvSpPr>
          <p:nvPr>
            <p:ph type="title"/>
          </p:nvPr>
        </p:nvSpPr>
        <p:spPr>
          <a:xfrm>
            <a:off x="838200" y="365126"/>
            <a:ext cx="10515600" cy="315912"/>
          </a:xfrm>
        </p:spPr>
        <p:txBody>
          <a:bodyPr>
            <a:noAutofit/>
          </a:bodyPr>
          <a:lstStyle/>
          <a:p>
            <a:r>
              <a:rPr lang="en-US" sz="3600" b="1" dirty="0"/>
              <a:t>Local Database Schema (2-3)</a:t>
            </a:r>
          </a:p>
        </p:txBody>
      </p:sp>
      <p:sp>
        <p:nvSpPr>
          <p:cNvPr id="5" name="Content Placeholder 2">
            <a:extLst>
              <a:ext uri="{FF2B5EF4-FFF2-40B4-BE49-F238E27FC236}">
                <a16:creationId xmlns:a16="http://schemas.microsoft.com/office/drawing/2014/main" id="{BFE0276F-7F1A-4824-B75E-581280CC14C9}"/>
              </a:ext>
            </a:extLst>
          </p:cNvPr>
          <p:cNvSpPr>
            <a:spLocks noGrp="1"/>
          </p:cNvSpPr>
          <p:nvPr>
            <p:ph idx="1"/>
          </p:nvPr>
        </p:nvSpPr>
        <p:spPr>
          <a:xfrm>
            <a:off x="838200" y="1253331"/>
            <a:ext cx="10232254" cy="5604668"/>
          </a:xfrm>
        </p:spPr>
        <p:txBody>
          <a:bodyPr>
            <a:noAutofit/>
          </a:bodyPr>
          <a:lstStyle/>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TABLE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 int NOT NULL AUTO_INCREMENT,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 NULL ,</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base_price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decimal(6,2) NOT NULL,</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minimum_rise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 NULL,</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expire_timestamp</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timestamp NOT NULL,</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`closed`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tinyint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NOT NULL DEFAULT '0',</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PRIMARY KEY (`id`),</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item_id_idx</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owner_id_idx</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CONSTRAINT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FOREIGN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REFERENCES `items` (`id`) ON DELETE CASCADE,</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CONSTRAINT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FOREIGN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REFERENCES `users` (`id`)</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p>
        </p:txBody>
      </p:sp>
      <p:sp>
        <p:nvSpPr>
          <p:cNvPr id="6" name="Content Placeholder 2">
            <a:extLst>
              <a:ext uri="{FF2B5EF4-FFF2-40B4-BE49-F238E27FC236}">
                <a16:creationId xmlns:a16="http://schemas.microsoft.com/office/drawing/2014/main" id="{F1B86AE4-6D79-400B-9740-646F585EB5A8}"/>
              </a:ext>
            </a:extLst>
          </p:cNvPr>
          <p:cNvSpPr txBox="1">
            <a:spLocks/>
          </p:cNvSpPr>
          <p:nvPr/>
        </p:nvSpPr>
        <p:spPr>
          <a:xfrm>
            <a:off x="6096000" y="1253329"/>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500" dirty="0"/>
          </a:p>
        </p:txBody>
      </p:sp>
    </p:spTree>
    <p:extLst>
      <p:ext uri="{BB962C8B-B14F-4D97-AF65-F5344CB8AC3E}">
        <p14:creationId xmlns:p14="http://schemas.microsoft.com/office/powerpoint/2010/main" val="293844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D84973-5F0F-4839-A4A5-6F09966C09D0}"/>
              </a:ext>
            </a:extLst>
          </p:cNvPr>
          <p:cNvSpPr>
            <a:spLocks noGrp="1"/>
          </p:cNvSpPr>
          <p:nvPr>
            <p:ph type="title"/>
          </p:nvPr>
        </p:nvSpPr>
        <p:spPr>
          <a:xfrm>
            <a:off x="838200" y="365126"/>
            <a:ext cx="10515600" cy="315912"/>
          </a:xfrm>
        </p:spPr>
        <p:txBody>
          <a:bodyPr>
            <a:noAutofit/>
          </a:bodyPr>
          <a:lstStyle/>
          <a:p>
            <a:r>
              <a:rPr lang="en-US" sz="3600" b="1" dirty="0"/>
              <a:t>Local Database Schema (3-3)</a:t>
            </a:r>
          </a:p>
        </p:txBody>
      </p:sp>
      <p:sp>
        <p:nvSpPr>
          <p:cNvPr id="5" name="Content Placeholder 2">
            <a:extLst>
              <a:ext uri="{FF2B5EF4-FFF2-40B4-BE49-F238E27FC236}">
                <a16:creationId xmlns:a16="http://schemas.microsoft.com/office/drawing/2014/main" id="{BFE0276F-7F1A-4824-B75E-581280CC14C9}"/>
              </a:ext>
            </a:extLst>
          </p:cNvPr>
          <p:cNvSpPr>
            <a:spLocks noGrp="1"/>
          </p:cNvSpPr>
          <p:nvPr>
            <p:ph idx="1"/>
          </p:nvPr>
        </p:nvSpPr>
        <p:spPr>
          <a:xfrm>
            <a:off x="838200" y="1253330"/>
            <a:ext cx="9166934" cy="5604669"/>
          </a:xfrm>
        </p:spPr>
        <p:txBody>
          <a:bodyPr>
            <a:noAutofit/>
          </a:bodyPr>
          <a:lstStyle/>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TABLE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 int NOT NULL AUTO_INCREMENT,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`price` decimal(6,2)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`timestamp` timestamp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PRIMARY KEY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user_id_idx</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auction_id_idx</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CONSTRAINT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FOREIGN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REFERENCES `auctions`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CONSTRAINT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FOREIGN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REFERENCES `users`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6" name="Content Placeholder 2">
            <a:extLst>
              <a:ext uri="{FF2B5EF4-FFF2-40B4-BE49-F238E27FC236}">
                <a16:creationId xmlns:a16="http://schemas.microsoft.com/office/drawing/2014/main" id="{F1B86AE4-6D79-400B-9740-646F585EB5A8}"/>
              </a:ext>
            </a:extLst>
          </p:cNvPr>
          <p:cNvSpPr txBox="1">
            <a:spLocks/>
          </p:cNvSpPr>
          <p:nvPr/>
        </p:nvSpPr>
        <p:spPr>
          <a:xfrm>
            <a:off x="6096000" y="1253329"/>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500" dirty="0"/>
          </a:p>
        </p:txBody>
      </p:sp>
    </p:spTree>
    <p:extLst>
      <p:ext uri="{BB962C8B-B14F-4D97-AF65-F5344CB8AC3E}">
        <p14:creationId xmlns:p14="http://schemas.microsoft.com/office/powerpoint/2010/main" val="212519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5EBD64B-C30F-4BD1-86EC-3770E9071F46}"/>
              </a:ext>
            </a:extLst>
          </p:cNvPr>
          <p:cNvSpPr>
            <a:spLocks noGrp="1"/>
          </p:cNvSpPr>
          <p:nvPr>
            <p:ph type="title"/>
          </p:nvPr>
        </p:nvSpPr>
        <p:spPr>
          <a:xfrm>
            <a:off x="838200" y="365126"/>
            <a:ext cx="10515600" cy="315912"/>
          </a:xfrm>
        </p:spPr>
        <p:txBody>
          <a:bodyPr>
            <a:noAutofit/>
          </a:bodyPr>
          <a:lstStyle/>
          <a:p>
            <a:r>
              <a:rPr lang="en-US" sz="3600" b="1" dirty="0"/>
              <a:t>Application Requirement Analysis</a:t>
            </a:r>
          </a:p>
        </p:txBody>
      </p:sp>
      <p:sp>
        <p:nvSpPr>
          <p:cNvPr id="6" name="Content Placeholder 2">
            <a:extLst>
              <a:ext uri="{FF2B5EF4-FFF2-40B4-BE49-F238E27FC236}">
                <a16:creationId xmlns:a16="http://schemas.microsoft.com/office/drawing/2014/main" id="{4F439282-DD0F-466F-848E-33B2C3A40A47}"/>
              </a:ext>
            </a:extLst>
          </p:cNvPr>
          <p:cNvSpPr>
            <a:spLocks noGrp="1"/>
          </p:cNvSpPr>
          <p:nvPr>
            <p:ph idx="1"/>
          </p:nvPr>
        </p:nvSpPr>
        <p:spPr>
          <a:xfrm>
            <a:off x="838200" y="1253330"/>
            <a:ext cx="10515600" cy="5604669"/>
          </a:xfrm>
        </p:spPr>
        <p:txBody>
          <a:bodyPr>
            <a:noAutofit/>
          </a:bodyPr>
          <a:lstStyle/>
          <a:p>
            <a:pPr marL="0" indent="0">
              <a:buNone/>
            </a:pP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Un’applicazione web consente la gestione di aste online. Gli utenti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accedono tramite</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login </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 possono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vendere e acquistare all’asta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 </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HOME </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page contiene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due link</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uno per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accedere</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alla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pagina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VENDO </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 uno per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accedere alla pagina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ACQUISTO</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 pagina VENDO mostra una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lista delle aste create dall’utente e non ancora chiuse</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una lista delle aste da lui create e chiuse</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 una </a:t>
            </a:r>
            <a:r>
              <a:rPr lang="it-IT" sz="1400" dirty="0" err="1">
                <a:solidFill>
                  <a:srgbClr val="70AD47"/>
                </a:solidFill>
                <a:effectLst/>
                <a:latin typeface="Calibri" panose="020F0502020204030204" pitchFamily="34" charset="0"/>
                <a:ea typeface="Calibri" panose="020F0502020204030204" pitchFamily="34" charset="0"/>
                <a:cs typeface="Calibri" panose="020F0502020204030204" pitchFamily="34" charset="0"/>
              </a:rPr>
              <a:t>form</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a:t>
            </a:r>
            <a:r>
              <a:rPr lang="it-IT" sz="1400" dirty="0">
                <a:solidFill>
                  <a:srgbClr val="993300"/>
                </a:solidFill>
                <a:effectLst/>
                <a:latin typeface="Calibri" panose="020F0502020204030204" pitchFamily="34" charset="0"/>
                <a:ea typeface="Calibri" panose="020F0502020204030204" pitchFamily="34" charset="0"/>
                <a:cs typeface="Calibri" panose="020F0502020204030204" pitchFamily="34" charset="0"/>
              </a:rPr>
              <a:t>creare un nuovo articolo e una nuova asta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 venderlo. L'asta comprende l’articolo da mettere in vendita (codice, nome, descrizione, immagine), prezzo iniziale, rialzo minimo di ogni offerta (espresso come un numero intero di euro) e una scadenza (data e ora, es 19-04-2021 alle 24:00). La lista delle aste è ordinata per </a:t>
            </a:r>
            <a:r>
              <a:rPr lang="it-IT" sz="1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data+ora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crescente. L’elenco riporta: codice e nome dell’articolo, offerta massima, tempo mancante (numero di giorni e ore) tra il momento (data ora) del login e la data e ora di chiusura dell’asta.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Cliccando su un’asta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compare una pagina </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DETTAGLIO ASTA </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che riporta per un’asta aperta i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dati dell’asta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 la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lista delle offerte</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(nome utente, prezzo offerto, data e ora dell’offerta) ordinata per </a:t>
            </a:r>
            <a:r>
              <a:rPr lang="it-IT" sz="1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data+ora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decrescente. Un</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bottone CHIUDI</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permette all’utente di </a:t>
            </a:r>
            <a:r>
              <a:rPr lang="it-IT" sz="1400" dirty="0">
                <a:solidFill>
                  <a:srgbClr val="993300"/>
                </a:solidFill>
                <a:effectLst/>
                <a:latin typeface="Calibri" panose="020F0502020204030204" pitchFamily="34" charset="0"/>
                <a:ea typeface="Calibri" panose="020F0502020204030204" pitchFamily="34" charset="0"/>
                <a:cs typeface="Calibri" panose="020F0502020204030204" pitchFamily="34" charset="0"/>
              </a:rPr>
              <a:t>chiudere l’asta </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 è giunta l’ora della scadenza (si ignori il caso di aste scadute ma non chiuse dall’utente). Se l’asta è chiusa, la pagina riporta i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dati dell’asta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il nome dell’aggiudicatario, il prezzo finale e l’indirizzo (fisso) di spedizione dell’utente. La pagina ACQUISTO contiene una </a:t>
            </a:r>
            <a:r>
              <a:rPr lang="it-IT" sz="1400" dirty="0" err="1">
                <a:solidFill>
                  <a:srgbClr val="70AD47"/>
                </a:solidFill>
                <a:effectLst/>
                <a:latin typeface="Calibri" panose="020F0502020204030204" pitchFamily="34" charset="0"/>
                <a:ea typeface="Calibri" panose="020F0502020204030204" pitchFamily="34" charset="0"/>
                <a:cs typeface="Calibri" panose="020F0502020204030204" pitchFamily="34" charset="0"/>
              </a:rPr>
              <a:t>form</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di ricerca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 parola chiave. Quando l’acquirente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invia una parola chiave</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 pagina ACQUISTO è aggiornata e mostra un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elenco di aste aperte</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 cui scadenza è posteriore alla data e ora dell’invio) il cui articolo contiene la parola chiave nel nome o nella descrizione. La lista è ordinata in modo decrescente in base al tempo (numero di giorni e ore) mancante alla chiusura. </a:t>
            </a:r>
            <a:r>
              <a:rPr lang="it-IT"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Cliccando su un’asta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aperta compare la pagina </a:t>
            </a:r>
            <a:r>
              <a:rPr lang="it-IT"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OFFERTA </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che mostra i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dati dell’articolo</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elenco delle offerte</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pervenute in ordine di </a:t>
            </a:r>
            <a:r>
              <a:rPr lang="it-IT" sz="1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data+ora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decrescente e un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campo di input</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 </a:t>
            </a:r>
            <a:r>
              <a:rPr lang="it-IT" sz="1400" dirty="0">
                <a:solidFill>
                  <a:srgbClr val="993300"/>
                </a:solidFill>
                <a:effectLst/>
                <a:latin typeface="Calibri" panose="020F0502020204030204" pitchFamily="34" charset="0"/>
                <a:ea typeface="Calibri" panose="020F0502020204030204" pitchFamily="34" charset="0"/>
                <a:cs typeface="Calibri" panose="020F0502020204030204" pitchFamily="34" charset="0"/>
              </a:rPr>
              <a:t>inserire la propria offerta</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che deve essere superiore all’offerta massima corrente di un importo pari almeno al rialzo minimo. Dopo l’invio dell’offerta la pagina OFFERTA mostra l’elenco delle offerte aggiornate. La pagina ACQUISTO contiene anche un </a:t>
            </a:r>
            <a:r>
              <a:rPr lang="it-IT"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elenco delle offerte aggiudicate</a:t>
            </a:r>
            <a:r>
              <a:rPr lang="it-IT"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all’utente con i dati dell’articolo e il prezzo finale.</a:t>
            </a:r>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spcBef>
                <a:spcPts val="600"/>
              </a:spcBef>
              <a:buNone/>
            </a:pPr>
            <a:r>
              <a:rPr lang="it-IT" sz="1400" dirty="0">
                <a:latin typeface="Calibri" panose="020F0502020204030204" pitchFamily="34" charset="0"/>
                <a:cs typeface="Calibri" panose="020F0502020204030204" pitchFamily="34" charset="0"/>
              </a:rPr>
              <a:t>Si realizzi un’applicazione client server web che estende e/o modifica le specifiche precedenti come segue: </a:t>
            </a:r>
          </a:p>
          <a:p>
            <a:pPr>
              <a:spcBef>
                <a:spcPts val="0"/>
              </a:spcBef>
            </a:pPr>
            <a:r>
              <a:rPr lang="it-IT" sz="1400" dirty="0">
                <a:latin typeface="Calibri" panose="020F0502020204030204" pitchFamily="34" charset="0"/>
                <a:cs typeface="Calibri" panose="020F0502020204030204" pitchFamily="34" charset="0"/>
              </a:rPr>
              <a:t>Dopo il login, l’intera applicazione è realizzata con</a:t>
            </a:r>
            <a:r>
              <a:rPr lang="it-IT" sz="1400" b="1" dirty="0">
                <a:solidFill>
                  <a:srgbClr val="FF0000"/>
                </a:solidFill>
                <a:latin typeface="Calibri" panose="020F0502020204030204" pitchFamily="34" charset="0"/>
                <a:cs typeface="Calibri" panose="020F0502020204030204" pitchFamily="34" charset="0"/>
              </a:rPr>
              <a:t> un’unica pagina</a:t>
            </a:r>
            <a:r>
              <a:rPr lang="it-IT" sz="1400" dirty="0">
                <a:latin typeface="Calibri" panose="020F0502020204030204" pitchFamily="34" charset="0"/>
                <a:cs typeface="Calibri" panose="020F0502020204030204" pitchFamily="34" charset="0"/>
              </a:rPr>
              <a:t>. </a:t>
            </a:r>
            <a:endParaRPr lang="en-US" sz="1400" dirty="0">
              <a:latin typeface="Calibri" panose="020F0502020204030204" pitchFamily="34" charset="0"/>
              <a:cs typeface="Calibri" panose="020F0502020204030204" pitchFamily="34" charset="0"/>
            </a:endParaRPr>
          </a:p>
          <a:p>
            <a:pPr>
              <a:spcBef>
                <a:spcPts val="0"/>
              </a:spcBef>
            </a:pPr>
            <a:r>
              <a:rPr lang="it-IT" sz="1400" dirty="0">
                <a:latin typeface="Calibri" panose="020F0502020204030204" pitchFamily="34" charset="0"/>
                <a:cs typeface="Calibri" panose="020F0502020204030204" pitchFamily="34" charset="0"/>
              </a:rPr>
              <a:t>Se l’utente accede per la prima volta l’applicazione </a:t>
            </a:r>
            <a:r>
              <a:rPr lang="it-IT" sz="1400" dirty="0">
                <a:solidFill>
                  <a:schemeClr val="accent1"/>
                </a:solidFill>
                <a:latin typeface="Calibri" panose="020F0502020204030204" pitchFamily="34" charset="0"/>
                <a:cs typeface="Calibri" panose="020F0502020204030204" pitchFamily="34" charset="0"/>
              </a:rPr>
              <a:t>mostra il contenuto della pagina </a:t>
            </a:r>
            <a:r>
              <a:rPr lang="it-IT" sz="1400" dirty="0">
                <a:latin typeface="Calibri" panose="020F0502020204030204" pitchFamily="34" charset="0"/>
                <a:cs typeface="Calibri" panose="020F0502020204030204" pitchFamily="34" charset="0"/>
              </a:rPr>
              <a:t>ACQUISTO. Se l’utente ha già usato l’applicazione, questa </a:t>
            </a:r>
            <a:r>
              <a:rPr lang="it-IT" sz="1400" dirty="0">
                <a:solidFill>
                  <a:schemeClr val="accent1"/>
                </a:solidFill>
                <a:latin typeface="Calibri" panose="020F0502020204030204" pitchFamily="34" charset="0"/>
                <a:cs typeface="Calibri" panose="020F0502020204030204" pitchFamily="34" charset="0"/>
              </a:rPr>
              <a:t>mostra il contenuto della pagina </a:t>
            </a:r>
            <a:r>
              <a:rPr lang="it-IT" sz="1400" dirty="0">
                <a:latin typeface="Calibri" panose="020F0502020204030204" pitchFamily="34" charset="0"/>
                <a:cs typeface="Calibri" panose="020F0502020204030204" pitchFamily="34" charset="0"/>
              </a:rPr>
              <a:t>VENDO se l’ultima azione dell’utente è stata la creazione di un’asta; altrimenti </a:t>
            </a:r>
            <a:r>
              <a:rPr lang="it-IT" sz="1400" dirty="0">
                <a:solidFill>
                  <a:schemeClr val="accent1"/>
                </a:solidFill>
                <a:latin typeface="Calibri" panose="020F0502020204030204" pitchFamily="34" charset="0"/>
                <a:cs typeface="Calibri" panose="020F0502020204030204" pitchFamily="34" charset="0"/>
              </a:rPr>
              <a:t>mostra il contenuto della pagina</a:t>
            </a:r>
            <a:r>
              <a:rPr lang="it-IT" sz="1400" dirty="0">
                <a:latin typeface="Calibri" panose="020F0502020204030204" pitchFamily="34" charset="0"/>
                <a:cs typeface="Calibri" panose="020F0502020204030204" pitchFamily="34" charset="0"/>
              </a:rPr>
              <a:t> ACQUISTO con l’</a:t>
            </a:r>
            <a:r>
              <a:rPr lang="it-IT" sz="1400" dirty="0">
                <a:solidFill>
                  <a:schemeClr val="accent6"/>
                </a:solidFill>
                <a:latin typeface="Calibri" panose="020F0502020204030204" pitchFamily="34" charset="0"/>
                <a:cs typeface="Calibri" panose="020F0502020204030204" pitchFamily="34" charset="0"/>
              </a:rPr>
              <a:t>elenco</a:t>
            </a:r>
            <a:r>
              <a:rPr lang="it-IT" sz="1400" dirty="0">
                <a:latin typeface="Calibri" panose="020F0502020204030204" pitchFamily="34" charset="0"/>
                <a:cs typeface="Calibri" panose="020F0502020204030204" pitchFamily="34" charset="0"/>
              </a:rPr>
              <a:t> (eventualmente vuoto) </a:t>
            </a:r>
            <a:r>
              <a:rPr lang="it-IT" sz="1400" dirty="0">
                <a:solidFill>
                  <a:schemeClr val="accent6"/>
                </a:solidFill>
                <a:latin typeface="Calibri" panose="020F0502020204030204" pitchFamily="34" charset="0"/>
                <a:cs typeface="Calibri" panose="020F0502020204030204" pitchFamily="34" charset="0"/>
              </a:rPr>
              <a:t>delle aste su cui l’utente ha cliccato in precedenza </a:t>
            </a:r>
            <a:r>
              <a:rPr lang="it-IT" sz="1400" dirty="0">
                <a:latin typeface="Calibri" panose="020F0502020204030204" pitchFamily="34" charset="0"/>
                <a:cs typeface="Calibri" panose="020F0502020204030204" pitchFamily="34" charset="0"/>
              </a:rPr>
              <a:t>e che sono ancora aperte. L’informazione dell’ultima azione compiuta e delle aste visitate è memorizzata a lato client per la durata di un mese. </a:t>
            </a:r>
          </a:p>
          <a:p>
            <a:pPr>
              <a:spcBef>
                <a:spcPts val="0"/>
              </a:spcBef>
            </a:pPr>
            <a:r>
              <a:rPr lang="it-IT" sz="1400" dirty="0">
                <a:latin typeface="Calibri" panose="020F0502020204030204" pitchFamily="34" charset="0"/>
                <a:cs typeface="Calibri" panose="020F0502020204030204" pitchFamily="34" charset="0"/>
              </a:rPr>
              <a:t>Ogni interazione dell’utente è gestita senza ricaricare completamente la pagina, ma produce l’invocazione asincrona del server e l’eventuale modifica solo del contenuto da aggiornare a seguito dell’evento.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400" dirty="0">
              <a:solidFill>
                <a:srgbClr val="000000"/>
              </a:solidFill>
              <a:effectLst/>
              <a:latin typeface="Calibri" panose="020F0502020204030204" pitchFamily="34" charset="0"/>
              <a:ea typeface="Calibri" panose="020F0502020204030204" pitchFamily="34" charset="0"/>
            </a:endParaRPr>
          </a:p>
          <a:p>
            <a:pPr marL="0" indent="0">
              <a:buNone/>
            </a:pPr>
            <a:r>
              <a:rPr lang="en-US" sz="14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Pages</a:t>
            </a:r>
            <a:r>
              <a:rPr lang="en-US"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Views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US" sz="1400" b="1"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View</a:t>
            </a:r>
            <a:r>
              <a:rPr lang="en-US"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a:t>
            </a:r>
            <a:r>
              <a:rPr lang="en-US" sz="1400" b="1"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Components</a:t>
            </a:r>
            <a:r>
              <a:rPr lang="en-US" sz="14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a:t>
            </a:r>
            <a:r>
              <a:rPr lang="en-US" sz="1400" b="1"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Events</a:t>
            </a:r>
            <a:r>
              <a:rPr lang="en-US" sz="14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r>
              <a:rPr lang="en-US" sz="1400" b="1" dirty="0">
                <a:solidFill>
                  <a:srgbClr val="993300"/>
                </a:solidFill>
                <a:effectLst/>
                <a:latin typeface="Calibri" panose="020F0502020204030204" pitchFamily="34" charset="0"/>
                <a:ea typeface="Calibri" panose="020F0502020204030204" pitchFamily="34" charset="0"/>
                <a:cs typeface="Calibri" panose="020F0502020204030204" pitchFamily="34" charset="0"/>
              </a:rPr>
              <a:t>Actions</a:t>
            </a:r>
            <a:endParaRPr lang="en-US"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8815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AC07CE-5EAC-4C02-B7C2-B7E1809316F6}"/>
              </a:ext>
            </a:extLst>
          </p:cNvPr>
          <p:cNvSpPr>
            <a:spLocks noGrp="1"/>
          </p:cNvSpPr>
          <p:nvPr>
            <p:ph type="title"/>
          </p:nvPr>
        </p:nvSpPr>
        <p:spPr>
          <a:xfrm>
            <a:off x="838200" y="365126"/>
            <a:ext cx="10515600" cy="315912"/>
          </a:xfrm>
        </p:spPr>
        <p:txBody>
          <a:bodyPr>
            <a:noAutofit/>
          </a:bodyPr>
          <a:lstStyle/>
          <a:p>
            <a:r>
              <a:rPr lang="en-US" sz="3600" b="1" dirty="0"/>
              <a:t>Application Design</a:t>
            </a:r>
          </a:p>
        </p:txBody>
      </p:sp>
      <p:pic>
        <p:nvPicPr>
          <p:cNvPr id="3" name="Picture 2">
            <a:extLst>
              <a:ext uri="{FF2B5EF4-FFF2-40B4-BE49-F238E27FC236}">
                <a16:creationId xmlns:a16="http://schemas.microsoft.com/office/drawing/2014/main" id="{497B15CE-5412-4B36-8F8F-FECEC08DE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 y="0"/>
            <a:ext cx="13122003" cy="7380497"/>
          </a:xfrm>
          <a:prstGeom prst="rect">
            <a:avLst/>
          </a:prstGeom>
        </p:spPr>
      </p:pic>
    </p:spTree>
    <p:extLst>
      <p:ext uri="{BB962C8B-B14F-4D97-AF65-F5344CB8AC3E}">
        <p14:creationId xmlns:p14="http://schemas.microsoft.com/office/powerpoint/2010/main" val="170778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838200" y="365126"/>
            <a:ext cx="10515600" cy="315912"/>
          </a:xfrm>
        </p:spPr>
        <p:txBody>
          <a:bodyPr>
            <a:noAutofit/>
          </a:bodyPr>
          <a:lstStyle/>
          <a:p>
            <a:r>
              <a:rPr lang="en-US" sz="3600" b="1" dirty="0"/>
              <a:t>Components (1-3)</a:t>
            </a:r>
          </a:p>
        </p:txBody>
      </p:sp>
      <p:sp>
        <p:nvSpPr>
          <p:cNvPr id="5" name="Content Placeholder 2">
            <a:extLst>
              <a:ext uri="{FF2B5EF4-FFF2-40B4-BE49-F238E27FC236}">
                <a16:creationId xmlns:a16="http://schemas.microsoft.com/office/drawing/2014/main" id="{B7918BA5-4577-4F1F-8DEE-5D84C9A707EA}"/>
              </a:ext>
            </a:extLst>
          </p:cNvPr>
          <p:cNvSpPr>
            <a:spLocks noGrp="1"/>
          </p:cNvSpPr>
          <p:nvPr>
            <p:ph idx="1"/>
          </p:nvPr>
        </p:nvSpPr>
        <p:spPr>
          <a:xfrm>
            <a:off x="838200" y="1253330"/>
            <a:ext cx="5257800" cy="5604669"/>
          </a:xfrm>
        </p:spPr>
        <p:txBody>
          <a:bodyPr>
            <a:noAutofit/>
          </a:bodyPr>
          <a:lstStyle/>
          <a:p>
            <a:pPr marL="0" indent="0">
              <a:buNone/>
            </a:pP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Model Objects (Beans)</a:t>
            </a:r>
            <a:endParaRPr lang="en-US" sz="1600" b="1" dirty="0">
              <a:solidFill>
                <a:srgbClr val="FF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AuctionDetails</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Item</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PlaceableOffer</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Data Access Objects (Classes)</a:t>
            </a:r>
            <a:endParaRPr lang="en-US" sz="1600" b="1" dirty="0">
              <a:solidFill>
                <a:srgbClr val="FF0000"/>
              </a:solidFill>
              <a:effectLst/>
              <a:latin typeface="Calibri" panose="020F0502020204030204" pitchFamily="34" charset="0"/>
              <a:ea typeface="Calibri" panose="020F0502020204030204" pitchFamily="34" charset="0"/>
            </a:endParaRPr>
          </a:p>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AuctionDAO</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getWonAuctions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getAuctionDetails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getOpenAuctions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getClosedAuctions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457200" indent="0">
              <a:buNone/>
            </a:pPr>
            <a:r>
              <a:rPr lang="en-US" sz="1600" dirty="0" err="1">
                <a:solidFill>
                  <a:srgbClr val="000000"/>
                </a:solidFill>
                <a:latin typeface="Calibri" panose="020F0502020204030204" pitchFamily="34" charset="0"/>
                <a:ea typeface="Calibri" panose="020F0502020204030204" pitchFamily="34" charset="0"/>
                <a:cs typeface="Calibri" panose="020F0502020204030204" pitchFamily="34" charset="0"/>
              </a:rPr>
              <a:t>getAuctionsByIds</a:t>
            </a: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latin typeface="Calibri" panose="020F0502020204030204" pitchFamily="34" charset="0"/>
                <a:ea typeface="Calibri" panose="020F0502020204030204" pitchFamily="34" charset="0"/>
                <a:cs typeface="Calibri" panose="020F0502020204030204" pitchFamily="34" charset="0"/>
              </a:rPr>
              <a:t>auctionIds</a:t>
            </a: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findValidAuctions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requestorId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searchQuery</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closeAuction</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insertAuction</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6" name="Content Placeholder 2">
            <a:extLst>
              <a:ext uri="{FF2B5EF4-FFF2-40B4-BE49-F238E27FC236}">
                <a16:creationId xmlns:a16="http://schemas.microsoft.com/office/drawing/2014/main" id="{F4CCBB2E-1D6B-4099-9D6E-5A21CEB9D867}"/>
              </a:ext>
            </a:extLst>
          </p:cNvPr>
          <p:cNvSpPr txBox="1">
            <a:spLocks/>
          </p:cNvSpPr>
          <p:nvPr/>
        </p:nvSpPr>
        <p:spPr>
          <a:xfrm>
            <a:off x="6096000" y="1253328"/>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ItemDAO</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insertItem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(item)</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getItem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a:t>
            </a:r>
            <a:endParaRPr lang="en-US" sz="1600" dirty="0">
              <a:solidFill>
                <a:srgbClr val="000000"/>
              </a:solidFill>
              <a:effectLst/>
              <a:latin typeface="Calibri" panose="020F0502020204030204" pitchFamily="34" charset="0"/>
              <a:ea typeface="Calibri" panose="020F0502020204030204" pitchFamily="34" charset="0"/>
            </a:endParaRPr>
          </a:p>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OfferDAO</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placeOffer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placeableOffer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getOffers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getLastOffererId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UserDAO</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getuserId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(username, password)</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getBuyer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7515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2358</Words>
  <Application>Microsoft Office PowerPoint</Application>
  <PresentationFormat>Widescreen</PresentationFormat>
  <Paragraphs>226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PowerPoint Presentation</vt:lpstr>
      <vt:lpstr>Data Analysis</vt:lpstr>
      <vt:lpstr>Data Analysis</vt:lpstr>
      <vt:lpstr>Local Database Schema (1-3)</vt:lpstr>
      <vt:lpstr>Local Database Schema (2-3)</vt:lpstr>
      <vt:lpstr>Local Database Schema (3-3)</vt:lpstr>
      <vt:lpstr>Application Requirement Analysis</vt:lpstr>
      <vt:lpstr>Application Design</vt:lpstr>
      <vt:lpstr>Components (1-3)</vt:lpstr>
      <vt:lpstr>Components (2-3)</vt:lpstr>
      <vt:lpstr>Components (3-3)</vt:lpstr>
      <vt:lpstr>Event Check Login</vt:lpstr>
      <vt:lpstr>Authentication Filter</vt:lpstr>
      <vt:lpstr>Event Show Index</vt:lpstr>
      <vt:lpstr>Event Show Home Section</vt:lpstr>
      <vt:lpstr>Event Search Auctions</vt:lpstr>
      <vt:lpstr>Event Show Offers Section</vt:lpstr>
      <vt:lpstr>Event Place Offer</vt:lpstr>
      <vt:lpstr>PowerPoint Presentation</vt:lpstr>
      <vt:lpstr>Event Show Auction Details Section</vt:lpstr>
      <vt:lpstr>Event Close Auction</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EBUY</dc:title>
  <dc:creator>Mattia</dc:creator>
  <cp:lastModifiedBy>Mattia</cp:lastModifiedBy>
  <cp:revision>67</cp:revision>
  <dcterms:created xsi:type="dcterms:W3CDTF">2021-07-10T15:04:51Z</dcterms:created>
  <dcterms:modified xsi:type="dcterms:W3CDTF">2021-07-21T16:47:50Z</dcterms:modified>
</cp:coreProperties>
</file>