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EEEA1C-8BF6-4027-A94A-4B57BE4D1B71}">
  <a:tblStyle styleId="{5AEEEA1C-8BF6-4027-A94A-4B57BE4D1B7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1" name="Google Shape;3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1" name="Google Shape;3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3" name="Google Shape;3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1" name="Google Shape;2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9" name="Google Shape;2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384175" y="2332037"/>
            <a:ext cx="6270625" cy="174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La punteggiatura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/>
          <p:nvPr/>
        </p:nvSpPr>
        <p:spPr>
          <a:xfrm>
            <a:off x="323850" y="287337"/>
            <a:ext cx="84153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Altri segni</a:t>
            </a:r>
            <a:endParaRPr/>
          </a:p>
        </p:txBody>
      </p:sp>
      <p:cxnSp>
        <p:nvCxnSpPr>
          <p:cNvPr id="304" name="Google Shape;304;p22"/>
          <p:cNvCxnSpPr/>
          <p:nvPr/>
        </p:nvCxnSpPr>
        <p:spPr>
          <a:xfrm>
            <a:off x="434975" y="936625"/>
            <a:ext cx="830421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5" name="Google Shape;305;p22"/>
          <p:cNvSpPr txBox="1"/>
          <p:nvPr/>
        </p:nvSpPr>
        <p:spPr>
          <a:xfrm>
            <a:off x="434975" y="1173162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306" name="Google Shape;306;p22"/>
          <p:cNvSpPr txBox="1"/>
          <p:nvPr/>
        </p:nvSpPr>
        <p:spPr>
          <a:xfrm>
            <a:off x="431800" y="2370137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( )</a:t>
            </a:r>
            <a:endParaRPr/>
          </a:p>
        </p:txBody>
      </p:sp>
      <p:sp>
        <p:nvSpPr>
          <p:cNvPr id="307" name="Google Shape;307;p22"/>
          <p:cNvSpPr txBox="1"/>
          <p:nvPr/>
        </p:nvSpPr>
        <p:spPr>
          <a:xfrm>
            <a:off x="434975" y="3890962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952500" y="1862137"/>
            <a:ext cx="3762375" cy="360362"/>
          </a:xfrm>
          <a:prstGeom prst="roundRect">
            <a:avLst>
              <a:gd fmla="val 3682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Stavo addentando una mela quando vidi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309" name="Google Shape;309;p22"/>
          <p:cNvSpPr txBox="1"/>
          <p:nvPr/>
        </p:nvSpPr>
        <p:spPr>
          <a:xfrm>
            <a:off x="877887" y="1493837"/>
            <a:ext cx="7932737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Sono sempre tre e segnalano l’interruzione di un discorso non concluso, lasciato in sospeso:</a:t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4192587" y="2024062"/>
            <a:ext cx="247650" cy="147637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852487" y="2697162"/>
            <a:ext cx="7886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Le parentesi tonde si usano sempre in coppia per racchiudere un inciso </a:t>
            </a:r>
            <a:b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oppure informazioni non indispensabili alla comprensione del testo.</a:t>
            </a:r>
            <a:endParaRPr/>
          </a:p>
        </p:txBody>
      </p:sp>
      <p:sp>
        <p:nvSpPr>
          <p:cNvPr id="312" name="Google Shape;312;p22"/>
          <p:cNvSpPr/>
          <p:nvPr/>
        </p:nvSpPr>
        <p:spPr>
          <a:xfrm>
            <a:off x="952500" y="3324225"/>
            <a:ext cx="6457950" cy="360362"/>
          </a:xfrm>
          <a:prstGeom prst="roundRect">
            <a:avLst>
              <a:gd fmla="val 3682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Carlos Fuentes 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1928-2012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fu uno scrittore messicano di fama internazionale.</a:t>
            </a:r>
            <a:endParaRPr/>
          </a:p>
        </p:txBody>
      </p:sp>
      <p:sp>
        <p:nvSpPr>
          <p:cNvPr id="313" name="Google Shape;313;p22"/>
          <p:cNvSpPr txBox="1"/>
          <p:nvPr/>
        </p:nvSpPr>
        <p:spPr>
          <a:xfrm>
            <a:off x="852487" y="2320925"/>
            <a:ext cx="1903412" cy="42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C86A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parentesi tonde</a:t>
            </a:r>
            <a:endParaRPr/>
          </a:p>
        </p:txBody>
      </p:sp>
      <p:sp>
        <p:nvSpPr>
          <p:cNvPr id="314" name="Google Shape;314;p22"/>
          <p:cNvSpPr txBox="1"/>
          <p:nvPr/>
        </p:nvSpPr>
        <p:spPr>
          <a:xfrm>
            <a:off x="877887" y="1168400"/>
            <a:ext cx="26987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86A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puntini di sospensione</a:t>
            </a:r>
            <a:endParaRPr/>
          </a:p>
        </p:txBody>
      </p:sp>
      <p:sp>
        <p:nvSpPr>
          <p:cNvPr id="315" name="Google Shape;315;p22"/>
          <p:cNvSpPr/>
          <p:nvPr/>
        </p:nvSpPr>
        <p:spPr>
          <a:xfrm>
            <a:off x="2260600" y="3403600"/>
            <a:ext cx="158750" cy="227012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3173412" y="3403600"/>
            <a:ext cx="158750" cy="227012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>
            <a:off x="877887" y="3859212"/>
            <a:ext cx="993775" cy="42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C86A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lineetta</a:t>
            </a:r>
            <a:endParaRPr/>
          </a:p>
        </p:txBody>
      </p:sp>
      <p:sp>
        <p:nvSpPr>
          <p:cNvPr id="318" name="Google Shape;318;p22"/>
          <p:cNvSpPr txBox="1"/>
          <p:nvPr/>
        </p:nvSpPr>
        <p:spPr>
          <a:xfrm>
            <a:off x="879475" y="4194175"/>
            <a:ext cx="3313112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Si usa per: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introdurre un discorso diretto</a:t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952500" y="4902200"/>
            <a:ext cx="2141537" cy="358775"/>
          </a:xfrm>
          <a:prstGeom prst="roundRect">
            <a:avLst>
              <a:gd fmla="val 3682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Ciao Pablo! Come va?</a:t>
            </a:r>
            <a:endParaRPr/>
          </a:p>
        </p:txBody>
      </p:sp>
      <p:sp>
        <p:nvSpPr>
          <p:cNvPr id="320" name="Google Shape;320;p22"/>
          <p:cNvSpPr/>
          <p:nvPr/>
        </p:nvSpPr>
        <p:spPr>
          <a:xfrm>
            <a:off x="952500" y="5343525"/>
            <a:ext cx="3365500" cy="358775"/>
          </a:xfrm>
          <a:prstGeom prst="roundRect">
            <a:avLst>
              <a:gd fmla="val 3682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Bene, grazie! Che fai da queste parti?</a:t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1017587" y="4967287"/>
            <a:ext cx="158750" cy="227012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2"/>
          <p:cNvSpPr/>
          <p:nvPr/>
        </p:nvSpPr>
        <p:spPr>
          <a:xfrm>
            <a:off x="1012825" y="5416550"/>
            <a:ext cx="158750" cy="227012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4845050" y="5127625"/>
            <a:ext cx="3522662" cy="1095375"/>
          </a:xfrm>
          <a:prstGeom prst="roundRect">
            <a:avLst>
              <a:gd fmla="val 1677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La signora Carla veste sempre abiti raffinati 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i maglioni solo se di cachemire 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e parla con pacatezza in ogni situazione.</a:t>
            </a:r>
            <a:endParaRPr/>
          </a:p>
        </p:txBody>
      </p:sp>
      <p:sp>
        <p:nvSpPr>
          <p:cNvPr id="324" name="Google Shape;324;p22"/>
          <p:cNvSpPr txBox="1"/>
          <p:nvPr/>
        </p:nvSpPr>
        <p:spPr>
          <a:xfrm>
            <a:off x="4489450" y="4484687"/>
            <a:ext cx="4572000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delimitare un inciso, in sostituzione</a:t>
            </a:r>
            <a:b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di parentesi o virgole</a:t>
            </a:r>
            <a:endParaRPr/>
          </a:p>
        </p:txBody>
      </p:sp>
      <p:sp>
        <p:nvSpPr>
          <p:cNvPr id="325" name="Google Shape;325;p22"/>
          <p:cNvSpPr/>
          <p:nvPr/>
        </p:nvSpPr>
        <p:spPr>
          <a:xfrm>
            <a:off x="5562600" y="5491162"/>
            <a:ext cx="158750" cy="157162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4932362" y="5730875"/>
            <a:ext cx="158750" cy="157162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22"/>
          <p:cNvCxnSpPr/>
          <p:nvPr/>
        </p:nvCxnSpPr>
        <p:spPr>
          <a:xfrm>
            <a:off x="434975" y="6450012"/>
            <a:ext cx="6858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8" name="Google Shape;328;p22"/>
          <p:cNvSpPr txBox="1"/>
          <p:nvPr/>
        </p:nvSpPr>
        <p:spPr>
          <a:xfrm>
            <a:off x="323850" y="6450012"/>
            <a:ext cx="5695950" cy="23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La punteggiatura </a:t>
            </a:r>
            <a:r>
              <a:rPr b="0" i="0" lang="en-US" sz="1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&gt; Altri segni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/>
        </p:nvSpPr>
        <p:spPr>
          <a:xfrm>
            <a:off x="323850" y="287337"/>
            <a:ext cx="81708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Altri segni</a:t>
            </a:r>
            <a:endParaRPr/>
          </a:p>
        </p:txBody>
      </p:sp>
      <p:cxnSp>
        <p:nvCxnSpPr>
          <p:cNvPr id="334" name="Google Shape;334;p23"/>
          <p:cNvCxnSpPr/>
          <p:nvPr/>
        </p:nvCxnSpPr>
        <p:spPr>
          <a:xfrm>
            <a:off x="434975" y="936625"/>
            <a:ext cx="830421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5" name="Google Shape;335;p23"/>
          <p:cNvSpPr txBox="1"/>
          <p:nvPr/>
        </p:nvSpPr>
        <p:spPr>
          <a:xfrm>
            <a:off x="323850" y="6450012"/>
            <a:ext cx="5695950" cy="23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La punteggiatura </a:t>
            </a:r>
            <a:r>
              <a:rPr b="0" i="0" lang="en-US" sz="1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&gt; Altri segni</a:t>
            </a:r>
            <a:endParaRPr/>
          </a:p>
        </p:txBody>
      </p:sp>
      <p:cxnSp>
        <p:nvCxnSpPr>
          <p:cNvPr id="336" name="Google Shape;336;p23"/>
          <p:cNvCxnSpPr/>
          <p:nvPr/>
        </p:nvCxnSpPr>
        <p:spPr>
          <a:xfrm>
            <a:off x="434975" y="6450012"/>
            <a:ext cx="6858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7" name="Google Shape;337;p23"/>
          <p:cNvSpPr txBox="1"/>
          <p:nvPr/>
        </p:nvSpPr>
        <p:spPr>
          <a:xfrm>
            <a:off x="877887" y="1077912"/>
            <a:ext cx="1685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86A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virgolette alte</a:t>
            </a:r>
            <a:endParaRPr/>
          </a:p>
        </p:txBody>
      </p:sp>
      <p:sp>
        <p:nvSpPr>
          <p:cNvPr id="338" name="Google Shape;338;p23"/>
          <p:cNvSpPr txBox="1"/>
          <p:nvPr/>
        </p:nvSpPr>
        <p:spPr>
          <a:xfrm>
            <a:off x="434975" y="1082675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“ ”</a:t>
            </a:r>
            <a:endParaRPr/>
          </a:p>
        </p:txBody>
      </p:sp>
      <p:sp>
        <p:nvSpPr>
          <p:cNvPr id="339" name="Google Shape;339;p23"/>
          <p:cNvSpPr txBox="1"/>
          <p:nvPr/>
        </p:nvSpPr>
        <p:spPr>
          <a:xfrm>
            <a:off x="434975" y="1887537"/>
            <a:ext cx="360362" cy="358775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«»</a:t>
            </a:r>
            <a:endParaRPr/>
          </a:p>
        </p:txBody>
      </p:sp>
      <p:sp>
        <p:nvSpPr>
          <p:cNvPr id="340" name="Google Shape;340;p23"/>
          <p:cNvSpPr txBox="1"/>
          <p:nvPr/>
        </p:nvSpPr>
        <p:spPr>
          <a:xfrm>
            <a:off x="889000" y="1793875"/>
            <a:ext cx="19415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>
              <a:solidFill>
                <a:srgbClr val="AC86A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86A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virgolette basse</a:t>
            </a:r>
            <a:endParaRPr/>
          </a:p>
        </p:txBody>
      </p:sp>
      <p:sp>
        <p:nvSpPr>
          <p:cNvPr id="341" name="Google Shape;341;p23"/>
          <p:cNvSpPr txBox="1"/>
          <p:nvPr/>
        </p:nvSpPr>
        <p:spPr>
          <a:xfrm>
            <a:off x="877887" y="1871662"/>
            <a:ext cx="4760912" cy="251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Le virgolette si usano sempre in coppia per:</a:t>
            </a:r>
            <a:endParaRPr/>
          </a:p>
          <a:p>
            <a:pPr indent="-8890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introdurre un discorso diretto</a:t>
            </a:r>
            <a:b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23232"/>
              </a:buClr>
              <a:buSzPts val="600"/>
              <a:buFont typeface="Arial"/>
              <a:buNone/>
            </a:pPr>
            <a:r>
              <a:rPr b="0" i="0" lang="en-US" sz="6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-8890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riportare le parole esatte citate in un altro testo</a:t>
            </a:r>
            <a:b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1238250" y="3241675"/>
            <a:ext cx="4781550" cy="358775"/>
          </a:xfrm>
          <a:prstGeom prst="roundRect">
            <a:avLst>
              <a:gd fmla="val 3682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Un giorno, una mela vide un verme e urlò: 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Che schifo!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/>
          </a:p>
        </p:txBody>
      </p:sp>
      <p:sp>
        <p:nvSpPr>
          <p:cNvPr id="343" name="Google Shape;343;p23"/>
          <p:cNvSpPr/>
          <p:nvPr/>
        </p:nvSpPr>
        <p:spPr>
          <a:xfrm>
            <a:off x="4654550" y="3241675"/>
            <a:ext cx="174625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5684837" y="3241675"/>
            <a:ext cx="173037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1249362" y="4017962"/>
            <a:ext cx="7343775" cy="358775"/>
          </a:xfrm>
          <a:prstGeom prst="roundRect">
            <a:avLst>
              <a:gd fmla="val 3682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Sulla medaglia che portava appesa al collo c’era scritto 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Dimmi chi escludi, ti dirò chi sei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46" name="Google Shape;346;p23"/>
          <p:cNvSpPr/>
          <p:nvPr/>
        </p:nvSpPr>
        <p:spPr>
          <a:xfrm>
            <a:off x="8234362" y="4017962"/>
            <a:ext cx="173037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5684837" y="4017962"/>
            <a:ext cx="174625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1249362" y="1492250"/>
            <a:ext cx="6762750" cy="358775"/>
          </a:xfrm>
          <a:prstGeom prst="roundRect">
            <a:avLst>
              <a:gd fmla="val 3682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Sull’ultimo numero di 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International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ho letto un articolo curioso sui cibi transgenici.</a:t>
            </a: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3016250" y="1531937"/>
            <a:ext cx="174625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3"/>
          <p:cNvSpPr/>
          <p:nvPr/>
        </p:nvSpPr>
        <p:spPr>
          <a:xfrm>
            <a:off x="4054475" y="1531937"/>
            <a:ext cx="174625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3"/>
          <p:cNvSpPr txBox="1"/>
          <p:nvPr/>
        </p:nvSpPr>
        <p:spPr>
          <a:xfrm>
            <a:off x="434975" y="4406900"/>
            <a:ext cx="360362" cy="358775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/>
          </a:p>
        </p:txBody>
      </p:sp>
      <p:sp>
        <p:nvSpPr>
          <p:cNvPr id="352" name="Google Shape;352;p23"/>
          <p:cNvSpPr txBox="1"/>
          <p:nvPr/>
        </p:nvSpPr>
        <p:spPr>
          <a:xfrm>
            <a:off x="889000" y="4408487"/>
            <a:ext cx="1711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86A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trattino breve</a:t>
            </a:r>
            <a:endParaRPr/>
          </a:p>
        </p:txBody>
      </p:sp>
      <p:sp>
        <p:nvSpPr>
          <p:cNvPr id="353" name="Google Shape;353;p23"/>
          <p:cNvSpPr txBox="1"/>
          <p:nvPr/>
        </p:nvSpPr>
        <p:spPr>
          <a:xfrm>
            <a:off x="889000" y="4687887"/>
            <a:ext cx="8101012" cy="172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Si usa per:</a:t>
            </a:r>
            <a:endParaRPr/>
          </a:p>
          <a:p>
            <a:pPr indent="-889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unire due parole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600" u="none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indicare la divisione in sillabe e, quando termina la riga, segnalare l’a capo di parte di una parola</a:t>
            </a:r>
            <a:b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54" name="Google Shape;354;p23"/>
          <p:cNvSpPr/>
          <p:nvPr/>
        </p:nvSpPr>
        <p:spPr>
          <a:xfrm>
            <a:off x="1249362" y="5305425"/>
            <a:ext cx="2732087" cy="358775"/>
          </a:xfrm>
          <a:prstGeom prst="roundRect">
            <a:avLst>
              <a:gd fmla="val 3682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L’autostrada Torino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Milano.</a:t>
            </a:r>
            <a:endParaRPr/>
          </a:p>
        </p:txBody>
      </p:sp>
      <p:sp>
        <p:nvSpPr>
          <p:cNvPr id="355" name="Google Shape;355;p23"/>
          <p:cNvSpPr/>
          <p:nvPr/>
        </p:nvSpPr>
        <p:spPr>
          <a:xfrm>
            <a:off x="1249362" y="5962650"/>
            <a:ext cx="2732087" cy="358775"/>
          </a:xfrm>
          <a:prstGeom prst="roundRect">
            <a:avLst>
              <a:gd fmla="val 3682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nal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men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te, Finalmen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te.</a:t>
            </a:r>
            <a:endParaRPr/>
          </a:p>
        </p:txBody>
      </p:sp>
      <p:sp>
        <p:nvSpPr>
          <p:cNvPr id="356" name="Google Shape;356;p23"/>
          <p:cNvSpPr/>
          <p:nvPr/>
        </p:nvSpPr>
        <p:spPr>
          <a:xfrm>
            <a:off x="2800350" y="5445125"/>
            <a:ext cx="174625" cy="173037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3"/>
          <p:cNvSpPr/>
          <p:nvPr/>
        </p:nvSpPr>
        <p:spPr>
          <a:xfrm>
            <a:off x="1441450" y="6115050"/>
            <a:ext cx="174625" cy="15240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1743075" y="6115050"/>
            <a:ext cx="174625" cy="15240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3"/>
          <p:cNvSpPr/>
          <p:nvPr/>
        </p:nvSpPr>
        <p:spPr>
          <a:xfrm>
            <a:off x="2168525" y="6115050"/>
            <a:ext cx="174625" cy="15240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3190875" y="6115050"/>
            <a:ext cx="174625" cy="15240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/>
          <p:nvPr/>
        </p:nvSpPr>
        <p:spPr>
          <a:xfrm>
            <a:off x="323850" y="287337"/>
            <a:ext cx="81708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Altri segni</a:t>
            </a:r>
            <a:endParaRPr/>
          </a:p>
        </p:txBody>
      </p:sp>
      <p:cxnSp>
        <p:nvCxnSpPr>
          <p:cNvPr id="366" name="Google Shape;366;p24"/>
          <p:cNvCxnSpPr/>
          <p:nvPr/>
        </p:nvCxnSpPr>
        <p:spPr>
          <a:xfrm>
            <a:off x="434975" y="936625"/>
            <a:ext cx="830421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7" name="Google Shape;367;p24"/>
          <p:cNvSpPr txBox="1"/>
          <p:nvPr/>
        </p:nvSpPr>
        <p:spPr>
          <a:xfrm>
            <a:off x="323850" y="6450012"/>
            <a:ext cx="5695950" cy="23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La punteggiatura </a:t>
            </a:r>
            <a:r>
              <a:rPr b="0" i="0" lang="en-US" sz="1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&gt; Altri segni</a:t>
            </a:r>
            <a:endParaRPr/>
          </a:p>
        </p:txBody>
      </p:sp>
      <p:cxnSp>
        <p:nvCxnSpPr>
          <p:cNvPr id="368" name="Google Shape;368;p24"/>
          <p:cNvCxnSpPr/>
          <p:nvPr/>
        </p:nvCxnSpPr>
        <p:spPr>
          <a:xfrm>
            <a:off x="434975" y="6450012"/>
            <a:ext cx="6858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9" name="Google Shape;369;p24"/>
          <p:cNvSpPr txBox="1"/>
          <p:nvPr/>
        </p:nvSpPr>
        <p:spPr>
          <a:xfrm>
            <a:off x="877887" y="1077912"/>
            <a:ext cx="11985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86A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asterisco</a:t>
            </a:r>
            <a:endParaRPr/>
          </a:p>
        </p:txBody>
      </p:sp>
      <p:sp>
        <p:nvSpPr>
          <p:cNvPr id="370" name="Google Shape;370;p24"/>
          <p:cNvSpPr txBox="1"/>
          <p:nvPr/>
        </p:nvSpPr>
        <p:spPr>
          <a:xfrm>
            <a:off x="434975" y="1082675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71" name="Google Shape;371;p24"/>
          <p:cNvSpPr txBox="1"/>
          <p:nvPr/>
        </p:nvSpPr>
        <p:spPr>
          <a:xfrm>
            <a:off x="434975" y="3421062"/>
            <a:ext cx="360362" cy="358775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372" name="Google Shape;372;p24"/>
          <p:cNvSpPr txBox="1"/>
          <p:nvPr/>
        </p:nvSpPr>
        <p:spPr>
          <a:xfrm>
            <a:off x="877887" y="3157537"/>
            <a:ext cx="11731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>
              <a:solidFill>
                <a:srgbClr val="AC86A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86A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sbarretta</a:t>
            </a:r>
            <a:endParaRPr/>
          </a:p>
        </p:txBody>
      </p:sp>
      <p:sp>
        <p:nvSpPr>
          <p:cNvPr id="373" name="Google Shape;373;p24"/>
          <p:cNvSpPr txBox="1"/>
          <p:nvPr/>
        </p:nvSpPr>
        <p:spPr>
          <a:xfrm>
            <a:off x="877887" y="3268662"/>
            <a:ext cx="4760912" cy="251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Si usa per:</a:t>
            </a:r>
            <a:endParaRPr/>
          </a:p>
          <a:p>
            <a:pPr indent="-8890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segnalare un’alternativa tra due possibilità</a:t>
            </a:r>
            <a:b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23232"/>
              </a:buClr>
              <a:buSzPts val="600"/>
              <a:buFont typeface="Arial"/>
              <a:buNone/>
            </a:pPr>
            <a:r>
              <a:rPr b="0" i="0" lang="en-US" sz="6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-8890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segnalare due cifre, soprattutto nelle date</a:t>
            </a:r>
            <a:b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74" name="Google Shape;374;p24"/>
          <p:cNvSpPr/>
          <p:nvPr/>
        </p:nvSpPr>
        <p:spPr>
          <a:xfrm>
            <a:off x="1406525" y="4605337"/>
            <a:ext cx="4781550" cy="358775"/>
          </a:xfrm>
          <a:prstGeom prst="roundRect">
            <a:avLst>
              <a:gd fmla="val 3682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Occorre presentare il codice fiscale e/o la carta d’identità</a:t>
            </a:r>
            <a:endParaRPr/>
          </a:p>
        </p:txBody>
      </p:sp>
      <p:sp>
        <p:nvSpPr>
          <p:cNvPr id="375" name="Google Shape;375;p24"/>
          <p:cNvSpPr/>
          <p:nvPr/>
        </p:nvSpPr>
        <p:spPr>
          <a:xfrm>
            <a:off x="1406525" y="5349875"/>
            <a:ext cx="2786062" cy="358775"/>
          </a:xfrm>
          <a:prstGeom prst="roundRect">
            <a:avLst>
              <a:gd fmla="val 3682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Il 16/11 parteciperò al congresso </a:t>
            </a:r>
            <a:endParaRPr/>
          </a:p>
        </p:txBody>
      </p:sp>
      <p:sp>
        <p:nvSpPr>
          <p:cNvPr id="376" name="Google Shape;376;p24"/>
          <p:cNvSpPr txBox="1"/>
          <p:nvPr/>
        </p:nvSpPr>
        <p:spPr>
          <a:xfrm>
            <a:off x="919162" y="1517650"/>
            <a:ext cx="8101012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Si usa per: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    rimandare ad una nota (a piè di pagina)</a:t>
            </a:r>
            <a:endParaRPr b="0" i="0" sz="600" u="none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    ripetuto tre volte, per indicare che mancano o sono state cancellate parti di testo</a:t>
            </a:r>
            <a:b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77" name="Google Shape;377;p24"/>
          <p:cNvSpPr/>
          <p:nvPr/>
        </p:nvSpPr>
        <p:spPr>
          <a:xfrm>
            <a:off x="1797050" y="5410200"/>
            <a:ext cx="174625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4"/>
          <p:cNvSpPr/>
          <p:nvPr/>
        </p:nvSpPr>
        <p:spPr>
          <a:xfrm>
            <a:off x="4381500" y="4691062"/>
            <a:ext cx="174625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323850" y="287337"/>
            <a:ext cx="67405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 cos’è</a:t>
            </a:r>
            <a:endParaRPr/>
          </a:p>
        </p:txBody>
      </p:sp>
      <p:cxnSp>
        <p:nvCxnSpPr>
          <p:cNvPr id="94" name="Google Shape;94;p14"/>
          <p:cNvCxnSpPr/>
          <p:nvPr/>
        </p:nvCxnSpPr>
        <p:spPr>
          <a:xfrm>
            <a:off x="434975" y="936625"/>
            <a:ext cx="830421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5" name="Google Shape;95;p14"/>
          <p:cNvSpPr txBox="1"/>
          <p:nvPr/>
        </p:nvSpPr>
        <p:spPr>
          <a:xfrm>
            <a:off x="323850" y="6450012"/>
            <a:ext cx="5695950" cy="23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La punteggiatura </a:t>
            </a:r>
            <a:r>
              <a:rPr b="0" i="0" lang="en-US" sz="1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&gt; Che cos’è</a:t>
            </a:r>
            <a:endParaRPr/>
          </a:p>
        </p:txBody>
      </p:sp>
      <p:cxnSp>
        <p:nvCxnSpPr>
          <p:cNvPr id="96" name="Google Shape;96;p14"/>
          <p:cNvCxnSpPr/>
          <p:nvPr/>
        </p:nvCxnSpPr>
        <p:spPr>
          <a:xfrm>
            <a:off x="434975" y="6450012"/>
            <a:ext cx="6858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7" name="Google Shape;97;p14"/>
          <p:cNvSpPr txBox="1"/>
          <p:nvPr/>
        </p:nvSpPr>
        <p:spPr>
          <a:xfrm>
            <a:off x="323850" y="1057275"/>
            <a:ext cx="8415337" cy="82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i="0" lang="en-US" sz="2000" u="none" cap="none" strike="noStrik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punteggiatura</a:t>
            </a:r>
            <a:r>
              <a:rPr b="0" i="0" lang="en-US" sz="20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è un insieme di segni di interpunzione che indicano come </a:t>
            </a:r>
            <a:r>
              <a:rPr b="1" i="0" lang="en-US" sz="2000" u="none" cap="none" strike="noStrik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leggere e interpretare un testo scritto</a:t>
            </a:r>
            <a:r>
              <a:rPr b="0" i="0" lang="en-US" sz="20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320675" y="1979612"/>
            <a:ext cx="8418512" cy="474662"/>
          </a:xfrm>
          <a:prstGeom prst="wedgeRoundRectCallout">
            <a:avLst>
              <a:gd fmla="val 24" name="adj1"/>
              <a:gd fmla="val 15638" name="adj2"/>
              <a:gd fmla="val 0" name="adj3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Mentre Pablo stava mangiando una mela vide un verme e urlò che schifo                                                     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23850" y="2592387"/>
            <a:ext cx="8418512" cy="474662"/>
          </a:xfrm>
          <a:prstGeom prst="wedgeRoundRectCallout">
            <a:avLst>
              <a:gd fmla="val 24" name="adj1"/>
              <a:gd fmla="val 15638" name="adj2"/>
              <a:gd fmla="val 0" name="adj3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71437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Mentre Pablo stava mangiando</a:t>
            </a:r>
            <a:r>
              <a:rPr b="1" i="0" lang="en-US" sz="14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 una mela vide un verme e urlò </a:t>
            </a:r>
            <a:r>
              <a:rPr b="1" i="0" lang="en-US" sz="14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b="0" i="0" lang="en-US" sz="14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Che schifo</a:t>
            </a:r>
            <a:r>
              <a:rPr b="1" i="0" lang="en-US" sz="14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!»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320675" y="3205162"/>
            <a:ext cx="8418512" cy="474662"/>
          </a:xfrm>
          <a:prstGeom prst="wedgeRoundRectCallout">
            <a:avLst>
              <a:gd fmla="val 24" name="adj1"/>
              <a:gd fmla="val 15638" name="adj2"/>
              <a:gd fmla="val 0" name="adj3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71437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Mentre Pablo stava mangiando una mela</a:t>
            </a:r>
            <a:r>
              <a:rPr b="1" i="0" lang="en-US" sz="14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 vide un verme e urlò </a:t>
            </a:r>
            <a:r>
              <a:rPr b="1" i="0" lang="en-US" sz="14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b="0" i="0" lang="en-US" sz="14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Che schifo!</a:t>
            </a:r>
            <a:r>
              <a:rPr b="1" i="0" lang="en-US" sz="14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736600" y="4618037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736600" y="4170362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736600" y="5513387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736600" y="5065712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1095375" y="4214812"/>
            <a:ext cx="1928812" cy="1709737"/>
            <a:chOff x="590011" y="4018230"/>
            <a:chExt cx="1928815" cy="1711226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590011" y="4468469"/>
              <a:ext cx="1928815" cy="360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80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virgola</a:t>
              </a: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590011" y="4018230"/>
              <a:ext cx="1928815" cy="360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80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punto</a:t>
              </a: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590011" y="5368947"/>
              <a:ext cx="1928815" cy="360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80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due punti</a:t>
              </a:r>
              <a:endParaRPr/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590011" y="4906798"/>
              <a:ext cx="1928815" cy="360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80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punto e virgola</a:t>
              </a:r>
              <a:endParaRPr/>
            </a:p>
          </p:txBody>
        </p:sp>
      </p:grpSp>
      <p:sp>
        <p:nvSpPr>
          <p:cNvPr id="110" name="Google Shape;110;p14"/>
          <p:cNvSpPr txBox="1"/>
          <p:nvPr/>
        </p:nvSpPr>
        <p:spPr>
          <a:xfrm>
            <a:off x="3198812" y="4618037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3198812" y="4170362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3198812" y="5065712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198812" y="5513387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( )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3557587" y="4189412"/>
            <a:ext cx="2563812" cy="1716087"/>
            <a:chOff x="590405" y="4011084"/>
            <a:chExt cx="2563421" cy="1716787"/>
          </a:xfrm>
        </p:grpSpPr>
        <p:sp>
          <p:nvSpPr>
            <p:cNvPr id="115" name="Google Shape;115;p14"/>
            <p:cNvSpPr txBox="1"/>
            <p:nvPr/>
          </p:nvSpPr>
          <p:spPr>
            <a:xfrm>
              <a:off x="590405" y="4471647"/>
              <a:ext cx="2563421" cy="360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80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punto esclamativo</a:t>
              </a:r>
              <a:endParaRPr/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590405" y="4011084"/>
              <a:ext cx="2563421" cy="360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80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punto interrogativo</a:t>
              </a:r>
              <a:endParaRPr/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590405" y="5367362"/>
              <a:ext cx="2563421" cy="360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80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parentesi</a:t>
              </a:r>
              <a:endParaRPr/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590405" y="4919504"/>
              <a:ext cx="2563421" cy="360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80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puntini di sospensione</a:t>
              </a:r>
              <a:endParaRPr/>
            </a:p>
          </p:txBody>
        </p:sp>
      </p:grpSp>
      <p:sp>
        <p:nvSpPr>
          <p:cNvPr id="119" name="Google Shape;119;p14"/>
          <p:cNvSpPr txBox="1"/>
          <p:nvPr/>
        </p:nvSpPr>
        <p:spPr>
          <a:xfrm>
            <a:off x="6294437" y="4170362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“ ”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6294437" y="4618037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« »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6294437" y="5065712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/>
          </a:p>
        </p:txBody>
      </p:sp>
      <p:grpSp>
        <p:nvGrpSpPr>
          <p:cNvPr id="122" name="Google Shape;122;p14"/>
          <p:cNvGrpSpPr/>
          <p:nvPr/>
        </p:nvGrpSpPr>
        <p:grpSpPr>
          <a:xfrm>
            <a:off x="6682203" y="4206875"/>
            <a:ext cx="2023646" cy="1703390"/>
            <a:chOff x="590430" y="4011084"/>
            <a:chExt cx="2023645" cy="1704083"/>
          </a:xfrm>
        </p:grpSpPr>
        <p:sp>
          <p:nvSpPr>
            <p:cNvPr id="123" name="Google Shape;123;p14"/>
            <p:cNvSpPr txBox="1"/>
            <p:nvPr/>
          </p:nvSpPr>
          <p:spPr>
            <a:xfrm>
              <a:off x="590430" y="4458942"/>
              <a:ext cx="2023645" cy="360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80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virgolette basse</a:t>
              </a: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590430" y="4011084"/>
              <a:ext cx="2023645" cy="360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80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virgolette alte</a:t>
              </a:r>
              <a:endParaRPr/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590430" y="5354658"/>
              <a:ext cx="2023645" cy="360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80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trattino breve</a:t>
              </a:r>
              <a:endParaRPr/>
            </a:p>
          </p:txBody>
        </p:sp>
        <p:sp>
          <p:nvSpPr>
            <p:cNvPr id="126" name="Google Shape;126;p14"/>
            <p:cNvSpPr txBox="1"/>
            <p:nvPr/>
          </p:nvSpPr>
          <p:spPr>
            <a:xfrm>
              <a:off x="590430" y="4906800"/>
              <a:ext cx="2023645" cy="360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80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lineetta</a:t>
              </a:r>
              <a:endParaRPr/>
            </a:p>
          </p:txBody>
        </p:sp>
      </p:grpSp>
      <p:sp>
        <p:nvSpPr>
          <p:cNvPr id="127" name="Google Shape;127;p14"/>
          <p:cNvSpPr/>
          <p:nvPr/>
        </p:nvSpPr>
        <p:spPr>
          <a:xfrm>
            <a:off x="3971925" y="2643187"/>
            <a:ext cx="73025" cy="336550"/>
          </a:xfrm>
          <a:prstGeom prst="roundRect">
            <a:avLst>
              <a:gd fmla="val 4159" name="adj"/>
            </a:avLst>
          </a:prstGeom>
          <a:solidFill>
            <a:srgbClr val="AC86AF">
              <a:alpha val="5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6494462" y="2655887"/>
            <a:ext cx="127000" cy="336550"/>
          </a:xfrm>
          <a:prstGeom prst="roundRect">
            <a:avLst>
              <a:gd fmla="val 4159" name="adj"/>
            </a:avLst>
          </a:prstGeom>
          <a:solidFill>
            <a:srgbClr val="AC86AF">
              <a:alpha val="5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7413625" y="2652712"/>
            <a:ext cx="279400" cy="336550"/>
          </a:xfrm>
          <a:prstGeom prst="roundRect">
            <a:avLst>
              <a:gd fmla="val 4159" name="adj"/>
            </a:avLst>
          </a:prstGeom>
          <a:solidFill>
            <a:srgbClr val="AC86AF">
              <a:alpha val="5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6494462" y="3268662"/>
            <a:ext cx="127000" cy="336550"/>
          </a:xfrm>
          <a:prstGeom prst="roundRect">
            <a:avLst>
              <a:gd fmla="val 4159" name="adj"/>
            </a:avLst>
          </a:prstGeom>
          <a:solidFill>
            <a:srgbClr val="AC86AF">
              <a:alpha val="5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4743450" y="3259137"/>
            <a:ext cx="73025" cy="336550"/>
          </a:xfrm>
          <a:prstGeom prst="roundRect">
            <a:avLst>
              <a:gd fmla="val 4159" name="adj"/>
            </a:avLst>
          </a:prstGeom>
          <a:solidFill>
            <a:srgbClr val="AC86AF">
              <a:alpha val="5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7413625" y="3255962"/>
            <a:ext cx="279400" cy="336550"/>
          </a:xfrm>
          <a:prstGeom prst="roundRect">
            <a:avLst>
              <a:gd fmla="val 4159" name="adj"/>
            </a:avLst>
          </a:prstGeom>
          <a:solidFill>
            <a:srgbClr val="AC86AF">
              <a:alpha val="5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6294437" y="5513387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/>
        </p:nvSpPr>
        <p:spPr>
          <a:xfrm>
            <a:off x="323850" y="287337"/>
            <a:ext cx="67405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che cosa serve</a:t>
            </a:r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34975" y="936625"/>
            <a:ext cx="830421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0" name="Google Shape;140;p15"/>
          <p:cNvSpPr txBox="1"/>
          <p:nvPr/>
        </p:nvSpPr>
        <p:spPr>
          <a:xfrm>
            <a:off x="323850" y="6450012"/>
            <a:ext cx="5695950" cy="23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La punteggiatura </a:t>
            </a:r>
            <a:r>
              <a:rPr b="0" i="0" lang="en-US" sz="1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&gt; A che cosa serve</a:t>
            </a:r>
            <a:endParaRPr/>
          </a:p>
        </p:txBody>
      </p:sp>
      <p:cxnSp>
        <p:nvCxnSpPr>
          <p:cNvPr id="141" name="Google Shape;141;p15"/>
          <p:cNvCxnSpPr/>
          <p:nvPr/>
        </p:nvCxnSpPr>
        <p:spPr>
          <a:xfrm>
            <a:off x="434975" y="6450012"/>
            <a:ext cx="6858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42" name="Google Shape;142;p15"/>
          <p:cNvGrpSpPr/>
          <p:nvPr/>
        </p:nvGrpSpPr>
        <p:grpSpPr>
          <a:xfrm>
            <a:off x="128587" y="1460500"/>
            <a:ext cx="7699375" cy="749300"/>
            <a:chOff x="128016" y="1516747"/>
            <a:chExt cx="7699248" cy="749421"/>
          </a:xfrm>
        </p:grpSpPr>
        <p:sp>
          <p:nvSpPr>
            <p:cNvPr id="143" name="Google Shape;143;p15"/>
            <p:cNvSpPr txBox="1"/>
            <p:nvPr/>
          </p:nvSpPr>
          <p:spPr>
            <a:xfrm>
              <a:off x="128016" y="1516747"/>
              <a:ext cx="7699248" cy="749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1425" spcFirstLastPara="1" rIns="91425" wrap="square" tIns="46800">
              <a:noAutofit/>
            </a:bodyPr>
            <a:lstStyle/>
            <a:p>
              <a:pPr indent="0" lvl="0" marL="8636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C86A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AC86AF"/>
                  </a:solidFill>
                  <a:latin typeface="Arial"/>
                  <a:ea typeface="Arial"/>
                  <a:cs typeface="Arial"/>
                  <a:sym typeface="Arial"/>
                </a:rPr>
                <a:t>separare le diverse parti di una frase o di un periodo, </a:t>
              </a:r>
              <a:br>
                <a:rPr b="1" i="0" lang="en-US" sz="1800" u="none">
                  <a:solidFill>
                    <a:srgbClr val="AC86A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>
                  <a:solidFill>
                    <a:srgbClr val="AC86AF"/>
                  </a:solidFill>
                  <a:latin typeface="Arial"/>
                  <a:ea typeface="Arial"/>
                  <a:cs typeface="Arial"/>
                  <a:sym typeface="Arial"/>
                </a:rPr>
                <a:t>specificandone la funzione logica</a:t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91547" y="1664409"/>
              <a:ext cx="360357" cy="215935"/>
            </a:xfrm>
            <a:prstGeom prst="rightArrow">
              <a:avLst>
                <a:gd fmla="val 15128" name="adj1"/>
                <a:gd fmla="val 50000" name="adj2"/>
              </a:avLst>
            </a:prstGeom>
            <a:solidFill>
              <a:srgbClr val="AC86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5"/>
          <p:cNvSpPr txBox="1"/>
          <p:nvPr/>
        </p:nvSpPr>
        <p:spPr>
          <a:xfrm>
            <a:off x="323850" y="1033462"/>
            <a:ext cx="30892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La punteggiatura serve a:</a:t>
            </a:r>
            <a:endParaRPr/>
          </a:p>
        </p:txBody>
      </p:sp>
      <p:grpSp>
        <p:nvGrpSpPr>
          <p:cNvPr id="146" name="Google Shape;146;p15"/>
          <p:cNvGrpSpPr/>
          <p:nvPr/>
        </p:nvGrpSpPr>
        <p:grpSpPr>
          <a:xfrm>
            <a:off x="579437" y="2547937"/>
            <a:ext cx="4184650" cy="850900"/>
            <a:chOff x="851916" y="2975056"/>
            <a:chExt cx="4461506" cy="850827"/>
          </a:xfrm>
        </p:grpSpPr>
        <p:sp>
          <p:nvSpPr>
            <p:cNvPr id="147" name="Google Shape;147;p15"/>
            <p:cNvSpPr/>
            <p:nvPr/>
          </p:nvSpPr>
          <p:spPr>
            <a:xfrm>
              <a:off x="851916" y="2975056"/>
              <a:ext cx="4354876" cy="468272"/>
            </a:xfrm>
            <a:prstGeom prst="roundRect">
              <a:avLst>
                <a:gd fmla="val 16667" name="adj"/>
              </a:avLst>
            </a:prstGeom>
            <a:solidFill>
              <a:srgbClr val="ECEC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Mentre </a:t>
              </a:r>
              <a:r>
                <a:rPr b="1" i="0" lang="en-US" sz="1600" u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Pablo</a:t>
              </a:r>
              <a:r>
                <a:rPr b="0" i="0" lang="en-US" sz="1600" u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 stava mangiando </a:t>
              </a:r>
              <a:r>
                <a:rPr b="1" i="0" lang="en-US" sz="1600" u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una mela</a:t>
              </a:r>
              <a:endParaRPr/>
            </a:p>
          </p:txBody>
        </p:sp>
        <p:sp>
          <p:nvSpPr>
            <p:cNvPr id="148" name="Google Shape;148;p15"/>
            <p:cNvSpPr txBox="1"/>
            <p:nvPr/>
          </p:nvSpPr>
          <p:spPr>
            <a:xfrm>
              <a:off x="1643771" y="3442558"/>
              <a:ext cx="738563" cy="24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soggetto</a:t>
              </a:r>
              <a:endParaRPr/>
            </a:p>
          </p:txBody>
        </p:sp>
        <p:sp>
          <p:nvSpPr>
            <p:cNvPr id="149" name="Google Shape;149;p15"/>
            <p:cNvSpPr txBox="1"/>
            <p:nvPr/>
          </p:nvSpPr>
          <p:spPr>
            <a:xfrm>
              <a:off x="3747876" y="3425993"/>
              <a:ext cx="1565546" cy="399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complemento </a:t>
              </a:r>
              <a:br>
                <a:rPr b="0" i="0" lang="en-US" sz="1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oggetto</a:t>
              </a:r>
              <a:endParaRPr/>
            </a:p>
          </p:txBody>
        </p:sp>
      </p:grpSp>
      <p:sp>
        <p:nvSpPr>
          <p:cNvPr id="150" name="Google Shape;150;p15"/>
          <p:cNvSpPr/>
          <p:nvPr/>
        </p:nvSpPr>
        <p:spPr>
          <a:xfrm>
            <a:off x="1358900" y="2624137"/>
            <a:ext cx="598487" cy="3365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3559175" y="2624137"/>
            <a:ext cx="954087" cy="3365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4673600" y="2654300"/>
            <a:ext cx="255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5038725" y="2552700"/>
            <a:ext cx="1619250" cy="4635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vide </a:t>
            </a:r>
            <a:r>
              <a:rPr b="1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un verme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5561012" y="2620962"/>
            <a:ext cx="968375" cy="3365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5519737" y="3013075"/>
            <a:ext cx="10779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complemento </a:t>
            </a:r>
            <a:br>
              <a:rPr b="0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oggetto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1722437" y="2282825"/>
            <a:ext cx="16081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proposizione subordinata</a:t>
            </a:r>
            <a:endParaRPr/>
          </a:p>
        </p:txBody>
      </p:sp>
      <p:sp>
        <p:nvSpPr>
          <p:cNvPr id="157" name="Google Shape;157;p15"/>
          <p:cNvSpPr txBox="1"/>
          <p:nvPr/>
        </p:nvSpPr>
        <p:spPr>
          <a:xfrm>
            <a:off x="5103812" y="2271712"/>
            <a:ext cx="14890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proposizione principale</a:t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6632575" y="2654300"/>
            <a:ext cx="255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584200" y="3938587"/>
            <a:ext cx="3182937" cy="4683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Mentre </a:t>
            </a:r>
            <a:r>
              <a:rPr b="1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Pablo</a:t>
            </a:r>
            <a:r>
              <a:rPr b="0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stava mangiando</a:t>
            </a:r>
            <a:endParaRPr/>
          </a:p>
        </p:txBody>
      </p:sp>
      <p:sp>
        <p:nvSpPr>
          <p:cNvPr id="160" name="Google Shape;160;p15"/>
          <p:cNvSpPr txBox="1"/>
          <p:nvPr/>
        </p:nvSpPr>
        <p:spPr>
          <a:xfrm>
            <a:off x="1317625" y="4405312"/>
            <a:ext cx="6921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soggetto</a:t>
            </a:r>
            <a:endParaRPr/>
          </a:p>
        </p:txBody>
      </p:sp>
      <p:sp>
        <p:nvSpPr>
          <p:cNvPr id="161" name="Google Shape;161;p15"/>
          <p:cNvSpPr txBox="1"/>
          <p:nvPr/>
        </p:nvSpPr>
        <p:spPr>
          <a:xfrm>
            <a:off x="4191000" y="4406900"/>
            <a:ext cx="75088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soggetto</a:t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1357312" y="4002087"/>
            <a:ext cx="598487" cy="3365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3790950" y="4043362"/>
            <a:ext cx="255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4016375" y="3943350"/>
            <a:ext cx="2765425" cy="46196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una mela</a:t>
            </a:r>
            <a:r>
              <a:rPr b="0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vide un </a:t>
            </a:r>
            <a:r>
              <a:rPr b="1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verme</a:t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5757862" y="4011612"/>
            <a:ext cx="647700" cy="3365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5580062" y="4403725"/>
            <a:ext cx="10620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complemento </a:t>
            </a:r>
            <a:br>
              <a:rPr b="0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oggetto</a:t>
            </a:r>
            <a:endParaRPr/>
          </a:p>
        </p:txBody>
      </p:sp>
      <p:sp>
        <p:nvSpPr>
          <p:cNvPr id="167" name="Google Shape;167;p15"/>
          <p:cNvSpPr txBox="1"/>
          <p:nvPr/>
        </p:nvSpPr>
        <p:spPr>
          <a:xfrm>
            <a:off x="1308100" y="3651250"/>
            <a:ext cx="1606550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proposizione subordinata</a:t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4692650" y="3643312"/>
            <a:ext cx="14890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proposizione principale</a:t>
            </a:r>
            <a:endParaRPr/>
          </a:p>
        </p:txBody>
      </p:sp>
      <p:sp>
        <p:nvSpPr>
          <p:cNvPr id="169" name="Google Shape;169;p15"/>
          <p:cNvSpPr txBox="1"/>
          <p:nvPr/>
        </p:nvSpPr>
        <p:spPr>
          <a:xfrm>
            <a:off x="6789737" y="4043362"/>
            <a:ext cx="255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4092575" y="4002087"/>
            <a:ext cx="946150" cy="3365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p15"/>
          <p:cNvGrpSpPr/>
          <p:nvPr/>
        </p:nvGrpSpPr>
        <p:grpSpPr>
          <a:xfrm>
            <a:off x="127000" y="4746625"/>
            <a:ext cx="7699375" cy="749300"/>
            <a:chOff x="128016" y="1516747"/>
            <a:chExt cx="7699248" cy="749421"/>
          </a:xfrm>
        </p:grpSpPr>
        <p:sp>
          <p:nvSpPr>
            <p:cNvPr id="172" name="Google Shape;172;p15"/>
            <p:cNvSpPr txBox="1"/>
            <p:nvPr/>
          </p:nvSpPr>
          <p:spPr>
            <a:xfrm>
              <a:off x="128016" y="1516747"/>
              <a:ext cx="7699248" cy="749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1425" spcFirstLastPara="1" rIns="91425" wrap="square" tIns="46800">
              <a:noAutofit/>
            </a:bodyPr>
            <a:lstStyle/>
            <a:p>
              <a:pPr indent="0" lvl="0" marL="8636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C86A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AC86AF"/>
                  </a:solidFill>
                  <a:latin typeface="Arial"/>
                  <a:ea typeface="Arial"/>
                  <a:cs typeface="Arial"/>
                  <a:sym typeface="Arial"/>
                </a:rPr>
                <a:t>suggerire l’intonazione</a:t>
              </a:r>
              <a:r>
                <a:rPr b="0" i="0" lang="en-US" sz="1800" u="none">
                  <a:solidFill>
                    <a:srgbClr val="D9D9D9"/>
                  </a:solidFill>
                  <a:latin typeface="Arial"/>
                  <a:ea typeface="Arial"/>
                  <a:cs typeface="Arial"/>
                  <a:sym typeface="Arial"/>
                </a:rPr>
                <a:t>, agevolando in tal modo </a:t>
              </a:r>
              <a:endParaRPr/>
            </a:p>
            <a:p>
              <a:pPr indent="0" lvl="0" marL="8636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D9D9D9"/>
                  </a:solidFill>
                  <a:latin typeface="Arial"/>
                  <a:ea typeface="Arial"/>
                  <a:cs typeface="Arial"/>
                  <a:sym typeface="Arial"/>
                </a:rPr>
                <a:t>la comprensione del testo:</a:t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91548" y="1664409"/>
              <a:ext cx="360356" cy="215935"/>
            </a:xfrm>
            <a:prstGeom prst="rightArrow">
              <a:avLst>
                <a:gd fmla="val 15128" name="adj1"/>
                <a:gd fmla="val 50000" name="adj2"/>
              </a:avLst>
            </a:prstGeom>
            <a:solidFill>
              <a:srgbClr val="AC86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5"/>
          <p:cNvSpPr txBox="1"/>
          <p:nvPr/>
        </p:nvSpPr>
        <p:spPr>
          <a:xfrm>
            <a:off x="1012825" y="5540375"/>
            <a:ext cx="5208587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Pablo ha mangiato un verme.</a:t>
            </a:r>
            <a:r>
              <a:rPr b="1" i="1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affermazione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Pablo ha mangiato un verme!</a:t>
            </a:r>
            <a:r>
              <a:rPr b="1" i="1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esclamazione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Pablo ha mangiato un verme?</a:t>
            </a:r>
            <a:r>
              <a:rPr b="1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0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interrogazione</a:t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3616325" y="5656262"/>
            <a:ext cx="360362" cy="146050"/>
          </a:xfrm>
          <a:prstGeom prst="rightArrow">
            <a:avLst>
              <a:gd fmla="val 17223" name="adj1"/>
              <a:gd fmla="val 50000" name="adj2"/>
            </a:avLst>
          </a:prstGeom>
          <a:solidFill>
            <a:srgbClr val="AC86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3616325" y="5854700"/>
            <a:ext cx="360362" cy="146050"/>
          </a:xfrm>
          <a:prstGeom prst="rightArrow">
            <a:avLst>
              <a:gd fmla="val 17223" name="adj1"/>
              <a:gd fmla="val 50000" name="adj2"/>
            </a:avLst>
          </a:prstGeom>
          <a:solidFill>
            <a:srgbClr val="AC86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616325" y="6057900"/>
            <a:ext cx="360362" cy="146050"/>
          </a:xfrm>
          <a:prstGeom prst="rightArrow">
            <a:avLst>
              <a:gd fmla="val 17223" name="adj1"/>
              <a:gd fmla="val 50000" name="adj2"/>
            </a:avLst>
          </a:prstGeom>
          <a:solidFill>
            <a:srgbClr val="AC86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/>
        </p:nvSpPr>
        <p:spPr>
          <a:xfrm>
            <a:off x="323850" y="287337"/>
            <a:ext cx="67405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Il punto</a:t>
            </a:r>
            <a:endParaRPr/>
          </a:p>
        </p:txBody>
      </p:sp>
      <p:cxnSp>
        <p:nvCxnSpPr>
          <p:cNvPr id="183" name="Google Shape;183;p16"/>
          <p:cNvCxnSpPr/>
          <p:nvPr/>
        </p:nvCxnSpPr>
        <p:spPr>
          <a:xfrm>
            <a:off x="434975" y="936625"/>
            <a:ext cx="830421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4" name="Google Shape;184;p16"/>
          <p:cNvSpPr txBox="1"/>
          <p:nvPr/>
        </p:nvSpPr>
        <p:spPr>
          <a:xfrm>
            <a:off x="323850" y="6450012"/>
            <a:ext cx="5695950" cy="23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La punteggiatura </a:t>
            </a:r>
            <a:r>
              <a:rPr b="0" i="0" lang="en-US" sz="1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&gt; Il punto</a:t>
            </a:r>
            <a:endParaRPr/>
          </a:p>
        </p:txBody>
      </p:sp>
      <p:cxnSp>
        <p:nvCxnSpPr>
          <p:cNvPr id="185" name="Google Shape;185;p16"/>
          <p:cNvCxnSpPr/>
          <p:nvPr/>
        </p:nvCxnSpPr>
        <p:spPr>
          <a:xfrm>
            <a:off x="434975" y="6450012"/>
            <a:ext cx="6858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6" name="Google Shape;186;p16"/>
          <p:cNvSpPr txBox="1"/>
          <p:nvPr/>
        </p:nvSpPr>
        <p:spPr>
          <a:xfrm>
            <a:off x="-566737" y="1063625"/>
            <a:ext cx="83629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398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Il punto, detto anche punto fermo, </a:t>
            </a:r>
            <a:r>
              <a:rPr b="1" i="0" lang="en-US" sz="2000" u="non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segnala una pausa lunga</a:t>
            </a:r>
            <a:r>
              <a:rPr b="0" i="0" lang="en-US" sz="20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perché </a:t>
            </a:r>
            <a:r>
              <a:rPr b="1" i="0" lang="en-US" sz="2000" u="non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indica</a:t>
            </a:r>
            <a:r>
              <a:rPr b="0" i="0" lang="en-US" sz="2000" u="non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la fine di una frase o di un periodo</a:t>
            </a:r>
            <a:r>
              <a:rPr b="0" i="0" lang="en-US" sz="20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87" name="Google Shape;187;p16"/>
          <p:cNvSpPr txBox="1"/>
          <p:nvPr/>
        </p:nvSpPr>
        <p:spPr>
          <a:xfrm>
            <a:off x="434975" y="1173162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6019800" y="4341812"/>
            <a:ext cx="2009775" cy="1095375"/>
          </a:xfrm>
          <a:prstGeom prst="wedgeRoundRectCallout">
            <a:avLst>
              <a:gd fmla="val -2127" name="adj1"/>
              <a:gd fmla="val 18962" name="adj2"/>
              <a:gd fmla="val 0" name="adj3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71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Dopo il punto si usa sempre la lettera maiuscola e, a volte, si va a capo.</a:t>
            </a: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189" name="Google Shape;189;p16"/>
          <p:cNvGraphicFramePr/>
          <p:nvPr/>
        </p:nvGraphicFramePr>
        <p:xfrm>
          <a:off x="884237" y="410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{5AEEEA1C-8BF6-4027-A94A-4B57BE4D1B71}</a:tableStyleId>
              </a:tblPr>
              <a:tblGrid>
                <a:gridCol w="933450"/>
                <a:gridCol w="311150"/>
                <a:gridCol w="4000500"/>
              </a:tblGrid>
              <a:tr h="3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Font typeface="Arial"/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D9D9D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a.C. </a:t>
                      </a:r>
                      <a:endParaRPr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D9D9D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Font typeface="Arial"/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D9D9D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avanti Cristo</a:t>
                      </a:r>
                      <a:endParaRPr/>
                    </a:p>
                  </a:txBody>
                  <a:tcPr marT="45700" marB="45700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Font typeface="Arial"/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D9D9D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A.N.P.I.</a:t>
                      </a:r>
                      <a:endParaRPr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D9D9D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Font typeface="Arial"/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D9D9D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Associazione Nazionale Partigiani Italiani</a:t>
                      </a:r>
                      <a:endParaRPr/>
                    </a:p>
                  </a:txBody>
                  <a:tcPr marT="45700" marB="45700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Font typeface="Arial"/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D9D9D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Sig. </a:t>
                      </a:r>
                      <a:endParaRPr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D9D9D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Font typeface="Arial"/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D9D9D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Signor</a:t>
                      </a:r>
                      <a:endParaRPr/>
                    </a:p>
                  </a:txBody>
                  <a:tcPr marT="45700" marB="45700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Font typeface="Arial"/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D9D9D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Prof.ssa</a:t>
                      </a:r>
                      <a:endParaRPr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D9D9D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Font typeface="Arial"/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D9D9D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Professoressa</a:t>
                      </a:r>
                      <a:endParaRPr/>
                    </a:p>
                  </a:txBody>
                  <a:tcPr marT="45700" marB="45700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Font typeface="Arial"/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D9D9D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p.za</a:t>
                      </a:r>
                      <a:endParaRPr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D9D9D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Font typeface="Arial"/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D9D9D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piazza</a:t>
                      </a:r>
                      <a:endParaRPr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  <p:sp>
        <p:nvSpPr>
          <p:cNvPr id="190" name="Google Shape;190;p16"/>
          <p:cNvSpPr txBox="1"/>
          <p:nvPr/>
        </p:nvSpPr>
        <p:spPr>
          <a:xfrm>
            <a:off x="884237" y="3663950"/>
            <a:ext cx="6319837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Si usa anche nelle sigle e nelle abbreviazioni:</a:t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977900" y="2014537"/>
            <a:ext cx="7142162" cy="1349375"/>
          </a:xfrm>
          <a:prstGeom prst="roundRect">
            <a:avLst>
              <a:gd fmla="val 196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1" marL="71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Pablo, con il suo fedele contrabbasso sulla spalla, uscì dal treno e dalla stazione sudato, nervoso e stanco</a:t>
            </a:r>
            <a:r>
              <a:rPr b="1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 E</a:t>
            </a:r>
            <a:r>
              <a:rPr b="0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ra in ritardo all’appuntamento e non sapeva dove fosse il locale</a:t>
            </a:r>
            <a:r>
              <a:rPr b="1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 V</a:t>
            </a:r>
            <a:r>
              <a:rPr b="0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icino alla stazione, gli avevano detto, in una delle viuzze che tagliano la strada che scende verso il centro</a:t>
            </a:r>
            <a:r>
              <a:rPr b="1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3106737" y="2454275"/>
            <a:ext cx="287337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1611312" y="2665412"/>
            <a:ext cx="263525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/>
        </p:nvSpPr>
        <p:spPr>
          <a:xfrm>
            <a:off x="323850" y="287337"/>
            <a:ext cx="67405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virgola</a:t>
            </a:r>
            <a:endParaRPr/>
          </a:p>
        </p:txBody>
      </p:sp>
      <p:cxnSp>
        <p:nvCxnSpPr>
          <p:cNvPr id="199" name="Google Shape;199;p17"/>
          <p:cNvCxnSpPr/>
          <p:nvPr/>
        </p:nvCxnSpPr>
        <p:spPr>
          <a:xfrm>
            <a:off x="434975" y="936625"/>
            <a:ext cx="830421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0" name="Google Shape;200;p17"/>
          <p:cNvSpPr txBox="1"/>
          <p:nvPr/>
        </p:nvSpPr>
        <p:spPr>
          <a:xfrm>
            <a:off x="323850" y="6450012"/>
            <a:ext cx="5695950" cy="23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La punteggiatura </a:t>
            </a:r>
            <a:r>
              <a:rPr b="0" i="0" lang="en-US" sz="1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&gt; La virgola</a:t>
            </a:r>
            <a:endParaRPr/>
          </a:p>
        </p:txBody>
      </p:sp>
      <p:cxnSp>
        <p:nvCxnSpPr>
          <p:cNvPr id="201" name="Google Shape;201;p17"/>
          <p:cNvCxnSpPr/>
          <p:nvPr/>
        </p:nvCxnSpPr>
        <p:spPr>
          <a:xfrm>
            <a:off x="434975" y="6450012"/>
            <a:ext cx="6858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2" name="Google Shape;202;p17"/>
          <p:cNvSpPr/>
          <p:nvPr/>
        </p:nvSpPr>
        <p:spPr>
          <a:xfrm>
            <a:off x="1631823" y="3555426"/>
            <a:ext cx="6680073" cy="2599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8875" lIns="8875" spcFirstLastPara="1" rIns="8875" wrap="square" tIns="8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14287" y="995362"/>
            <a:ext cx="9144000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74612" y="1893887"/>
            <a:ext cx="7300912" cy="381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8733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C86A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Si usa</a:t>
            </a:r>
            <a:r>
              <a:rPr b="1" i="0" lang="en-US" sz="2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7620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•"/>
            </a:pPr>
            <a:r>
              <a:rPr b="0" i="0" lang="en-US" sz="12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negli elenchi (tranne per l’ultimo elemento che solitamente viene introdotto dalla congiunzione e)</a:t>
            </a:r>
            <a:endParaRPr/>
          </a:p>
          <a:p>
            <a:pPr indent="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•"/>
            </a:pPr>
            <a:r>
              <a:rPr b="0" i="0" lang="en-US" sz="12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per delimitare incisi o apposizioni</a:t>
            </a:r>
            <a:endParaRPr/>
          </a:p>
          <a:p>
            <a:pPr indent="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br>
              <a:rPr b="0" i="0" lang="en-US" sz="12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7620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•"/>
            </a:pPr>
            <a:r>
              <a:rPr b="0" i="0" lang="en-US" sz="12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per isolare un vocativo</a:t>
            </a:r>
            <a:endParaRPr/>
          </a:p>
          <a:p>
            <a:pPr indent="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12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7620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•"/>
            </a:pPr>
            <a:r>
              <a:rPr b="0" i="0" lang="en-US" sz="12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prima di </a:t>
            </a:r>
            <a:r>
              <a:rPr b="0" i="1" lang="en-US" sz="12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ma, però, tuttavia, anzi, se, sebbene, anche se,</a:t>
            </a:r>
            <a:br>
              <a:rPr b="0" i="1" lang="en-US" sz="12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2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per quanto, poiché, quando, mentre</a:t>
            </a:r>
            <a:r>
              <a:rPr b="0" i="0" lang="en-US" sz="12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205" name="Google Shape;205;p17"/>
          <p:cNvSpPr txBox="1"/>
          <p:nvPr/>
        </p:nvSpPr>
        <p:spPr>
          <a:xfrm>
            <a:off x="-566737" y="1063625"/>
            <a:ext cx="7767637" cy="82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398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La virgola </a:t>
            </a:r>
            <a:r>
              <a:rPr b="1" i="0" lang="en-US" sz="2000" u="non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segnala una pausa di media durata </a:t>
            </a:r>
            <a:r>
              <a:rPr b="0" i="0" lang="en-US" sz="2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all’interno di una frase o di un periodo.</a:t>
            </a:r>
            <a:endParaRPr/>
          </a:p>
        </p:txBody>
      </p:sp>
      <p:sp>
        <p:nvSpPr>
          <p:cNvPr id="206" name="Google Shape;206;p17"/>
          <p:cNvSpPr txBox="1"/>
          <p:nvPr/>
        </p:nvSpPr>
        <p:spPr>
          <a:xfrm>
            <a:off x="434975" y="1173162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grpSp>
        <p:nvGrpSpPr>
          <p:cNvPr id="207" name="Google Shape;207;p17"/>
          <p:cNvGrpSpPr/>
          <p:nvPr/>
        </p:nvGrpSpPr>
        <p:grpSpPr>
          <a:xfrm>
            <a:off x="5590031" y="3925824"/>
            <a:ext cx="3681984" cy="1914143"/>
            <a:chOff x="3064589" y="4289386"/>
            <a:chExt cx="5473383" cy="1914963"/>
          </a:xfrm>
        </p:grpSpPr>
        <p:pic>
          <p:nvPicPr>
            <p:cNvPr id="208" name="Google Shape;20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64589" y="4289386"/>
              <a:ext cx="5473383" cy="19149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17"/>
            <p:cNvSpPr/>
            <p:nvPr/>
          </p:nvSpPr>
          <p:spPr>
            <a:xfrm>
              <a:off x="3068649" y="4291038"/>
              <a:ext cx="4781092" cy="323989"/>
            </a:xfrm>
            <a:custGeom>
              <a:rect b="b" l="l" r="r" t="t"/>
              <a:pathLst>
                <a:path extrusionOk="0" h="323989" w="4781092">
                  <a:moveTo>
                    <a:pt x="138564" y="0"/>
                  </a:moveTo>
                  <a:lnTo>
                    <a:pt x="4642528" y="0"/>
                  </a:lnTo>
                  <a:cubicBezTo>
                    <a:pt x="4719055" y="0"/>
                    <a:pt x="4781092" y="62037"/>
                    <a:pt x="4781092" y="138564"/>
                  </a:cubicBezTo>
                  <a:lnTo>
                    <a:pt x="4781092" y="323989"/>
                  </a:lnTo>
                  <a:lnTo>
                    <a:pt x="4781092" y="323989"/>
                  </a:lnTo>
                  <a:lnTo>
                    <a:pt x="0" y="323989"/>
                  </a:lnTo>
                  <a:lnTo>
                    <a:pt x="0" y="323989"/>
                  </a:lnTo>
                  <a:lnTo>
                    <a:pt x="0" y="138564"/>
                  </a:lnTo>
                  <a:cubicBezTo>
                    <a:pt x="0" y="62037"/>
                    <a:pt x="62037" y="0"/>
                    <a:pt x="138564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ATTENZIONE</a:t>
              </a:r>
              <a:endParaRPr/>
            </a:p>
          </p:txBody>
        </p:sp>
      </p:grpSp>
      <p:pic>
        <p:nvPicPr>
          <p:cNvPr id="210" name="Google Shape;21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4750" y="4986337"/>
            <a:ext cx="1328737" cy="73183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/>
          <p:nvPr/>
        </p:nvSpPr>
        <p:spPr>
          <a:xfrm>
            <a:off x="611187" y="2689225"/>
            <a:ext cx="6107112" cy="393700"/>
          </a:xfrm>
          <a:prstGeom prst="wedgeRoundRectCallout">
            <a:avLst>
              <a:gd fmla="val 983" name="adj1"/>
              <a:gd fmla="val 15592" name="adj2"/>
              <a:gd fmla="val 0" name="adj3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71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Pablo uscì dal treno e dalla stazione sudato</a:t>
            </a:r>
            <a:r>
              <a:rPr b="1" i="0" lang="en-US" sz="14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 nervoso</a:t>
            </a:r>
            <a:r>
              <a:rPr b="1" i="0" lang="en-US" sz="14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 stanco e in ritardo.</a:t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11187" y="3575050"/>
            <a:ext cx="4514850" cy="612775"/>
          </a:xfrm>
          <a:prstGeom prst="wedgeRoundRectCallout">
            <a:avLst>
              <a:gd fmla="val 20387" name="adj1"/>
              <a:gd fmla="val 12868" name="adj2"/>
              <a:gd fmla="val 0" name="adj3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71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Pablo</a:t>
            </a:r>
            <a:r>
              <a:rPr b="1" i="0" lang="en-US" sz="14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 con il suo fedele contrabbasso sulla spalla</a:t>
            </a:r>
            <a:r>
              <a:rPr b="1" i="0" lang="en-US" sz="14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 arrivò in stazione con oltre un’ora di ritardo.</a:t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593725" y="4625975"/>
            <a:ext cx="2643187" cy="393700"/>
          </a:xfrm>
          <a:prstGeom prst="wedgeRoundRectCallout">
            <a:avLst>
              <a:gd fmla="val 983" name="adj1"/>
              <a:gd fmla="val 15592" name="adj2"/>
              <a:gd fmla="val 0" name="adj3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71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Pablo</a:t>
            </a:r>
            <a:r>
              <a:rPr b="1" i="0" lang="en-US" sz="14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 che cosa fai stasera?</a:t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593725" y="5688012"/>
            <a:ext cx="4148137" cy="608012"/>
          </a:xfrm>
          <a:prstGeom prst="wedgeRoundRectCallout">
            <a:avLst>
              <a:gd fmla="val 983" name="adj1"/>
              <a:gd fmla="val 15592" name="adj2"/>
              <a:gd fmla="val 0" name="adj3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71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Non riusciva a trovare il locale</a:t>
            </a:r>
            <a:r>
              <a:rPr b="1" i="0" lang="en-US" sz="14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 sebbene gli </a:t>
            </a:r>
            <a:br>
              <a:rPr b="0" i="0" lang="en-US" sz="14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avessero fornito tutte le indicazioni necessarie.</a:t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3657600" y="2751137"/>
            <a:ext cx="2913062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1231900" y="3605212"/>
            <a:ext cx="3509962" cy="306387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739775" y="4675187"/>
            <a:ext cx="566737" cy="277812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3124200" y="5724525"/>
            <a:ext cx="831850" cy="282575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/>
        </p:nvSpPr>
        <p:spPr>
          <a:xfrm>
            <a:off x="323850" y="287337"/>
            <a:ext cx="84153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Il punto e virgola</a:t>
            </a:r>
            <a:endParaRPr/>
          </a:p>
        </p:txBody>
      </p:sp>
      <p:cxnSp>
        <p:nvCxnSpPr>
          <p:cNvPr id="224" name="Google Shape;224;p18"/>
          <p:cNvCxnSpPr/>
          <p:nvPr/>
        </p:nvCxnSpPr>
        <p:spPr>
          <a:xfrm>
            <a:off x="434975" y="936625"/>
            <a:ext cx="830421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5" name="Google Shape;225;p18"/>
          <p:cNvSpPr txBox="1"/>
          <p:nvPr/>
        </p:nvSpPr>
        <p:spPr>
          <a:xfrm>
            <a:off x="323850" y="6450012"/>
            <a:ext cx="5695950" cy="23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La punteggiatura </a:t>
            </a:r>
            <a:r>
              <a:rPr b="0" i="0" lang="en-US" sz="1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&gt; Il punto e virgola</a:t>
            </a:r>
            <a:endParaRPr/>
          </a:p>
        </p:txBody>
      </p:sp>
      <p:cxnSp>
        <p:nvCxnSpPr>
          <p:cNvPr id="226" name="Google Shape;226;p18"/>
          <p:cNvCxnSpPr/>
          <p:nvPr/>
        </p:nvCxnSpPr>
        <p:spPr>
          <a:xfrm>
            <a:off x="434975" y="6450012"/>
            <a:ext cx="6858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7" name="Google Shape;227;p18"/>
          <p:cNvSpPr txBox="1"/>
          <p:nvPr/>
        </p:nvSpPr>
        <p:spPr>
          <a:xfrm>
            <a:off x="-566737" y="1063625"/>
            <a:ext cx="8620125" cy="82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398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Il punto e virgola </a:t>
            </a:r>
            <a:r>
              <a:rPr b="1" i="0" lang="en-US" sz="2000" u="non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segnala una pausa meno forte del punto ma più forte della virgola</a:t>
            </a:r>
            <a:r>
              <a:rPr b="1" i="0" lang="en-US" sz="20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795337" y="2762250"/>
            <a:ext cx="7599362" cy="1214437"/>
          </a:xfrm>
          <a:prstGeom prst="roundRect">
            <a:avLst>
              <a:gd fmla="val 196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434975" y="1173162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sp>
        <p:nvSpPr>
          <p:cNvPr id="230" name="Google Shape;230;p18"/>
          <p:cNvSpPr txBox="1"/>
          <p:nvPr/>
        </p:nvSpPr>
        <p:spPr>
          <a:xfrm>
            <a:off x="74612" y="1893887"/>
            <a:ext cx="8210550" cy="247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8733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C86A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Si usa per</a:t>
            </a:r>
            <a:r>
              <a:rPr b="1" i="0" lang="en-US" sz="2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8890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•"/>
            </a:pPr>
            <a:r>
              <a:rPr b="1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separare gli elementi di un elenco composto da gruppi di parole o frasi</a:t>
            </a:r>
            <a:endParaRPr/>
          </a:p>
          <a:p>
            <a:pPr indent="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•"/>
            </a:pPr>
            <a:r>
              <a:rPr b="1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separare proposizioni o periodi in continuità tra loro</a:t>
            </a:r>
            <a:endParaRPr/>
          </a:p>
        </p:txBody>
      </p:sp>
      <p:sp>
        <p:nvSpPr>
          <p:cNvPr id="231" name="Google Shape;231;p18"/>
          <p:cNvSpPr txBox="1"/>
          <p:nvPr/>
        </p:nvSpPr>
        <p:spPr>
          <a:xfrm>
            <a:off x="434975" y="2814637"/>
            <a:ext cx="785018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Alla festa di matrimonio di Simone e Toma c’erano tantissimi invitati: io e Stefano, che per l’occasione eravamo molto eleganti</a:t>
            </a:r>
            <a:r>
              <a:rPr b="1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i colleghi di lavoro di Simo</a:t>
            </a:r>
            <a:r>
              <a:rPr b="1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i parenti della sposa, alcuni giunti dalla Lituania e altri dall’Inghilterra</a:t>
            </a:r>
            <a:r>
              <a:rPr b="1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i familiari dello sposo</a:t>
            </a:r>
            <a:r>
              <a:rPr b="1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numerosi amici, tra i quali un cantante e due musicisti che hanno allietato la festa con canti e balli. 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795337" y="4430712"/>
            <a:ext cx="7599362" cy="674687"/>
          </a:xfrm>
          <a:prstGeom prst="roundRect">
            <a:avLst>
              <a:gd fmla="val 2876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3175" y="4454525"/>
            <a:ext cx="82105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8572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Pablo, con il suo fedele contrabbasso sulla spalla, uscì dal treno e dalla stazione sudato, nervoso e stanco</a:t>
            </a:r>
            <a:r>
              <a:rPr b="1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era in ritardo all’appuntamento e non sapeva dove fosse il locale. </a:t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4079875" y="3390900"/>
            <a:ext cx="174625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5845175" y="3390900"/>
            <a:ext cx="174625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3689350" y="3130550"/>
            <a:ext cx="174625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5845175" y="3111500"/>
            <a:ext cx="174625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2241550" y="4762500"/>
            <a:ext cx="174625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/>
        </p:nvSpPr>
        <p:spPr>
          <a:xfrm>
            <a:off x="74612" y="2300287"/>
            <a:ext cx="5634037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8733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C86A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Si usano prima di</a:t>
            </a:r>
            <a:r>
              <a:rPr b="1" i="0" lang="en-US" sz="2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8890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•"/>
            </a:pPr>
            <a:r>
              <a:rPr b="1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una spiegazione o una conseguenza</a:t>
            </a:r>
            <a:endParaRPr/>
          </a:p>
          <a:p>
            <a:pPr indent="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•"/>
            </a:pPr>
            <a:r>
              <a:rPr b="1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 elenco</a:t>
            </a:r>
            <a:endParaRPr/>
          </a:p>
          <a:p>
            <a:pPr indent="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•"/>
            </a:pPr>
            <a:r>
              <a:rPr b="1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 discorso diretto</a:t>
            </a:r>
            <a:endParaRPr/>
          </a:p>
        </p:txBody>
      </p:sp>
      <p:cxnSp>
        <p:nvCxnSpPr>
          <p:cNvPr id="244" name="Google Shape;244;p19"/>
          <p:cNvCxnSpPr/>
          <p:nvPr/>
        </p:nvCxnSpPr>
        <p:spPr>
          <a:xfrm>
            <a:off x="434975" y="936625"/>
            <a:ext cx="830421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5" name="Google Shape;245;p19"/>
          <p:cNvSpPr txBox="1"/>
          <p:nvPr/>
        </p:nvSpPr>
        <p:spPr>
          <a:xfrm>
            <a:off x="323850" y="6450012"/>
            <a:ext cx="5695950" cy="23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La punteggiatura </a:t>
            </a:r>
            <a:r>
              <a:rPr b="0" i="0" lang="en-US" sz="1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&gt; I due punti</a:t>
            </a:r>
            <a:endParaRPr/>
          </a:p>
        </p:txBody>
      </p:sp>
      <p:cxnSp>
        <p:nvCxnSpPr>
          <p:cNvPr id="246" name="Google Shape;246;p19"/>
          <p:cNvCxnSpPr/>
          <p:nvPr/>
        </p:nvCxnSpPr>
        <p:spPr>
          <a:xfrm>
            <a:off x="434975" y="6450012"/>
            <a:ext cx="6858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7" name="Google Shape;247;p19"/>
          <p:cNvSpPr txBox="1"/>
          <p:nvPr/>
        </p:nvSpPr>
        <p:spPr>
          <a:xfrm>
            <a:off x="-566737" y="1063625"/>
            <a:ext cx="932656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398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 due punti segnalano una pausa </a:t>
            </a:r>
            <a:r>
              <a:rPr b="1" i="0" lang="en-US" sz="2000" u="non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che introduce la spiegazione o la conseguenza</a:t>
            </a:r>
            <a:r>
              <a:rPr b="0" i="0" lang="en-US" sz="20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di quanto enunciato nella proposizione che si chiude con i due punti.</a:t>
            </a:r>
            <a:endParaRPr/>
          </a:p>
        </p:txBody>
      </p:sp>
      <p:sp>
        <p:nvSpPr>
          <p:cNvPr id="248" name="Google Shape;248;p19"/>
          <p:cNvSpPr txBox="1"/>
          <p:nvPr/>
        </p:nvSpPr>
        <p:spPr>
          <a:xfrm>
            <a:off x="434975" y="1173162"/>
            <a:ext cx="360362" cy="3603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5755410" y="2981931"/>
            <a:ext cx="3031115" cy="2520344"/>
          </a:xfrm>
          <a:prstGeom prst="roundRect">
            <a:avLst>
              <a:gd fmla="val 3235" name="adj"/>
            </a:avLst>
          </a:prstGeom>
          <a:solidFill>
            <a:srgbClr val="F2DCDB"/>
          </a:solidFill>
          <a:ln>
            <a:noFill/>
          </a:ln>
        </p:spPr>
        <p:txBody>
          <a:bodyPr anchorCtr="0" anchor="b" bIns="216000" lIns="91425" spcFirstLastPara="1" rIns="91425" wrap="square" tIns="45700">
            <a:noAutofit/>
          </a:bodyPr>
          <a:lstStyle/>
          <a:p>
            <a:pPr indent="0" lvl="0" marL="14287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 due punti non devono </a:t>
            </a:r>
            <a:r>
              <a:rPr b="1" i="0" lang="en-US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mai separare il predicato verbale e il suo complemento oggetto</a:t>
            </a:r>
            <a:r>
              <a:rPr b="0" i="0" lang="en-US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, nemmeno quando il complemento oggetto è costituito da un lungo elenco:</a:t>
            </a:r>
            <a:endParaRPr/>
          </a:p>
          <a:p>
            <a:pPr indent="0" lvl="0" marL="14287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B9002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 un solo mese Pablo ha letto: Madame Bovary di Flaubert, Le città invisibili di Calvino, El tunnel di Ernesto Sabato e la biografia di Don Gallo.</a:t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5754687" y="2714625"/>
            <a:ext cx="3032125" cy="323850"/>
          </a:xfrm>
          <a:custGeom>
            <a:rect b="b" l="l" r="r" t="t"/>
            <a:pathLst>
              <a:path extrusionOk="0" h="323850" w="3032125">
                <a:moveTo>
                  <a:pt x="73323" y="0"/>
                </a:moveTo>
                <a:lnTo>
                  <a:pt x="2958802" y="0"/>
                </a:lnTo>
                <a:cubicBezTo>
                  <a:pt x="2999297" y="0"/>
                  <a:pt x="3032125" y="32828"/>
                  <a:pt x="3032125" y="73323"/>
                </a:cubicBezTo>
                <a:lnTo>
                  <a:pt x="3032125" y="323850"/>
                </a:lnTo>
                <a:lnTo>
                  <a:pt x="3032125" y="323850"/>
                </a:lnTo>
                <a:lnTo>
                  <a:pt x="0" y="323850"/>
                </a:lnTo>
                <a:lnTo>
                  <a:pt x="0" y="323850"/>
                </a:lnTo>
                <a:lnTo>
                  <a:pt x="0" y="73323"/>
                </a:lnTo>
                <a:cubicBezTo>
                  <a:pt x="0" y="32828"/>
                  <a:pt x="32828" y="0"/>
                  <a:pt x="7332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ATTENZIONE</a:t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7978775" y="4430712"/>
            <a:ext cx="214312" cy="215900"/>
          </a:xfrm>
          <a:custGeom>
            <a:rect b="b" l="l" r="r" t="t"/>
            <a:pathLst>
              <a:path extrusionOk="0" h="215900" w="214313">
                <a:moveTo>
                  <a:pt x="33586" y="69609"/>
                </a:moveTo>
                <a:lnTo>
                  <a:pt x="69360" y="34098"/>
                </a:lnTo>
                <a:lnTo>
                  <a:pt x="107157" y="72175"/>
                </a:lnTo>
                <a:lnTo>
                  <a:pt x="144953" y="34098"/>
                </a:lnTo>
                <a:lnTo>
                  <a:pt x="180727" y="69609"/>
                </a:lnTo>
                <a:lnTo>
                  <a:pt x="142668" y="107950"/>
                </a:lnTo>
                <a:lnTo>
                  <a:pt x="180727" y="146291"/>
                </a:lnTo>
                <a:lnTo>
                  <a:pt x="144953" y="181802"/>
                </a:lnTo>
                <a:lnTo>
                  <a:pt x="107157" y="143725"/>
                </a:lnTo>
                <a:lnTo>
                  <a:pt x="69360" y="181802"/>
                </a:lnTo>
                <a:lnTo>
                  <a:pt x="33586" y="146291"/>
                </a:lnTo>
                <a:lnTo>
                  <a:pt x="71645" y="107950"/>
                </a:lnTo>
                <a:lnTo>
                  <a:pt x="33586" y="69609"/>
                </a:lnTo>
                <a:close/>
              </a:path>
            </a:pathLst>
          </a:custGeom>
          <a:solidFill>
            <a:srgbClr val="FF0000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323850" y="287337"/>
            <a:ext cx="84153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 due punti</a:t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792162" y="3111500"/>
            <a:ext cx="4729162" cy="617537"/>
          </a:xfrm>
          <a:prstGeom prst="roundRect">
            <a:avLst>
              <a:gd fmla="val 196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1" marL="71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Il caso era risolto</a:t>
            </a:r>
            <a:r>
              <a:rPr b="1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l’assassino era entrato dalla finestra, </a:t>
            </a:r>
            <a:br>
              <a:rPr b="0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lasciata aperta dal maggiordomo, complice dell’omicidio.</a:t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792162" y="4100512"/>
            <a:ext cx="4729162" cy="617537"/>
          </a:xfrm>
          <a:prstGeom prst="roundRect">
            <a:avLst>
              <a:gd fmla="val 229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Ho fatto molti lavori nella mia vita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cameriera,</a:t>
            </a:r>
            <a:b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fruttivendola, barista, insegnante e anche l’attrice.</a:t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2254250" y="3187700"/>
            <a:ext cx="174625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3454400" y="4157662"/>
            <a:ext cx="174625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792162" y="5148262"/>
            <a:ext cx="4729162" cy="596900"/>
          </a:xfrm>
          <a:prstGeom prst="roundRect">
            <a:avLst>
              <a:gd fmla="val 36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Una mela vide un verme ed esclamò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«Che ci fai tu qui?»</a:t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3727450" y="5195887"/>
            <a:ext cx="174625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/>
          <p:nvPr/>
        </p:nvSpPr>
        <p:spPr>
          <a:xfrm>
            <a:off x="3956050" y="3022600"/>
            <a:ext cx="3644900" cy="1179512"/>
          </a:xfrm>
          <a:prstGeom prst="wedgeRoundRectCallout">
            <a:avLst>
              <a:gd fmla="val -1664" name="adj1"/>
              <a:gd fmla="val 18121" name="adj2"/>
              <a:gd fmla="val 0" name="adj3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7143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Si scrive 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alla fine della frase</a:t>
            </a: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che esprime l’interrogazione in modo diretto.</a:t>
            </a:r>
            <a:endParaRPr/>
          </a:p>
          <a:p>
            <a:pPr indent="0" lvl="0" marL="7143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Dopo il punto interrogativo si usa sempre</a:t>
            </a:r>
            <a:b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la lettera maiuscola.</a:t>
            </a:r>
            <a:endParaRPr/>
          </a:p>
        </p:txBody>
      </p:sp>
      <p:sp>
        <p:nvSpPr>
          <p:cNvPr id="264" name="Google Shape;264;p20"/>
          <p:cNvSpPr txBox="1"/>
          <p:nvPr/>
        </p:nvSpPr>
        <p:spPr>
          <a:xfrm>
            <a:off x="323850" y="287337"/>
            <a:ext cx="84153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 punto interrogativo</a:t>
            </a:r>
            <a:endParaRPr/>
          </a:p>
        </p:txBody>
      </p:sp>
      <p:cxnSp>
        <p:nvCxnSpPr>
          <p:cNvPr id="265" name="Google Shape;265;p20"/>
          <p:cNvCxnSpPr/>
          <p:nvPr/>
        </p:nvCxnSpPr>
        <p:spPr>
          <a:xfrm>
            <a:off x="434975" y="936625"/>
            <a:ext cx="830421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6" name="Google Shape;266;p20"/>
          <p:cNvSpPr txBox="1"/>
          <p:nvPr/>
        </p:nvSpPr>
        <p:spPr>
          <a:xfrm>
            <a:off x="323850" y="6450012"/>
            <a:ext cx="5695950" cy="23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La punteggiatura </a:t>
            </a:r>
            <a:r>
              <a:rPr b="0" i="0" lang="en-US" sz="1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&gt; Il punto interrogativo</a:t>
            </a:r>
            <a:endParaRPr/>
          </a:p>
        </p:txBody>
      </p:sp>
      <p:cxnSp>
        <p:nvCxnSpPr>
          <p:cNvPr id="267" name="Google Shape;267;p20"/>
          <p:cNvCxnSpPr/>
          <p:nvPr/>
        </p:nvCxnSpPr>
        <p:spPr>
          <a:xfrm>
            <a:off x="434975" y="6450012"/>
            <a:ext cx="6858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8" name="Google Shape;268;p20"/>
          <p:cNvCxnSpPr/>
          <p:nvPr/>
        </p:nvCxnSpPr>
        <p:spPr>
          <a:xfrm>
            <a:off x="434975" y="936625"/>
            <a:ext cx="830421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9" name="Google Shape;269;p20"/>
          <p:cNvSpPr txBox="1"/>
          <p:nvPr/>
        </p:nvSpPr>
        <p:spPr>
          <a:xfrm>
            <a:off x="-566737" y="1138237"/>
            <a:ext cx="8297862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398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Il punto interrogativo è il segno che </a:t>
            </a:r>
            <a:r>
              <a:rPr b="1" i="0" lang="en-US" sz="2000" u="non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indica una domanda</a:t>
            </a:r>
            <a:r>
              <a:rPr b="0" i="0" lang="en-US" sz="16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70" name="Google Shape;270;p20"/>
          <p:cNvSpPr txBox="1"/>
          <p:nvPr/>
        </p:nvSpPr>
        <p:spPr>
          <a:xfrm>
            <a:off x="434975" y="1173162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952500" y="2073275"/>
            <a:ext cx="1730375" cy="496887"/>
          </a:xfrm>
          <a:prstGeom prst="roundRect">
            <a:avLst>
              <a:gd fmla="val 3682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Come ti chiami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952500" y="3317875"/>
            <a:ext cx="1730375" cy="436562"/>
          </a:xfrm>
          <a:prstGeom prst="roundRect">
            <a:avLst>
              <a:gd fmla="val 3682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Da dove vieni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273" name="Google Shape;273;p20"/>
          <p:cNvSpPr/>
          <p:nvPr/>
        </p:nvSpPr>
        <p:spPr>
          <a:xfrm>
            <a:off x="952500" y="4540250"/>
            <a:ext cx="1730375" cy="447675"/>
          </a:xfrm>
          <a:prstGeom prst="roundRect">
            <a:avLst>
              <a:gd fmla="val 3682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Quanti anni hai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2082800" y="3430587"/>
            <a:ext cx="174625" cy="273050"/>
          </a:xfrm>
          <a:prstGeom prst="roundRect">
            <a:avLst>
              <a:gd fmla="val 4159" name="adj"/>
            </a:avLst>
          </a:prstGeom>
          <a:solidFill>
            <a:srgbClr val="DBC6D1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2257425" y="4676775"/>
            <a:ext cx="174625" cy="273050"/>
          </a:xfrm>
          <a:prstGeom prst="roundRect">
            <a:avLst>
              <a:gd fmla="val 4159" name="adj"/>
            </a:avLst>
          </a:prstGeom>
          <a:solidFill>
            <a:srgbClr val="DBC6D1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2216150" y="2251075"/>
            <a:ext cx="174625" cy="273050"/>
          </a:xfrm>
          <a:prstGeom prst="roundRect">
            <a:avLst>
              <a:gd fmla="val 4159" name="adj"/>
            </a:avLst>
          </a:prstGeom>
          <a:solidFill>
            <a:srgbClr val="DBC6D1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/>
          <p:nvPr/>
        </p:nvSpPr>
        <p:spPr>
          <a:xfrm>
            <a:off x="5435600" y="3114675"/>
            <a:ext cx="2084387" cy="1225550"/>
          </a:xfrm>
          <a:prstGeom prst="wedgeRoundRectCallout">
            <a:avLst>
              <a:gd fmla="val -1995" name="adj1"/>
              <a:gd fmla="val 19313" name="adj2"/>
              <a:gd fmla="val 0" name="adj3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7143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Dopo il punto esclamativo si usa sempre la lettera maiuscola.</a:t>
            </a:r>
            <a:endParaRPr/>
          </a:p>
        </p:txBody>
      </p:sp>
      <p:sp>
        <p:nvSpPr>
          <p:cNvPr id="282" name="Google Shape;282;p21"/>
          <p:cNvSpPr txBox="1"/>
          <p:nvPr/>
        </p:nvSpPr>
        <p:spPr>
          <a:xfrm>
            <a:off x="323850" y="287337"/>
            <a:ext cx="84153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Il punto esclamativo</a:t>
            </a:r>
            <a:endParaRPr/>
          </a:p>
        </p:txBody>
      </p:sp>
      <p:cxnSp>
        <p:nvCxnSpPr>
          <p:cNvPr id="283" name="Google Shape;283;p21"/>
          <p:cNvCxnSpPr/>
          <p:nvPr/>
        </p:nvCxnSpPr>
        <p:spPr>
          <a:xfrm>
            <a:off x="434975" y="936625"/>
            <a:ext cx="830421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4" name="Google Shape;284;p21"/>
          <p:cNvSpPr txBox="1"/>
          <p:nvPr/>
        </p:nvSpPr>
        <p:spPr>
          <a:xfrm>
            <a:off x="323850" y="6450012"/>
            <a:ext cx="5695950" cy="23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La punteggiatura </a:t>
            </a:r>
            <a:r>
              <a:rPr b="0" i="0" lang="en-US" sz="1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&gt; Il punto esclamativo</a:t>
            </a:r>
            <a:endParaRPr/>
          </a:p>
        </p:txBody>
      </p:sp>
      <p:cxnSp>
        <p:nvCxnSpPr>
          <p:cNvPr id="285" name="Google Shape;285;p21"/>
          <p:cNvCxnSpPr/>
          <p:nvPr/>
        </p:nvCxnSpPr>
        <p:spPr>
          <a:xfrm>
            <a:off x="434975" y="6450012"/>
            <a:ext cx="6858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6" name="Google Shape;286;p21"/>
          <p:cNvSpPr txBox="1"/>
          <p:nvPr/>
        </p:nvSpPr>
        <p:spPr>
          <a:xfrm>
            <a:off x="-566737" y="1138237"/>
            <a:ext cx="7767637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398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Il punto esclamativo </a:t>
            </a:r>
            <a:r>
              <a:rPr b="1" i="0" lang="en-US" sz="2000" u="non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segnala un’ esclamazione</a:t>
            </a:r>
            <a:r>
              <a:rPr b="0" i="0" lang="en-US" sz="20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87" name="Google Shape;287;p21"/>
          <p:cNvSpPr txBox="1"/>
          <p:nvPr/>
        </p:nvSpPr>
        <p:spPr>
          <a:xfrm>
            <a:off x="434975" y="1173162"/>
            <a:ext cx="360362" cy="360362"/>
          </a:xfrm>
          <a:prstGeom prst="rect">
            <a:avLst/>
          </a:prstGeom>
          <a:solidFill>
            <a:srgbClr val="ECECEC"/>
          </a:solidFill>
          <a:ln cap="flat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  <p:sp>
        <p:nvSpPr>
          <p:cNvPr id="288" name="Google Shape;288;p21"/>
          <p:cNvSpPr txBox="1"/>
          <p:nvPr/>
        </p:nvSpPr>
        <p:spPr>
          <a:xfrm>
            <a:off x="74612" y="1893887"/>
            <a:ext cx="8210550" cy="213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8733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C86A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AC86AF"/>
                </a:solidFill>
                <a:latin typeface="Arial"/>
                <a:ea typeface="Arial"/>
                <a:cs typeface="Arial"/>
                <a:sym typeface="Arial"/>
              </a:rPr>
              <a:t>Si usa per</a:t>
            </a:r>
            <a:r>
              <a:rPr b="1" i="0" lang="en-US" sz="20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8890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•"/>
            </a:pPr>
            <a:r>
              <a:rPr b="1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esprimere sorpresa o meraviglia</a:t>
            </a:r>
            <a:endParaRPr/>
          </a:p>
          <a:p>
            <a:pPr indent="0" lvl="1" marL="74295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1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74295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1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74295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1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8733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•"/>
            </a:pPr>
            <a:r>
              <a:rPr b="1" i="0" lang="en-US" sz="1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esprimere ordini o esortazioni</a:t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952500" y="2755900"/>
            <a:ext cx="2419350" cy="358775"/>
          </a:xfrm>
          <a:prstGeom prst="roundRect">
            <a:avLst>
              <a:gd fmla="val 3682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Sono felice che tu sia qui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952500" y="3249612"/>
            <a:ext cx="2039937" cy="358775"/>
          </a:xfrm>
          <a:prstGeom prst="roundRect">
            <a:avLst>
              <a:gd fmla="val 3682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Che schifo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Un verme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2992437" y="2811462"/>
            <a:ext cx="174625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2720975" y="3292475"/>
            <a:ext cx="174625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1"/>
          <p:cNvSpPr/>
          <p:nvPr/>
        </p:nvSpPr>
        <p:spPr>
          <a:xfrm>
            <a:off x="1847850" y="3292475"/>
            <a:ext cx="174625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1"/>
          <p:cNvSpPr/>
          <p:nvPr/>
        </p:nvSpPr>
        <p:spPr>
          <a:xfrm>
            <a:off x="952500" y="4076700"/>
            <a:ext cx="1371600" cy="358775"/>
          </a:xfrm>
          <a:prstGeom prst="roundRect">
            <a:avLst>
              <a:gd fmla="val 3682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Fate silenzio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952500" y="4568825"/>
            <a:ext cx="2039937" cy="358775"/>
          </a:xfrm>
          <a:prstGeom prst="roundRect">
            <a:avLst>
              <a:gd fmla="val 3682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Avanti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r>
              <a:rPr b="0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Accomodatevi</a:t>
            </a:r>
            <a:r>
              <a:rPr b="1" i="0" lang="en-US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1987550" y="4119562"/>
            <a:ext cx="174625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1"/>
          <p:cNvSpPr/>
          <p:nvPr/>
        </p:nvSpPr>
        <p:spPr>
          <a:xfrm>
            <a:off x="2700337" y="4611687"/>
            <a:ext cx="174625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1492250" y="4611687"/>
            <a:ext cx="174625" cy="273050"/>
          </a:xfrm>
          <a:prstGeom prst="roundRect">
            <a:avLst>
              <a:gd fmla="val 4159" name="adj"/>
            </a:avLst>
          </a:prstGeom>
          <a:solidFill>
            <a:srgbClr val="AC86A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