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3" r:id="rId4"/>
    <p:sldId id="258" r:id="rId5"/>
    <p:sldId id="259" r:id="rId6"/>
    <p:sldId id="260" r:id="rId7"/>
    <p:sldId id="262" r:id="rId8"/>
    <p:sldId id="264" r:id="rId9"/>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DA83A5-9DAC-2E4E-98CB-0F60CD469263}" v="1" dt="2020-11-23T10:47:53.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6"/>
    <p:restoredTop sz="95833" autoAdjust="0"/>
  </p:normalViewPr>
  <p:slideViewPr>
    <p:cSldViewPr snapToGrid="0" snapToObjects="1">
      <p:cViewPr varScale="1">
        <p:scale>
          <a:sx n="107" d="100"/>
          <a:sy n="107" d="100"/>
        </p:scale>
        <p:origin x="40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15/12/21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3</a:t>
            </a:fld>
            <a:endParaRPr lang="it-IT"/>
          </a:p>
        </p:txBody>
      </p:sp>
    </p:spTree>
    <p:extLst>
      <p:ext uri="{BB962C8B-B14F-4D97-AF65-F5344CB8AC3E}">
        <p14:creationId xmlns:p14="http://schemas.microsoft.com/office/powerpoint/2010/main" val="2864936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15/12/21</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ites.google.com/eng.ucsd.edu/ucsdbookgraph/home"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b="1" i="1" dirty="0" err="1"/>
              <a:t>Reviook</a:t>
            </a:r>
            <a:endParaRPr lang="en-US" sz="3300" i="1" dirty="0"/>
          </a:p>
        </p:txBody>
      </p:sp>
      <p:sp>
        <p:nvSpPr>
          <p:cNvPr id="3" name="Sottotitolo 2"/>
          <p:cNvSpPr>
            <a:spLocks noGrp="1"/>
          </p:cNvSpPr>
          <p:nvPr>
            <p:ph type="subTitle" idx="1"/>
          </p:nvPr>
        </p:nvSpPr>
        <p:spPr>
          <a:xfrm>
            <a:off x="1371600" y="3886200"/>
            <a:ext cx="6400800" cy="1600200"/>
          </a:xfrm>
        </p:spPr>
        <p:txBody>
          <a:bodyPr>
            <a:normAutofit/>
          </a:bodyPr>
          <a:lstStyle/>
          <a:p>
            <a:r>
              <a:rPr lang="it-IT" sz="2800" dirty="0"/>
              <a:t>Arancio </a:t>
            </a:r>
            <a:r>
              <a:rPr lang="it-IT" sz="2800" dirty="0" err="1"/>
              <a:t>Febbo</a:t>
            </a:r>
            <a:r>
              <a:rPr lang="it-IT" sz="2800" dirty="0"/>
              <a:t> Salvatore</a:t>
            </a:r>
          </a:p>
          <a:p>
            <a:r>
              <a:rPr lang="it-IT" sz="2800" dirty="0"/>
              <a:t>Di Donato Mattia</a:t>
            </a:r>
          </a:p>
          <a:p>
            <a:r>
              <a:rPr lang="it-IT" sz="2800" dirty="0"/>
              <a:t>Giorgi Matteo</a:t>
            </a:r>
          </a:p>
        </p:txBody>
      </p:sp>
    </p:spTree>
    <p:extLst>
      <p:ext uri="{BB962C8B-B14F-4D97-AF65-F5344CB8AC3E}">
        <p14:creationId xmlns:p14="http://schemas.microsoft.com/office/powerpoint/2010/main" val="162146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a:xfrm>
            <a:off x="191101" y="90093"/>
            <a:ext cx="8761797" cy="799282"/>
          </a:xfrm>
        </p:spPr>
        <p:txBody>
          <a:bodyPr/>
          <a:lstStyle/>
          <a:p>
            <a:r>
              <a:rPr lang="en-US"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00050" y="889375"/>
            <a:ext cx="8343900" cy="5878532"/>
          </a:xfrm>
          <a:prstGeom prst="rect">
            <a:avLst/>
          </a:prstGeom>
          <a:noFill/>
        </p:spPr>
        <p:txBody>
          <a:bodyPr wrap="square" rtlCol="0">
            <a:spAutoFit/>
          </a:bodyPr>
          <a:lstStyle/>
          <a:p>
            <a:r>
              <a:rPr lang="en-GB" sz="2000" dirty="0"/>
              <a:t>The application we want to propose is a review network which stores information about books. There are two main actors, users and authors and both will be able to view books and also monitor their own activities. Everyone can write reviews but only authors can publish books. The application will suggest to users related books, based on similar users, which can be saved in the ”wants to read” list.</a:t>
            </a:r>
          </a:p>
          <a:p>
            <a:r>
              <a:rPr lang="en-GB" sz="2000" dirty="0"/>
              <a:t>User can:</a:t>
            </a:r>
          </a:p>
          <a:p>
            <a:pPr marL="285750" indent="-285750">
              <a:buFont typeface="Arial" panose="020B0604020202020204" pitchFamily="34" charset="0"/>
              <a:buChar char="•"/>
            </a:pPr>
            <a:r>
              <a:rPr lang="en-GB" sz="2000" dirty="0"/>
              <a:t>Login/Register</a:t>
            </a:r>
          </a:p>
          <a:p>
            <a:pPr marL="285750" indent="-285750">
              <a:buFont typeface="Arial" panose="020B0604020202020204" pitchFamily="34" charset="0"/>
              <a:buChar char="•"/>
            </a:pPr>
            <a:r>
              <a:rPr lang="en-GB" sz="2000" dirty="0"/>
              <a:t>Browse information about a:</a:t>
            </a:r>
            <a:endParaRPr lang="it-IT" sz="2000" dirty="0"/>
          </a:p>
          <a:p>
            <a:pPr lvl="1"/>
            <a:r>
              <a:rPr lang="en-GB" sz="2000" dirty="0"/>
              <a:t>Users</a:t>
            </a:r>
            <a:endParaRPr lang="it-IT" sz="2000" dirty="0"/>
          </a:p>
          <a:p>
            <a:pPr lvl="1"/>
            <a:r>
              <a:rPr lang="en-GB" sz="2000" dirty="0"/>
              <a:t>Authors</a:t>
            </a:r>
            <a:endParaRPr lang="it-IT" sz="2000" dirty="0"/>
          </a:p>
          <a:p>
            <a:pPr lvl="1"/>
            <a:r>
              <a:rPr lang="en-GB" sz="2000" dirty="0"/>
              <a:t>Books</a:t>
            </a:r>
          </a:p>
          <a:p>
            <a:pPr marL="285750" indent="-285750">
              <a:buFont typeface="Arial" panose="020B0604020202020204" pitchFamily="34" charset="0"/>
              <a:buChar char="•"/>
            </a:pPr>
            <a:r>
              <a:rPr lang="en-GB" sz="2000" dirty="0"/>
              <a:t>Review a book</a:t>
            </a:r>
          </a:p>
          <a:p>
            <a:pPr marL="285750" indent="-285750">
              <a:buFont typeface="Arial" panose="020B0604020202020204" pitchFamily="34" charset="0"/>
              <a:buChar char="•"/>
            </a:pPr>
            <a:r>
              <a:rPr lang="en-GB" sz="2000" dirty="0"/>
              <a:t>Vote a review</a:t>
            </a:r>
          </a:p>
          <a:p>
            <a:pPr marL="285750" indent="-285750">
              <a:buFont typeface="Arial" panose="020B0604020202020204" pitchFamily="34" charset="0"/>
              <a:buChar char="•"/>
            </a:pPr>
            <a:r>
              <a:rPr lang="en-GB" sz="2000" dirty="0"/>
              <a:t>Follow another user/author</a:t>
            </a:r>
          </a:p>
          <a:p>
            <a:pPr marL="285750" indent="-285750">
              <a:buFont typeface="Arial" panose="020B0604020202020204" pitchFamily="34" charset="0"/>
              <a:buChar char="•"/>
            </a:pPr>
            <a:r>
              <a:rPr lang="en-GB" sz="2000" dirty="0"/>
              <a:t>Authors can add new books</a:t>
            </a:r>
          </a:p>
          <a:p>
            <a:pPr marL="285750" indent="-285750">
              <a:buFont typeface="Arial" panose="020B0604020202020204" pitchFamily="34" charset="0"/>
              <a:buChar char="•"/>
            </a:pPr>
            <a:r>
              <a:rPr lang="en-GB" sz="2000" dirty="0"/>
              <a:t>View statistics on their Homepage and the suggested books </a:t>
            </a:r>
            <a:endParaRPr lang="it-IT" sz="2000" dirty="0"/>
          </a:p>
          <a:p>
            <a:r>
              <a:rPr lang="en-GB" dirty="0"/>
              <a:t> </a:t>
            </a:r>
            <a:endParaRPr lang="it-IT" dirty="0"/>
          </a:p>
          <a:p>
            <a:endParaRPr lang="en-US" dirty="0"/>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p:txBody>
          <a:bodyPr>
            <a:normAutofit fontScale="90000"/>
          </a:bodyPr>
          <a:lstStyle/>
          <a:p>
            <a:r>
              <a:rPr lang="en-US" dirty="0"/>
              <a:t>Actors and main supported functionalities</a:t>
            </a:r>
          </a:p>
        </p:txBody>
      </p:sp>
      <p:pic>
        <p:nvPicPr>
          <p:cNvPr id="7" name="Immagine 6">
            <a:extLst>
              <a:ext uri="{FF2B5EF4-FFF2-40B4-BE49-F238E27FC236}">
                <a16:creationId xmlns:a16="http://schemas.microsoft.com/office/drawing/2014/main" id="{D56157DD-2D5A-E248-9F2C-1DC4DDB94E9F}"/>
              </a:ext>
            </a:extLst>
          </p:cNvPr>
          <p:cNvPicPr>
            <a:picLocks noChangeAspect="1"/>
          </p:cNvPicPr>
          <p:nvPr/>
        </p:nvPicPr>
        <p:blipFill>
          <a:blip r:embed="rId3"/>
          <a:stretch>
            <a:fillRect/>
          </a:stretch>
        </p:blipFill>
        <p:spPr>
          <a:xfrm>
            <a:off x="568958" y="1113576"/>
            <a:ext cx="7989362" cy="5216934"/>
          </a:xfrm>
          <a:prstGeom prst="rect">
            <a:avLst/>
          </a:prstGeom>
        </p:spPr>
      </p:pic>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068E8217-0879-6045-A028-80534F620714}"/>
                  </a:ext>
                </a:extLst>
              </p:cNvPr>
              <p:cNvSpPr txBox="1"/>
              <p:nvPr/>
            </p:nvSpPr>
            <p:spPr>
              <a:xfrm>
                <a:off x="397485" y="912460"/>
                <a:ext cx="8349029" cy="5324535"/>
              </a:xfrm>
              <a:prstGeom prst="rect">
                <a:avLst/>
              </a:prstGeom>
              <a:noFill/>
            </p:spPr>
            <p:txBody>
              <a:bodyPr wrap="square" rtlCol="0">
                <a:spAutoFit/>
              </a:bodyPr>
              <a:lstStyle/>
              <a:p>
                <a:pPr lvl="0"/>
                <a:r>
                  <a:rPr lang="en-US" sz="2000" b="1" i="1" dirty="0"/>
                  <a:t>Source:</a:t>
                </a:r>
              </a:p>
              <a:p>
                <a:pPr marL="457200" lvl="0" indent="-457200">
                  <a:buFont typeface="+mj-lt"/>
                  <a:buAutoNum type="arabicPeriod"/>
                </a:pPr>
                <a:r>
                  <a:rPr lang="en-US" sz="2000" i="1" dirty="0"/>
                  <a:t>Goodreads dataset : </a:t>
                </a:r>
                <a:r>
                  <a:rPr lang="en-US" sz="2000" i="1" dirty="0">
                    <a:hlinkClick r:id="rId2"/>
                  </a:rPr>
                  <a:t>https://sites.google.com/eng.ucsd.edu/ucsdbookgraph/home</a:t>
                </a:r>
                <a:endParaRPr lang="en-US" sz="2000" i="1" dirty="0"/>
              </a:p>
              <a:p>
                <a:pPr marL="457200" lvl="0" indent="-457200">
                  <a:buFont typeface="+mj-lt"/>
                  <a:buAutoNum type="arabicPeriod"/>
                </a:pPr>
                <a:r>
                  <a:rPr lang="en-US" sz="2000" i="1" dirty="0"/>
                  <a:t>Amazon book dataset:</a:t>
                </a:r>
              </a:p>
              <a:p>
                <a:pPr lvl="0"/>
                <a:r>
                  <a:rPr lang="en-US" sz="2000" i="1" dirty="0"/>
                  <a:t>        https://</a:t>
                </a:r>
                <a:r>
                  <a:rPr lang="en-US" sz="2000" i="1" dirty="0" err="1"/>
                  <a:t>snap.stanford.edu</a:t>
                </a:r>
                <a:r>
                  <a:rPr lang="en-US" sz="2000" i="1" dirty="0"/>
                  <a:t>/data/amazon-</a:t>
                </a:r>
                <a:r>
                  <a:rPr lang="en-US" sz="2000" i="1" dirty="0" err="1"/>
                  <a:t>meta.html</a:t>
                </a:r>
                <a:endParaRPr lang="en-US" sz="2000" i="1" dirty="0"/>
              </a:p>
              <a:p>
                <a:pPr lvl="0"/>
                <a:r>
                  <a:rPr lang="en-US" sz="2000" b="1" i="1" dirty="0"/>
                  <a:t>Description: </a:t>
                </a:r>
              </a:p>
              <a:p>
                <a:pPr marL="457200" lvl="0" indent="-457200">
                  <a:buFont typeface="+mj-lt"/>
                  <a:buAutoNum type="arabicPeriod"/>
                </a:pPr>
                <a:r>
                  <a:rPr lang="en-US" sz="2000" i="1" dirty="0"/>
                  <a:t>Book info, author info, review info (json format)</a:t>
                </a:r>
              </a:p>
              <a:p>
                <a:pPr marL="457200" lvl="0" indent="-457200">
                  <a:buFont typeface="+mj-lt"/>
                  <a:buAutoNum type="arabicPeriod"/>
                </a:pPr>
                <a:r>
                  <a:rPr lang="en-US" sz="2000" i="1" dirty="0"/>
                  <a:t>Book and review info (txt format)</a:t>
                </a:r>
              </a:p>
              <a:p>
                <a:pPr marL="457200" lvl="0" indent="-457200">
                  <a:buFont typeface="+mj-lt"/>
                  <a:buAutoNum type="arabicPeriod"/>
                </a:pPr>
                <a:r>
                  <a:rPr lang="en-US" sz="2000" i="1" dirty="0"/>
                  <a:t>User information will be randomly generated by using user-id contained into the datasets</a:t>
                </a:r>
              </a:p>
              <a:p>
                <a:pPr lvl="0"/>
                <a:r>
                  <a:rPr lang="en-US" sz="2000" b="1" i="1" dirty="0"/>
                  <a:t>Volume:</a:t>
                </a:r>
              </a:p>
              <a:p>
                <a:pPr marL="457200" lvl="0" indent="-457200">
                  <a:buFont typeface="+mj-lt"/>
                  <a:buAutoNum type="arabicPeriod"/>
                </a:pPr>
                <a:r>
                  <a:rPr lang="en-US" sz="2000" i="1" dirty="0"/>
                  <a:t>Book </a:t>
                </a:r>
                <a14:m>
                  <m:oMath xmlns:m="http://schemas.openxmlformats.org/officeDocument/2006/math">
                    <m:r>
                      <a:rPr lang="en-US" sz="2000" b="0" i="1">
                        <a:latin typeface="Cambria Math" panose="02040503050406030204" pitchFamily="18" charset="0"/>
                        <a:ea typeface="Cambria Math" panose="02040503050406030204" pitchFamily="18" charset="0"/>
                      </a:rPr>
                      <m:t>≈</m:t>
                    </m:r>
                    <m:r>
                      <m:rPr>
                        <m:nor/>
                      </m:rPr>
                      <a:rPr lang="it-IT"/>
                      <m:t>2,360,</m:t>
                    </m:r>
                    <m:r>
                      <m:rPr>
                        <m:nor/>
                      </m:rPr>
                      <a:rPr lang="it-IT" b="0" i="0" smtClean="0"/>
                      <m:t>000</m:t>
                    </m:r>
                  </m:oMath>
                </a14:m>
                <a:r>
                  <a:rPr lang="en-US" sz="2000" i="1" dirty="0"/>
                  <a:t> (9 GB), Author </a:t>
                </a:r>
                <a14:m>
                  <m:oMath xmlns:m="http://schemas.openxmlformats.org/officeDocument/2006/math">
                    <m:r>
                      <a:rPr lang="en-US" sz="2000" b="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oMath>
                </a14:m>
                <a:r>
                  <a:rPr lang="it-IT" dirty="0"/>
                  <a:t>830000 </a:t>
                </a:r>
                <a:r>
                  <a:rPr lang="en-US" sz="2000" i="1" dirty="0"/>
                  <a:t>(100 MB), </a:t>
                </a:r>
              </a:p>
              <a:p>
                <a:pPr lvl="1"/>
                <a:r>
                  <a:rPr lang="en-US" sz="2000" i="1" dirty="0"/>
                  <a:t>Review  </a:t>
                </a:r>
                <a14:m>
                  <m:oMath xmlns:m="http://schemas.openxmlformats.org/officeDocument/2006/math">
                    <m:r>
                      <a:rPr lang="en-US" sz="2000" b="0" i="1">
                        <a:latin typeface="Cambria Math" panose="02040503050406030204" pitchFamily="18" charset="0"/>
                        <a:ea typeface="Cambria Math" panose="02040503050406030204" pitchFamily="18" charset="0"/>
                      </a:rPr>
                      <m:t>≈</m:t>
                    </m:r>
                    <m:r>
                      <m:rPr>
                        <m:nor/>
                      </m:rPr>
                      <a:rPr lang="it-IT"/>
                      <m:t>15,7</m:t>
                    </m:r>
                    <m:r>
                      <m:rPr>
                        <m:nor/>
                      </m:rPr>
                      <a:rPr lang="it-IT" b="0" i="0" smtClean="0"/>
                      <m:t>40</m:t>
                    </m:r>
                    <m:r>
                      <m:rPr>
                        <m:nor/>
                      </m:rPr>
                      <a:rPr lang="it-IT"/>
                      <m:t>,</m:t>
                    </m:r>
                    <m:r>
                      <m:rPr>
                        <m:nor/>
                      </m:rPr>
                      <a:rPr lang="it-IT" b="0" i="0" smtClean="0"/>
                      <m:t>000</m:t>
                    </m:r>
                  </m:oMath>
                </a14:m>
                <a:r>
                  <a:rPr lang="en-US" sz="2000" i="1" dirty="0"/>
                  <a:t> (16 GB)</a:t>
                </a:r>
              </a:p>
              <a:p>
                <a:pPr marL="457200" lvl="0" indent="-457200">
                  <a:buFont typeface="+mj-lt"/>
                  <a:buAutoNum type="arabicPeriod"/>
                </a:pPr>
                <a:r>
                  <a:rPr lang="en-US" sz="2000" i="1" dirty="0"/>
                  <a:t>Book and review </a:t>
                </a:r>
                <a14:m>
                  <m:oMath xmlns:m="http://schemas.openxmlformats.org/officeDocument/2006/math">
                    <m:r>
                      <a:rPr lang="en-US" sz="2000" b="0" i="1">
                        <a:latin typeface="Cambria Math" panose="02040503050406030204" pitchFamily="18" charset="0"/>
                        <a:ea typeface="Cambria Math" panose="02040503050406030204" pitchFamily="18" charset="0"/>
                      </a:rPr>
                      <m:t>≈</m:t>
                    </m:r>
                  </m:oMath>
                </a14:m>
                <a:r>
                  <a:rPr lang="en-US" sz="2000" i="1" dirty="0"/>
                  <a:t> </a:t>
                </a:r>
                <a:r>
                  <a:rPr lang="it-IT" dirty="0"/>
                  <a:t>400000 (</a:t>
                </a:r>
                <a:r>
                  <a:rPr lang="en-US" sz="2000" i="1" dirty="0"/>
                  <a:t>250MB)</a:t>
                </a:r>
              </a:p>
              <a:p>
                <a:pPr lvl="0"/>
                <a:r>
                  <a:rPr lang="en-US" sz="2000" b="1" i="1" dirty="0"/>
                  <a:t>Variety</a:t>
                </a:r>
                <a:r>
                  <a:rPr lang="en-US" sz="2000" dirty="0"/>
                  <a:t>:</a:t>
                </a:r>
              </a:p>
              <a:p>
                <a:pPr lvl="0"/>
                <a:r>
                  <a:rPr lang="en-US" sz="2000" dirty="0"/>
                  <a:t>	Data comes from different sources, they have different format and also 	different organization of fields</a:t>
                </a:r>
              </a:p>
            </p:txBody>
          </p:sp>
        </mc:Choice>
        <mc:Fallback xmlns="">
          <p:sp>
            <p:nvSpPr>
              <p:cNvPr id="3" name="CasellaDiTesto 2">
                <a:extLst>
                  <a:ext uri="{FF2B5EF4-FFF2-40B4-BE49-F238E27FC236}">
                    <a16:creationId xmlns:a16="http://schemas.microsoft.com/office/drawing/2014/main" id="{068E8217-0879-6045-A028-80534F620714}"/>
                  </a:ext>
                </a:extLst>
              </p:cNvPr>
              <p:cNvSpPr txBox="1">
                <a:spLocks noRot="1" noChangeAspect="1" noMove="1" noResize="1" noEditPoints="1" noAdjustHandles="1" noChangeArrowheads="1" noChangeShapeType="1" noTextEdit="1"/>
              </p:cNvSpPr>
              <p:nvPr/>
            </p:nvSpPr>
            <p:spPr>
              <a:xfrm>
                <a:off x="397485" y="912460"/>
                <a:ext cx="8349029" cy="5324535"/>
              </a:xfrm>
              <a:prstGeom prst="rect">
                <a:avLst/>
              </a:prstGeom>
              <a:blipFill>
                <a:blip r:embed="rId3"/>
                <a:stretch>
                  <a:fillRect l="-760" t="-714" b="-952"/>
                </a:stretch>
              </a:blipFill>
            </p:spPr>
            <p:txBody>
              <a:bodyPr/>
              <a:lstStyle/>
              <a:p>
                <a:r>
                  <a:rPr lang="en-GB">
                    <a:noFill/>
                  </a:rPr>
                  <a:t> </a:t>
                </a:r>
              </a:p>
            </p:txBody>
          </p:sp>
        </mc:Fallback>
      </mc:AlternateContent>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lstStyle/>
          <a:p>
            <a:r>
              <a:rPr lang="en-US" dirty="0"/>
              <a:t>Preliminary UML Class Diagram</a:t>
            </a:r>
          </a:p>
        </p:txBody>
      </p:sp>
      <p:pic>
        <p:nvPicPr>
          <p:cNvPr id="5" name="Immagine 4" descr="Immagine che contiene testo&#10;&#10;Descrizione generata automaticamente">
            <a:extLst>
              <a:ext uri="{FF2B5EF4-FFF2-40B4-BE49-F238E27FC236}">
                <a16:creationId xmlns:a16="http://schemas.microsoft.com/office/drawing/2014/main" id="{9CBF551C-ADEF-F140-9AC5-83A8C5599637}"/>
              </a:ext>
            </a:extLst>
          </p:cNvPr>
          <p:cNvPicPr>
            <a:picLocks noChangeAspect="1"/>
          </p:cNvPicPr>
          <p:nvPr/>
        </p:nvPicPr>
        <p:blipFill>
          <a:blip r:embed="rId2"/>
          <a:stretch>
            <a:fillRect/>
          </a:stretch>
        </p:blipFill>
        <p:spPr>
          <a:xfrm>
            <a:off x="2604812" y="970015"/>
            <a:ext cx="3934376" cy="4917970"/>
          </a:xfrm>
          <a:prstGeom prst="rect">
            <a:avLst/>
          </a:prstGeom>
        </p:spPr>
      </p:pic>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Document DB</a:t>
            </a:r>
          </a:p>
        </p:txBody>
      </p:sp>
      <p:sp>
        <p:nvSpPr>
          <p:cNvPr id="5" name="CasellaDiTesto 4">
            <a:extLst>
              <a:ext uri="{FF2B5EF4-FFF2-40B4-BE49-F238E27FC236}">
                <a16:creationId xmlns:a16="http://schemas.microsoft.com/office/drawing/2014/main" id="{1C227705-B1D0-A74F-A6F3-E53443584308}"/>
              </a:ext>
            </a:extLst>
          </p:cNvPr>
          <p:cNvSpPr txBox="1"/>
          <p:nvPr/>
        </p:nvSpPr>
        <p:spPr>
          <a:xfrm>
            <a:off x="680407" y="1586698"/>
            <a:ext cx="7766463" cy="4370427"/>
          </a:xfrm>
          <a:prstGeom prst="rect">
            <a:avLst/>
          </a:prstGeom>
          <a:noFill/>
        </p:spPr>
        <p:txBody>
          <a:bodyPr wrap="square" rtlCol="0">
            <a:spAutoFit/>
          </a:bodyPr>
          <a:lstStyle/>
          <a:p>
            <a:r>
              <a:rPr lang="en-GB" sz="2000" b="1" dirty="0"/>
              <a:t>Entities:</a:t>
            </a:r>
          </a:p>
          <a:p>
            <a:r>
              <a:rPr lang="en-GB" sz="2000" dirty="0"/>
              <a:t>	Book, User, Author, Review</a:t>
            </a:r>
            <a:endParaRPr lang="it-IT" sz="2000" dirty="0"/>
          </a:p>
          <a:p>
            <a:r>
              <a:rPr lang="en-GB" sz="2000" b="1" dirty="0"/>
              <a:t>Requirements:</a:t>
            </a:r>
            <a:endParaRPr lang="it-IT" sz="2000" b="1" dirty="0"/>
          </a:p>
          <a:p>
            <a:pPr marL="742950" lvl="1" indent="-285750">
              <a:buFont typeface="Arial" panose="020B0604020202020204" pitchFamily="34" charset="0"/>
              <a:buChar char="•"/>
            </a:pPr>
            <a:r>
              <a:rPr lang="en-GB" sz="2000" dirty="0"/>
              <a:t>View book information and related review</a:t>
            </a:r>
            <a:endParaRPr lang="it-IT" sz="2000" dirty="0"/>
          </a:p>
          <a:p>
            <a:pPr marL="742950" lvl="1" indent="-285750">
              <a:buFont typeface="Arial" panose="020B0604020202020204" pitchFamily="34" charset="0"/>
              <a:buChar char="•"/>
            </a:pPr>
            <a:r>
              <a:rPr lang="en-GB" sz="2000" dirty="0"/>
              <a:t>Insert book, user, author, review</a:t>
            </a:r>
            <a:endParaRPr lang="it-IT" sz="2000" dirty="0"/>
          </a:p>
          <a:p>
            <a:pPr marL="742950" lvl="1" indent="-285750">
              <a:buFont typeface="Arial" panose="020B0604020202020204" pitchFamily="34" charset="0"/>
              <a:buChar char="•"/>
            </a:pPr>
            <a:r>
              <a:rPr lang="en-GB" sz="2000" dirty="0"/>
              <a:t>Modify review</a:t>
            </a:r>
            <a:endParaRPr lang="it-IT" sz="2000" dirty="0"/>
          </a:p>
          <a:p>
            <a:pPr marL="742950" lvl="1" indent="-285750">
              <a:buFont typeface="Arial" panose="020B0604020202020204" pitchFamily="34" charset="0"/>
              <a:buChar char="•"/>
            </a:pPr>
            <a:r>
              <a:rPr lang="en-GB" sz="2000" dirty="0"/>
              <a:t>Delete user/author</a:t>
            </a:r>
            <a:endParaRPr lang="it-IT" sz="2000" dirty="0"/>
          </a:p>
          <a:p>
            <a:pPr marL="742950" lvl="1" indent="-285750">
              <a:buFont typeface="Arial" panose="020B0604020202020204" pitchFamily="34" charset="0"/>
              <a:buChar char="•"/>
            </a:pPr>
            <a:r>
              <a:rPr lang="en-GB" sz="2000" dirty="0"/>
              <a:t>Ranks users with more frequent valid reviews based on the likes they received</a:t>
            </a:r>
            <a:endParaRPr lang="it-IT" sz="2000" dirty="0"/>
          </a:p>
          <a:p>
            <a:pPr marL="742950" lvl="1" indent="-285750">
              <a:buFont typeface="Arial" panose="020B0604020202020204" pitchFamily="34" charset="0"/>
              <a:buChar char="•"/>
            </a:pPr>
            <a:r>
              <a:rPr lang="en-GB" sz="2000" dirty="0"/>
              <a:t>View for each author, average rating on each published category</a:t>
            </a:r>
            <a:endParaRPr lang="it-IT" sz="2000" dirty="0"/>
          </a:p>
          <a:p>
            <a:pPr marL="742950" lvl="1" indent="-285750">
              <a:buFont typeface="Arial" panose="020B0604020202020204" pitchFamily="34" charset="0"/>
              <a:buChar char="•"/>
            </a:pPr>
            <a:r>
              <a:rPr lang="en-GB" sz="2000" dirty="0"/>
              <a:t>View for each user, average rating given to each category</a:t>
            </a:r>
          </a:p>
          <a:p>
            <a:pPr marL="742950" lvl="1" indent="-285750">
              <a:buFont typeface="Arial" panose="020B0604020202020204" pitchFamily="34" charset="0"/>
              <a:buChar char="•"/>
            </a:pPr>
            <a:r>
              <a:rPr lang="en-GB" sz="2000" dirty="0"/>
              <a:t>View for each year and category the number of published books</a:t>
            </a:r>
            <a:endParaRPr lang="it-IT" sz="2000" dirty="0"/>
          </a:p>
          <a:p>
            <a:pPr marL="742950" lvl="1" indent="-285750">
              <a:buFont typeface="Arial" panose="020B0604020202020204" pitchFamily="34" charset="0"/>
              <a:buChar char="•"/>
            </a:pPr>
            <a:endParaRPr lang="it-IT" sz="2000" dirty="0"/>
          </a:p>
          <a:p>
            <a:endParaRPr lang="en-GB" dirty="0"/>
          </a:p>
        </p:txBody>
      </p:sp>
    </p:spTree>
    <p:extLst>
      <p:ext uri="{BB962C8B-B14F-4D97-AF65-F5344CB8AC3E}">
        <p14:creationId xmlns:p14="http://schemas.microsoft.com/office/powerpoint/2010/main" val="87756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Graph DB</a:t>
            </a:r>
          </a:p>
        </p:txBody>
      </p:sp>
      <p:sp>
        <p:nvSpPr>
          <p:cNvPr id="3" name="CasellaDiTesto 2">
            <a:extLst>
              <a:ext uri="{FF2B5EF4-FFF2-40B4-BE49-F238E27FC236}">
                <a16:creationId xmlns:a16="http://schemas.microsoft.com/office/drawing/2014/main" id="{21AAB570-28F6-A744-BA46-F384DE548003}"/>
              </a:ext>
            </a:extLst>
          </p:cNvPr>
          <p:cNvSpPr txBox="1"/>
          <p:nvPr/>
        </p:nvSpPr>
        <p:spPr>
          <a:xfrm>
            <a:off x="182741" y="1705451"/>
            <a:ext cx="5346319" cy="3447098"/>
          </a:xfrm>
          <a:prstGeom prst="rect">
            <a:avLst/>
          </a:prstGeom>
          <a:noFill/>
        </p:spPr>
        <p:txBody>
          <a:bodyPr wrap="square" rtlCol="0">
            <a:spAutoFit/>
          </a:bodyPr>
          <a:lstStyle/>
          <a:p>
            <a:r>
              <a:rPr lang="en-GB" sz="2000" b="1" dirty="0"/>
              <a:t>Entities: </a:t>
            </a:r>
          </a:p>
          <a:p>
            <a:r>
              <a:rPr lang="en-GB" sz="2000" b="1" dirty="0"/>
              <a:t>	</a:t>
            </a:r>
            <a:r>
              <a:rPr lang="en-GB" sz="2000" dirty="0"/>
              <a:t>Book, User, Author</a:t>
            </a:r>
            <a:endParaRPr lang="it-IT" sz="2000" dirty="0"/>
          </a:p>
          <a:p>
            <a:r>
              <a:rPr lang="en-GB" sz="2000" b="1" dirty="0"/>
              <a:t>Requirements:</a:t>
            </a:r>
            <a:endParaRPr lang="it-IT" sz="2000" b="1" dirty="0"/>
          </a:p>
          <a:p>
            <a:pPr marL="800100" lvl="1" indent="-342900">
              <a:buFont typeface="Arial" panose="020B0604020202020204" pitchFamily="34" charset="0"/>
              <a:buChar char="•"/>
            </a:pPr>
            <a:r>
              <a:rPr lang="en-GB" sz="2000" dirty="0"/>
              <a:t>View the user’s/ author's followers</a:t>
            </a:r>
            <a:endParaRPr lang="it-IT" sz="2000" dirty="0"/>
          </a:p>
          <a:p>
            <a:pPr marL="800100" lvl="1" indent="-342900">
              <a:buFont typeface="Arial" panose="020B0604020202020204" pitchFamily="34" charset="0"/>
              <a:buChar char="•"/>
            </a:pPr>
            <a:r>
              <a:rPr lang="en-GB" sz="2000" dirty="0"/>
              <a:t>View the user’s/ author's followings</a:t>
            </a:r>
            <a:endParaRPr lang="it-IT" sz="2000" dirty="0"/>
          </a:p>
          <a:p>
            <a:pPr marL="800100" lvl="1" indent="-342900">
              <a:buFont typeface="Arial" panose="020B0604020202020204" pitchFamily="34" charset="0"/>
              <a:buChar char="•"/>
            </a:pPr>
            <a:r>
              <a:rPr lang="en-GB" sz="2000" dirty="0"/>
              <a:t>View the books I've read</a:t>
            </a:r>
            <a:endParaRPr lang="it-IT" sz="2000" dirty="0"/>
          </a:p>
          <a:p>
            <a:pPr marL="800100" lvl="1" indent="-342900">
              <a:buFont typeface="Arial" panose="020B0604020202020204" pitchFamily="34" charset="0"/>
              <a:buChar char="•"/>
            </a:pPr>
            <a:r>
              <a:rPr lang="en-GB" sz="2000" dirty="0"/>
              <a:t>View the books I want to read</a:t>
            </a:r>
            <a:endParaRPr lang="it-IT" sz="2000" dirty="0"/>
          </a:p>
          <a:p>
            <a:pPr marL="800100" lvl="1" indent="-342900">
              <a:buFont typeface="Arial" panose="020B0604020202020204" pitchFamily="34" charset="0"/>
              <a:buChar char="•"/>
            </a:pPr>
            <a:r>
              <a:rPr lang="en-GB" sz="2000" dirty="0"/>
              <a:t>View recommended books to users</a:t>
            </a:r>
            <a:endParaRPr lang="it-IT" sz="2000" dirty="0"/>
          </a:p>
          <a:p>
            <a:pPr marL="800100" lvl="1" indent="-342900">
              <a:buFont typeface="Arial" panose="020B0604020202020204" pitchFamily="34" charset="0"/>
              <a:buChar char="•"/>
            </a:pPr>
            <a:r>
              <a:rPr lang="en-GB" sz="2000" dirty="0"/>
              <a:t>View recommended authors to users </a:t>
            </a:r>
            <a:endParaRPr lang="it-IT" sz="2000" dirty="0"/>
          </a:p>
          <a:p>
            <a:pPr marL="800100" lvl="1" indent="-342900">
              <a:buFont typeface="Arial" panose="020B0604020202020204" pitchFamily="34" charset="0"/>
              <a:buChar char="•"/>
            </a:pPr>
            <a:r>
              <a:rPr lang="en-GB" sz="2000" dirty="0"/>
              <a:t>View the most desired/popular books</a:t>
            </a:r>
            <a:endParaRPr lang="it-IT" sz="2000" dirty="0"/>
          </a:p>
          <a:p>
            <a:endParaRPr lang="en-GB" dirty="0"/>
          </a:p>
        </p:txBody>
      </p:sp>
      <p:pic>
        <p:nvPicPr>
          <p:cNvPr id="5" name="Immagine 4">
            <a:extLst>
              <a:ext uri="{FF2B5EF4-FFF2-40B4-BE49-F238E27FC236}">
                <a16:creationId xmlns:a16="http://schemas.microsoft.com/office/drawing/2014/main" id="{7851F47F-905F-6B4A-A55E-85373D93C7EF}"/>
              </a:ext>
            </a:extLst>
          </p:cNvPr>
          <p:cNvPicPr>
            <a:picLocks noChangeAspect="1"/>
          </p:cNvPicPr>
          <p:nvPr/>
        </p:nvPicPr>
        <p:blipFill>
          <a:blip r:embed="rId2"/>
          <a:stretch>
            <a:fillRect/>
          </a:stretch>
        </p:blipFill>
        <p:spPr>
          <a:xfrm>
            <a:off x="5529060" y="1930400"/>
            <a:ext cx="3060700" cy="2997200"/>
          </a:xfrm>
          <a:prstGeom prst="rect">
            <a:avLst/>
          </a:prstGeom>
        </p:spPr>
      </p:pic>
    </p:spTree>
    <p:extLst>
      <p:ext uri="{BB962C8B-B14F-4D97-AF65-F5344CB8AC3E}">
        <p14:creationId xmlns:p14="http://schemas.microsoft.com/office/powerpoint/2010/main" val="112743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a:xfrm>
            <a:off x="191099" y="332512"/>
            <a:ext cx="8761797" cy="1143000"/>
          </a:xfrm>
        </p:spPr>
        <p:txBody>
          <a:bodyPr>
            <a:normAutofit fontScale="90000"/>
          </a:bodyPr>
          <a:lstStyle/>
          <a:p>
            <a:r>
              <a:rPr lang="en-US" dirty="0"/>
              <a:t>Software Architecture Preliminary Idea</a:t>
            </a:r>
          </a:p>
        </p:txBody>
      </p:sp>
      <p:sp>
        <p:nvSpPr>
          <p:cNvPr id="6" name="Trapezio 5">
            <a:extLst>
              <a:ext uri="{FF2B5EF4-FFF2-40B4-BE49-F238E27FC236}">
                <a16:creationId xmlns:a16="http://schemas.microsoft.com/office/drawing/2014/main" id="{2F944810-BFE5-7444-9667-CB7F06DD9A4B}"/>
              </a:ext>
            </a:extLst>
          </p:cNvPr>
          <p:cNvSpPr/>
          <p:nvPr/>
        </p:nvSpPr>
        <p:spPr>
          <a:xfrm>
            <a:off x="795647" y="1472541"/>
            <a:ext cx="7552706" cy="819397"/>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Front-End : JavaFX</a:t>
            </a:r>
          </a:p>
        </p:txBody>
      </p:sp>
      <p:sp>
        <p:nvSpPr>
          <p:cNvPr id="7" name="Trapezio 6">
            <a:extLst>
              <a:ext uri="{FF2B5EF4-FFF2-40B4-BE49-F238E27FC236}">
                <a16:creationId xmlns:a16="http://schemas.microsoft.com/office/drawing/2014/main" id="{079AC245-FDB5-D74D-85A7-3C22E2875843}"/>
              </a:ext>
            </a:extLst>
          </p:cNvPr>
          <p:cNvSpPr/>
          <p:nvPr/>
        </p:nvSpPr>
        <p:spPr>
          <a:xfrm rot="10800000">
            <a:off x="795647" y="4809506"/>
            <a:ext cx="7552706" cy="819397"/>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8" name="Rettangolo 7">
            <a:extLst>
              <a:ext uri="{FF2B5EF4-FFF2-40B4-BE49-F238E27FC236}">
                <a16:creationId xmlns:a16="http://schemas.microsoft.com/office/drawing/2014/main" id="{36F46165-AE3C-F142-AF1C-8B2E36C6DD3D}"/>
              </a:ext>
            </a:extLst>
          </p:cNvPr>
          <p:cNvSpPr/>
          <p:nvPr/>
        </p:nvSpPr>
        <p:spPr>
          <a:xfrm>
            <a:off x="795647" y="3081647"/>
            <a:ext cx="7552706" cy="9381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Programming Language : Java</a:t>
            </a:r>
          </a:p>
        </p:txBody>
      </p:sp>
      <p:sp>
        <p:nvSpPr>
          <p:cNvPr id="9" name="CasellaDiTesto 8">
            <a:extLst>
              <a:ext uri="{FF2B5EF4-FFF2-40B4-BE49-F238E27FC236}">
                <a16:creationId xmlns:a16="http://schemas.microsoft.com/office/drawing/2014/main" id="{BD8D5AB5-F7C6-D841-A943-2EF32C64D103}"/>
              </a:ext>
            </a:extLst>
          </p:cNvPr>
          <p:cNvSpPr txBox="1"/>
          <p:nvPr/>
        </p:nvSpPr>
        <p:spPr>
          <a:xfrm>
            <a:off x="3158835" y="5034539"/>
            <a:ext cx="2826327" cy="369332"/>
          </a:xfrm>
          <a:prstGeom prst="rect">
            <a:avLst/>
          </a:prstGeom>
          <a:noFill/>
        </p:spPr>
        <p:txBody>
          <a:bodyPr wrap="square" rtlCol="0">
            <a:spAutoFit/>
          </a:bodyPr>
          <a:lstStyle/>
          <a:p>
            <a:r>
              <a:rPr lang="en-GB" dirty="0"/>
              <a:t>DBMS : MongoDB &amp; Neo4J</a:t>
            </a:r>
          </a:p>
        </p:txBody>
      </p:sp>
      <p:pic>
        <p:nvPicPr>
          <p:cNvPr id="11" name="Elemento grafico 10" descr="Database con riempimento a tinta unita">
            <a:extLst>
              <a:ext uri="{FF2B5EF4-FFF2-40B4-BE49-F238E27FC236}">
                <a16:creationId xmlns:a16="http://schemas.microsoft.com/office/drawing/2014/main" id="{E5B3D8C2-B96C-E949-AE36-F2DAC5CD64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0846" y="4910445"/>
            <a:ext cx="617519" cy="617519"/>
          </a:xfrm>
          <a:prstGeom prst="rect">
            <a:avLst/>
          </a:prstGeom>
        </p:spPr>
      </p:pic>
      <p:pic>
        <p:nvPicPr>
          <p:cNvPr id="13" name="Elemento grafico 12" descr="Programmatore (maschile) con riempimento a tinta unita">
            <a:extLst>
              <a:ext uri="{FF2B5EF4-FFF2-40B4-BE49-F238E27FC236}">
                <a16:creationId xmlns:a16="http://schemas.microsoft.com/office/drawing/2014/main" id="{210A798D-9267-BE40-8A19-82EC6CEB7E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46315" y="3197431"/>
            <a:ext cx="706582" cy="706582"/>
          </a:xfrm>
          <a:prstGeom prst="rect">
            <a:avLst/>
          </a:prstGeom>
        </p:spPr>
      </p:pic>
      <p:pic>
        <p:nvPicPr>
          <p:cNvPr id="15" name="Elemento grafico 14" descr="Finestra del browser con riempimento a tinta unita">
            <a:extLst>
              <a:ext uri="{FF2B5EF4-FFF2-40B4-BE49-F238E27FC236}">
                <a16:creationId xmlns:a16="http://schemas.microsoft.com/office/drawing/2014/main" id="{1A27D745-C085-6B4E-A475-C479EE703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76794" y="1525981"/>
            <a:ext cx="792677" cy="792677"/>
          </a:xfrm>
          <a:prstGeom prst="rect">
            <a:avLst/>
          </a:prstGeom>
        </p:spPr>
      </p:pic>
      <p:cxnSp>
        <p:nvCxnSpPr>
          <p:cNvPr id="18" name="Connettore 1 17">
            <a:extLst>
              <a:ext uri="{FF2B5EF4-FFF2-40B4-BE49-F238E27FC236}">
                <a16:creationId xmlns:a16="http://schemas.microsoft.com/office/drawing/2014/main" id="{4A9724CF-A318-5142-847B-80F33C6B5330}"/>
              </a:ext>
            </a:extLst>
          </p:cNvPr>
          <p:cNvCxnSpPr>
            <a:stCxn id="6" idx="2"/>
            <a:endCxn id="8" idx="0"/>
          </p:cNvCxnSpPr>
          <p:nvPr/>
        </p:nvCxnSpPr>
        <p:spPr>
          <a:xfrm>
            <a:off x="4572000" y="2291938"/>
            <a:ext cx="0" cy="789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Connettore 1 18">
            <a:extLst>
              <a:ext uri="{FF2B5EF4-FFF2-40B4-BE49-F238E27FC236}">
                <a16:creationId xmlns:a16="http://schemas.microsoft.com/office/drawing/2014/main" id="{7805FDDE-DE47-C849-BF1E-CD5862D566A8}"/>
              </a:ext>
            </a:extLst>
          </p:cNvPr>
          <p:cNvCxnSpPr>
            <a:cxnSpLocks/>
            <a:stCxn id="7" idx="2"/>
            <a:endCxn id="8" idx="2"/>
          </p:cNvCxnSpPr>
          <p:nvPr/>
        </p:nvCxnSpPr>
        <p:spPr>
          <a:xfrm flipV="1">
            <a:off x="4572000" y="4019797"/>
            <a:ext cx="0" cy="789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820883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3966</TotalTime>
  <Words>436</Words>
  <Application>Microsoft Macintosh PowerPoint</Application>
  <PresentationFormat>Presentazione su schermo (4:3)</PresentationFormat>
  <Paragraphs>63</Paragraphs>
  <Slides>8</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Cambria Math</vt:lpstr>
      <vt:lpstr>Tema di Office</vt:lpstr>
      <vt:lpstr>Large-Scale and Multi-Structured Databases Project Design Reviook</vt:lpstr>
      <vt:lpstr>Application Highlights</vt:lpstr>
      <vt:lpstr>Actors and main supported functionalities</vt:lpstr>
      <vt:lpstr>Dataset Description</vt:lpstr>
      <vt:lpstr>Preliminary UML Class Diagram</vt:lpstr>
      <vt:lpstr>Requirements and Entities  handled by Document DB</vt:lpstr>
      <vt:lpstr>Requirements and Entities  handled by Graph DB</vt:lpstr>
      <vt:lpstr>Software Architecture Preliminary Idea</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Matteo Giorgi</cp:lastModifiedBy>
  <cp:revision>164</cp:revision>
  <dcterms:created xsi:type="dcterms:W3CDTF">2019-07-02T09:26:30Z</dcterms:created>
  <dcterms:modified xsi:type="dcterms:W3CDTF">2021-12-15T14:32:15Z</dcterms:modified>
</cp:coreProperties>
</file>