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8"/>
  </p:handoutMasterIdLst>
  <p:sldIdLst>
    <p:sldId id="256" r:id="rId2"/>
    <p:sldId id="257" r:id="rId3"/>
    <p:sldId id="258" r:id="rId4"/>
    <p:sldId id="270" r:id="rId5"/>
    <p:sldId id="271" r:id="rId6"/>
    <p:sldId id="273" r:id="rId7"/>
    <p:sldId id="274" r:id="rId8"/>
    <p:sldId id="259" r:id="rId9"/>
    <p:sldId id="261" r:id="rId10"/>
    <p:sldId id="262" r:id="rId11"/>
    <p:sldId id="265" r:id="rId12"/>
    <p:sldId id="263" r:id="rId13"/>
    <p:sldId id="260" r:id="rId14"/>
    <p:sldId id="272" r:id="rId15"/>
    <p:sldId id="269"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8" autoAdjust="0"/>
    <p:restoredTop sz="94671" autoAdjust="0"/>
  </p:normalViewPr>
  <p:slideViewPr>
    <p:cSldViewPr>
      <p:cViewPr varScale="1">
        <p:scale>
          <a:sx n="113" d="100"/>
          <a:sy n="113" d="100"/>
        </p:scale>
        <p:origin x="-1734" y="-102"/>
      </p:cViewPr>
      <p:guideLst>
        <p:guide orient="horz" pos="2160"/>
        <p:guide pos="2880"/>
      </p:guideLst>
    </p:cSldViewPr>
  </p:slideViewPr>
  <p:outlineViewPr>
    <p:cViewPr>
      <p:scale>
        <a:sx n="33" d="100"/>
        <a:sy n="33" d="100"/>
      </p:scale>
      <p:origin x="24" y="528"/>
    </p:cViewPr>
  </p:outlineViewPr>
  <p:notesTextViewPr>
    <p:cViewPr>
      <p:scale>
        <a:sx n="1" d="1"/>
        <a:sy n="1" d="1"/>
      </p:scale>
      <p:origin x="0" y="0"/>
    </p:cViewPr>
  </p:notesText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21B914-CCE8-4C5E-B913-E196308477B7}" type="datetimeFigureOut">
              <a:rPr lang="en-GB" smtClean="0"/>
              <a:t>26/03/2014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E77096-FA67-4656-B990-034EE6237B55}" type="slidenum">
              <a:rPr lang="en-GB" smtClean="0"/>
              <a:t>‹#›</a:t>
            </a:fld>
            <a:endParaRPr lang="en-GB"/>
          </a:p>
        </p:txBody>
      </p:sp>
    </p:spTree>
    <p:extLst>
      <p:ext uri="{BB962C8B-B14F-4D97-AF65-F5344CB8AC3E}">
        <p14:creationId xmlns:p14="http://schemas.microsoft.com/office/powerpoint/2010/main" val="4280612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26480A0-975F-4258-B489-03CA80E9C1EE}" type="datetimeFigureOut">
              <a:rPr lang="en-GB" smtClean="0"/>
              <a:t>26/03/2014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0F4918-529F-4F6E-9656-B722CA5FDF99}" type="slidenum">
              <a:rPr lang="en-GB" smtClean="0"/>
              <a:t>‹#›</a:t>
            </a:fld>
            <a:endParaRPr lang="en-GB"/>
          </a:p>
        </p:txBody>
      </p:sp>
    </p:spTree>
    <p:extLst>
      <p:ext uri="{BB962C8B-B14F-4D97-AF65-F5344CB8AC3E}">
        <p14:creationId xmlns:p14="http://schemas.microsoft.com/office/powerpoint/2010/main" val="2158456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26480A0-975F-4258-B489-03CA80E9C1EE}" type="datetimeFigureOut">
              <a:rPr lang="en-GB" smtClean="0"/>
              <a:t>26/03/2014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0F4918-529F-4F6E-9656-B722CA5FDF99}" type="slidenum">
              <a:rPr lang="en-GB" smtClean="0"/>
              <a:t>‹#›</a:t>
            </a:fld>
            <a:endParaRPr lang="en-GB"/>
          </a:p>
        </p:txBody>
      </p:sp>
    </p:spTree>
    <p:extLst>
      <p:ext uri="{BB962C8B-B14F-4D97-AF65-F5344CB8AC3E}">
        <p14:creationId xmlns:p14="http://schemas.microsoft.com/office/powerpoint/2010/main" val="4183073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26480A0-975F-4258-B489-03CA80E9C1EE}" type="datetimeFigureOut">
              <a:rPr lang="en-GB" smtClean="0"/>
              <a:t>26/03/2014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0F4918-529F-4F6E-9656-B722CA5FDF99}" type="slidenum">
              <a:rPr lang="en-GB" smtClean="0"/>
              <a:t>‹#›</a:t>
            </a:fld>
            <a:endParaRPr lang="en-GB"/>
          </a:p>
        </p:txBody>
      </p:sp>
    </p:spTree>
    <p:extLst>
      <p:ext uri="{BB962C8B-B14F-4D97-AF65-F5344CB8AC3E}">
        <p14:creationId xmlns:p14="http://schemas.microsoft.com/office/powerpoint/2010/main" val="3565785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26480A0-975F-4258-B489-03CA80E9C1EE}" type="datetimeFigureOut">
              <a:rPr lang="en-GB" smtClean="0"/>
              <a:t>26/03/2014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0F4918-529F-4F6E-9656-B722CA5FDF99}" type="slidenum">
              <a:rPr lang="en-GB" smtClean="0"/>
              <a:t>‹#›</a:t>
            </a:fld>
            <a:endParaRPr lang="en-GB"/>
          </a:p>
        </p:txBody>
      </p:sp>
    </p:spTree>
    <p:extLst>
      <p:ext uri="{BB962C8B-B14F-4D97-AF65-F5344CB8AC3E}">
        <p14:creationId xmlns:p14="http://schemas.microsoft.com/office/powerpoint/2010/main" val="2158209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6480A0-975F-4258-B489-03CA80E9C1EE}" type="datetimeFigureOut">
              <a:rPr lang="en-GB" smtClean="0"/>
              <a:t>26/03/2014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0F4918-529F-4F6E-9656-B722CA5FDF99}" type="slidenum">
              <a:rPr lang="en-GB" smtClean="0"/>
              <a:t>‹#›</a:t>
            </a:fld>
            <a:endParaRPr lang="en-GB"/>
          </a:p>
        </p:txBody>
      </p:sp>
    </p:spTree>
    <p:extLst>
      <p:ext uri="{BB962C8B-B14F-4D97-AF65-F5344CB8AC3E}">
        <p14:creationId xmlns:p14="http://schemas.microsoft.com/office/powerpoint/2010/main" val="252114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26480A0-975F-4258-B489-03CA80E9C1EE}" type="datetimeFigureOut">
              <a:rPr lang="en-GB" smtClean="0"/>
              <a:t>26/03/2014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0F4918-529F-4F6E-9656-B722CA5FDF99}" type="slidenum">
              <a:rPr lang="en-GB" smtClean="0"/>
              <a:t>‹#›</a:t>
            </a:fld>
            <a:endParaRPr lang="en-GB"/>
          </a:p>
        </p:txBody>
      </p:sp>
    </p:spTree>
    <p:extLst>
      <p:ext uri="{BB962C8B-B14F-4D97-AF65-F5344CB8AC3E}">
        <p14:creationId xmlns:p14="http://schemas.microsoft.com/office/powerpoint/2010/main" val="195608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26480A0-975F-4258-B489-03CA80E9C1EE}" type="datetimeFigureOut">
              <a:rPr lang="en-GB" smtClean="0"/>
              <a:t>26/03/2014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90F4918-529F-4F6E-9656-B722CA5FDF99}" type="slidenum">
              <a:rPr lang="en-GB" smtClean="0"/>
              <a:t>‹#›</a:t>
            </a:fld>
            <a:endParaRPr lang="en-GB"/>
          </a:p>
        </p:txBody>
      </p:sp>
    </p:spTree>
    <p:extLst>
      <p:ext uri="{BB962C8B-B14F-4D97-AF65-F5344CB8AC3E}">
        <p14:creationId xmlns:p14="http://schemas.microsoft.com/office/powerpoint/2010/main" val="376426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26480A0-975F-4258-B489-03CA80E9C1EE}" type="datetimeFigureOut">
              <a:rPr lang="en-GB" smtClean="0"/>
              <a:t>26/03/2014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90F4918-529F-4F6E-9656-B722CA5FDF99}" type="slidenum">
              <a:rPr lang="en-GB" smtClean="0"/>
              <a:t>‹#›</a:t>
            </a:fld>
            <a:endParaRPr lang="en-GB"/>
          </a:p>
        </p:txBody>
      </p:sp>
    </p:spTree>
    <p:extLst>
      <p:ext uri="{BB962C8B-B14F-4D97-AF65-F5344CB8AC3E}">
        <p14:creationId xmlns:p14="http://schemas.microsoft.com/office/powerpoint/2010/main" val="298223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6480A0-975F-4258-B489-03CA80E9C1EE}" type="datetimeFigureOut">
              <a:rPr lang="en-GB" smtClean="0"/>
              <a:t>26/03/2014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90F4918-529F-4F6E-9656-B722CA5FDF99}" type="slidenum">
              <a:rPr lang="en-GB" smtClean="0"/>
              <a:t>‹#›</a:t>
            </a:fld>
            <a:endParaRPr lang="en-GB"/>
          </a:p>
        </p:txBody>
      </p:sp>
    </p:spTree>
    <p:extLst>
      <p:ext uri="{BB962C8B-B14F-4D97-AF65-F5344CB8AC3E}">
        <p14:creationId xmlns:p14="http://schemas.microsoft.com/office/powerpoint/2010/main" val="653967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6480A0-975F-4258-B489-03CA80E9C1EE}" type="datetimeFigureOut">
              <a:rPr lang="en-GB" smtClean="0"/>
              <a:t>26/03/2014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0F4918-529F-4F6E-9656-B722CA5FDF99}" type="slidenum">
              <a:rPr lang="en-GB" smtClean="0"/>
              <a:t>‹#›</a:t>
            </a:fld>
            <a:endParaRPr lang="en-GB"/>
          </a:p>
        </p:txBody>
      </p:sp>
    </p:spTree>
    <p:extLst>
      <p:ext uri="{BB962C8B-B14F-4D97-AF65-F5344CB8AC3E}">
        <p14:creationId xmlns:p14="http://schemas.microsoft.com/office/powerpoint/2010/main" val="347854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6480A0-975F-4258-B489-03CA80E9C1EE}" type="datetimeFigureOut">
              <a:rPr lang="en-GB" smtClean="0"/>
              <a:t>26/03/2014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0F4918-529F-4F6E-9656-B722CA5FDF99}" type="slidenum">
              <a:rPr lang="en-GB" smtClean="0"/>
              <a:t>‹#›</a:t>
            </a:fld>
            <a:endParaRPr lang="en-GB"/>
          </a:p>
        </p:txBody>
      </p:sp>
    </p:spTree>
    <p:extLst>
      <p:ext uri="{BB962C8B-B14F-4D97-AF65-F5344CB8AC3E}">
        <p14:creationId xmlns:p14="http://schemas.microsoft.com/office/powerpoint/2010/main" val="2878957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480A0-975F-4258-B489-03CA80E9C1EE}" type="datetimeFigureOut">
              <a:rPr lang="en-GB" smtClean="0"/>
              <a:t>26/03/2014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F4918-529F-4F6E-9656-B722CA5FDF99}" type="slidenum">
              <a:rPr lang="en-GB" smtClean="0"/>
              <a:t>‹#›</a:t>
            </a:fld>
            <a:endParaRPr lang="en-GB"/>
          </a:p>
        </p:txBody>
      </p:sp>
    </p:spTree>
    <p:extLst>
      <p:ext uri="{BB962C8B-B14F-4D97-AF65-F5344CB8AC3E}">
        <p14:creationId xmlns:p14="http://schemas.microsoft.com/office/powerpoint/2010/main" val="3723619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Unit_testing" TargetMode="External"/><Relationship Id="rId7" Type="http://schemas.openxmlformats.org/officeDocument/2006/relationships/hyperlink" Target="http://bit.ly/1fghDRk" TargetMode="External"/><Relationship Id="rId2" Type="http://schemas.openxmlformats.org/officeDocument/2006/relationships/hyperlink" Target="http://pluralsight.com/training/Courses/TableOfContents/test-first-development-1" TargetMode="External"/><Relationship Id="rId1" Type="http://schemas.openxmlformats.org/officeDocument/2006/relationships/slideLayout" Target="../slideLayouts/slideLayout2.xml"/><Relationship Id="rId6" Type="http://schemas.openxmlformats.org/officeDocument/2006/relationships/hyperlink" Target="https://github.com/mattiaerre/cf-tf-tdd" TargetMode="External"/><Relationship Id="rId5" Type="http://schemas.openxmlformats.org/officeDocument/2006/relationships/hyperlink" Target="http://wrozka.github.io/ppppp-pair-programming/img/red-green-refactor.png" TargetMode="External"/><Relationship Id="rId4" Type="http://schemas.openxmlformats.org/officeDocument/2006/relationships/hyperlink" Target="http://ardalis.com/unit-test-or-integration-test-and-why-you-should-ca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msdn.microsoft.com/en-us/library/ms243147(v=vs.80).aspx" TargetMode="External"/><Relationship Id="rId2" Type="http://schemas.openxmlformats.org/officeDocument/2006/relationships/hyperlink" Target="http://www.nunit.org/" TargetMode="External"/><Relationship Id="rId1" Type="http://schemas.openxmlformats.org/officeDocument/2006/relationships/slideLayout" Target="../slideLayouts/slideLayout2.xml"/><Relationship Id="rId5" Type="http://schemas.openxmlformats.org/officeDocument/2006/relationships/hyperlink" Target="https://qunitjs.com/" TargetMode="External"/><Relationship Id="rId4" Type="http://schemas.openxmlformats.org/officeDocument/2006/relationships/hyperlink" Target="https://github.com/xunit/xun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From Code First to TDD</a:t>
            </a:r>
            <a:r>
              <a:rPr lang="en-GB" smtClean="0"/>
              <a:t/>
            </a:r>
            <a:br>
              <a:rPr lang="en-GB" smtClean="0"/>
            </a:br>
            <a:r>
              <a:rPr lang="en-GB" smtClean="0"/>
              <a:t>(w/ examples)</a:t>
            </a:r>
            <a:endParaRPr lang="en-GB" dirty="0"/>
          </a:p>
        </p:txBody>
      </p:sp>
      <p:sp>
        <p:nvSpPr>
          <p:cNvPr id="3" name="Subtitle 2"/>
          <p:cNvSpPr>
            <a:spLocks noGrp="1"/>
          </p:cNvSpPr>
          <p:nvPr>
            <p:ph type="subTitle" idx="1"/>
          </p:nvPr>
        </p:nvSpPr>
        <p:spPr/>
        <p:txBody>
          <a:bodyPr/>
          <a:lstStyle/>
          <a:p>
            <a:r>
              <a:rPr lang="en-GB" dirty="0" smtClean="0"/>
              <a:t>Mattia Richetto</a:t>
            </a:r>
          </a:p>
          <a:p>
            <a:r>
              <a:rPr lang="en-GB" dirty="0" smtClean="0"/>
              <a:t>@</a:t>
            </a:r>
            <a:r>
              <a:rPr lang="en-GB" dirty="0" err="1" smtClean="0"/>
              <a:t>mattiaerre</a:t>
            </a:r>
            <a:endParaRPr lang="en-GB" dirty="0"/>
          </a:p>
        </p:txBody>
      </p:sp>
    </p:spTree>
    <p:extLst>
      <p:ext uri="{BB962C8B-B14F-4D97-AF65-F5344CB8AC3E}">
        <p14:creationId xmlns:p14="http://schemas.microsoft.com/office/powerpoint/2010/main" val="2305011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Unit Testing 2/2</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 it’s a test that only tests </a:t>
            </a:r>
            <a:r>
              <a:rPr lang="en-GB" b="1" dirty="0" smtClean="0"/>
              <a:t>a single path through a single method</a:t>
            </a:r>
            <a:r>
              <a:rPr lang="en-GB" dirty="0" smtClean="0"/>
              <a:t>.  More importantly, it’s a test that has </a:t>
            </a:r>
            <a:r>
              <a:rPr lang="en-GB" b="1" dirty="0" smtClean="0"/>
              <a:t>zero dependencies</a:t>
            </a:r>
            <a:r>
              <a:rPr lang="en-GB" dirty="0" smtClean="0"/>
              <a:t> </a:t>
            </a:r>
            <a:r>
              <a:rPr lang="en-GB" b="1" dirty="0" smtClean="0"/>
              <a:t>on</a:t>
            </a:r>
            <a:r>
              <a:rPr lang="en-GB" dirty="0" smtClean="0"/>
              <a:t> </a:t>
            </a:r>
            <a:r>
              <a:rPr lang="en-GB" b="1" dirty="0" smtClean="0"/>
              <a:t>infrastructure</a:t>
            </a:r>
            <a:r>
              <a:rPr lang="en-GB" dirty="0" smtClean="0"/>
              <a:t>, or on code outside of your control.</a:t>
            </a:r>
          </a:p>
          <a:p>
            <a:pPr marL="0" indent="0">
              <a:buNone/>
            </a:pPr>
            <a:endParaRPr lang="en-GB" dirty="0"/>
          </a:p>
          <a:p>
            <a:pPr marL="0" indent="0" algn="r">
              <a:buNone/>
            </a:pPr>
            <a:r>
              <a:rPr lang="en-GB" dirty="0" smtClean="0"/>
              <a:t>Steve Smith</a:t>
            </a:r>
            <a:br>
              <a:rPr lang="en-GB" dirty="0" smtClean="0"/>
            </a:br>
            <a:r>
              <a:rPr lang="en-GB" dirty="0" smtClean="0"/>
              <a:t>@</a:t>
            </a:r>
            <a:r>
              <a:rPr lang="en-GB" dirty="0" err="1" smtClean="0"/>
              <a:t>ardalis</a:t>
            </a:r>
            <a:endParaRPr lang="en-GB" dirty="0" smtClean="0"/>
          </a:p>
        </p:txBody>
      </p:sp>
    </p:spTree>
    <p:extLst>
      <p:ext uri="{BB962C8B-B14F-4D97-AF65-F5344CB8AC3E}">
        <p14:creationId xmlns:p14="http://schemas.microsoft.com/office/powerpoint/2010/main" val="2760489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TDD 1/4</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7681" y="1600200"/>
            <a:ext cx="6308638" cy="4525963"/>
          </a:xfrm>
        </p:spPr>
      </p:pic>
    </p:spTree>
    <p:extLst>
      <p:ext uri="{BB962C8B-B14F-4D97-AF65-F5344CB8AC3E}">
        <p14:creationId xmlns:p14="http://schemas.microsoft.com/office/powerpoint/2010/main" val="3392447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TDD 2/4</a:t>
            </a:r>
            <a:endParaRPr lang="en-GB"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8633" y="2034126"/>
            <a:ext cx="5526734" cy="3658111"/>
          </a:xfrm>
        </p:spPr>
      </p:pic>
    </p:spTree>
    <p:extLst>
      <p:ext uri="{BB962C8B-B14F-4D97-AF65-F5344CB8AC3E}">
        <p14:creationId xmlns:p14="http://schemas.microsoft.com/office/powerpoint/2010/main" val="2256424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TDD 3/4</a:t>
            </a:r>
            <a:endParaRPr lang="en-GB" dirty="0"/>
          </a:p>
        </p:txBody>
      </p:sp>
      <p:sp>
        <p:nvSpPr>
          <p:cNvPr id="3" name="Content Placeholder 2"/>
          <p:cNvSpPr>
            <a:spLocks noGrp="1"/>
          </p:cNvSpPr>
          <p:nvPr>
            <p:ph idx="1"/>
          </p:nvPr>
        </p:nvSpPr>
        <p:spPr/>
        <p:txBody>
          <a:bodyPr/>
          <a:lstStyle/>
          <a:p>
            <a:r>
              <a:rPr lang="en-GB" dirty="0" smtClean="0"/>
              <a:t>Every player should also have a property called </a:t>
            </a:r>
            <a:r>
              <a:rPr lang="en-GB" dirty="0" err="1" smtClean="0"/>
              <a:t>LineupLabel</a:t>
            </a:r>
            <a:r>
              <a:rPr lang="en-GB" dirty="0" smtClean="0"/>
              <a:t> using this pattern: #{</a:t>
            </a:r>
            <a:r>
              <a:rPr lang="en-GB" dirty="0" err="1" smtClean="0"/>
              <a:t>ShirtNumber</a:t>
            </a:r>
            <a:r>
              <a:rPr lang="en-GB" dirty="0" smtClean="0"/>
              <a:t>} {</a:t>
            </a:r>
            <a:r>
              <a:rPr lang="en-GB" dirty="0" err="1" smtClean="0"/>
              <a:t>FirstName</a:t>
            </a:r>
            <a:r>
              <a:rPr lang="en-GB" dirty="0" smtClean="0"/>
              <a:t>} {</a:t>
            </a:r>
            <a:r>
              <a:rPr lang="en-GB" dirty="0" err="1" smtClean="0"/>
              <a:t>LastName</a:t>
            </a:r>
            <a:r>
              <a:rPr lang="en-GB" dirty="0" smtClean="0"/>
              <a:t>}</a:t>
            </a:r>
          </a:p>
          <a:p>
            <a:r>
              <a:rPr lang="en-GB" dirty="0"/>
              <a:t>Demo (CFTFTDD.CORE.TEST)</a:t>
            </a:r>
          </a:p>
        </p:txBody>
      </p:sp>
    </p:spTree>
    <p:extLst>
      <p:ext uri="{BB962C8B-B14F-4D97-AF65-F5344CB8AC3E}">
        <p14:creationId xmlns:p14="http://schemas.microsoft.com/office/powerpoint/2010/main" val="1741062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TDD 4/4</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Tree>
    <p:extLst>
      <p:ext uri="{BB962C8B-B14F-4D97-AF65-F5344CB8AC3E}">
        <p14:creationId xmlns:p14="http://schemas.microsoft.com/office/powerpoint/2010/main" val="25429593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Q&amp;A</a:t>
            </a:r>
            <a:endParaRPr lang="en-GB" dirty="0"/>
          </a:p>
        </p:txBody>
      </p:sp>
      <p:sp>
        <p:nvSpPr>
          <p:cNvPr id="3" name="Content Placeholder 2"/>
          <p:cNvSpPr>
            <a:spLocks noGrp="1"/>
          </p:cNvSpPr>
          <p:nvPr>
            <p:ph idx="1"/>
          </p:nvPr>
        </p:nvSpPr>
        <p:spPr/>
        <p:txBody>
          <a:bodyPr/>
          <a:lstStyle/>
          <a:p>
            <a:pPr marL="0" indent="0">
              <a:buNone/>
            </a:pPr>
            <a:r>
              <a:rPr lang="en-GB" dirty="0" smtClean="0"/>
              <a:t>Thank you and happy TDD-</a:t>
            </a:r>
            <a:r>
              <a:rPr lang="en-GB" dirty="0" err="1" smtClean="0"/>
              <a:t>ing</a:t>
            </a:r>
            <a:r>
              <a:rPr lang="en-GB" dirty="0" smtClean="0"/>
              <a:t>!</a:t>
            </a:r>
            <a:endParaRPr lang="en-GB" dirty="0"/>
          </a:p>
        </p:txBody>
      </p:sp>
    </p:spTree>
    <p:extLst>
      <p:ext uri="{BB962C8B-B14F-4D97-AF65-F5344CB8AC3E}">
        <p14:creationId xmlns:p14="http://schemas.microsoft.com/office/powerpoint/2010/main" val="2225075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Credits &amp; Links</a:t>
            </a:r>
            <a:endParaRPr lang="en-GB" dirty="0"/>
          </a:p>
        </p:txBody>
      </p:sp>
      <p:sp>
        <p:nvSpPr>
          <p:cNvPr id="3" name="Content Placeholder 2"/>
          <p:cNvSpPr>
            <a:spLocks noGrp="1"/>
          </p:cNvSpPr>
          <p:nvPr>
            <p:ph idx="1"/>
          </p:nvPr>
        </p:nvSpPr>
        <p:spPr/>
        <p:txBody>
          <a:bodyPr>
            <a:normAutofit fontScale="85000" lnSpcReduction="20000"/>
          </a:bodyPr>
          <a:lstStyle/>
          <a:p>
            <a:r>
              <a:rPr lang="en-GB" dirty="0">
                <a:hlinkClick r:id="rId2"/>
              </a:rPr>
              <a:t>http://</a:t>
            </a:r>
            <a:r>
              <a:rPr lang="en-GB" dirty="0" smtClean="0">
                <a:hlinkClick r:id="rId2"/>
              </a:rPr>
              <a:t>pluralsight.com/training/Courses/TableOfContents/test-first-development-1</a:t>
            </a:r>
            <a:endParaRPr lang="en-GB" dirty="0" smtClean="0">
              <a:hlinkClick r:id="rId3"/>
            </a:endParaRPr>
          </a:p>
          <a:p>
            <a:r>
              <a:rPr lang="en-GB" dirty="0" smtClean="0">
                <a:hlinkClick r:id="rId3"/>
              </a:rPr>
              <a:t>http</a:t>
            </a:r>
            <a:r>
              <a:rPr lang="en-GB" dirty="0">
                <a:hlinkClick r:id="rId3"/>
              </a:rPr>
              <a:t>://</a:t>
            </a:r>
            <a:r>
              <a:rPr lang="en-GB" dirty="0" smtClean="0">
                <a:hlinkClick r:id="rId3"/>
              </a:rPr>
              <a:t>en.wikipedia.org/wiki/Unit_testing</a:t>
            </a:r>
            <a:endParaRPr lang="en-GB" dirty="0" smtClean="0"/>
          </a:p>
          <a:p>
            <a:r>
              <a:rPr lang="en-GB" dirty="0">
                <a:hlinkClick r:id="rId4"/>
              </a:rPr>
              <a:t>http://ardalis.com/unit-test-or-integration-test-and-why-you-should-care</a:t>
            </a:r>
            <a:endParaRPr lang="en-GB" dirty="0" smtClean="0"/>
          </a:p>
          <a:p>
            <a:r>
              <a:rPr lang="en-GB" dirty="0" smtClean="0">
                <a:hlinkClick r:id="rId5"/>
              </a:rPr>
              <a:t>http://upload.wikimedia.org/wikipedia/en/9/9c/Test-driven_development.PNG</a:t>
            </a:r>
          </a:p>
          <a:p>
            <a:r>
              <a:rPr lang="en-GB" dirty="0" smtClean="0">
                <a:hlinkClick r:id="rId5"/>
              </a:rPr>
              <a:t>http://wrozka.github.io/ppppp-pair-programming/img/red-green-refactor.png</a:t>
            </a:r>
            <a:endParaRPr lang="en-GB" dirty="0" smtClean="0"/>
          </a:p>
          <a:p>
            <a:r>
              <a:rPr lang="en-GB" dirty="0">
                <a:hlinkClick r:id="rId6"/>
              </a:rPr>
              <a:t>https://</a:t>
            </a:r>
            <a:r>
              <a:rPr lang="en-GB" dirty="0" smtClean="0">
                <a:hlinkClick r:id="rId6"/>
              </a:rPr>
              <a:t>github.com/mattiaerre/cf-tf-tdd</a:t>
            </a:r>
            <a:endParaRPr lang="en-GB" dirty="0" smtClean="0"/>
          </a:p>
          <a:p>
            <a:r>
              <a:rPr lang="en-GB" dirty="0">
                <a:hlinkClick r:id="rId7"/>
              </a:rPr>
              <a:t>http://</a:t>
            </a:r>
            <a:r>
              <a:rPr lang="en-GB" dirty="0" smtClean="0">
                <a:hlinkClick r:id="rId7"/>
              </a:rPr>
              <a:t>bit.ly/1fghDRk</a:t>
            </a:r>
            <a:endParaRPr lang="en-GB" dirty="0" smtClean="0"/>
          </a:p>
          <a:p>
            <a:endParaRPr lang="en-GB" dirty="0"/>
          </a:p>
        </p:txBody>
      </p:sp>
    </p:spTree>
    <p:extLst>
      <p:ext uri="{BB962C8B-B14F-4D97-AF65-F5344CB8AC3E}">
        <p14:creationId xmlns:p14="http://schemas.microsoft.com/office/powerpoint/2010/main" val="1056360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r>
              <a:rPr lang="en-GB" dirty="0" smtClean="0"/>
              <a:t>Code First</a:t>
            </a:r>
          </a:p>
          <a:p>
            <a:r>
              <a:rPr lang="en-GB" dirty="0" smtClean="0"/>
              <a:t>(Unit) Testing Frameworks</a:t>
            </a:r>
          </a:p>
          <a:p>
            <a:r>
              <a:rPr lang="en-GB" dirty="0" smtClean="0"/>
              <a:t>Test First</a:t>
            </a:r>
          </a:p>
          <a:p>
            <a:r>
              <a:rPr lang="en-GB" dirty="0" smtClean="0"/>
              <a:t>Unit Testing</a:t>
            </a:r>
          </a:p>
          <a:p>
            <a:r>
              <a:rPr lang="en-GB" dirty="0" smtClean="0"/>
              <a:t>TDD</a:t>
            </a:r>
          </a:p>
          <a:p>
            <a:r>
              <a:rPr lang="en-GB" dirty="0" smtClean="0"/>
              <a:t>Q&amp;A</a:t>
            </a:r>
          </a:p>
        </p:txBody>
      </p:sp>
    </p:spTree>
    <p:extLst>
      <p:ext uri="{BB962C8B-B14F-4D97-AF65-F5344CB8AC3E}">
        <p14:creationId xmlns:p14="http://schemas.microsoft.com/office/powerpoint/2010/main" val="3910988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 First 1/2</a:t>
            </a:r>
            <a:endParaRPr lang="en-GB" dirty="0"/>
          </a:p>
        </p:txBody>
      </p:sp>
      <p:sp>
        <p:nvSpPr>
          <p:cNvPr id="4" name="Content Placeholder 3"/>
          <p:cNvSpPr>
            <a:spLocks noGrp="1"/>
          </p:cNvSpPr>
          <p:nvPr>
            <p:ph sz="half" idx="1"/>
          </p:nvPr>
        </p:nvSpPr>
        <p:spPr/>
        <p:txBody>
          <a:bodyPr/>
          <a:lstStyle/>
          <a:p>
            <a:pPr marL="0" indent="0">
              <a:buNone/>
            </a:pPr>
            <a:r>
              <a:rPr lang="en-GB" dirty="0" smtClean="0"/>
              <a:t>From developers</a:t>
            </a:r>
            <a:br>
              <a:rPr lang="en-GB" dirty="0" smtClean="0"/>
            </a:br>
            <a:r>
              <a:rPr lang="en-GB" i="1" dirty="0" smtClean="0"/>
              <a:t>“I don’t test. I’m a developer. I create”</a:t>
            </a:r>
            <a:endParaRPr lang="en-GB" i="1" dirty="0"/>
          </a:p>
        </p:txBody>
      </p:sp>
      <p:sp>
        <p:nvSpPr>
          <p:cNvPr id="5" name="Content Placeholder 4"/>
          <p:cNvSpPr>
            <a:spLocks noGrp="1"/>
          </p:cNvSpPr>
          <p:nvPr>
            <p:ph sz="half" idx="2"/>
          </p:nvPr>
        </p:nvSpPr>
        <p:spPr/>
        <p:txBody>
          <a:bodyPr/>
          <a:lstStyle/>
          <a:p>
            <a:pPr marL="0" indent="0">
              <a:buNone/>
            </a:pPr>
            <a:r>
              <a:rPr lang="en-GB" dirty="0" smtClean="0"/>
              <a:t>From managers</a:t>
            </a:r>
            <a:br>
              <a:rPr lang="en-GB" dirty="0" smtClean="0"/>
            </a:br>
            <a:r>
              <a:rPr lang="en-GB" i="1" dirty="0" smtClean="0"/>
              <a:t>“I don’t want to pay developers to test. That’s why I pay testers.”</a:t>
            </a:r>
            <a:endParaRPr lang="en-GB" i="1" dirty="0"/>
          </a:p>
        </p:txBody>
      </p:sp>
    </p:spTree>
    <p:extLst>
      <p:ext uri="{BB962C8B-B14F-4D97-AF65-F5344CB8AC3E}">
        <p14:creationId xmlns:p14="http://schemas.microsoft.com/office/powerpoint/2010/main" val="1517532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 First 2/2</a:t>
            </a:r>
            <a:endParaRPr lang="en-GB" dirty="0"/>
          </a:p>
        </p:txBody>
      </p:sp>
      <p:sp>
        <p:nvSpPr>
          <p:cNvPr id="3" name="Content Placeholder 2"/>
          <p:cNvSpPr>
            <a:spLocks noGrp="1"/>
          </p:cNvSpPr>
          <p:nvPr>
            <p:ph idx="1"/>
          </p:nvPr>
        </p:nvSpPr>
        <p:spPr/>
        <p:txBody>
          <a:bodyPr/>
          <a:lstStyle/>
          <a:p>
            <a:r>
              <a:rPr lang="en-GB" dirty="0" smtClean="0"/>
              <a:t>I need to create a web page that is showing a list of players with their first name, last name and shirt number</a:t>
            </a:r>
          </a:p>
          <a:p>
            <a:r>
              <a:rPr lang="en-GB" dirty="0"/>
              <a:t>Demo (CFTFTDD.CF.WEB)</a:t>
            </a:r>
          </a:p>
        </p:txBody>
      </p:sp>
    </p:spTree>
    <p:extLst>
      <p:ext uri="{BB962C8B-B14F-4D97-AF65-F5344CB8AC3E}">
        <p14:creationId xmlns:p14="http://schemas.microsoft.com/office/powerpoint/2010/main" val="1650483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 First </a:t>
            </a:r>
            <a:r>
              <a:rPr lang="en-GB" dirty="0" smtClean="0"/>
              <a:t>1/2</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Why </a:t>
            </a:r>
            <a:r>
              <a:rPr lang="en-GB" dirty="0"/>
              <a:t>t</a:t>
            </a:r>
            <a:r>
              <a:rPr lang="en-GB" dirty="0" smtClean="0"/>
              <a:t>est?</a:t>
            </a:r>
            <a:endParaRPr lang="en-GB" dirty="0"/>
          </a:p>
          <a:p>
            <a:pPr marL="0" indent="0">
              <a:buNone/>
            </a:pPr>
            <a:r>
              <a:rPr lang="en-GB" dirty="0" smtClean="0"/>
              <a:t>Because writing test is easier than running the application!</a:t>
            </a:r>
          </a:p>
          <a:p>
            <a:pPr marL="0" indent="0" algn="r">
              <a:buNone/>
            </a:pPr>
            <a:r>
              <a:rPr lang="en-GB" dirty="0" err="1" smtClean="0"/>
              <a:t>Miško</a:t>
            </a:r>
            <a:r>
              <a:rPr lang="en-GB" dirty="0" smtClean="0"/>
              <a:t> </a:t>
            </a:r>
            <a:r>
              <a:rPr lang="en-GB" dirty="0" err="1" smtClean="0"/>
              <a:t>Hevery</a:t>
            </a:r>
            <a:r>
              <a:rPr lang="en-GB" dirty="0"/>
              <a:t/>
            </a:r>
            <a:br>
              <a:rPr lang="en-GB" dirty="0"/>
            </a:br>
            <a:r>
              <a:rPr lang="en-GB" dirty="0"/>
              <a:t>@</a:t>
            </a:r>
            <a:r>
              <a:rPr lang="en-GB" dirty="0" err="1"/>
              <a:t>mhevery</a:t>
            </a:r>
            <a:endParaRPr lang="en-GB" dirty="0" smtClean="0"/>
          </a:p>
        </p:txBody>
      </p:sp>
    </p:spTree>
    <p:extLst>
      <p:ext uri="{BB962C8B-B14F-4D97-AF65-F5344CB8AC3E}">
        <p14:creationId xmlns:p14="http://schemas.microsoft.com/office/powerpoint/2010/main" val="942621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(Unit) </a:t>
            </a:r>
            <a:r>
              <a:rPr lang="en-GB" dirty="0" smtClean="0"/>
              <a:t>Testing Frameworks 1/2</a:t>
            </a:r>
            <a:endParaRPr lang="en-GB" dirty="0"/>
          </a:p>
        </p:txBody>
      </p:sp>
      <p:sp>
        <p:nvSpPr>
          <p:cNvPr id="16" name="Content Placeholder 15"/>
          <p:cNvSpPr>
            <a:spLocks noGrp="1"/>
          </p:cNvSpPr>
          <p:nvPr>
            <p:ph idx="1"/>
          </p:nvPr>
        </p:nvSpPr>
        <p:spPr/>
        <p:txBody>
          <a:bodyPr/>
          <a:lstStyle/>
          <a:p>
            <a:endParaRPr lang="en-GB" dirty="0"/>
          </a:p>
        </p:txBody>
      </p:sp>
      <p:sp>
        <p:nvSpPr>
          <p:cNvPr id="17" name="Rounded Rectangle 16"/>
          <p:cNvSpPr/>
          <p:nvPr/>
        </p:nvSpPr>
        <p:spPr>
          <a:xfrm>
            <a:off x="539552" y="3514204"/>
            <a:ext cx="1440160" cy="129614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2400" b="1" dirty="0" smtClean="0"/>
              <a:t>SUT</a:t>
            </a:r>
            <a:endParaRPr lang="en-GB" sz="2400" b="1" dirty="0"/>
          </a:p>
        </p:txBody>
      </p:sp>
      <p:sp>
        <p:nvSpPr>
          <p:cNvPr id="18" name="Rounded Rectangle 17"/>
          <p:cNvSpPr/>
          <p:nvPr/>
        </p:nvSpPr>
        <p:spPr>
          <a:xfrm>
            <a:off x="3563888" y="3514204"/>
            <a:ext cx="1440160" cy="129614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2400" b="1" dirty="0" smtClean="0"/>
              <a:t>Unit Test Lib</a:t>
            </a:r>
            <a:endParaRPr lang="en-GB" sz="2400" b="1" dirty="0"/>
          </a:p>
        </p:txBody>
      </p:sp>
      <p:sp>
        <p:nvSpPr>
          <p:cNvPr id="20" name="Rounded Rectangle 19"/>
          <p:cNvSpPr/>
          <p:nvPr/>
        </p:nvSpPr>
        <p:spPr>
          <a:xfrm>
            <a:off x="5436096" y="2218060"/>
            <a:ext cx="1440160"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t>Unit Test Runner</a:t>
            </a:r>
            <a:endParaRPr lang="en-GB" sz="2400" b="1" dirty="0"/>
          </a:p>
        </p:txBody>
      </p:sp>
      <p:cxnSp>
        <p:nvCxnSpPr>
          <p:cNvPr id="25" name="Straight Arrow Connector 24"/>
          <p:cNvCxnSpPr>
            <a:stCxn id="18" idx="1"/>
            <a:endCxn id="17" idx="3"/>
          </p:cNvCxnSpPr>
          <p:nvPr/>
        </p:nvCxnSpPr>
        <p:spPr>
          <a:xfrm flipH="1">
            <a:off x="1979712" y="4162276"/>
            <a:ext cx="1584176" cy="0"/>
          </a:xfrm>
          <a:prstGeom prst="straightConnector1">
            <a:avLst/>
          </a:prstGeom>
          <a:ln w="5715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2" name="Elbow Connector 31"/>
          <p:cNvCxnSpPr>
            <a:stCxn id="20" idx="1"/>
            <a:endCxn id="18" idx="0"/>
          </p:cNvCxnSpPr>
          <p:nvPr/>
        </p:nvCxnSpPr>
        <p:spPr>
          <a:xfrm rot="10800000" flipV="1">
            <a:off x="4283968" y="2866132"/>
            <a:ext cx="1152128" cy="648072"/>
          </a:xfrm>
          <a:prstGeom prst="bentConnector2">
            <a:avLst/>
          </a:prstGeom>
          <a:ln w="5715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5" name="Elbow Connector 34"/>
          <p:cNvCxnSpPr/>
          <p:nvPr/>
        </p:nvCxnSpPr>
        <p:spPr>
          <a:xfrm>
            <a:off x="6876256" y="2879387"/>
            <a:ext cx="1080120" cy="635889"/>
          </a:xfrm>
          <a:prstGeom prst="bentConnector2">
            <a:avLst/>
          </a:prstGeom>
          <a:ln w="5715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8" name="Elbow Connector 37"/>
          <p:cNvCxnSpPr>
            <a:stCxn id="18" idx="3"/>
          </p:cNvCxnSpPr>
          <p:nvPr/>
        </p:nvCxnSpPr>
        <p:spPr>
          <a:xfrm>
            <a:off x="5004048" y="4162276"/>
            <a:ext cx="2232248" cy="1072"/>
          </a:xfrm>
          <a:prstGeom prst="bentConnector3">
            <a:avLst/>
          </a:prstGeom>
          <a:ln w="57150">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42" name="Rounded Rectangle 41"/>
          <p:cNvSpPr/>
          <p:nvPr/>
        </p:nvSpPr>
        <p:spPr>
          <a:xfrm>
            <a:off x="7236296" y="3514204"/>
            <a:ext cx="1440160" cy="129614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400" b="1" dirty="0" smtClean="0"/>
              <a:t>Unit Test </a:t>
            </a:r>
            <a:r>
              <a:rPr lang="en-GB" sz="2400" b="1" dirty="0" err="1" smtClean="0"/>
              <a:t>F.work</a:t>
            </a:r>
            <a:endParaRPr lang="en-GB" sz="2400" b="1" dirty="0"/>
          </a:p>
        </p:txBody>
      </p:sp>
    </p:spTree>
    <p:extLst>
      <p:ext uri="{BB962C8B-B14F-4D97-AF65-F5344CB8AC3E}">
        <p14:creationId xmlns:p14="http://schemas.microsoft.com/office/powerpoint/2010/main" val="4026021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(Unit) </a:t>
            </a:r>
            <a:r>
              <a:rPr lang="en-GB" dirty="0" smtClean="0"/>
              <a:t>Testing Frameworks 2/2</a:t>
            </a:r>
            <a:endParaRPr lang="en-GB" dirty="0"/>
          </a:p>
        </p:txBody>
      </p:sp>
      <p:sp>
        <p:nvSpPr>
          <p:cNvPr id="16" name="Content Placeholder 15"/>
          <p:cNvSpPr>
            <a:spLocks noGrp="1"/>
          </p:cNvSpPr>
          <p:nvPr>
            <p:ph idx="1"/>
          </p:nvPr>
        </p:nvSpPr>
        <p:spPr/>
        <p:txBody>
          <a:bodyPr/>
          <a:lstStyle/>
          <a:p>
            <a:r>
              <a:rPr lang="en-GB" dirty="0" err="1" smtClean="0"/>
              <a:t>NUnit</a:t>
            </a:r>
            <a:r>
              <a:rPr lang="en-GB" dirty="0" smtClean="0"/>
              <a:t> </a:t>
            </a:r>
            <a:r>
              <a:rPr lang="en-GB" dirty="0"/>
              <a:t>- </a:t>
            </a:r>
            <a:r>
              <a:rPr lang="en-GB" dirty="0">
                <a:hlinkClick r:id="rId2"/>
              </a:rPr>
              <a:t>http://www.nunit.org</a:t>
            </a:r>
            <a:r>
              <a:rPr lang="en-GB" dirty="0" smtClean="0">
                <a:hlinkClick r:id="rId2"/>
              </a:rPr>
              <a:t>/</a:t>
            </a:r>
            <a:endParaRPr lang="en-GB" dirty="0" smtClean="0"/>
          </a:p>
          <a:p>
            <a:r>
              <a:rPr lang="en-GB" dirty="0"/>
              <a:t>Microsoft Unit Test Framework  - </a:t>
            </a:r>
            <a:r>
              <a:rPr lang="en-GB" dirty="0">
                <a:hlinkClick r:id="rId3"/>
              </a:rPr>
              <a:t>http://msdn.microsoft.com/en-us/library/ms243147(v=vs.80).</a:t>
            </a:r>
            <a:r>
              <a:rPr lang="en-GB" dirty="0" smtClean="0">
                <a:hlinkClick r:id="rId3"/>
              </a:rPr>
              <a:t>aspx</a:t>
            </a:r>
            <a:endParaRPr lang="en-GB" dirty="0" smtClean="0"/>
          </a:p>
          <a:p>
            <a:r>
              <a:rPr lang="en-GB" dirty="0" err="1" smtClean="0"/>
              <a:t>xUnit</a:t>
            </a:r>
            <a:r>
              <a:rPr lang="en-GB" dirty="0"/>
              <a:t> - </a:t>
            </a:r>
            <a:r>
              <a:rPr lang="en-GB" dirty="0">
                <a:hlinkClick r:id="rId4"/>
              </a:rPr>
              <a:t>https://</a:t>
            </a:r>
            <a:r>
              <a:rPr lang="en-GB" dirty="0" smtClean="0">
                <a:hlinkClick r:id="rId4"/>
              </a:rPr>
              <a:t>github.com/xunit/xunit</a:t>
            </a:r>
            <a:endParaRPr lang="en-GB" dirty="0" smtClean="0"/>
          </a:p>
          <a:p>
            <a:r>
              <a:rPr lang="en-GB" dirty="0" err="1" smtClean="0"/>
              <a:t>Qunit</a:t>
            </a:r>
            <a:r>
              <a:rPr lang="en-GB" dirty="0"/>
              <a:t> - </a:t>
            </a:r>
            <a:r>
              <a:rPr lang="en-GB" dirty="0">
                <a:hlinkClick r:id="rId5"/>
              </a:rPr>
              <a:t>https://qunitjs.com</a:t>
            </a:r>
            <a:r>
              <a:rPr lang="en-GB" dirty="0" smtClean="0">
                <a:hlinkClick r:id="rId5"/>
              </a:rPr>
              <a:t>/</a:t>
            </a:r>
            <a:endParaRPr lang="en-GB" dirty="0" smtClean="0"/>
          </a:p>
        </p:txBody>
      </p:sp>
    </p:spTree>
    <p:extLst>
      <p:ext uri="{BB962C8B-B14F-4D97-AF65-F5344CB8AC3E}">
        <p14:creationId xmlns:p14="http://schemas.microsoft.com/office/powerpoint/2010/main" val="564303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 First 2/2</a:t>
            </a:r>
            <a:endParaRPr lang="en-GB" dirty="0"/>
          </a:p>
        </p:txBody>
      </p:sp>
      <p:sp>
        <p:nvSpPr>
          <p:cNvPr id="3" name="Content Placeholder 2"/>
          <p:cNvSpPr>
            <a:spLocks noGrp="1"/>
          </p:cNvSpPr>
          <p:nvPr>
            <p:ph idx="1"/>
          </p:nvPr>
        </p:nvSpPr>
        <p:spPr/>
        <p:txBody>
          <a:bodyPr/>
          <a:lstStyle/>
          <a:p>
            <a:r>
              <a:rPr lang="en-GB" dirty="0" smtClean="0"/>
              <a:t>Every player should also have a property called </a:t>
            </a:r>
            <a:r>
              <a:rPr lang="en-GB" dirty="0" err="1" smtClean="0"/>
              <a:t>FullName</a:t>
            </a:r>
            <a:r>
              <a:rPr lang="en-GB" dirty="0" smtClean="0"/>
              <a:t> using this pattern: {</a:t>
            </a:r>
            <a:r>
              <a:rPr lang="en-GB" dirty="0" err="1" smtClean="0"/>
              <a:t>FirstName</a:t>
            </a:r>
            <a:r>
              <a:rPr lang="en-GB" dirty="0" smtClean="0"/>
              <a:t>} {</a:t>
            </a:r>
            <a:r>
              <a:rPr lang="en-GB" dirty="0" err="1" smtClean="0"/>
              <a:t>LastName</a:t>
            </a:r>
            <a:r>
              <a:rPr lang="en-GB" dirty="0" smtClean="0"/>
              <a:t>}</a:t>
            </a:r>
          </a:p>
          <a:p>
            <a:r>
              <a:rPr lang="en-GB" dirty="0" smtClean="0"/>
              <a:t>Demo </a:t>
            </a:r>
            <a:r>
              <a:rPr lang="en-GB" dirty="0"/>
              <a:t>(CFTFTDD.WEB.TEST)</a:t>
            </a:r>
          </a:p>
        </p:txBody>
      </p:sp>
    </p:spTree>
    <p:extLst>
      <p:ext uri="{BB962C8B-B14F-4D97-AF65-F5344CB8AC3E}">
        <p14:creationId xmlns:p14="http://schemas.microsoft.com/office/powerpoint/2010/main" val="622693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Unit Testing 1/2</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smtClean="0"/>
              <a:t>In computer programming, </a:t>
            </a:r>
            <a:r>
              <a:rPr lang="en-GB" b="1" dirty="0" smtClean="0"/>
              <a:t>unit testing</a:t>
            </a:r>
            <a:r>
              <a:rPr lang="en-GB" dirty="0" smtClean="0"/>
              <a:t> is a method by which individual units of source code, sets of one or more computer program modules together with associated control data, usage procedures, and operating procedures are tested to determine if they are fit for use. Intuitively, one can view a unit as </a:t>
            </a:r>
            <a:r>
              <a:rPr lang="en-GB" b="1" dirty="0" smtClean="0"/>
              <a:t>the smallest testable part of an application</a:t>
            </a:r>
            <a:r>
              <a:rPr lang="en-GB" dirty="0" smtClean="0"/>
              <a:t>.</a:t>
            </a:r>
            <a:br>
              <a:rPr lang="en-GB" dirty="0" smtClean="0"/>
            </a:br>
            <a:endParaRPr lang="en-GB" dirty="0" smtClean="0"/>
          </a:p>
          <a:p>
            <a:pPr marL="0" indent="0" algn="r">
              <a:buNone/>
            </a:pPr>
            <a:r>
              <a:rPr lang="en-GB" dirty="0" smtClean="0"/>
              <a:t>Wikipedia</a:t>
            </a:r>
          </a:p>
        </p:txBody>
      </p:sp>
    </p:spTree>
    <p:extLst>
      <p:ext uri="{BB962C8B-B14F-4D97-AF65-F5344CB8AC3E}">
        <p14:creationId xmlns:p14="http://schemas.microsoft.com/office/powerpoint/2010/main" val="2494064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3339</TotalTime>
  <Words>327</Words>
  <Application>Microsoft Office PowerPoint</Application>
  <PresentationFormat>On-screen Show (4:3)</PresentationFormat>
  <Paragraphs>56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From Code First to TDD (w/ examples)</vt:lpstr>
      <vt:lpstr>Agenda</vt:lpstr>
      <vt:lpstr>Code First 1/2</vt:lpstr>
      <vt:lpstr>Code First 2/2</vt:lpstr>
      <vt:lpstr>Test First 1/2</vt:lpstr>
      <vt:lpstr>(Unit) Testing Frameworks 1/2</vt:lpstr>
      <vt:lpstr>(Unit) Testing Frameworks 2/2</vt:lpstr>
      <vt:lpstr>Test First 2/2</vt:lpstr>
      <vt:lpstr>Unit Testing 1/2</vt:lpstr>
      <vt:lpstr>Unit Testing 2/2</vt:lpstr>
      <vt:lpstr>TDD 1/4</vt:lpstr>
      <vt:lpstr>TDD 2/4</vt:lpstr>
      <vt:lpstr>TDD 3/4</vt:lpstr>
      <vt:lpstr>TDD 4/4</vt:lpstr>
      <vt:lpstr>Q&amp;A</vt:lpstr>
      <vt:lpstr>Credits &amp; Links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Code First to TDD</dc:title>
  <dc:creator>Mattia Richetto</dc:creator>
  <cp:lastModifiedBy>Mattia Richetto</cp:lastModifiedBy>
  <cp:revision>34</cp:revision>
  <dcterms:created xsi:type="dcterms:W3CDTF">2014-03-22T17:37:14Z</dcterms:created>
  <dcterms:modified xsi:type="dcterms:W3CDTF">2014-03-27T09:20:19Z</dcterms:modified>
</cp:coreProperties>
</file>