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sldIdLst>
    <p:sldId id="256" r:id="rId5"/>
    <p:sldId id="257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8A"/>
    <a:srgbClr val="215F9A"/>
    <a:srgbClr val="CC3399"/>
    <a:srgbClr val="FF3399"/>
    <a:srgbClr val="FF99FF"/>
    <a:srgbClr val="FF6699"/>
    <a:srgbClr val="FF99CC"/>
    <a:srgbClr val="E331FB"/>
    <a:srgbClr val="80008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F330C-5A39-41E9-AC14-71B2B396B829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34074-E52C-4082-A637-A503EEF2DB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51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4074-E52C-4082-A637-A503EEF2DB9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84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4074-E52C-4082-A637-A503EEF2DB9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92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6115-94AE-4C41-A05A-BEB4293A102A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1736-25F7-494D-A39D-E16FA6ABCD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8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6115-94AE-4C41-A05A-BEB4293A102A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1736-25F7-494D-A39D-E16FA6ABCD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80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6115-94AE-4C41-A05A-BEB4293A102A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1736-25F7-494D-A39D-E16FA6ABCD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51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6115-94AE-4C41-A05A-BEB4293A102A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1736-25F7-494D-A39D-E16FA6ABCD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6115-94AE-4C41-A05A-BEB4293A102A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1736-25F7-494D-A39D-E16FA6ABCD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0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6115-94AE-4C41-A05A-BEB4293A102A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1736-25F7-494D-A39D-E16FA6ABCD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5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6115-94AE-4C41-A05A-BEB4293A102A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1736-25F7-494D-A39D-E16FA6ABCD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29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6115-94AE-4C41-A05A-BEB4293A102A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1736-25F7-494D-A39D-E16FA6ABCD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84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6115-94AE-4C41-A05A-BEB4293A102A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1736-25F7-494D-A39D-E16FA6ABCD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50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6115-94AE-4C41-A05A-BEB4293A102A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1736-25F7-494D-A39D-E16FA6ABCD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5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6115-94AE-4C41-A05A-BEB4293A102A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1736-25F7-494D-A39D-E16FA6ABCD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9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216115-94AE-4C41-A05A-BEB4293A102A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501736-25F7-494D-A39D-E16FA6ABCD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58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testo, disegno, schizzo, design&#10;&#10;Descrizione generata automaticamente">
            <a:extLst>
              <a:ext uri="{FF2B5EF4-FFF2-40B4-BE49-F238E27FC236}">
                <a16:creationId xmlns:a16="http://schemas.microsoft.com/office/drawing/2014/main" id="{461B837E-9275-6B61-48E3-F3742CA64D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0" t="15597" r="3996" b="336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Parallelogramma 12">
            <a:extLst>
              <a:ext uri="{FF2B5EF4-FFF2-40B4-BE49-F238E27FC236}">
                <a16:creationId xmlns:a16="http://schemas.microsoft.com/office/drawing/2014/main" id="{9331B662-386D-A617-5D4D-F19A55CC15B0}"/>
              </a:ext>
            </a:extLst>
          </p:cNvPr>
          <p:cNvSpPr/>
          <p:nvPr/>
        </p:nvSpPr>
        <p:spPr>
          <a:xfrm>
            <a:off x="721777" y="2024742"/>
            <a:ext cx="9974036" cy="4833258"/>
          </a:xfrm>
          <a:prstGeom prst="parallelogram">
            <a:avLst/>
          </a:prstGeom>
          <a:solidFill>
            <a:srgbClr val="CC3399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3399"/>
              </a:solidFill>
            </a:endParaRPr>
          </a:p>
        </p:txBody>
      </p:sp>
      <p:sp>
        <p:nvSpPr>
          <p:cNvPr id="14" name="Parallelogramma 13">
            <a:extLst>
              <a:ext uri="{FF2B5EF4-FFF2-40B4-BE49-F238E27FC236}">
                <a16:creationId xmlns:a16="http://schemas.microsoft.com/office/drawing/2014/main" id="{A552AA51-6615-9B98-D43C-B0DF99CD8B72}"/>
              </a:ext>
            </a:extLst>
          </p:cNvPr>
          <p:cNvSpPr/>
          <p:nvPr/>
        </p:nvSpPr>
        <p:spPr>
          <a:xfrm>
            <a:off x="1613806" y="0"/>
            <a:ext cx="9974036" cy="4833257"/>
          </a:xfrm>
          <a:prstGeom prst="parallelogram">
            <a:avLst/>
          </a:prstGeom>
          <a:solidFill>
            <a:schemeClr val="tx2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990585-D67A-2D34-9F21-C7F2B4540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4064" y="2416628"/>
            <a:ext cx="8049136" cy="1386352"/>
          </a:xfrm>
        </p:spPr>
        <p:txBody>
          <a:bodyPr>
            <a:normAutofit/>
          </a:bodyPr>
          <a:lstStyle/>
          <a:p>
            <a:r>
              <a:rPr lang="it-IT" sz="4400" b="1" dirty="0">
                <a:solidFill>
                  <a:schemeClr val="bg1"/>
                </a:solidFill>
                <a:latin typeface="+mn-lt"/>
                <a:cs typeface="Quire Sans" panose="020B0502040204020203" pitchFamily="34" charset="0"/>
              </a:rPr>
              <a:t>ANALYSIS OF THE ELECTRICITY SPOT MARKET IN ITALY</a:t>
            </a:r>
            <a:endParaRPr lang="en-GB" sz="4400" b="1" dirty="0">
              <a:solidFill>
                <a:schemeClr val="bg1"/>
              </a:solidFill>
              <a:latin typeface="+mn-lt"/>
              <a:cs typeface="Quire Sans" panose="020B0502040204020203" pitchFamily="34" charset="0"/>
            </a:endParaRPr>
          </a:p>
        </p:txBody>
      </p:sp>
      <p:pic>
        <p:nvPicPr>
          <p:cNvPr id="1026" name="Picture 2" descr="Chi siamo - Fondazione Politecnico">
            <a:extLst>
              <a:ext uri="{FF2B5EF4-FFF2-40B4-BE49-F238E27FC236}">
                <a16:creationId xmlns:a16="http://schemas.microsoft.com/office/drawing/2014/main" id="{7C3F3C3F-9B89-98C1-971D-BE5FAA3B6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345" y="173514"/>
            <a:ext cx="2831497" cy="720871"/>
          </a:xfrm>
          <a:prstGeom prst="rect">
            <a:avLst/>
          </a:prstGeom>
          <a:noFill/>
          <a:effectLst>
            <a:outerShdw sx="1000" sy="1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2BED2B-AD95-03FD-5886-1FF9B7ED9B09}"/>
              </a:ext>
            </a:extLst>
          </p:cNvPr>
          <p:cNvSpPr txBox="1"/>
          <p:nvPr/>
        </p:nvSpPr>
        <p:spPr>
          <a:xfrm>
            <a:off x="4131128" y="3994953"/>
            <a:ext cx="392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Nonparametric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Statistics</a:t>
            </a:r>
            <a:endParaRPr lang="it-IT" b="1" dirty="0">
              <a:solidFill>
                <a:schemeClr val="bg1"/>
              </a:solidFill>
            </a:endParaRPr>
          </a:p>
          <a:p>
            <a:pPr algn="ctr"/>
            <a:r>
              <a:rPr lang="it-IT" dirty="0" err="1">
                <a:solidFill>
                  <a:schemeClr val="bg1"/>
                </a:solidFill>
              </a:rPr>
              <a:t>MSc</a:t>
            </a:r>
            <a:r>
              <a:rPr lang="it-IT" dirty="0">
                <a:solidFill>
                  <a:schemeClr val="bg1"/>
                </a:solidFill>
              </a:rPr>
              <a:t>. Mathematical Engineering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46BBA5-EA7D-1A07-4BDA-39AEE8790DE3}"/>
              </a:ext>
            </a:extLst>
          </p:cNvPr>
          <p:cNvSpPr txBox="1"/>
          <p:nvPr/>
        </p:nvSpPr>
        <p:spPr>
          <a:xfrm>
            <a:off x="991449" y="6139383"/>
            <a:ext cx="446229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    Mattia Gastoldi</a:t>
            </a:r>
            <a:r>
              <a:rPr lang="it-IT" dirty="0">
                <a:solidFill>
                  <a:schemeClr val="bg1"/>
                </a:solidFill>
              </a:rPr>
              <a:t>, 10794648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DE54F1-B373-EB79-18D2-3CCA76B7833A}"/>
              </a:ext>
            </a:extLst>
          </p:cNvPr>
          <p:cNvSpPr txBox="1"/>
          <p:nvPr/>
        </p:nvSpPr>
        <p:spPr>
          <a:xfrm>
            <a:off x="2808513" y="349283"/>
            <a:ext cx="264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17th </a:t>
            </a:r>
            <a:r>
              <a:rPr lang="it-IT" dirty="0" err="1">
                <a:solidFill>
                  <a:schemeClr val="bg1"/>
                </a:solidFill>
              </a:rPr>
              <a:t>December</a:t>
            </a:r>
            <a:r>
              <a:rPr lang="it-IT" dirty="0">
                <a:solidFill>
                  <a:schemeClr val="bg1"/>
                </a:solidFill>
              </a:rPr>
              <a:t> 2024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05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99A8B57-A7DB-D940-5815-964B2FC5FB0E}"/>
              </a:ext>
            </a:extLst>
          </p:cNvPr>
          <p:cNvSpPr/>
          <p:nvPr/>
        </p:nvSpPr>
        <p:spPr>
          <a:xfrm flipV="1">
            <a:off x="3523785" y="824052"/>
            <a:ext cx="8668215" cy="15778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72E948-9772-2958-387B-800701AB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087" y="1473575"/>
            <a:ext cx="10199828" cy="1581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Dataset:</a:t>
            </a:r>
            <a:r>
              <a:rPr lang="it-IT" sz="2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it-IT" sz="2200" b="1" dirty="0" err="1"/>
              <a:t>Offer</a:t>
            </a:r>
            <a:r>
              <a:rPr lang="it-IT" sz="2200" b="1" dirty="0"/>
              <a:t> – Demand Dataset  </a:t>
            </a:r>
            <a:r>
              <a:rPr lang="it-IT" sz="2200" dirty="0" err="1"/>
              <a:t>provided</a:t>
            </a:r>
            <a:r>
              <a:rPr lang="it-IT" sz="2200" dirty="0"/>
              <a:t> by Dr. Guillaume </a:t>
            </a:r>
            <a:r>
              <a:rPr lang="it-IT" sz="2200" dirty="0" err="1"/>
              <a:t>Koechlin</a:t>
            </a:r>
            <a:r>
              <a:rPr lang="it-IT" sz="2200" dirty="0"/>
              <a:t>*</a:t>
            </a:r>
            <a:br>
              <a:rPr lang="it-IT" sz="2200" dirty="0"/>
            </a:br>
            <a:r>
              <a:rPr lang="it-IT" sz="2200" dirty="0"/>
              <a:t>The data </a:t>
            </a:r>
            <a:r>
              <a:rPr lang="it-IT" sz="2200" dirty="0" err="1"/>
              <a:t>have</a:t>
            </a:r>
            <a:r>
              <a:rPr lang="it-IT" sz="2200" dirty="0"/>
              <a:t> </a:t>
            </a:r>
            <a:r>
              <a:rPr lang="it-IT" sz="2200" dirty="0" err="1"/>
              <a:t>been</a:t>
            </a:r>
            <a:r>
              <a:rPr lang="it-IT" sz="2200" dirty="0"/>
              <a:t> </a:t>
            </a:r>
            <a:r>
              <a:rPr lang="it-IT" sz="2200" dirty="0" err="1"/>
              <a:t>collected</a:t>
            </a:r>
            <a:r>
              <a:rPr lang="it-IT" sz="2200" dirty="0"/>
              <a:t> by Gestore dei Mercati Energetici </a:t>
            </a:r>
            <a:r>
              <a:rPr lang="it-IT" sz="2200"/>
              <a:t>(</a:t>
            </a:r>
            <a:r>
              <a:rPr lang="it-IT" sz="2200" b="1"/>
              <a:t>GME</a:t>
            </a:r>
            <a:r>
              <a:rPr lang="it-IT" sz="2200"/>
              <a:t>) </a:t>
            </a:r>
            <a:endParaRPr lang="it-IT" sz="2200" dirty="0"/>
          </a:p>
          <a:p>
            <a:pPr marL="0" indent="0">
              <a:buNone/>
            </a:pPr>
            <a:r>
              <a:rPr lang="it-IT" sz="2200" dirty="0"/>
              <a:t>Time </a:t>
            </a:r>
            <a:r>
              <a:rPr lang="it-IT" sz="2200" dirty="0" err="1"/>
              <a:t>Period</a:t>
            </a:r>
            <a:r>
              <a:rPr lang="it-IT" sz="2200" dirty="0"/>
              <a:t>: </a:t>
            </a:r>
            <a:r>
              <a:rPr lang="it-IT" sz="2200" b="1" dirty="0"/>
              <a:t>2007 - 2024</a:t>
            </a:r>
            <a:endParaRPr lang="it-IT" sz="2000" b="1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2F251F47-6B2D-BA0F-0A3F-8A8D6C74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1" y="180066"/>
            <a:ext cx="11310257" cy="1325563"/>
          </a:xfrm>
        </p:spPr>
        <p:txBody>
          <a:bodyPr/>
          <a:lstStyle/>
          <a:p>
            <a:r>
              <a:rPr lang="it-IT" u="sng" dirty="0">
                <a:solidFill>
                  <a:srgbClr val="FF4F8A"/>
                </a:solidFill>
                <a:latin typeface="Haettenschweiler" panose="020B0706040902060204" pitchFamily="34" charset="0"/>
              </a:rPr>
              <a:t>ABOUT THE DATA</a:t>
            </a:r>
            <a:endParaRPr lang="en-GB" u="sng" dirty="0">
              <a:solidFill>
                <a:srgbClr val="FF4F8A"/>
              </a:solidFill>
              <a:latin typeface="Haettenschweiler" panose="020B0706040902060204" pitchFamily="34" charset="0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59C1506-E946-140D-5CD6-68116D7EDEAC}"/>
              </a:ext>
            </a:extLst>
          </p:cNvPr>
          <p:cNvSpPr/>
          <p:nvPr/>
        </p:nvSpPr>
        <p:spPr>
          <a:xfrm flipV="1">
            <a:off x="0" y="824052"/>
            <a:ext cx="360000" cy="15778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Elemento grafico 5" descr="Database con riempimento a tinta unita">
            <a:extLst>
              <a:ext uri="{FF2B5EF4-FFF2-40B4-BE49-F238E27FC236}">
                <a16:creationId xmlns:a16="http://schemas.microsoft.com/office/drawing/2014/main" id="{9EDE1CEE-1A25-5FB5-5259-6383BF967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86" y="1408802"/>
            <a:ext cx="468000" cy="468000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6A5F6C5-46A5-FFBE-517C-419B219E31B0}"/>
              </a:ext>
            </a:extLst>
          </p:cNvPr>
          <p:cNvSpPr/>
          <p:nvPr/>
        </p:nvSpPr>
        <p:spPr>
          <a:xfrm>
            <a:off x="1686142" y="4011495"/>
            <a:ext cx="603494" cy="1920907"/>
          </a:xfrm>
          <a:prstGeom prst="roundRect">
            <a:avLst>
              <a:gd name="adj" fmla="val 50000"/>
            </a:avLst>
          </a:prstGeom>
          <a:solidFill>
            <a:srgbClr val="FF4F8A"/>
          </a:solidFill>
          <a:ln>
            <a:solidFill>
              <a:srgbClr val="FF4F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AEC722E-A3E2-E5C5-1310-84D63C6096B9}"/>
              </a:ext>
            </a:extLst>
          </p:cNvPr>
          <p:cNvSpPr txBox="1">
            <a:spLocks/>
          </p:cNvSpPr>
          <p:nvPr/>
        </p:nvSpPr>
        <p:spPr>
          <a:xfrm>
            <a:off x="762086" y="3473419"/>
            <a:ext cx="3417451" cy="654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 Features:</a:t>
            </a:r>
            <a:r>
              <a:rPr lang="it-IT" sz="2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br>
              <a:rPr lang="it-IT" sz="2200" dirty="0"/>
            </a:br>
            <a:r>
              <a:rPr lang="it-IT" sz="22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200" dirty="0"/>
          </a:p>
        </p:txBody>
      </p:sp>
      <p:pic>
        <p:nvPicPr>
          <p:cNvPr id="12" name="Elemento grafico 11" descr="Cronometro 75% con riempimento a tinta unita">
            <a:extLst>
              <a:ext uri="{FF2B5EF4-FFF2-40B4-BE49-F238E27FC236}">
                <a16:creationId xmlns:a16="http://schemas.microsoft.com/office/drawing/2014/main" id="{979F5F77-252A-13A2-2938-417CFF27C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4637" y="4773948"/>
            <a:ext cx="396000" cy="396000"/>
          </a:xfrm>
          <a:prstGeom prst="rect">
            <a:avLst/>
          </a:prstGeom>
        </p:spPr>
      </p:pic>
      <p:pic>
        <p:nvPicPr>
          <p:cNvPr id="14" name="Elemento grafico 13" descr="Calendario mensile con riempimento a tinta unita">
            <a:extLst>
              <a:ext uri="{FF2B5EF4-FFF2-40B4-BE49-F238E27FC236}">
                <a16:creationId xmlns:a16="http://schemas.microsoft.com/office/drawing/2014/main" id="{262F652B-8F59-90E7-A2E7-E65AE3FF0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89889" y="4196328"/>
            <a:ext cx="396000" cy="396000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3E5B845-A370-294E-E7A1-F183627DAB84}"/>
              </a:ext>
            </a:extLst>
          </p:cNvPr>
          <p:cNvSpPr/>
          <p:nvPr/>
        </p:nvSpPr>
        <p:spPr>
          <a:xfrm>
            <a:off x="5034923" y="4014592"/>
            <a:ext cx="603494" cy="1920907"/>
          </a:xfrm>
          <a:prstGeom prst="roundRect">
            <a:avLst>
              <a:gd name="adj" fmla="val 50000"/>
            </a:avLst>
          </a:prstGeom>
          <a:solidFill>
            <a:srgbClr val="FF4F8A"/>
          </a:solidFill>
          <a:ln>
            <a:solidFill>
              <a:srgbClr val="FF4F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" name="Elemento grafico 17" descr="Bussola con riempimento a tinta unita">
            <a:extLst>
              <a:ext uri="{FF2B5EF4-FFF2-40B4-BE49-F238E27FC236}">
                <a16:creationId xmlns:a16="http://schemas.microsoft.com/office/drawing/2014/main" id="{05F6E220-1B6A-74AB-527E-3BB43E2774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89889" y="5357951"/>
            <a:ext cx="396000" cy="396000"/>
          </a:xfrm>
          <a:prstGeom prst="rect">
            <a:avLst/>
          </a:prstGeom>
        </p:spPr>
      </p:pic>
      <p:pic>
        <p:nvPicPr>
          <p:cNvPr id="20" name="Elemento grafico 19" descr="Domanda e offerta con riempimento a tinta unita">
            <a:extLst>
              <a:ext uri="{FF2B5EF4-FFF2-40B4-BE49-F238E27FC236}">
                <a16:creationId xmlns:a16="http://schemas.microsoft.com/office/drawing/2014/main" id="{A969BB65-84FF-32CC-3821-6A28222732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38670" y="5373903"/>
            <a:ext cx="396000" cy="396000"/>
          </a:xfrm>
          <a:prstGeom prst="rect">
            <a:avLst/>
          </a:prstGeom>
        </p:spPr>
      </p:pic>
      <p:pic>
        <p:nvPicPr>
          <p:cNvPr id="22" name="Elemento grafico 21" descr="Euro con riempimento a tinta unita">
            <a:extLst>
              <a:ext uri="{FF2B5EF4-FFF2-40B4-BE49-F238E27FC236}">
                <a16:creationId xmlns:a16="http://schemas.microsoft.com/office/drawing/2014/main" id="{3755DD26-93A6-9CB7-4B14-CF32EAAB15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38670" y="4787077"/>
            <a:ext cx="396000" cy="396000"/>
          </a:xfrm>
          <a:prstGeom prst="rect">
            <a:avLst/>
          </a:prstGeom>
        </p:spPr>
      </p:pic>
      <p:pic>
        <p:nvPicPr>
          <p:cNvPr id="24" name="Elemento grafico 23" descr="Batteria in carica con riempimento a tinta unita">
            <a:extLst>
              <a:ext uri="{FF2B5EF4-FFF2-40B4-BE49-F238E27FC236}">
                <a16:creationId xmlns:a16="http://schemas.microsoft.com/office/drawing/2014/main" id="{5284C55C-3AC0-F3C0-282B-915AD09DB9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44310" y="4211818"/>
            <a:ext cx="396000" cy="396000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454F02B-D009-8A9A-EFA1-ED15633F5984}"/>
              </a:ext>
            </a:extLst>
          </p:cNvPr>
          <p:cNvSpPr txBox="1"/>
          <p:nvPr/>
        </p:nvSpPr>
        <p:spPr>
          <a:xfrm>
            <a:off x="2389681" y="4198964"/>
            <a:ext cx="1173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Day</a:t>
            </a:r>
            <a:endParaRPr lang="en-GB" sz="2000" b="1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1546375-14A9-B075-C25C-3E819F5A63F7}"/>
              </a:ext>
            </a:extLst>
          </p:cNvPr>
          <p:cNvSpPr txBox="1"/>
          <p:nvPr/>
        </p:nvSpPr>
        <p:spPr>
          <a:xfrm>
            <a:off x="2389681" y="4782967"/>
            <a:ext cx="1173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Hour</a:t>
            </a:r>
            <a:endParaRPr lang="en-GB" sz="2000" b="1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AAE4ABA-8E08-CFCE-F583-C2768D7FFAF8}"/>
              </a:ext>
            </a:extLst>
          </p:cNvPr>
          <p:cNvSpPr txBox="1"/>
          <p:nvPr/>
        </p:nvSpPr>
        <p:spPr>
          <a:xfrm>
            <a:off x="2389681" y="5366970"/>
            <a:ext cx="1173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Zone</a:t>
            </a:r>
            <a:endParaRPr lang="en-GB" sz="2000" b="1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96E16DC-2D86-AEAC-B108-C71CFE4DA629}"/>
              </a:ext>
            </a:extLst>
          </p:cNvPr>
          <p:cNvSpPr txBox="1"/>
          <p:nvPr/>
        </p:nvSpPr>
        <p:spPr>
          <a:xfrm>
            <a:off x="5747804" y="4207708"/>
            <a:ext cx="205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/>
              <a:t>Quantity</a:t>
            </a:r>
            <a:r>
              <a:rPr lang="it-IT" sz="2000" b="1" dirty="0"/>
              <a:t> </a:t>
            </a:r>
            <a:r>
              <a:rPr lang="it-IT" sz="2000" dirty="0"/>
              <a:t>[MWh]</a:t>
            </a:r>
            <a:endParaRPr lang="en-GB" sz="2000" b="1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B9FC9111-CC15-ADA9-81F1-8742BDB75774}"/>
              </a:ext>
            </a:extLst>
          </p:cNvPr>
          <p:cNvSpPr txBox="1"/>
          <p:nvPr/>
        </p:nvSpPr>
        <p:spPr>
          <a:xfrm>
            <a:off x="5742163" y="4782967"/>
            <a:ext cx="1826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Price </a:t>
            </a:r>
            <a:r>
              <a:rPr lang="it-IT" sz="2000" dirty="0"/>
              <a:t>[€/MWh]</a:t>
            </a:r>
            <a:endParaRPr lang="en-GB" sz="2000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70EE1FB-7996-306C-CF20-8F3FE2968E9A}"/>
              </a:ext>
            </a:extLst>
          </p:cNvPr>
          <p:cNvSpPr txBox="1"/>
          <p:nvPr/>
        </p:nvSpPr>
        <p:spPr>
          <a:xfrm>
            <a:off x="370886" y="6395364"/>
            <a:ext cx="11310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rgbClr val="767171"/>
                </a:solidFill>
              </a:rPr>
              <a:t>* </a:t>
            </a:r>
            <a:r>
              <a:rPr lang="en-GB" sz="1800" b="0" i="0" dirty="0">
                <a:solidFill>
                  <a:srgbClr val="767171"/>
                </a:solidFill>
                <a:effectLst/>
              </a:rPr>
              <a:t>PhD candidate in Data Analytics and Decision Science, </a:t>
            </a:r>
            <a:r>
              <a:rPr lang="it-IT" sz="1800" b="0" i="0" dirty="0" err="1">
                <a:solidFill>
                  <a:srgbClr val="767171"/>
                </a:solidFill>
                <a:effectLst/>
              </a:rPr>
              <a:t>Dept</a:t>
            </a:r>
            <a:r>
              <a:rPr lang="it-IT" sz="1800" b="0" i="0" dirty="0">
                <a:solidFill>
                  <a:srgbClr val="767171"/>
                </a:solidFill>
                <a:effectLst/>
              </a:rPr>
              <a:t>. of </a:t>
            </a:r>
            <a:r>
              <a:rPr lang="it-IT" sz="1800" b="0" i="0" dirty="0" err="1">
                <a:solidFill>
                  <a:srgbClr val="767171"/>
                </a:solidFill>
                <a:effectLst/>
              </a:rPr>
              <a:t>Mathematics</a:t>
            </a:r>
            <a:r>
              <a:rPr lang="it-IT" sz="1800" b="0" i="0" dirty="0">
                <a:solidFill>
                  <a:srgbClr val="767171"/>
                </a:solidFill>
                <a:effectLst/>
              </a:rPr>
              <a:t> - MOX Lab,</a:t>
            </a:r>
            <a:r>
              <a:rPr lang="it-IT" dirty="0">
                <a:solidFill>
                  <a:srgbClr val="242424"/>
                </a:solidFill>
              </a:rPr>
              <a:t> </a:t>
            </a:r>
            <a:r>
              <a:rPr lang="it-IT" sz="1800" b="0" i="0" dirty="0">
                <a:solidFill>
                  <a:srgbClr val="767171"/>
                </a:solidFill>
                <a:effectLst/>
              </a:rPr>
              <a:t>Politecnico di Milano</a:t>
            </a:r>
            <a:endParaRPr lang="it-IT" sz="1800" b="0" i="0" dirty="0">
              <a:solidFill>
                <a:srgbClr val="242424"/>
              </a:solidFill>
              <a:effectLst/>
            </a:endParaRPr>
          </a:p>
          <a:p>
            <a:endParaRPr lang="en-GB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4D5A51E-5F4B-0673-AE11-A71C28239418}"/>
              </a:ext>
            </a:extLst>
          </p:cNvPr>
          <p:cNvSpPr txBox="1"/>
          <p:nvPr/>
        </p:nvSpPr>
        <p:spPr>
          <a:xfrm>
            <a:off x="681977" y="4800137"/>
            <a:ext cx="139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Fixing</a:t>
            </a:r>
            <a:endParaRPr lang="en-GB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A9B9B7F-4098-2FDB-5B71-7AA61C3B7CC2}"/>
              </a:ext>
            </a:extLst>
          </p:cNvPr>
          <p:cNvSpPr txBox="1"/>
          <p:nvPr/>
        </p:nvSpPr>
        <p:spPr>
          <a:xfrm>
            <a:off x="3342137" y="4659856"/>
            <a:ext cx="140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a </a:t>
            </a:r>
            <a:r>
              <a:rPr lang="it-IT" dirty="0" err="1"/>
              <a:t>subdataset</a:t>
            </a:r>
            <a:endParaRPr lang="en-GB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88A2789-E3FA-2A77-FB8C-656AF86C80B3}"/>
              </a:ext>
            </a:extLst>
          </p:cNvPr>
          <p:cNvSpPr txBox="1"/>
          <p:nvPr/>
        </p:nvSpPr>
        <p:spPr>
          <a:xfrm>
            <a:off x="5742163" y="5358226"/>
            <a:ext cx="2237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/>
              <a:t>Type</a:t>
            </a:r>
            <a:r>
              <a:rPr lang="it-IT" sz="2000" b="1" dirty="0"/>
              <a:t> </a:t>
            </a:r>
            <a:r>
              <a:rPr lang="en-GB" sz="2000" b="0" i="0" dirty="0">
                <a:solidFill>
                  <a:srgbClr val="040C28"/>
                </a:solidFill>
                <a:effectLst/>
                <a:latin typeface="Google Sans"/>
              </a:rPr>
              <a:t>∈</a:t>
            </a:r>
            <a:r>
              <a:rPr lang="en-GB" sz="2000" i="0" dirty="0">
                <a:solidFill>
                  <a:srgbClr val="040C28"/>
                </a:solidFill>
                <a:effectLst/>
                <a:latin typeface="Google Sans"/>
              </a:rPr>
              <a:t> {OFF, BID}</a:t>
            </a:r>
            <a:endParaRPr lang="en-GB" sz="2000" b="1" dirty="0"/>
          </a:p>
        </p:txBody>
      </p:sp>
      <p:pic>
        <p:nvPicPr>
          <p:cNvPr id="17" name="Immagine 16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029DABC9-8A0C-038D-33BB-1C81B48584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515" y="4074388"/>
            <a:ext cx="2353508" cy="1817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6ADC3CF-6531-44C7-75A5-12C96E2EFA5E}"/>
              </a:ext>
            </a:extLst>
          </p:cNvPr>
          <p:cNvSpPr/>
          <p:nvPr/>
        </p:nvSpPr>
        <p:spPr>
          <a:xfrm>
            <a:off x="8082968" y="4880588"/>
            <a:ext cx="712689" cy="302489"/>
          </a:xfrm>
          <a:prstGeom prst="rightArrow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64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885F189-C015-15A7-7C5D-9C209820B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3562804"/>
          </a:xfrm>
        </p:spPr>
        <p:txBody>
          <a:bodyPr>
            <a:normAutofit/>
          </a:bodyPr>
          <a:lstStyle/>
          <a:p>
            <a:pPr>
              <a:buClr>
                <a:srgbClr val="FF4F8A"/>
              </a:buClr>
              <a:buFont typeface="Wingdings" panose="05000000000000000000" pitchFamily="2" charset="2"/>
              <a:buChar char="Ø"/>
            </a:pPr>
            <a:r>
              <a:rPr lang="it-IT" sz="2400" b="1" dirty="0">
                <a:solidFill>
                  <a:srgbClr val="215F9A"/>
                </a:solidFill>
              </a:rPr>
              <a:t>ANALYSIS OF THE ENVIROMENT:</a:t>
            </a:r>
            <a:br>
              <a:rPr lang="it-IT" sz="2400" dirty="0"/>
            </a:br>
            <a:r>
              <a:rPr lang="it-IT" sz="2400" dirty="0"/>
              <a:t>- </a:t>
            </a:r>
            <a:r>
              <a:rPr lang="it-IT" sz="2400" dirty="0" err="1"/>
              <a:t>Identify</a:t>
            </a:r>
            <a:r>
              <a:rPr lang="it-IT" sz="2400" dirty="0"/>
              <a:t> </a:t>
            </a:r>
            <a:r>
              <a:rPr lang="it-IT" sz="2400" b="1" dirty="0"/>
              <a:t>trends</a:t>
            </a:r>
            <a:r>
              <a:rPr lang="it-IT" sz="2400" dirty="0"/>
              <a:t> and </a:t>
            </a:r>
            <a:r>
              <a:rPr lang="it-IT" sz="2400" b="1" dirty="0" err="1"/>
              <a:t>tendency</a:t>
            </a:r>
            <a:r>
              <a:rPr lang="it-IT" sz="2400" dirty="0"/>
              <a:t> in the </a:t>
            </a:r>
            <a:r>
              <a:rPr lang="it-IT" sz="2400" dirty="0" err="1"/>
              <a:t>Electricity</a:t>
            </a:r>
            <a:r>
              <a:rPr lang="it-IT" sz="2400" dirty="0"/>
              <a:t> Market </a:t>
            </a:r>
            <a:br>
              <a:rPr lang="it-IT" sz="2400" dirty="0"/>
            </a:br>
            <a:r>
              <a:rPr lang="it-IT" sz="2400" dirty="0"/>
              <a:t>- </a:t>
            </a:r>
            <a:r>
              <a:rPr lang="it-IT" sz="2400" dirty="0" err="1"/>
              <a:t>Identify</a:t>
            </a:r>
            <a:r>
              <a:rPr lang="it-IT" sz="2400" dirty="0"/>
              <a:t>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b="1" dirty="0" err="1"/>
              <a:t>factors</a:t>
            </a:r>
            <a:r>
              <a:rPr lang="it-IT" sz="2400" dirty="0"/>
              <a:t> can be </a:t>
            </a:r>
            <a:r>
              <a:rPr lang="it-IT" sz="2400" dirty="0" err="1"/>
              <a:t>significant</a:t>
            </a:r>
            <a:r>
              <a:rPr lang="it-IT" sz="2400" dirty="0"/>
              <a:t> in </a:t>
            </a:r>
            <a:r>
              <a:rPr lang="it-IT" sz="2400" dirty="0" err="1"/>
              <a:t>determining</a:t>
            </a:r>
            <a:r>
              <a:rPr lang="it-IT" sz="2400" dirty="0"/>
              <a:t> the </a:t>
            </a:r>
            <a:r>
              <a:rPr lang="it-IT" sz="2400" dirty="0" err="1"/>
              <a:t>final</a:t>
            </a:r>
            <a:r>
              <a:rPr lang="it-IT" sz="2400" dirty="0"/>
              <a:t> price.</a:t>
            </a:r>
          </a:p>
          <a:p>
            <a:pPr>
              <a:buClr>
                <a:srgbClr val="FF4F8A"/>
              </a:buClr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0" indent="0">
              <a:buClr>
                <a:srgbClr val="FF4F8A"/>
              </a:buClr>
              <a:buNone/>
            </a:pPr>
            <a:endParaRPr lang="it-IT" sz="2400" dirty="0"/>
          </a:p>
          <a:p>
            <a:pPr>
              <a:buClr>
                <a:srgbClr val="FF4F8A"/>
              </a:buClr>
              <a:buFont typeface="Wingdings" panose="05000000000000000000" pitchFamily="2" charset="2"/>
              <a:buChar char="Ø"/>
            </a:pPr>
            <a:r>
              <a:rPr lang="it-IT" sz="2400" b="1" dirty="0">
                <a:solidFill>
                  <a:srgbClr val="215F9A"/>
                </a:solidFill>
              </a:rPr>
              <a:t>PREDICTION:</a:t>
            </a:r>
            <a:br>
              <a:rPr lang="it-IT" sz="2400" dirty="0"/>
            </a:br>
            <a:r>
              <a:rPr lang="it-IT" sz="2400" dirty="0"/>
              <a:t>- </a:t>
            </a:r>
            <a:r>
              <a:rPr lang="it-IT" sz="2400" b="1" dirty="0" err="1"/>
              <a:t>Predict</a:t>
            </a:r>
            <a:r>
              <a:rPr lang="it-IT" sz="2400" dirty="0"/>
              <a:t> </a:t>
            </a:r>
            <a:r>
              <a:rPr lang="it-IT" sz="2400" dirty="0" err="1"/>
              <a:t>both</a:t>
            </a:r>
            <a:r>
              <a:rPr lang="it-IT" sz="2400" dirty="0"/>
              <a:t> </a:t>
            </a:r>
            <a:r>
              <a:rPr lang="it-IT" sz="2400" dirty="0" err="1"/>
              <a:t>curves</a:t>
            </a:r>
            <a:r>
              <a:rPr lang="it-IT" sz="2400" dirty="0"/>
              <a:t> of </a:t>
            </a:r>
            <a:r>
              <a:rPr lang="it-IT" sz="2400" dirty="0" err="1"/>
              <a:t>Suppy</a:t>
            </a:r>
            <a:r>
              <a:rPr lang="it-IT" sz="2400" dirty="0"/>
              <a:t> and Demand for the </a:t>
            </a:r>
            <a:r>
              <a:rPr lang="it-IT" sz="2400" dirty="0" err="1"/>
              <a:t>next</a:t>
            </a:r>
            <a:r>
              <a:rPr lang="it-IT" sz="2400" dirty="0"/>
              <a:t> day, </a:t>
            </a:r>
            <a:r>
              <a:rPr lang="it-IT" sz="2400" dirty="0" err="1"/>
              <a:t>given</a:t>
            </a:r>
            <a:r>
              <a:rPr lang="it-IT" sz="2400" dirty="0"/>
              <a:t> the </a:t>
            </a:r>
            <a:r>
              <a:rPr lang="it-IT" sz="2400" dirty="0" err="1"/>
              <a:t>observed</a:t>
            </a:r>
            <a:r>
              <a:rPr lang="it-IT" sz="2400" dirty="0"/>
              <a:t> </a:t>
            </a:r>
            <a:r>
              <a:rPr lang="it-IT" sz="2400" dirty="0" err="1"/>
              <a:t>curves</a:t>
            </a:r>
            <a:r>
              <a:rPr lang="it-IT" sz="2400" dirty="0"/>
              <a:t> in the </a:t>
            </a:r>
            <a:r>
              <a:rPr lang="it-IT" sz="2400" dirty="0" err="1"/>
              <a:t>previous</a:t>
            </a:r>
            <a:r>
              <a:rPr lang="it-IT" sz="2400" dirty="0"/>
              <a:t>  time instants.  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F7EC8C1-B1EE-71AE-19E7-7669AAFE358B}"/>
              </a:ext>
            </a:extLst>
          </p:cNvPr>
          <p:cNvSpPr/>
          <p:nvPr/>
        </p:nvSpPr>
        <p:spPr>
          <a:xfrm flipV="1">
            <a:off x="2503715" y="824051"/>
            <a:ext cx="9688286" cy="15778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519F04D-65C0-B3D2-EF57-85BF84BB9AC2}"/>
              </a:ext>
            </a:extLst>
          </p:cNvPr>
          <p:cNvSpPr txBox="1">
            <a:spLocks/>
          </p:cNvSpPr>
          <p:nvPr/>
        </p:nvSpPr>
        <p:spPr>
          <a:xfrm>
            <a:off x="440871" y="180066"/>
            <a:ext cx="113102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u="sng" dirty="0">
                <a:solidFill>
                  <a:srgbClr val="FF4F8A"/>
                </a:solidFill>
                <a:latin typeface="Haettenschweiler" panose="020B0706040902060204" pitchFamily="34" charset="0"/>
              </a:rPr>
              <a:t>THE GOALS</a:t>
            </a:r>
            <a:endParaRPr lang="en-GB" u="sng" dirty="0">
              <a:solidFill>
                <a:srgbClr val="FF4F8A"/>
              </a:solidFill>
              <a:latin typeface="Haettenschweiler" panose="020B070604090206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23F8446-FCA8-D6F9-6A48-6FAA0642A568}"/>
              </a:ext>
            </a:extLst>
          </p:cNvPr>
          <p:cNvSpPr/>
          <p:nvPr/>
        </p:nvSpPr>
        <p:spPr>
          <a:xfrm flipV="1">
            <a:off x="0" y="824052"/>
            <a:ext cx="360000" cy="15778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05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315E6DDF-A16F-D80E-A02D-E1BF2F3C6D6B}"/>
              </a:ext>
            </a:extLst>
          </p:cNvPr>
          <p:cNvSpPr/>
          <p:nvPr/>
        </p:nvSpPr>
        <p:spPr>
          <a:xfrm>
            <a:off x="0" y="1441668"/>
            <a:ext cx="3788229" cy="5416332"/>
          </a:xfrm>
          <a:prstGeom prst="rect">
            <a:avLst/>
          </a:prstGeom>
          <a:solidFill>
            <a:srgbClr val="215F9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026D471-E8F5-E43C-F374-964171B524BF}"/>
              </a:ext>
            </a:extLst>
          </p:cNvPr>
          <p:cNvSpPr txBox="1"/>
          <p:nvPr/>
        </p:nvSpPr>
        <p:spPr>
          <a:xfrm>
            <a:off x="644292" y="1585755"/>
            <a:ext cx="208460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DATA PREPARATION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B703919-CCFF-FD39-E78D-0513A560DC5C}"/>
              </a:ext>
            </a:extLst>
          </p:cNvPr>
          <p:cNvSpPr txBox="1"/>
          <p:nvPr/>
        </p:nvSpPr>
        <p:spPr>
          <a:xfrm>
            <a:off x="644295" y="2653319"/>
            <a:ext cx="208459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NONPARAMETRIC REGRESSION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ABD858-2007-C869-57A5-B9075EE9F926}"/>
              </a:ext>
            </a:extLst>
          </p:cNvPr>
          <p:cNvSpPr txBox="1"/>
          <p:nvPr/>
        </p:nvSpPr>
        <p:spPr>
          <a:xfrm>
            <a:off x="644285" y="3723260"/>
            <a:ext cx="208460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FUNCTIONAL INFERENCE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B3A217-2C93-F312-8129-DC79ABC9CE2F}"/>
              </a:ext>
            </a:extLst>
          </p:cNvPr>
          <p:cNvSpPr txBox="1"/>
          <p:nvPr/>
        </p:nvSpPr>
        <p:spPr>
          <a:xfrm>
            <a:off x="644285" y="4791472"/>
            <a:ext cx="208460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FUNCTIONAL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PREDICTION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37C0CDBC-A067-BC93-19FE-D5419DBC111B}"/>
              </a:ext>
            </a:extLst>
          </p:cNvPr>
          <p:cNvCxnSpPr/>
          <p:nvPr/>
        </p:nvCxnSpPr>
        <p:spPr>
          <a:xfrm>
            <a:off x="304800" y="-2103"/>
            <a:ext cx="0" cy="6927900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294556A-7258-E709-0BE8-00162236432A}"/>
              </a:ext>
            </a:extLst>
          </p:cNvPr>
          <p:cNvCxnSpPr>
            <a:cxnSpLocks/>
          </p:cNvCxnSpPr>
          <p:nvPr/>
        </p:nvCxnSpPr>
        <p:spPr>
          <a:xfrm>
            <a:off x="303431" y="1908271"/>
            <a:ext cx="311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CC6764-6506-8D3B-8DD2-9B14AA4FC2A5}"/>
              </a:ext>
            </a:extLst>
          </p:cNvPr>
          <p:cNvSpPr txBox="1"/>
          <p:nvPr/>
        </p:nvSpPr>
        <p:spPr>
          <a:xfrm>
            <a:off x="375891" y="722390"/>
            <a:ext cx="2950025" cy="369332"/>
          </a:xfrm>
          <a:prstGeom prst="rect">
            <a:avLst/>
          </a:prstGeom>
          <a:noFill/>
          <a:ln w="19050">
            <a:solidFill>
              <a:srgbClr val="FF4F8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4F8A"/>
                </a:solidFill>
              </a:rPr>
              <a:t>EXPECTED WORKFLOW</a:t>
            </a:r>
            <a:endParaRPr lang="en-GB" b="1" dirty="0">
              <a:solidFill>
                <a:srgbClr val="FF4F8A"/>
              </a:solidFill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8EB0270-73D6-01F8-A7A2-C8B41F69F750}"/>
              </a:ext>
            </a:extLst>
          </p:cNvPr>
          <p:cNvCxnSpPr>
            <a:cxnSpLocks/>
          </p:cNvCxnSpPr>
          <p:nvPr/>
        </p:nvCxnSpPr>
        <p:spPr>
          <a:xfrm>
            <a:off x="303430" y="2999268"/>
            <a:ext cx="311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FC27899-6F32-1B20-3C6C-5CC39EED58C7}"/>
              </a:ext>
            </a:extLst>
          </p:cNvPr>
          <p:cNvCxnSpPr>
            <a:cxnSpLocks/>
          </p:cNvCxnSpPr>
          <p:nvPr/>
        </p:nvCxnSpPr>
        <p:spPr>
          <a:xfrm>
            <a:off x="303429" y="4065135"/>
            <a:ext cx="311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8BEEDB8-32C7-E364-DC7B-AA210929AC60}"/>
              </a:ext>
            </a:extLst>
          </p:cNvPr>
          <p:cNvCxnSpPr>
            <a:cxnSpLocks/>
          </p:cNvCxnSpPr>
          <p:nvPr/>
        </p:nvCxnSpPr>
        <p:spPr>
          <a:xfrm>
            <a:off x="303429" y="5114637"/>
            <a:ext cx="311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16456011-373A-7420-CBDD-2AC13CE61289}"/>
              </a:ext>
            </a:extLst>
          </p:cNvPr>
          <p:cNvSpPr/>
          <p:nvPr/>
        </p:nvSpPr>
        <p:spPr>
          <a:xfrm flipV="1">
            <a:off x="3374571" y="824050"/>
            <a:ext cx="8806544" cy="158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22AEC35-29DD-4718-C0FB-239619E581BE}"/>
              </a:ext>
            </a:extLst>
          </p:cNvPr>
          <p:cNvSpPr/>
          <p:nvPr/>
        </p:nvSpPr>
        <p:spPr>
          <a:xfrm flipV="1">
            <a:off x="0" y="824050"/>
            <a:ext cx="327236" cy="158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E4551F7-1E30-3386-7CF9-BBD253A005EF}"/>
              </a:ext>
            </a:extLst>
          </p:cNvPr>
          <p:cNvSpPr txBox="1"/>
          <p:nvPr/>
        </p:nvSpPr>
        <p:spPr>
          <a:xfrm>
            <a:off x="4593772" y="1572474"/>
            <a:ext cx="6368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4F8A"/>
              </a:buClr>
              <a:buFont typeface="Arial" panose="020B0604020202020204" pitchFamily="34" charset="0"/>
              <a:buChar char="•"/>
            </a:pPr>
            <a:r>
              <a:rPr lang="it-IT" dirty="0"/>
              <a:t>Data Processing</a:t>
            </a:r>
          </a:p>
          <a:p>
            <a:pPr marL="285750" indent="-285750">
              <a:buClr>
                <a:srgbClr val="FF4F8A"/>
              </a:buClr>
              <a:buFont typeface="Arial" panose="020B0604020202020204" pitchFamily="34" charset="0"/>
              <a:buChar char="•"/>
            </a:pPr>
            <a:r>
              <a:rPr lang="it-IT" dirty="0"/>
              <a:t>Quick Data Exploration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0F77450-8146-F271-9BE0-320C35C4D15D}"/>
              </a:ext>
            </a:extLst>
          </p:cNvPr>
          <p:cNvSpPr txBox="1"/>
          <p:nvPr/>
        </p:nvSpPr>
        <p:spPr>
          <a:xfrm>
            <a:off x="4593772" y="4858036"/>
            <a:ext cx="636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4F8A"/>
              </a:buClr>
              <a:buFont typeface="Arial" panose="020B0604020202020204" pitchFamily="34" charset="0"/>
              <a:buChar char="•"/>
            </a:pPr>
            <a:r>
              <a:rPr lang="it-IT" dirty="0"/>
              <a:t>Auto Regressive </a:t>
            </a:r>
            <a:r>
              <a:rPr lang="it-IT" dirty="0" err="1"/>
              <a:t>Functional</a:t>
            </a:r>
            <a:r>
              <a:rPr lang="it-IT" dirty="0"/>
              <a:t> Model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CE3316B-C23F-2759-BEB2-C1BE05764F0B}"/>
              </a:ext>
            </a:extLst>
          </p:cNvPr>
          <p:cNvSpPr txBox="1"/>
          <p:nvPr/>
        </p:nvSpPr>
        <p:spPr>
          <a:xfrm>
            <a:off x="4593772" y="2514819"/>
            <a:ext cx="6368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4F8A"/>
              </a:buClr>
              <a:buFont typeface="Arial" panose="020B0604020202020204" pitchFamily="34" charset="0"/>
              <a:buChar char="•"/>
            </a:pPr>
            <a:r>
              <a:rPr lang="it-IT" dirty="0"/>
              <a:t>Time-Series </a:t>
            </a:r>
            <a:r>
              <a:rPr lang="it-IT" dirty="0" err="1"/>
              <a:t>Regression</a:t>
            </a:r>
            <a:r>
              <a:rPr lang="it-IT" dirty="0"/>
              <a:t> </a:t>
            </a:r>
          </a:p>
          <a:p>
            <a:pPr marL="285750" indent="-285750">
              <a:buClr>
                <a:srgbClr val="FF4F8A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Suppy</a:t>
            </a:r>
            <a:r>
              <a:rPr lang="it-IT" dirty="0"/>
              <a:t>-Demand </a:t>
            </a:r>
            <a:r>
              <a:rPr lang="it-IT" dirty="0" err="1"/>
              <a:t>Curves</a:t>
            </a:r>
            <a:r>
              <a:rPr lang="it-IT" dirty="0"/>
              <a:t> </a:t>
            </a:r>
            <a:r>
              <a:rPr lang="it-IT" dirty="0" err="1"/>
              <a:t>Smoothing</a:t>
            </a:r>
            <a:endParaRPr lang="it-IT" dirty="0"/>
          </a:p>
          <a:p>
            <a:pPr marL="285750" indent="-285750">
              <a:buClr>
                <a:srgbClr val="FF4F8A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Functional</a:t>
            </a:r>
            <a:r>
              <a:rPr lang="it-IT" dirty="0"/>
              <a:t> Data Exploration</a:t>
            </a:r>
            <a:endParaRPr lang="en-GB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5FE2E19-C65E-7810-F766-AC8440796084}"/>
              </a:ext>
            </a:extLst>
          </p:cNvPr>
          <p:cNvSpPr txBox="1"/>
          <p:nvPr/>
        </p:nvSpPr>
        <p:spPr>
          <a:xfrm>
            <a:off x="4593772" y="3688169"/>
            <a:ext cx="6368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4F8A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Inference</a:t>
            </a:r>
            <a:r>
              <a:rPr lang="it-IT" dirty="0"/>
              <a:t> on Time-Series </a:t>
            </a:r>
            <a:r>
              <a:rPr lang="it-IT" dirty="0" err="1"/>
              <a:t>Functions</a:t>
            </a:r>
            <a:endParaRPr lang="it-IT" dirty="0"/>
          </a:p>
          <a:p>
            <a:pPr marL="285750" indent="-285750">
              <a:buClr>
                <a:srgbClr val="FF4F8A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Inference</a:t>
            </a:r>
            <a:r>
              <a:rPr lang="it-IT" dirty="0"/>
              <a:t> on Supply-Demand </a:t>
            </a:r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representative</a:t>
            </a:r>
            <a:r>
              <a:rPr lang="it-IT" dirty="0"/>
              <a:t> </a:t>
            </a:r>
            <a:r>
              <a:rPr lang="it-IT" dirty="0" err="1"/>
              <a:t>curves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147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C4DAA-CAC3-DD35-8FBC-69026425B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501D0D9-515A-4593-9C9C-0418D1B867F8}"/>
              </a:ext>
            </a:extLst>
          </p:cNvPr>
          <p:cNvSpPr/>
          <p:nvPr/>
        </p:nvSpPr>
        <p:spPr>
          <a:xfrm>
            <a:off x="0" y="2438404"/>
            <a:ext cx="3788229" cy="4419596"/>
          </a:xfrm>
          <a:prstGeom prst="rect">
            <a:avLst/>
          </a:prstGeom>
          <a:solidFill>
            <a:srgbClr val="215F9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39EABC-E05F-2B65-DED6-6E2C2E349649}"/>
              </a:ext>
            </a:extLst>
          </p:cNvPr>
          <p:cNvSpPr txBox="1"/>
          <p:nvPr/>
        </p:nvSpPr>
        <p:spPr>
          <a:xfrm>
            <a:off x="644292" y="1585755"/>
            <a:ext cx="2084602" cy="646331"/>
          </a:xfrm>
          <a:prstGeom prst="rect">
            <a:avLst/>
          </a:prstGeom>
          <a:noFill/>
          <a:ln w="19050">
            <a:solidFill>
              <a:srgbClr val="FF4F8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4F8A"/>
                </a:solidFill>
              </a:rPr>
              <a:t>DATA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b="1" dirty="0">
                <a:solidFill>
                  <a:srgbClr val="FF4F8A"/>
                </a:solidFill>
              </a:rPr>
              <a:t>PREPARATION</a:t>
            </a:r>
            <a:endParaRPr lang="en-GB" b="1" dirty="0">
              <a:solidFill>
                <a:srgbClr val="FF4F8A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65F357-FEA8-127D-F2D7-62CCB3C1F326}"/>
              </a:ext>
            </a:extLst>
          </p:cNvPr>
          <p:cNvSpPr txBox="1"/>
          <p:nvPr/>
        </p:nvSpPr>
        <p:spPr>
          <a:xfrm>
            <a:off x="644295" y="2653319"/>
            <a:ext cx="208459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NONPARAMETRIC REGRESSION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B0E11BE-B11C-8212-F9BC-A0C629B117C3}"/>
              </a:ext>
            </a:extLst>
          </p:cNvPr>
          <p:cNvSpPr txBox="1"/>
          <p:nvPr/>
        </p:nvSpPr>
        <p:spPr>
          <a:xfrm>
            <a:off x="644285" y="3723260"/>
            <a:ext cx="208460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FUNCTIONAL INFERENCE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4041E42-D616-7D8C-08CC-08A005582353}"/>
              </a:ext>
            </a:extLst>
          </p:cNvPr>
          <p:cNvSpPr txBox="1"/>
          <p:nvPr/>
        </p:nvSpPr>
        <p:spPr>
          <a:xfrm>
            <a:off x="644285" y="4791472"/>
            <a:ext cx="208460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FUNCTIONAL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PREDICTION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969D1BE-25F6-99C6-D19C-EE8B4503EF97}"/>
              </a:ext>
            </a:extLst>
          </p:cNvPr>
          <p:cNvCxnSpPr/>
          <p:nvPr/>
        </p:nvCxnSpPr>
        <p:spPr>
          <a:xfrm>
            <a:off x="304800" y="-2103"/>
            <a:ext cx="0" cy="6927900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31637DA-2C25-17A0-F18F-E41DCDBDFE32}"/>
              </a:ext>
            </a:extLst>
          </p:cNvPr>
          <p:cNvCxnSpPr>
            <a:cxnSpLocks/>
          </p:cNvCxnSpPr>
          <p:nvPr/>
        </p:nvCxnSpPr>
        <p:spPr>
          <a:xfrm>
            <a:off x="303431" y="1908271"/>
            <a:ext cx="311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C06A15-714C-4F6B-4554-1E4AF6454A40}"/>
              </a:ext>
            </a:extLst>
          </p:cNvPr>
          <p:cNvSpPr txBox="1"/>
          <p:nvPr/>
        </p:nvSpPr>
        <p:spPr>
          <a:xfrm>
            <a:off x="375891" y="722390"/>
            <a:ext cx="2950025" cy="369332"/>
          </a:xfrm>
          <a:prstGeom prst="rect">
            <a:avLst/>
          </a:prstGeom>
          <a:noFill/>
          <a:ln w="19050">
            <a:solidFill>
              <a:srgbClr val="FF4F8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4F8A"/>
                </a:solidFill>
              </a:rPr>
              <a:t>EXPECTED WORKFLOW</a:t>
            </a:r>
            <a:endParaRPr lang="en-GB" b="1" dirty="0">
              <a:solidFill>
                <a:srgbClr val="FF4F8A"/>
              </a:solidFill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401CD79-C68F-74AE-4047-E026B745BC25}"/>
              </a:ext>
            </a:extLst>
          </p:cNvPr>
          <p:cNvCxnSpPr>
            <a:cxnSpLocks/>
          </p:cNvCxnSpPr>
          <p:nvPr/>
        </p:nvCxnSpPr>
        <p:spPr>
          <a:xfrm>
            <a:off x="303430" y="2999268"/>
            <a:ext cx="311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8C853FF1-9134-238E-6FAC-51E2F37FE67C}"/>
              </a:ext>
            </a:extLst>
          </p:cNvPr>
          <p:cNvCxnSpPr>
            <a:cxnSpLocks/>
          </p:cNvCxnSpPr>
          <p:nvPr/>
        </p:nvCxnSpPr>
        <p:spPr>
          <a:xfrm>
            <a:off x="303429" y="4065135"/>
            <a:ext cx="311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D37B65A-D9FE-0B95-74C9-20D6DC0E2A06}"/>
              </a:ext>
            </a:extLst>
          </p:cNvPr>
          <p:cNvCxnSpPr>
            <a:cxnSpLocks/>
          </p:cNvCxnSpPr>
          <p:nvPr/>
        </p:nvCxnSpPr>
        <p:spPr>
          <a:xfrm>
            <a:off x="303429" y="5114637"/>
            <a:ext cx="311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2679B381-423E-93B1-56D7-53B35B839676}"/>
              </a:ext>
            </a:extLst>
          </p:cNvPr>
          <p:cNvSpPr/>
          <p:nvPr/>
        </p:nvSpPr>
        <p:spPr>
          <a:xfrm flipV="1">
            <a:off x="3374571" y="824050"/>
            <a:ext cx="8806544" cy="158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04914D6-A522-9AAC-28B9-144EC93B6664}"/>
              </a:ext>
            </a:extLst>
          </p:cNvPr>
          <p:cNvSpPr/>
          <p:nvPr/>
        </p:nvSpPr>
        <p:spPr>
          <a:xfrm flipV="1">
            <a:off x="0" y="824050"/>
            <a:ext cx="327236" cy="158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7A6FF6-5D2C-1AD8-727B-62C4B5564A93}"/>
              </a:ext>
            </a:extLst>
          </p:cNvPr>
          <p:cNvSpPr txBox="1"/>
          <p:nvPr/>
        </p:nvSpPr>
        <p:spPr>
          <a:xfrm>
            <a:off x="4593772" y="2633974"/>
            <a:ext cx="63681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4F8A"/>
              </a:buClr>
              <a:buFont typeface="Arial" panose="020B0604020202020204" pitchFamily="34" charset="0"/>
              <a:buChar char="•"/>
            </a:pPr>
            <a:r>
              <a:rPr lang="it-IT" b="1" dirty="0"/>
              <a:t>Data Processing</a:t>
            </a:r>
          </a:p>
          <a:p>
            <a:pPr>
              <a:buClr>
                <a:srgbClr val="FF4F8A"/>
              </a:buClr>
            </a:pPr>
            <a:r>
              <a:rPr lang="it-IT" b="1" dirty="0"/>
              <a:t>	</a:t>
            </a:r>
            <a:r>
              <a:rPr lang="it-IT" dirty="0" err="1"/>
              <a:t>Period</a:t>
            </a:r>
            <a:r>
              <a:rPr lang="it-IT" dirty="0"/>
              <a:t> of </a:t>
            </a:r>
            <a:r>
              <a:rPr lang="it-IT" dirty="0" err="1"/>
              <a:t>interest</a:t>
            </a:r>
            <a:r>
              <a:rPr lang="it-IT" dirty="0"/>
              <a:t>: 2023-2024</a:t>
            </a:r>
            <a:endParaRPr lang="it-IT" b="1" dirty="0"/>
          </a:p>
          <a:p>
            <a:pPr>
              <a:buClr>
                <a:srgbClr val="FF4F8A"/>
              </a:buClr>
            </a:pPr>
            <a:r>
              <a:rPr lang="it-IT" b="1" dirty="0"/>
              <a:t>	</a:t>
            </a:r>
            <a:r>
              <a:rPr lang="it-IT" dirty="0"/>
              <a:t>Zones of </a:t>
            </a:r>
            <a:r>
              <a:rPr lang="it-IT" dirty="0" err="1"/>
              <a:t>interest</a:t>
            </a:r>
            <a:r>
              <a:rPr lang="it-IT" dirty="0"/>
              <a:t>: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together</a:t>
            </a:r>
            <a:endParaRPr lang="it-IT" dirty="0"/>
          </a:p>
          <a:p>
            <a:pPr>
              <a:buClr>
                <a:srgbClr val="FF4F8A"/>
              </a:buClr>
            </a:pPr>
            <a:r>
              <a:rPr lang="it-IT" b="1" dirty="0"/>
              <a:t>	</a:t>
            </a:r>
          </a:p>
          <a:p>
            <a:pPr marL="285750" indent="-285750">
              <a:buClr>
                <a:srgbClr val="FF4F8A"/>
              </a:buClr>
              <a:buFont typeface="Arial" panose="020B0604020202020204" pitchFamily="34" charset="0"/>
              <a:buChar char="•"/>
            </a:pPr>
            <a:r>
              <a:rPr lang="it-IT" b="1" dirty="0"/>
              <a:t>Data Exploration</a:t>
            </a:r>
          </a:p>
          <a:p>
            <a:pPr>
              <a:buClr>
                <a:srgbClr val="FF4F8A"/>
              </a:buClr>
            </a:pPr>
            <a:r>
              <a:rPr lang="it-IT" b="1" dirty="0"/>
              <a:t>	</a:t>
            </a:r>
            <a:r>
              <a:rPr lang="it-IT" dirty="0"/>
              <a:t>Exploration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summary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it-IT" dirty="0"/>
          </a:p>
          <a:p>
            <a:pPr>
              <a:buClr>
                <a:srgbClr val="FF4F8A"/>
              </a:buClr>
            </a:pPr>
            <a:r>
              <a:rPr lang="it-IT" b="1" dirty="0"/>
              <a:t>	</a:t>
            </a:r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missing</a:t>
            </a:r>
            <a:r>
              <a:rPr lang="it-IT" dirty="0"/>
              <a:t> </a:t>
            </a:r>
            <a:r>
              <a:rPr lang="it-IT" dirty="0" err="1"/>
              <a:t>observations</a:t>
            </a:r>
            <a:endParaRPr lang="it-IT" dirty="0"/>
          </a:p>
          <a:p>
            <a:pPr>
              <a:buClr>
                <a:srgbClr val="FF4F8A"/>
              </a:buClr>
            </a:pPr>
            <a:r>
              <a:rPr lang="it-IT" b="1" dirty="0"/>
              <a:t>	</a:t>
            </a:r>
            <a:r>
              <a:rPr lang="it-IT" dirty="0"/>
              <a:t>Set a </a:t>
            </a:r>
            <a:r>
              <a:rPr lang="it-IT" dirty="0" err="1"/>
              <a:t>specific</a:t>
            </a:r>
            <a:r>
              <a:rPr lang="it-IT" dirty="0"/>
              <a:t> time slot</a:t>
            </a:r>
          </a:p>
          <a:p>
            <a:pPr>
              <a:buClr>
                <a:srgbClr val="FF4F8A"/>
              </a:buClr>
            </a:pPr>
            <a:r>
              <a:rPr lang="it-IT" b="1" dirty="0"/>
              <a:t>	</a:t>
            </a:r>
            <a:r>
              <a:rPr lang="it-IT" dirty="0"/>
              <a:t>Kernel </a:t>
            </a:r>
            <a:r>
              <a:rPr lang="it-IT" dirty="0" err="1"/>
              <a:t>density</a:t>
            </a:r>
            <a:r>
              <a:rPr lang="it-IT" dirty="0"/>
              <a:t> </a:t>
            </a:r>
            <a:r>
              <a:rPr lang="it-IT" dirty="0" err="1"/>
              <a:t>estimation</a:t>
            </a:r>
            <a:r>
              <a:rPr lang="it-IT" dirty="0"/>
              <a:t> on a subset of </a:t>
            </a:r>
            <a:r>
              <a:rPr lang="it-IT" dirty="0" err="1"/>
              <a:t>curves</a:t>
            </a:r>
            <a:endParaRPr lang="it-IT" dirty="0"/>
          </a:p>
          <a:p>
            <a:pPr>
              <a:buClr>
                <a:srgbClr val="FF4F8A"/>
              </a:buClr>
            </a:pPr>
            <a:r>
              <a:rPr lang="it-IT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6176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26913-C357-2E79-41EF-BC02F78F0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9A7C265-8C4E-8B8D-5FE8-7365FD479147}"/>
              </a:ext>
            </a:extLst>
          </p:cNvPr>
          <p:cNvSpPr/>
          <p:nvPr/>
        </p:nvSpPr>
        <p:spPr>
          <a:xfrm>
            <a:off x="0" y="1441669"/>
            <a:ext cx="3788229" cy="946980"/>
          </a:xfrm>
          <a:prstGeom prst="rect">
            <a:avLst/>
          </a:prstGeom>
          <a:solidFill>
            <a:srgbClr val="215F9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34646AF-E306-C24A-3987-EB8AC8A0E109}"/>
              </a:ext>
            </a:extLst>
          </p:cNvPr>
          <p:cNvSpPr txBox="1"/>
          <p:nvPr/>
        </p:nvSpPr>
        <p:spPr>
          <a:xfrm>
            <a:off x="644292" y="1585755"/>
            <a:ext cx="208460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DATA PREPARATION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A9BB36B-8A7B-AB7E-AA9D-02AB16809B05}"/>
              </a:ext>
            </a:extLst>
          </p:cNvPr>
          <p:cNvSpPr txBox="1"/>
          <p:nvPr/>
        </p:nvSpPr>
        <p:spPr>
          <a:xfrm>
            <a:off x="644295" y="2653319"/>
            <a:ext cx="2084599" cy="646331"/>
          </a:xfrm>
          <a:prstGeom prst="rect">
            <a:avLst/>
          </a:prstGeom>
          <a:noFill/>
          <a:ln w="19050">
            <a:solidFill>
              <a:srgbClr val="FF4F8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4F8A"/>
                </a:solidFill>
              </a:rPr>
              <a:t>NONPARAMETRIC REGRESSION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E808271A-50DE-7F4C-3186-23441C6EFC5C}"/>
              </a:ext>
            </a:extLst>
          </p:cNvPr>
          <p:cNvSpPr/>
          <p:nvPr/>
        </p:nvSpPr>
        <p:spPr>
          <a:xfrm>
            <a:off x="0" y="3558350"/>
            <a:ext cx="3788229" cy="3299649"/>
          </a:xfrm>
          <a:prstGeom prst="rect">
            <a:avLst/>
          </a:prstGeom>
          <a:solidFill>
            <a:srgbClr val="215F9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0DC5119-F25C-FD1A-2F43-DE19D274746A}"/>
              </a:ext>
            </a:extLst>
          </p:cNvPr>
          <p:cNvSpPr txBox="1"/>
          <p:nvPr/>
        </p:nvSpPr>
        <p:spPr>
          <a:xfrm>
            <a:off x="644285" y="3723260"/>
            <a:ext cx="208460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FUNCTIONAL INFERENCE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FE34A50-399B-E806-1371-0558230DF51B}"/>
              </a:ext>
            </a:extLst>
          </p:cNvPr>
          <p:cNvSpPr txBox="1"/>
          <p:nvPr/>
        </p:nvSpPr>
        <p:spPr>
          <a:xfrm>
            <a:off x="644285" y="4791472"/>
            <a:ext cx="208460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FUNCTIONAL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PREDICTION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3D47AE9-4073-656D-0FAF-51D9F49BC494}"/>
              </a:ext>
            </a:extLst>
          </p:cNvPr>
          <p:cNvCxnSpPr/>
          <p:nvPr/>
        </p:nvCxnSpPr>
        <p:spPr>
          <a:xfrm>
            <a:off x="304800" y="-2103"/>
            <a:ext cx="0" cy="6927900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6316259-A217-6FAD-0E2A-2C53589232AC}"/>
              </a:ext>
            </a:extLst>
          </p:cNvPr>
          <p:cNvCxnSpPr>
            <a:cxnSpLocks/>
          </p:cNvCxnSpPr>
          <p:nvPr/>
        </p:nvCxnSpPr>
        <p:spPr>
          <a:xfrm>
            <a:off x="303431" y="1908271"/>
            <a:ext cx="311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D7EE58-33BB-F780-8B4D-BAA29C73B6B1}"/>
              </a:ext>
            </a:extLst>
          </p:cNvPr>
          <p:cNvSpPr txBox="1"/>
          <p:nvPr/>
        </p:nvSpPr>
        <p:spPr>
          <a:xfrm>
            <a:off x="375891" y="722390"/>
            <a:ext cx="2950025" cy="369332"/>
          </a:xfrm>
          <a:prstGeom prst="rect">
            <a:avLst/>
          </a:prstGeom>
          <a:noFill/>
          <a:ln w="19050">
            <a:solidFill>
              <a:srgbClr val="FF4F8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4F8A"/>
                </a:solidFill>
              </a:rPr>
              <a:t>EXPECTED WORKFLOW</a:t>
            </a:r>
            <a:endParaRPr lang="en-GB" b="1" dirty="0">
              <a:solidFill>
                <a:srgbClr val="FF4F8A"/>
              </a:solidFill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5095B7A-3026-8C7A-C411-D071ED1CE5BC}"/>
              </a:ext>
            </a:extLst>
          </p:cNvPr>
          <p:cNvCxnSpPr>
            <a:cxnSpLocks/>
          </p:cNvCxnSpPr>
          <p:nvPr/>
        </p:nvCxnSpPr>
        <p:spPr>
          <a:xfrm>
            <a:off x="303430" y="2999268"/>
            <a:ext cx="311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7962E57E-D894-4FC3-DF07-D9ECF9907EAD}"/>
              </a:ext>
            </a:extLst>
          </p:cNvPr>
          <p:cNvCxnSpPr>
            <a:cxnSpLocks/>
          </p:cNvCxnSpPr>
          <p:nvPr/>
        </p:nvCxnSpPr>
        <p:spPr>
          <a:xfrm>
            <a:off x="303429" y="4065135"/>
            <a:ext cx="311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D16D40D-E780-92FF-FC37-12509610ED96}"/>
              </a:ext>
            </a:extLst>
          </p:cNvPr>
          <p:cNvCxnSpPr>
            <a:cxnSpLocks/>
          </p:cNvCxnSpPr>
          <p:nvPr/>
        </p:nvCxnSpPr>
        <p:spPr>
          <a:xfrm>
            <a:off x="303429" y="5114637"/>
            <a:ext cx="311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07202101-7637-334F-C19F-9037B35620B5}"/>
              </a:ext>
            </a:extLst>
          </p:cNvPr>
          <p:cNvSpPr/>
          <p:nvPr/>
        </p:nvSpPr>
        <p:spPr>
          <a:xfrm flipV="1">
            <a:off x="3374571" y="824050"/>
            <a:ext cx="8806544" cy="158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F02088E-B411-9D54-842D-F243B3EFDF8C}"/>
              </a:ext>
            </a:extLst>
          </p:cNvPr>
          <p:cNvSpPr/>
          <p:nvPr/>
        </p:nvSpPr>
        <p:spPr>
          <a:xfrm flipV="1">
            <a:off x="0" y="824050"/>
            <a:ext cx="327236" cy="158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65FE53-0AC5-D7E4-8D91-F5055783DF76}"/>
              </a:ext>
            </a:extLst>
          </p:cNvPr>
          <p:cNvSpPr txBox="1"/>
          <p:nvPr/>
        </p:nvSpPr>
        <p:spPr>
          <a:xfrm>
            <a:off x="4593772" y="2356975"/>
            <a:ext cx="68688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4F8A"/>
              </a:buClr>
              <a:buFont typeface="Arial" panose="020B0604020202020204" pitchFamily="34" charset="0"/>
              <a:buChar char="•"/>
            </a:pPr>
            <a:r>
              <a:rPr lang="it-IT" b="1" dirty="0"/>
              <a:t>Time-Series </a:t>
            </a:r>
            <a:r>
              <a:rPr lang="it-IT" b="1" dirty="0" err="1"/>
              <a:t>Regression</a:t>
            </a:r>
            <a:endParaRPr lang="it-IT" b="1" dirty="0"/>
          </a:p>
          <a:p>
            <a:pPr>
              <a:buClr>
                <a:srgbClr val="FF4F8A"/>
              </a:buClr>
            </a:pPr>
            <a:r>
              <a:rPr lang="it-IT" b="1" dirty="0"/>
              <a:t>	</a:t>
            </a:r>
            <a:r>
              <a:rPr lang="it-IT" dirty="0"/>
              <a:t>Fourier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smoothing</a:t>
            </a:r>
            <a:r>
              <a:rPr lang="it-IT" dirty="0"/>
              <a:t> with </a:t>
            </a:r>
            <a:r>
              <a:rPr lang="it-IT" dirty="0" err="1"/>
              <a:t>roughtness</a:t>
            </a:r>
            <a:r>
              <a:rPr lang="it-IT" dirty="0"/>
              <a:t> penalty and 	</a:t>
            </a:r>
            <a:r>
              <a:rPr lang="it-IT" dirty="0" err="1"/>
              <a:t>equispaced</a:t>
            </a:r>
            <a:r>
              <a:rPr lang="it-IT" dirty="0"/>
              <a:t> knots</a:t>
            </a:r>
          </a:p>
          <a:p>
            <a:pPr>
              <a:buClr>
                <a:srgbClr val="FF4F8A"/>
              </a:buClr>
            </a:pPr>
            <a:endParaRPr lang="it-IT" dirty="0"/>
          </a:p>
          <a:p>
            <a:pPr marL="285750" indent="-285750">
              <a:buClr>
                <a:srgbClr val="FF4F8A"/>
              </a:buClr>
              <a:buFont typeface="Arial" panose="020B0604020202020204" pitchFamily="34" charset="0"/>
              <a:buChar char="•"/>
            </a:pPr>
            <a:r>
              <a:rPr lang="it-IT" b="1" dirty="0" err="1"/>
              <a:t>Suppy</a:t>
            </a:r>
            <a:r>
              <a:rPr lang="it-IT" b="1" dirty="0"/>
              <a:t>-Demand </a:t>
            </a:r>
            <a:r>
              <a:rPr lang="it-IT" b="1" dirty="0" err="1"/>
              <a:t>Curves</a:t>
            </a:r>
            <a:r>
              <a:rPr lang="it-IT" b="1" dirty="0"/>
              <a:t> </a:t>
            </a:r>
            <a:r>
              <a:rPr lang="it-IT" b="1" dirty="0" err="1"/>
              <a:t>Smoothing</a:t>
            </a:r>
            <a:endParaRPr lang="it-IT" b="1" dirty="0"/>
          </a:p>
          <a:p>
            <a:pPr>
              <a:buClr>
                <a:srgbClr val="FF4F8A"/>
              </a:buClr>
            </a:pPr>
            <a:r>
              <a:rPr lang="it-IT" dirty="0"/>
              <a:t>	</a:t>
            </a:r>
            <a:r>
              <a:rPr lang="it-IT" dirty="0" err="1"/>
              <a:t>Smoothing</a:t>
            </a:r>
            <a:r>
              <a:rPr lang="it-IT" dirty="0"/>
              <a:t> with </a:t>
            </a:r>
            <a:r>
              <a:rPr lang="it-IT" dirty="0" err="1"/>
              <a:t>Basis</a:t>
            </a:r>
            <a:r>
              <a:rPr lang="it-IT" dirty="0"/>
              <a:t> Expansion</a:t>
            </a:r>
          </a:p>
          <a:p>
            <a:pPr>
              <a:buClr>
                <a:srgbClr val="FF4F8A"/>
              </a:buClr>
            </a:pPr>
            <a:r>
              <a:rPr lang="it-IT" dirty="0"/>
              <a:t>	Local </a:t>
            </a:r>
            <a:r>
              <a:rPr lang="it-IT" dirty="0" err="1"/>
              <a:t>Avereges</a:t>
            </a:r>
            <a:endParaRPr lang="it-IT" dirty="0"/>
          </a:p>
          <a:p>
            <a:pPr>
              <a:buClr>
                <a:srgbClr val="FF4F8A"/>
              </a:buClr>
            </a:pPr>
            <a:r>
              <a:rPr lang="it-IT" dirty="0"/>
              <a:t>	Local </a:t>
            </a:r>
            <a:r>
              <a:rPr lang="it-IT" dirty="0" err="1"/>
              <a:t>Polynomials</a:t>
            </a:r>
            <a:endParaRPr lang="it-IT" dirty="0"/>
          </a:p>
          <a:p>
            <a:pPr>
              <a:buClr>
                <a:srgbClr val="FF4F8A"/>
              </a:buClr>
            </a:pPr>
            <a:endParaRPr lang="it-IT" b="1" dirty="0"/>
          </a:p>
          <a:p>
            <a:pPr marL="285750" indent="-285750">
              <a:buClr>
                <a:srgbClr val="FF4F8A"/>
              </a:buClr>
              <a:buFont typeface="Arial" panose="020B0604020202020204" pitchFamily="34" charset="0"/>
              <a:buChar char="•"/>
            </a:pPr>
            <a:r>
              <a:rPr lang="it-IT" b="1" dirty="0" err="1"/>
              <a:t>Functional</a:t>
            </a:r>
            <a:r>
              <a:rPr lang="it-IT" b="1" dirty="0"/>
              <a:t> Data Exploration</a:t>
            </a:r>
          </a:p>
          <a:p>
            <a:pPr>
              <a:buClr>
                <a:srgbClr val="FF4F8A"/>
              </a:buClr>
            </a:pPr>
            <a:r>
              <a:rPr lang="en-GB" b="1" dirty="0"/>
              <a:t>	</a:t>
            </a:r>
            <a:r>
              <a:rPr lang="en-GB" dirty="0"/>
              <a:t>Exploration on the functional representative of the supply-	</a:t>
            </a:r>
            <a:r>
              <a:rPr lang="en-GB" dirty="0" err="1"/>
              <a:t>demend</a:t>
            </a:r>
            <a:r>
              <a:rPr lang="en-GB" dirty="0"/>
              <a:t> curves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0331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B476A-8551-D3B1-1A0F-E7C1940FB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152D562F-5432-4370-FD2D-682F5E8D7C26}"/>
              </a:ext>
            </a:extLst>
          </p:cNvPr>
          <p:cNvSpPr/>
          <p:nvPr/>
        </p:nvSpPr>
        <p:spPr>
          <a:xfrm>
            <a:off x="0" y="1441668"/>
            <a:ext cx="3788229" cy="2072667"/>
          </a:xfrm>
          <a:prstGeom prst="rect">
            <a:avLst/>
          </a:prstGeom>
          <a:solidFill>
            <a:srgbClr val="215F9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5EECC5-AB8A-23B2-537A-33B3117129CE}"/>
              </a:ext>
            </a:extLst>
          </p:cNvPr>
          <p:cNvSpPr txBox="1"/>
          <p:nvPr/>
        </p:nvSpPr>
        <p:spPr>
          <a:xfrm>
            <a:off x="644292" y="1585755"/>
            <a:ext cx="208460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DATA PREPARATION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A8795F8-996D-C234-F0EE-C8841EF15621}"/>
              </a:ext>
            </a:extLst>
          </p:cNvPr>
          <p:cNvSpPr txBox="1"/>
          <p:nvPr/>
        </p:nvSpPr>
        <p:spPr>
          <a:xfrm>
            <a:off x="644295" y="2653319"/>
            <a:ext cx="208459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NONPARAMETRIC REGRESSION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1451EDDA-9185-9EBC-0B46-37BFE0F2189C}"/>
              </a:ext>
            </a:extLst>
          </p:cNvPr>
          <p:cNvSpPr/>
          <p:nvPr/>
        </p:nvSpPr>
        <p:spPr>
          <a:xfrm>
            <a:off x="0" y="4605331"/>
            <a:ext cx="3788229" cy="2252669"/>
          </a:xfrm>
          <a:prstGeom prst="rect">
            <a:avLst/>
          </a:prstGeom>
          <a:solidFill>
            <a:srgbClr val="215F9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1B85845-7C3B-2957-A964-7C78AF66E1EA}"/>
              </a:ext>
            </a:extLst>
          </p:cNvPr>
          <p:cNvSpPr txBox="1"/>
          <p:nvPr/>
        </p:nvSpPr>
        <p:spPr>
          <a:xfrm>
            <a:off x="644285" y="3723260"/>
            <a:ext cx="2084609" cy="646331"/>
          </a:xfrm>
          <a:prstGeom prst="rect">
            <a:avLst/>
          </a:prstGeom>
          <a:noFill/>
          <a:ln w="19050">
            <a:solidFill>
              <a:srgbClr val="FF4F8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4F8A"/>
                </a:solidFill>
              </a:rPr>
              <a:t>FUNCTIONAL INFERENCE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4098FF-3DF9-58B9-5C57-20AF119F5135}"/>
              </a:ext>
            </a:extLst>
          </p:cNvPr>
          <p:cNvSpPr txBox="1"/>
          <p:nvPr/>
        </p:nvSpPr>
        <p:spPr>
          <a:xfrm>
            <a:off x="644285" y="4791472"/>
            <a:ext cx="208460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FUNCTIONAL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PREDICTION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C88A0B9-C669-D491-1A26-14C42B2F0116}"/>
              </a:ext>
            </a:extLst>
          </p:cNvPr>
          <p:cNvCxnSpPr/>
          <p:nvPr/>
        </p:nvCxnSpPr>
        <p:spPr>
          <a:xfrm>
            <a:off x="304800" y="-2103"/>
            <a:ext cx="0" cy="6927900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FBAD459-0AEF-A2F5-529C-555B18D96BDA}"/>
              </a:ext>
            </a:extLst>
          </p:cNvPr>
          <p:cNvCxnSpPr>
            <a:cxnSpLocks/>
          </p:cNvCxnSpPr>
          <p:nvPr/>
        </p:nvCxnSpPr>
        <p:spPr>
          <a:xfrm>
            <a:off x="303431" y="1908271"/>
            <a:ext cx="311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69D6311-C3D8-912E-24E7-C1E404E25E73}"/>
              </a:ext>
            </a:extLst>
          </p:cNvPr>
          <p:cNvSpPr txBox="1"/>
          <p:nvPr/>
        </p:nvSpPr>
        <p:spPr>
          <a:xfrm>
            <a:off x="375891" y="722390"/>
            <a:ext cx="2950025" cy="369332"/>
          </a:xfrm>
          <a:prstGeom prst="rect">
            <a:avLst/>
          </a:prstGeom>
          <a:noFill/>
          <a:ln w="19050">
            <a:solidFill>
              <a:srgbClr val="FF4F8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4F8A"/>
                </a:solidFill>
              </a:rPr>
              <a:t>EXPECTED WORKFLOW</a:t>
            </a:r>
            <a:endParaRPr lang="en-GB" b="1" dirty="0">
              <a:solidFill>
                <a:srgbClr val="FF4F8A"/>
              </a:solidFill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4270F17-A16E-5CC4-C541-A93034E6098D}"/>
              </a:ext>
            </a:extLst>
          </p:cNvPr>
          <p:cNvCxnSpPr>
            <a:cxnSpLocks/>
          </p:cNvCxnSpPr>
          <p:nvPr/>
        </p:nvCxnSpPr>
        <p:spPr>
          <a:xfrm>
            <a:off x="303430" y="2999268"/>
            <a:ext cx="311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62EDEE1-130C-FF37-0FFE-72F5C915B869}"/>
              </a:ext>
            </a:extLst>
          </p:cNvPr>
          <p:cNvCxnSpPr>
            <a:cxnSpLocks/>
          </p:cNvCxnSpPr>
          <p:nvPr/>
        </p:nvCxnSpPr>
        <p:spPr>
          <a:xfrm>
            <a:off x="303429" y="4065135"/>
            <a:ext cx="311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0A3460B-9B51-5108-F002-CDA56068A313}"/>
              </a:ext>
            </a:extLst>
          </p:cNvPr>
          <p:cNvCxnSpPr>
            <a:cxnSpLocks/>
          </p:cNvCxnSpPr>
          <p:nvPr/>
        </p:nvCxnSpPr>
        <p:spPr>
          <a:xfrm>
            <a:off x="303429" y="5114637"/>
            <a:ext cx="311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50907D04-287F-2F18-C79E-E0F22C9EB871}"/>
              </a:ext>
            </a:extLst>
          </p:cNvPr>
          <p:cNvSpPr/>
          <p:nvPr/>
        </p:nvSpPr>
        <p:spPr>
          <a:xfrm flipV="1">
            <a:off x="3374571" y="824050"/>
            <a:ext cx="8806544" cy="158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94820C4-90C3-785D-86C3-47A7419A43FC}"/>
              </a:ext>
            </a:extLst>
          </p:cNvPr>
          <p:cNvSpPr/>
          <p:nvPr/>
        </p:nvSpPr>
        <p:spPr>
          <a:xfrm flipV="1">
            <a:off x="0" y="824050"/>
            <a:ext cx="327236" cy="158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34FEC9B-DD50-5078-386E-719FA39C0E99}"/>
              </a:ext>
            </a:extLst>
          </p:cNvPr>
          <p:cNvSpPr txBox="1"/>
          <p:nvPr/>
        </p:nvSpPr>
        <p:spPr>
          <a:xfrm>
            <a:off x="4593772" y="2615264"/>
            <a:ext cx="63681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4F8A"/>
              </a:buClr>
              <a:buFont typeface="Arial" panose="020B0604020202020204" pitchFamily="34" charset="0"/>
              <a:buChar char="•"/>
            </a:pPr>
            <a:r>
              <a:rPr lang="it-IT" b="1" dirty="0" err="1"/>
              <a:t>Functional</a:t>
            </a:r>
            <a:r>
              <a:rPr lang="it-IT" b="1" dirty="0"/>
              <a:t> </a:t>
            </a:r>
            <a:r>
              <a:rPr lang="it-IT" b="1" dirty="0" err="1"/>
              <a:t>Inference</a:t>
            </a:r>
            <a:r>
              <a:rPr lang="it-IT" b="1" dirty="0"/>
              <a:t> on Time-Series </a:t>
            </a:r>
            <a:r>
              <a:rPr lang="it-IT" b="1" dirty="0" err="1"/>
              <a:t>Functions</a:t>
            </a:r>
            <a:endParaRPr lang="it-IT" b="1" dirty="0"/>
          </a:p>
          <a:p>
            <a:pPr>
              <a:buClr>
                <a:srgbClr val="FF4F8A"/>
              </a:buClr>
            </a:pPr>
            <a:r>
              <a:rPr lang="it-IT" dirty="0"/>
              <a:t>	Local </a:t>
            </a:r>
            <a:r>
              <a:rPr lang="it-IT" dirty="0" err="1"/>
              <a:t>inference</a:t>
            </a:r>
            <a:r>
              <a:rPr lang="it-IT" dirty="0"/>
              <a:t> on the time-</a:t>
            </a:r>
            <a:r>
              <a:rPr lang="it-IT" dirty="0" err="1"/>
              <a:t>series</a:t>
            </a:r>
            <a:r>
              <a:rPr lang="it-IT" dirty="0"/>
              <a:t> </a:t>
            </a:r>
            <a:r>
              <a:rPr lang="it-IT" dirty="0" err="1"/>
              <a:t>smoothed</a:t>
            </a:r>
            <a:r>
              <a:rPr lang="it-IT" dirty="0"/>
              <a:t> </a:t>
            </a:r>
            <a:r>
              <a:rPr lang="it-IT" dirty="0" err="1"/>
              <a:t>functional</a:t>
            </a:r>
            <a:r>
              <a:rPr lang="it-IT" dirty="0"/>
              <a:t> 	</a:t>
            </a:r>
            <a:r>
              <a:rPr lang="it-IT" dirty="0" err="1"/>
              <a:t>representative</a:t>
            </a:r>
            <a:r>
              <a:rPr lang="it-IT" dirty="0"/>
              <a:t> in </a:t>
            </a:r>
            <a:r>
              <a:rPr lang="it-IT" dirty="0" err="1"/>
              <a:t>different</a:t>
            </a:r>
            <a:r>
              <a:rPr lang="it-IT" dirty="0"/>
              <a:t> embedded </a:t>
            </a:r>
            <a:r>
              <a:rPr lang="it-IT" dirty="0" err="1"/>
              <a:t>spaces</a:t>
            </a:r>
            <a:endParaRPr lang="it-IT" dirty="0"/>
          </a:p>
          <a:p>
            <a:pPr>
              <a:buClr>
                <a:srgbClr val="FF4F8A"/>
              </a:buClr>
            </a:pPr>
            <a:r>
              <a:rPr lang="it-IT" dirty="0"/>
              <a:t>	The </a:t>
            </a:r>
            <a:r>
              <a:rPr lang="it-IT" dirty="0" err="1"/>
              <a:t>aim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detect</a:t>
            </a:r>
            <a:r>
              <a:rPr lang="it-IT" dirty="0"/>
              <a:t> trends on a </a:t>
            </a:r>
            <a:r>
              <a:rPr lang="it-IT" b="1" dirty="0" err="1"/>
              <a:t>yearly</a:t>
            </a:r>
            <a:r>
              <a:rPr lang="it-IT" dirty="0"/>
              <a:t> scale</a:t>
            </a:r>
          </a:p>
          <a:p>
            <a:pPr>
              <a:buClr>
                <a:srgbClr val="FF4F8A"/>
              </a:buClr>
            </a:pPr>
            <a:endParaRPr lang="it-IT" dirty="0"/>
          </a:p>
          <a:p>
            <a:pPr marL="285750" indent="-285750">
              <a:buClr>
                <a:srgbClr val="FF4F8A"/>
              </a:buClr>
              <a:buFont typeface="Arial" panose="020B0604020202020204" pitchFamily="34" charset="0"/>
              <a:buChar char="•"/>
            </a:pPr>
            <a:r>
              <a:rPr lang="it-IT" b="1" dirty="0" err="1"/>
              <a:t>Functional</a:t>
            </a:r>
            <a:r>
              <a:rPr lang="it-IT" b="1" dirty="0"/>
              <a:t> </a:t>
            </a:r>
            <a:r>
              <a:rPr lang="it-IT" b="1" dirty="0" err="1"/>
              <a:t>Inference</a:t>
            </a:r>
            <a:r>
              <a:rPr lang="it-IT" b="1" dirty="0"/>
              <a:t> on Supply-Demand </a:t>
            </a:r>
            <a:r>
              <a:rPr lang="it-IT" b="1" dirty="0" err="1"/>
              <a:t>functional</a:t>
            </a:r>
            <a:r>
              <a:rPr lang="it-IT" b="1" dirty="0"/>
              <a:t> </a:t>
            </a:r>
            <a:r>
              <a:rPr lang="it-IT" b="1" dirty="0" err="1"/>
              <a:t>representative</a:t>
            </a:r>
            <a:r>
              <a:rPr lang="it-IT" b="1" dirty="0"/>
              <a:t> </a:t>
            </a:r>
            <a:r>
              <a:rPr lang="it-IT" b="1" dirty="0" err="1"/>
              <a:t>curves</a:t>
            </a:r>
            <a:endParaRPr lang="it-IT" b="1" dirty="0"/>
          </a:p>
          <a:p>
            <a:pPr>
              <a:buClr>
                <a:srgbClr val="FF4F8A"/>
              </a:buClr>
            </a:pPr>
            <a:r>
              <a:rPr lang="it-IT" dirty="0"/>
              <a:t>	Local </a:t>
            </a:r>
            <a:r>
              <a:rPr lang="it-IT" dirty="0" err="1"/>
              <a:t>inferece</a:t>
            </a:r>
            <a:r>
              <a:rPr lang="it-IT" dirty="0"/>
              <a:t> on the </a:t>
            </a:r>
            <a:r>
              <a:rPr lang="it-IT" dirty="0" err="1"/>
              <a:t>the</a:t>
            </a:r>
            <a:r>
              <a:rPr lang="it-IT" dirty="0"/>
              <a:t> supply-demand </a:t>
            </a:r>
            <a:r>
              <a:rPr lang="it-IT" dirty="0" err="1"/>
              <a:t>smoothed</a:t>
            </a:r>
            <a:r>
              <a:rPr lang="it-IT" dirty="0"/>
              <a:t> 	</a:t>
            </a:r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representative</a:t>
            </a:r>
            <a:r>
              <a:rPr lang="it-IT" dirty="0"/>
              <a:t> </a:t>
            </a:r>
          </a:p>
          <a:p>
            <a:pPr>
              <a:buClr>
                <a:srgbClr val="FF4F8A"/>
              </a:buClr>
            </a:pPr>
            <a:r>
              <a:rPr lang="it-IT" dirty="0"/>
              <a:t>	The </a:t>
            </a:r>
            <a:r>
              <a:rPr lang="it-IT" dirty="0" err="1"/>
              <a:t>aim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detect</a:t>
            </a:r>
            <a:r>
              <a:rPr lang="it-IT" dirty="0"/>
              <a:t> trends on a </a:t>
            </a:r>
            <a:r>
              <a:rPr lang="it-IT" b="1" dirty="0" err="1"/>
              <a:t>daily</a:t>
            </a:r>
            <a:r>
              <a:rPr lang="it-IT" dirty="0"/>
              <a:t> scale</a:t>
            </a:r>
          </a:p>
        </p:txBody>
      </p:sp>
    </p:spTree>
    <p:extLst>
      <p:ext uri="{BB962C8B-B14F-4D97-AF65-F5344CB8AC3E}">
        <p14:creationId xmlns:p14="http://schemas.microsoft.com/office/powerpoint/2010/main" val="168117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E134C-0FD9-42C3-F0DE-85ED208F7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16E2ADB3-6B97-5703-3CBA-4F2BBB626A41}"/>
              </a:ext>
            </a:extLst>
          </p:cNvPr>
          <p:cNvSpPr/>
          <p:nvPr/>
        </p:nvSpPr>
        <p:spPr>
          <a:xfrm>
            <a:off x="0" y="1441669"/>
            <a:ext cx="3788229" cy="3169830"/>
          </a:xfrm>
          <a:prstGeom prst="rect">
            <a:avLst/>
          </a:prstGeom>
          <a:solidFill>
            <a:srgbClr val="215F9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A05CA7-D789-8945-C131-D5D8F4DF1A64}"/>
              </a:ext>
            </a:extLst>
          </p:cNvPr>
          <p:cNvSpPr txBox="1"/>
          <p:nvPr/>
        </p:nvSpPr>
        <p:spPr>
          <a:xfrm>
            <a:off x="644292" y="1585755"/>
            <a:ext cx="208460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DATA PREPARATION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66FFD0FF-0294-4799-AA41-298D19F80AE3}"/>
              </a:ext>
            </a:extLst>
          </p:cNvPr>
          <p:cNvSpPr/>
          <p:nvPr/>
        </p:nvSpPr>
        <p:spPr>
          <a:xfrm>
            <a:off x="0" y="5617776"/>
            <a:ext cx="3788229" cy="1240223"/>
          </a:xfrm>
          <a:prstGeom prst="rect">
            <a:avLst/>
          </a:prstGeom>
          <a:solidFill>
            <a:srgbClr val="215F9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451C71F-B7E0-964C-1CF4-4726E26F7C77}"/>
              </a:ext>
            </a:extLst>
          </p:cNvPr>
          <p:cNvSpPr txBox="1"/>
          <p:nvPr/>
        </p:nvSpPr>
        <p:spPr>
          <a:xfrm>
            <a:off x="644295" y="2653319"/>
            <a:ext cx="208459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NONPARAMETRIC REGRESSION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C84C5FA-D2DA-816B-FC26-30FC901706E6}"/>
              </a:ext>
            </a:extLst>
          </p:cNvPr>
          <p:cNvSpPr txBox="1"/>
          <p:nvPr/>
        </p:nvSpPr>
        <p:spPr>
          <a:xfrm>
            <a:off x="644285" y="3723260"/>
            <a:ext cx="208460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FUNCTIONAL INFERENCE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CDE5289-7501-4FBA-7407-B19CF8E3B388}"/>
              </a:ext>
            </a:extLst>
          </p:cNvPr>
          <p:cNvSpPr txBox="1"/>
          <p:nvPr/>
        </p:nvSpPr>
        <p:spPr>
          <a:xfrm>
            <a:off x="644285" y="4791472"/>
            <a:ext cx="2084609" cy="646331"/>
          </a:xfrm>
          <a:prstGeom prst="rect">
            <a:avLst/>
          </a:prstGeom>
          <a:noFill/>
          <a:ln w="19050">
            <a:solidFill>
              <a:srgbClr val="FF4F8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4F8A"/>
                </a:solidFill>
              </a:rPr>
              <a:t>FUNCTIONAL</a:t>
            </a:r>
          </a:p>
          <a:p>
            <a:pPr algn="ctr"/>
            <a:r>
              <a:rPr lang="it-IT" b="1" dirty="0">
                <a:solidFill>
                  <a:srgbClr val="FF4F8A"/>
                </a:solidFill>
              </a:rPr>
              <a:t>PREDICTION</a:t>
            </a:r>
            <a:endParaRPr lang="en-GB" b="1" dirty="0">
              <a:solidFill>
                <a:srgbClr val="FF4F8A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D719121-0461-29A7-508A-C5D88E274356}"/>
              </a:ext>
            </a:extLst>
          </p:cNvPr>
          <p:cNvCxnSpPr/>
          <p:nvPr/>
        </p:nvCxnSpPr>
        <p:spPr>
          <a:xfrm>
            <a:off x="304800" y="-2103"/>
            <a:ext cx="0" cy="6927900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470F001-2C72-AA32-29BB-13D6799E8C0F}"/>
              </a:ext>
            </a:extLst>
          </p:cNvPr>
          <p:cNvCxnSpPr>
            <a:cxnSpLocks/>
          </p:cNvCxnSpPr>
          <p:nvPr/>
        </p:nvCxnSpPr>
        <p:spPr>
          <a:xfrm>
            <a:off x="303431" y="1908271"/>
            <a:ext cx="311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032F25-19BA-2D09-AEAC-728EF25DEC55}"/>
              </a:ext>
            </a:extLst>
          </p:cNvPr>
          <p:cNvSpPr txBox="1"/>
          <p:nvPr/>
        </p:nvSpPr>
        <p:spPr>
          <a:xfrm>
            <a:off x="375891" y="722390"/>
            <a:ext cx="2950025" cy="369332"/>
          </a:xfrm>
          <a:prstGeom prst="rect">
            <a:avLst/>
          </a:prstGeom>
          <a:noFill/>
          <a:ln w="19050">
            <a:solidFill>
              <a:srgbClr val="FF4F8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4F8A"/>
                </a:solidFill>
              </a:rPr>
              <a:t>EXPECTED WORKFLOW</a:t>
            </a:r>
            <a:endParaRPr lang="en-GB" b="1" dirty="0">
              <a:solidFill>
                <a:srgbClr val="FF4F8A"/>
              </a:solidFill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617ADA2-39D1-DA75-099A-93858D6078F2}"/>
              </a:ext>
            </a:extLst>
          </p:cNvPr>
          <p:cNvCxnSpPr>
            <a:cxnSpLocks/>
          </p:cNvCxnSpPr>
          <p:nvPr/>
        </p:nvCxnSpPr>
        <p:spPr>
          <a:xfrm>
            <a:off x="303430" y="2999268"/>
            <a:ext cx="311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B86A98E-10CC-5E12-A3A8-EB689ED96884}"/>
              </a:ext>
            </a:extLst>
          </p:cNvPr>
          <p:cNvCxnSpPr>
            <a:cxnSpLocks/>
          </p:cNvCxnSpPr>
          <p:nvPr/>
        </p:nvCxnSpPr>
        <p:spPr>
          <a:xfrm>
            <a:off x="303429" y="4065135"/>
            <a:ext cx="311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578CC0F-8039-9BB3-4FB4-ED178F89F480}"/>
              </a:ext>
            </a:extLst>
          </p:cNvPr>
          <p:cNvCxnSpPr>
            <a:cxnSpLocks/>
          </p:cNvCxnSpPr>
          <p:nvPr/>
        </p:nvCxnSpPr>
        <p:spPr>
          <a:xfrm>
            <a:off x="303429" y="5114637"/>
            <a:ext cx="311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665F1511-3EE4-A7CC-8CD8-0A198C5760C5}"/>
              </a:ext>
            </a:extLst>
          </p:cNvPr>
          <p:cNvSpPr/>
          <p:nvPr/>
        </p:nvSpPr>
        <p:spPr>
          <a:xfrm flipV="1">
            <a:off x="3374571" y="824050"/>
            <a:ext cx="8806544" cy="158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082AC4E-223C-BACF-6785-9E12B78A773D}"/>
              </a:ext>
            </a:extLst>
          </p:cNvPr>
          <p:cNvSpPr/>
          <p:nvPr/>
        </p:nvSpPr>
        <p:spPr>
          <a:xfrm flipV="1">
            <a:off x="0" y="824050"/>
            <a:ext cx="327236" cy="158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9D07231-CE84-C69F-F5EB-048CB0F9D646}"/>
              </a:ext>
            </a:extLst>
          </p:cNvPr>
          <p:cNvSpPr txBox="1"/>
          <p:nvPr/>
        </p:nvSpPr>
        <p:spPr>
          <a:xfrm>
            <a:off x="4593772" y="2633974"/>
            <a:ext cx="63681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4F8A"/>
              </a:buClr>
              <a:buFont typeface="Arial" panose="020B0604020202020204" pitchFamily="34" charset="0"/>
              <a:buChar char="•"/>
            </a:pPr>
            <a:r>
              <a:rPr lang="it-IT" b="1" dirty="0"/>
              <a:t>Auto Regressive </a:t>
            </a:r>
            <a:r>
              <a:rPr lang="it-IT" b="1" dirty="0" err="1"/>
              <a:t>Functional</a:t>
            </a:r>
            <a:r>
              <a:rPr lang="it-IT" b="1" dirty="0"/>
              <a:t> Model</a:t>
            </a:r>
          </a:p>
          <a:p>
            <a:pPr>
              <a:buClr>
                <a:srgbClr val="FF4F8A"/>
              </a:buClr>
            </a:pPr>
            <a:r>
              <a:rPr lang="it-IT" dirty="0"/>
              <a:t>	</a:t>
            </a:r>
            <a:r>
              <a:rPr lang="it-IT" dirty="0" err="1"/>
              <a:t>Implement</a:t>
            </a:r>
            <a:r>
              <a:rPr lang="it-IT" dirty="0"/>
              <a:t> an </a:t>
            </a:r>
            <a:r>
              <a:rPr lang="it-IT" dirty="0" err="1"/>
              <a:t>autoregressive</a:t>
            </a:r>
            <a:r>
              <a:rPr lang="it-IT" dirty="0"/>
              <a:t> </a:t>
            </a:r>
            <a:r>
              <a:rPr lang="it-IT" dirty="0" err="1"/>
              <a:t>functional</a:t>
            </a:r>
            <a:r>
              <a:rPr lang="it-IT" dirty="0"/>
              <a:t> model to </a:t>
            </a:r>
            <a:r>
              <a:rPr lang="it-IT" dirty="0" err="1"/>
              <a:t>predict</a:t>
            </a:r>
            <a:r>
              <a:rPr lang="it-IT" dirty="0"/>
              <a:t> 	the </a:t>
            </a:r>
            <a:r>
              <a:rPr lang="it-IT" dirty="0" err="1"/>
              <a:t>unobserved</a:t>
            </a:r>
            <a:r>
              <a:rPr lang="it-IT" dirty="0"/>
              <a:t> supply and demand curve for the </a:t>
            </a:r>
            <a:r>
              <a:rPr lang="it-IT" dirty="0" err="1"/>
              <a:t>next</a:t>
            </a:r>
            <a:r>
              <a:rPr lang="it-IT" dirty="0"/>
              <a:t> day, 	</a:t>
            </a:r>
            <a:r>
              <a:rPr lang="it-IT" dirty="0" err="1"/>
              <a:t>hence</a:t>
            </a:r>
            <a:r>
              <a:rPr lang="it-IT" dirty="0"/>
              <a:t> </a:t>
            </a:r>
            <a:r>
              <a:rPr lang="it-IT" dirty="0" err="1"/>
              <a:t>predict</a:t>
            </a:r>
            <a:r>
              <a:rPr lang="it-IT" dirty="0"/>
              <a:t> the new </a:t>
            </a:r>
            <a:r>
              <a:rPr lang="it-IT" dirty="0" err="1"/>
              <a:t>equilibrium</a:t>
            </a:r>
            <a:r>
              <a:rPr lang="it-IT" dirty="0"/>
              <a:t> price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the 	energy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exchanges</a:t>
            </a:r>
            <a:endParaRPr lang="it-IT" dirty="0"/>
          </a:p>
          <a:p>
            <a:pPr>
              <a:buClr>
                <a:srgbClr val="FF4F8A"/>
              </a:buClr>
            </a:pPr>
            <a:endParaRPr lang="it-IT" dirty="0"/>
          </a:p>
          <a:p>
            <a:pPr>
              <a:buClr>
                <a:srgbClr val="FF4F8A"/>
              </a:buClr>
            </a:pPr>
            <a:r>
              <a:rPr lang="it-IT" dirty="0"/>
              <a:t>	</a:t>
            </a:r>
            <a:r>
              <a:rPr lang="it-IT" dirty="0" err="1"/>
              <a:t>This</a:t>
            </a:r>
            <a:r>
              <a:rPr lang="it-IT" dirty="0"/>
              <a:t> part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to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proper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to 	</a:t>
            </a:r>
            <a:r>
              <a:rPr lang="it-IT" dirty="0" err="1"/>
              <a:t>treat</a:t>
            </a:r>
            <a:r>
              <a:rPr lang="it-IT" dirty="0"/>
              <a:t> </a:t>
            </a:r>
            <a:r>
              <a:rPr lang="it-IT" dirty="0" err="1"/>
              <a:t>missing</a:t>
            </a:r>
            <a:r>
              <a:rPr lang="it-IT" dirty="0"/>
              <a:t> </a:t>
            </a:r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observation</a:t>
            </a:r>
            <a:r>
              <a:rPr lang="it-IT" dirty="0"/>
              <a:t>.</a:t>
            </a:r>
          </a:p>
          <a:p>
            <a:pPr>
              <a:buClr>
                <a:srgbClr val="FF4F8A"/>
              </a:buClr>
            </a:pPr>
            <a:r>
              <a:rPr lang="it-IT" dirty="0"/>
              <a:t>	IDEA: AR(1) and </a:t>
            </a:r>
            <a:r>
              <a:rPr lang="it-IT" dirty="0" err="1"/>
              <a:t>Adjustment</a:t>
            </a:r>
            <a:r>
              <a:rPr lang="it-IT" dirty="0"/>
              <a:t> (?)</a:t>
            </a:r>
          </a:p>
          <a:p>
            <a:pPr>
              <a:buClr>
                <a:srgbClr val="FF4F8A"/>
              </a:buClr>
            </a:pPr>
            <a:r>
              <a:rPr lang="it-I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45283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7985bfb-464f-46d5-8c40-af720d7bb1f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3E239C0D4BDC4792C2849EFE22E365" ma:contentTypeVersion="8" ma:contentTypeDescription="Creare un nuovo documento." ma:contentTypeScope="" ma:versionID="f54ec8df134a6143cc9ecfe5f2ebcbaa">
  <xsd:schema xmlns:xsd="http://www.w3.org/2001/XMLSchema" xmlns:xs="http://www.w3.org/2001/XMLSchema" xmlns:p="http://schemas.microsoft.com/office/2006/metadata/properties" xmlns:ns3="87985bfb-464f-46d5-8c40-af720d7bb1fe" xmlns:ns4="cf18222a-429f-49da-bd31-d5901b2e2dc2" targetNamespace="http://schemas.microsoft.com/office/2006/metadata/properties" ma:root="true" ma:fieldsID="a47f21a5a6b28d52bc00a277d01ed38b" ns3:_="" ns4:_="">
    <xsd:import namespace="87985bfb-464f-46d5-8c40-af720d7bb1fe"/>
    <xsd:import namespace="cf18222a-429f-49da-bd31-d5901b2e2d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985bfb-464f-46d5-8c40-af720d7bb1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8222a-429f-49da-bd31-d5901b2e2dc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6E8E5C-7D33-47B5-BE2A-4C3C095DE0E1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cf18222a-429f-49da-bd31-d5901b2e2dc2"/>
    <ds:schemaRef ds:uri="http://schemas.openxmlformats.org/package/2006/metadata/core-properties"/>
    <ds:schemaRef ds:uri="87985bfb-464f-46d5-8c40-af720d7bb1f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A6B46A9-1134-4938-879B-2E12BDAA8D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EDACCB-4D0F-4E0C-B02C-B6ED99BCB5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985bfb-464f-46d5-8c40-af720d7bb1fe"/>
    <ds:schemaRef ds:uri="cf18222a-429f-49da-bd31-d5901b2e2d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2257</TotalTime>
  <Words>457</Words>
  <Application>Microsoft Office PowerPoint</Application>
  <PresentationFormat>Widescreen</PresentationFormat>
  <Paragraphs>97</Paragraphs>
  <Slides>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Google Sans</vt:lpstr>
      <vt:lpstr>Haettenschweiler</vt:lpstr>
      <vt:lpstr>Wingdings</vt:lpstr>
      <vt:lpstr>Tema di Office</vt:lpstr>
      <vt:lpstr>ANALYSIS OF THE ELECTRICITY SPOT MARKET IN ITALY</vt:lpstr>
      <vt:lpstr>ABOUT THE DATA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ORDER DYNAMICS IN THE ELECTRICITY SPOT MARKET</dc:title>
  <dc:creator>Mattia Gastoldi</dc:creator>
  <cp:lastModifiedBy>Mattia Gastoldi</cp:lastModifiedBy>
  <cp:revision>46</cp:revision>
  <dcterms:created xsi:type="dcterms:W3CDTF">2024-04-09T16:47:33Z</dcterms:created>
  <dcterms:modified xsi:type="dcterms:W3CDTF">2024-12-17T10:54:23Z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0x010100F23E239C0D4BDC4792C2849EFE22E365</vt:lpwstr>
  </property>
</Properties>
</file>