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4" r:id="rId5"/>
    <p:sldId id="286" r:id="rId6"/>
    <p:sldId id="289" r:id="rId7"/>
    <p:sldId id="283" r:id="rId8"/>
    <p:sldId id="282" r:id="rId9"/>
    <p:sldId id="261" r:id="rId10"/>
    <p:sldId id="285" r:id="rId11"/>
    <p:sldId id="277" r:id="rId12"/>
    <p:sldId id="274" r:id="rId13"/>
    <p:sldId id="275" r:id="rId14"/>
    <p:sldId id="276" r:id="rId15"/>
    <p:sldId id="284" r:id="rId16"/>
    <p:sldId id="258" r:id="rId17"/>
    <p:sldId id="288" r:id="rId18"/>
    <p:sldId id="268" r:id="rId19"/>
    <p:sldId id="267"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6100"/>
    <a:srgbClr val="FFB000"/>
    <a:srgbClr val="785EF0"/>
    <a:srgbClr val="E5E5E5"/>
    <a:srgbClr val="648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A8287-399F-D5CB-1F02-D7A48A51D06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4453595-64C0-87D7-FDB4-3987097DF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C425AF8-C0D1-FAF4-2798-48989141411E}"/>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5" name="Segnaposto piè di pagina 4">
            <a:extLst>
              <a:ext uri="{FF2B5EF4-FFF2-40B4-BE49-F238E27FC236}">
                <a16:creationId xmlns:a16="http://schemas.microsoft.com/office/drawing/2014/main" id="{10887776-FC01-E8EF-165D-18EA8D1172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FFF7C8C-8CE8-880A-9D6C-DCE484F16DDF}"/>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217450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C64492-AA20-D0E2-B595-F624B8C8A01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12E9705-39D7-BE20-0C9E-8A18389975B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FD30DE6-E502-EC60-BF8F-D2A32899DC54}"/>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5" name="Segnaposto piè di pagina 4">
            <a:extLst>
              <a:ext uri="{FF2B5EF4-FFF2-40B4-BE49-F238E27FC236}">
                <a16:creationId xmlns:a16="http://schemas.microsoft.com/office/drawing/2014/main" id="{1124E6F2-868F-B4DE-AC21-D19CE17858A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FE5C752-6210-A100-37F0-AADC3F08CF3F}"/>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291736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EB2BE02-0F3A-6063-AED4-4B1214F6ED2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E648299-CA3A-E73B-B714-4A65D886366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2B3EA64-0C97-13BA-F183-3BB05EA172E9}"/>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5" name="Segnaposto piè di pagina 4">
            <a:extLst>
              <a:ext uri="{FF2B5EF4-FFF2-40B4-BE49-F238E27FC236}">
                <a16:creationId xmlns:a16="http://schemas.microsoft.com/office/drawing/2014/main" id="{DAAD7904-A84D-7FE1-03FE-86D9789CA94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47AA908-DAE7-02E7-0C3E-6B1146C60607}"/>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1290500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B465B4-600B-823A-B868-366CB57DD5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8AEC936-52E8-DB56-C0D6-8E0921B67C1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C265C3F-190A-B48F-4F51-9F5C99A06060}"/>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5" name="Segnaposto piè di pagina 4">
            <a:extLst>
              <a:ext uri="{FF2B5EF4-FFF2-40B4-BE49-F238E27FC236}">
                <a16:creationId xmlns:a16="http://schemas.microsoft.com/office/drawing/2014/main" id="{4F758E72-BC2A-55F0-5E80-2004EE4162C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5D81286-7401-BED2-4BCA-7ABE7099E51B}"/>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3649516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83DCE1-3DCC-F44E-FFC7-1212D36EF33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4084B1A-044A-A6ED-2025-0FDDF47B2F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B53572B-9996-8DB5-D32E-F43EA44F795A}"/>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5" name="Segnaposto piè di pagina 4">
            <a:extLst>
              <a:ext uri="{FF2B5EF4-FFF2-40B4-BE49-F238E27FC236}">
                <a16:creationId xmlns:a16="http://schemas.microsoft.com/office/drawing/2014/main" id="{1B50CFB8-7699-B148-76A6-7CDCD43F9F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87742E2-73C0-03C9-ACE3-4BE335995565}"/>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245285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6F1B22-0847-C572-B3F2-9C0BFC50688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318F31F-96A8-6E06-8370-60C74D931F2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AAD66EE-AC89-539F-F150-FB7CB56F952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39892E1-11CD-F5C9-507C-DD958D23DD17}"/>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6" name="Segnaposto piè di pagina 5">
            <a:extLst>
              <a:ext uri="{FF2B5EF4-FFF2-40B4-BE49-F238E27FC236}">
                <a16:creationId xmlns:a16="http://schemas.microsoft.com/office/drawing/2014/main" id="{AF169548-77A6-0CA8-1A75-FFC92ACBEB8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896C8DC-85AE-730D-091F-07CC6B2A69F0}"/>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359936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FA86DB-2C59-2DEE-BF3D-AA4C46A095E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AB04A2B-38D8-3169-9006-89B11763DC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44953D8-F5E7-6A8C-E9B1-F5A9913456B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E13486F-D703-14F5-0747-F9A4465B9B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22D7A06-9FAA-F854-D3AF-FFCEDE5AF56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7CBBF1-997B-5A99-8271-93CE22D7CA61}"/>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8" name="Segnaposto piè di pagina 7">
            <a:extLst>
              <a:ext uri="{FF2B5EF4-FFF2-40B4-BE49-F238E27FC236}">
                <a16:creationId xmlns:a16="http://schemas.microsoft.com/office/drawing/2014/main" id="{878195E9-9129-9E19-BE8B-EA764323629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B407CB1-2922-7537-62AF-375BB6F64386}"/>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418339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B45331-8069-4C6D-629D-2C22CC0053E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45FBCC5-385D-E0BA-5A4B-2649873FAC75}"/>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4" name="Segnaposto piè di pagina 3">
            <a:extLst>
              <a:ext uri="{FF2B5EF4-FFF2-40B4-BE49-F238E27FC236}">
                <a16:creationId xmlns:a16="http://schemas.microsoft.com/office/drawing/2014/main" id="{5ACF6838-8756-41A0-30DF-95AD3BD837E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0CB3022-1E6A-17E4-6E13-917CDD4E4E95}"/>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26454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624910D-AC3C-DD5E-7C2B-6B0AF84459A8}"/>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3" name="Segnaposto piè di pagina 2">
            <a:extLst>
              <a:ext uri="{FF2B5EF4-FFF2-40B4-BE49-F238E27FC236}">
                <a16:creationId xmlns:a16="http://schemas.microsoft.com/office/drawing/2014/main" id="{27D1B66D-6B3F-7E8C-4C16-008073DE953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263B175-0754-4EDC-B1FA-9F8791F69DAA}"/>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222524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876BE6-BA9B-3DBF-37A0-227029DD0E5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A5006F1-005B-B774-DAF5-B62290C72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A9827B1-E3E8-B84F-BE84-A8E921EF8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70038E4-DE2E-EF6C-7539-F3277F3385D6}"/>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6" name="Segnaposto piè di pagina 5">
            <a:extLst>
              <a:ext uri="{FF2B5EF4-FFF2-40B4-BE49-F238E27FC236}">
                <a16:creationId xmlns:a16="http://schemas.microsoft.com/office/drawing/2014/main" id="{E5A0A88D-F3D1-2C2F-E918-3B7A82ADABB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DF704F9-5D4E-BF62-8ED4-BB1F006E29A1}"/>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133072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CB0794-89B4-2F3A-45D0-5D1DCA762E8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67AE0DA-6AE1-AA7A-58D3-77F4354635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7902898-ADE9-8084-E3B6-828A676B6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3EF5CED-F1F1-D0D3-730B-DBE82E28CA20}"/>
              </a:ext>
            </a:extLst>
          </p:cNvPr>
          <p:cNvSpPr>
            <a:spLocks noGrp="1"/>
          </p:cNvSpPr>
          <p:nvPr>
            <p:ph type="dt" sz="half" idx="10"/>
          </p:nvPr>
        </p:nvSpPr>
        <p:spPr/>
        <p:txBody>
          <a:bodyPr/>
          <a:lstStyle/>
          <a:p>
            <a:fld id="{032F1425-DE8D-4FB6-9B3D-E402A548FD38}" type="datetimeFigureOut">
              <a:rPr lang="it-IT" smtClean="0"/>
              <a:t>08/07/2024</a:t>
            </a:fld>
            <a:endParaRPr lang="it-IT"/>
          </a:p>
        </p:txBody>
      </p:sp>
      <p:sp>
        <p:nvSpPr>
          <p:cNvPr id="6" name="Segnaposto piè di pagina 5">
            <a:extLst>
              <a:ext uri="{FF2B5EF4-FFF2-40B4-BE49-F238E27FC236}">
                <a16:creationId xmlns:a16="http://schemas.microsoft.com/office/drawing/2014/main" id="{555C1B3C-70D0-564D-E55E-178E8664D4B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5A70D70-B9E8-7C17-35C3-3D030E411083}"/>
              </a:ext>
            </a:extLst>
          </p:cNvPr>
          <p:cNvSpPr>
            <a:spLocks noGrp="1"/>
          </p:cNvSpPr>
          <p:nvPr>
            <p:ph type="sldNum" sz="quarter" idx="12"/>
          </p:nvPr>
        </p:nvSpPr>
        <p:spPr/>
        <p:txBody>
          <a:bodyPr/>
          <a:lstStyle/>
          <a:p>
            <a:fld id="{A2B2CDC2-FECA-4F25-BD38-E95F868C026F}" type="slidenum">
              <a:rPr lang="it-IT" smtClean="0"/>
              <a:t>‹N›</a:t>
            </a:fld>
            <a:endParaRPr lang="it-IT"/>
          </a:p>
        </p:txBody>
      </p:sp>
    </p:spTree>
    <p:extLst>
      <p:ext uri="{BB962C8B-B14F-4D97-AF65-F5344CB8AC3E}">
        <p14:creationId xmlns:p14="http://schemas.microsoft.com/office/powerpoint/2010/main" val="300669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4B78FE7-3B6F-4FB8-9E45-D3AB06787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A9409A5-EEC0-5869-12D9-5AF31470B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D4E39B7-B7A1-9D36-8DBD-0E4F6E386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2F1425-DE8D-4FB6-9B3D-E402A548FD38}" type="datetimeFigureOut">
              <a:rPr lang="it-IT" smtClean="0"/>
              <a:t>08/07/2024</a:t>
            </a:fld>
            <a:endParaRPr lang="it-IT"/>
          </a:p>
        </p:txBody>
      </p:sp>
      <p:sp>
        <p:nvSpPr>
          <p:cNvPr id="5" name="Segnaposto piè di pagina 4">
            <a:extLst>
              <a:ext uri="{FF2B5EF4-FFF2-40B4-BE49-F238E27FC236}">
                <a16:creationId xmlns:a16="http://schemas.microsoft.com/office/drawing/2014/main" id="{3DCFDEE4-8148-1CFC-8FA3-ADFDF88FE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C4E28F2F-2328-3E2D-2ADB-96D2B1FB6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B2CDC2-FECA-4F25-BD38-E95F868C026F}" type="slidenum">
              <a:rPr lang="it-IT" smtClean="0"/>
              <a:t>‹N›</a:t>
            </a:fld>
            <a:endParaRPr lang="it-IT"/>
          </a:p>
        </p:txBody>
      </p:sp>
    </p:spTree>
    <p:extLst>
      <p:ext uri="{BB962C8B-B14F-4D97-AF65-F5344CB8AC3E}">
        <p14:creationId xmlns:p14="http://schemas.microsoft.com/office/powerpoint/2010/main" val="191480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3C9E7F5-A350-8F01-29C8-A7E0B3BFF22D}"/>
              </a:ext>
            </a:extLst>
          </p:cNvPr>
          <p:cNvSpPr>
            <a:spLocks noGrp="1"/>
          </p:cNvSpPr>
          <p:nvPr>
            <p:ph type="ctrTitle"/>
          </p:nvPr>
        </p:nvSpPr>
        <p:spPr>
          <a:xfrm>
            <a:off x="838199" y="1093788"/>
            <a:ext cx="10506455" cy="2967208"/>
          </a:xfrm>
        </p:spPr>
        <p:txBody>
          <a:bodyPr>
            <a:normAutofit/>
          </a:bodyPr>
          <a:lstStyle/>
          <a:p>
            <a:pPr algn="l"/>
            <a:r>
              <a:rPr lang="it-IT" sz="8000" dirty="0"/>
              <a:t>Predizione delle malattie cardiache</a:t>
            </a:r>
          </a:p>
        </p:txBody>
      </p:sp>
      <p:sp>
        <p:nvSpPr>
          <p:cNvPr id="3" name="Sottotitolo 2">
            <a:extLst>
              <a:ext uri="{FF2B5EF4-FFF2-40B4-BE49-F238E27FC236}">
                <a16:creationId xmlns:a16="http://schemas.microsoft.com/office/drawing/2014/main" id="{0784EA84-60DC-72F3-74CD-BA47A5016BB4}"/>
              </a:ext>
            </a:extLst>
          </p:cNvPr>
          <p:cNvSpPr>
            <a:spLocks noGrp="1"/>
          </p:cNvSpPr>
          <p:nvPr>
            <p:ph type="subTitle" idx="1"/>
          </p:nvPr>
        </p:nvSpPr>
        <p:spPr>
          <a:xfrm>
            <a:off x="7400924" y="4619624"/>
            <a:ext cx="3946779" cy="1038225"/>
          </a:xfrm>
        </p:spPr>
        <p:txBody>
          <a:bodyPr>
            <a:normAutofit/>
          </a:bodyPr>
          <a:lstStyle/>
          <a:p>
            <a:pPr algn="r"/>
            <a:r>
              <a:rPr lang="it-IT"/>
              <a:t>Mattia Isetta</a:t>
            </a:r>
          </a:p>
          <a:p>
            <a:pPr algn="r"/>
            <a:r>
              <a:rPr lang="it-IT"/>
              <a:t>Massimo Hu</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7597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7145654" y="991443"/>
            <a:ext cx="4603001" cy="1087819"/>
          </a:xfrm>
        </p:spPr>
        <p:txBody>
          <a:bodyPr anchor="b">
            <a:normAutofit/>
          </a:bodyPr>
          <a:lstStyle/>
          <a:p>
            <a:r>
              <a:rPr lang="it-IT" sz="3400" dirty="0"/>
              <a:t>Dolori ed età</a:t>
            </a:r>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43345" y="1448178"/>
            <a:ext cx="6250063" cy="3906290"/>
          </a:xfrm>
          <a:prstGeom prst="rect">
            <a:avLst/>
          </a:prstGeom>
        </p:spPr>
      </p:pic>
      <p:sp>
        <p:nvSpPr>
          <p:cNvPr id="46" name="Rectangle 4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7145654" y="2684095"/>
            <a:ext cx="4603001" cy="2670373"/>
          </a:xfrm>
        </p:spPr>
        <p:txBody>
          <a:bodyPr>
            <a:normAutofit/>
          </a:bodyPr>
          <a:lstStyle/>
          <a:p>
            <a:pPr marL="0" indent="0">
              <a:buNone/>
            </a:pPr>
            <a:r>
              <a:rPr lang="en-US" sz="1800" dirty="0" err="1"/>
              <a:t>Successivamente</a:t>
            </a:r>
            <a:r>
              <a:rPr lang="en-US" sz="1800" dirty="0"/>
              <a:t> </a:t>
            </a:r>
            <a:r>
              <a:rPr lang="en-US" sz="1800" dirty="0" err="1"/>
              <a:t>possiamo</a:t>
            </a:r>
            <a:r>
              <a:rPr lang="en-US" sz="1800" dirty="0"/>
              <a:t> </a:t>
            </a:r>
            <a:r>
              <a:rPr lang="en-US" sz="1800" dirty="0" err="1"/>
              <a:t>visualizzare</a:t>
            </a:r>
            <a:r>
              <a:rPr lang="en-US" sz="1800" dirty="0"/>
              <a:t> la </a:t>
            </a:r>
            <a:r>
              <a:rPr lang="en-US" sz="1800" dirty="0" err="1"/>
              <a:t>distribuzione</a:t>
            </a:r>
            <a:r>
              <a:rPr lang="en-US" sz="1800" dirty="0"/>
              <a:t> </a:t>
            </a:r>
            <a:r>
              <a:rPr lang="en-US" sz="1800" dirty="0" err="1"/>
              <a:t>dei</a:t>
            </a:r>
            <a:r>
              <a:rPr lang="en-US" sz="1800" dirty="0"/>
              <a:t> </a:t>
            </a:r>
            <a:r>
              <a:rPr lang="en-US" sz="1800" dirty="0" err="1"/>
              <a:t>pazienti</a:t>
            </a:r>
            <a:r>
              <a:rPr lang="en-US" sz="1800" dirty="0"/>
              <a:t> per </a:t>
            </a:r>
            <a:r>
              <a:rPr lang="en-US" sz="1800" dirty="0" err="1"/>
              <a:t>età</a:t>
            </a:r>
            <a:r>
              <a:rPr lang="en-US" sz="1800" dirty="0"/>
              <a:t> di </a:t>
            </a:r>
            <a:r>
              <a:rPr lang="en-US" sz="1800" dirty="0" err="1"/>
              <a:t>ciascuna</a:t>
            </a:r>
            <a:r>
              <a:rPr lang="en-US" sz="1800" dirty="0"/>
              <a:t> </a:t>
            </a:r>
            <a:r>
              <a:rPr lang="en-US" sz="1800" dirty="0" err="1"/>
              <a:t>tipologia</a:t>
            </a:r>
            <a:r>
              <a:rPr lang="en-US" sz="1800" dirty="0"/>
              <a:t> di dolore, </a:t>
            </a:r>
            <a:r>
              <a:rPr lang="en-US" sz="1800" dirty="0" err="1"/>
              <a:t>mostrandone</a:t>
            </a:r>
            <a:r>
              <a:rPr lang="en-US" sz="1800" dirty="0"/>
              <a:t> la </a:t>
            </a:r>
            <a:r>
              <a:rPr lang="en-US" sz="1800" dirty="0" err="1"/>
              <a:t>concentrazione</a:t>
            </a:r>
            <a:r>
              <a:rPr lang="en-US" sz="1800" dirty="0"/>
              <a:t>.</a:t>
            </a:r>
          </a:p>
        </p:txBody>
      </p:sp>
    </p:spTree>
    <p:extLst>
      <p:ext uri="{BB962C8B-B14F-4D97-AF65-F5344CB8AC3E}">
        <p14:creationId xmlns:p14="http://schemas.microsoft.com/office/powerpoint/2010/main" val="229685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3C9E7F5-A350-8F01-29C8-A7E0B3BFF22D}"/>
              </a:ext>
            </a:extLst>
          </p:cNvPr>
          <p:cNvSpPr>
            <a:spLocks noGrp="1"/>
          </p:cNvSpPr>
          <p:nvPr>
            <p:ph type="ctrTitle"/>
          </p:nvPr>
        </p:nvSpPr>
        <p:spPr>
          <a:xfrm>
            <a:off x="838198" y="882946"/>
            <a:ext cx="10506455" cy="2967208"/>
          </a:xfrm>
        </p:spPr>
        <p:txBody>
          <a:bodyPr>
            <a:normAutofit/>
          </a:bodyPr>
          <a:lstStyle/>
          <a:p>
            <a:pPr algn="l"/>
            <a:r>
              <a:rPr lang="it-IT" dirty="0"/>
              <a:t>Analisi voci e valori dei vari pazienti </a:t>
            </a:r>
          </a:p>
        </p:txBody>
      </p:sp>
      <p:sp>
        <p:nvSpPr>
          <p:cNvPr id="3" name="Sottotitolo 2">
            <a:extLst>
              <a:ext uri="{FF2B5EF4-FFF2-40B4-BE49-F238E27FC236}">
                <a16:creationId xmlns:a16="http://schemas.microsoft.com/office/drawing/2014/main" id="{0784EA84-60DC-72F3-74CD-BA47A5016BB4}"/>
              </a:ext>
            </a:extLst>
          </p:cNvPr>
          <p:cNvSpPr>
            <a:spLocks noGrp="1"/>
          </p:cNvSpPr>
          <p:nvPr>
            <p:ph type="subTitle" idx="1"/>
          </p:nvPr>
        </p:nvSpPr>
        <p:spPr>
          <a:xfrm>
            <a:off x="6705600" y="4619624"/>
            <a:ext cx="4642103" cy="1701928"/>
          </a:xfrm>
        </p:spPr>
        <p:txBody>
          <a:bodyPr>
            <a:normAutofit fontScale="92500" lnSpcReduction="10000"/>
          </a:bodyPr>
          <a:lstStyle/>
          <a:p>
            <a:pPr algn="l"/>
            <a:r>
              <a:rPr lang="it-IT" sz="2400" dirty="0"/>
              <a:t>Ora passiamo all’analisi delle varie voci e dei valori relativi alla salute del paziente all’aumentare dell’età confrontando quelli malati e non malati, per valutare eventuali relazioni.</a:t>
            </a:r>
          </a:p>
          <a:p>
            <a:pPr algn="l"/>
            <a:endParaRPr lang="it-IT" dirty="0"/>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780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7242EC51-B455-FCA1-004F-7CC1C30AFC39}"/>
              </a:ext>
            </a:extLst>
          </p:cNvPr>
          <p:cNvSpPr>
            <a:spLocks noGrp="1"/>
          </p:cNvSpPr>
          <p:nvPr>
            <p:ph idx="1"/>
          </p:nvPr>
        </p:nvSpPr>
        <p:spPr>
          <a:xfrm>
            <a:off x="411480" y="2684095"/>
            <a:ext cx="4443154" cy="3492868"/>
          </a:xfrm>
        </p:spPr>
        <p:txBody>
          <a:bodyPr>
            <a:normAutofit/>
          </a:bodyPr>
          <a:lstStyle/>
          <a:p>
            <a:pPr marL="0" indent="0">
              <a:buNone/>
            </a:pPr>
            <a:r>
              <a:rPr lang="it-IT" sz="1800"/>
              <a:t>Possiamo notare come all’aumentare dell’età del paziente ci sia un maggiore concentrazione di casi positivi alla malattia.</a:t>
            </a:r>
          </a:p>
        </p:txBody>
      </p:sp>
      <p:pic>
        <p:nvPicPr>
          <p:cNvPr id="7" name="Graphic 6">
            <a:extLst>
              <a:ext uri="{FF2B5EF4-FFF2-40B4-BE49-F238E27FC236}">
                <a16:creationId xmlns:a16="http://schemas.microsoft.com/office/drawing/2014/main" id="{F30B99EF-1670-07FC-2F0E-EA9315EE0D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85816" y="1332336"/>
            <a:ext cx="6440424" cy="4137973"/>
          </a:xfrm>
          <a:prstGeom prst="rect">
            <a:avLst/>
          </a:prstGeom>
        </p:spPr>
      </p:pic>
    </p:spTree>
    <p:extLst>
      <p:ext uri="{BB962C8B-B14F-4D97-AF65-F5344CB8AC3E}">
        <p14:creationId xmlns:p14="http://schemas.microsoft.com/office/powerpoint/2010/main" val="326537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7242EC51-B455-FCA1-004F-7CC1C30AFC39}"/>
              </a:ext>
            </a:extLst>
          </p:cNvPr>
          <p:cNvSpPr>
            <a:spLocks noGrp="1"/>
          </p:cNvSpPr>
          <p:nvPr>
            <p:ph idx="1"/>
          </p:nvPr>
        </p:nvSpPr>
        <p:spPr>
          <a:xfrm>
            <a:off x="411480" y="2684095"/>
            <a:ext cx="4443154" cy="3492868"/>
          </a:xfrm>
        </p:spPr>
        <p:txBody>
          <a:bodyPr>
            <a:normAutofit/>
          </a:bodyPr>
          <a:lstStyle/>
          <a:p>
            <a:pPr marL="0" indent="0">
              <a:buNone/>
            </a:pPr>
            <a:r>
              <a:rPr lang="it-IT" sz="1800" dirty="0"/>
              <a:t>Dal grafico si evince come all’aumentare dell’età ci sia una diminuzione della frequenza cardiaca sotto sforzo, notando come i pazienti malati aumentino nelle età più avanzate.</a:t>
            </a:r>
          </a:p>
        </p:txBody>
      </p:sp>
      <p:pic>
        <p:nvPicPr>
          <p:cNvPr id="7" name="Graphic 6">
            <a:extLst>
              <a:ext uri="{FF2B5EF4-FFF2-40B4-BE49-F238E27FC236}">
                <a16:creationId xmlns:a16="http://schemas.microsoft.com/office/drawing/2014/main" id="{F30B99EF-1670-07FC-2F0E-EA9315EE0D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85816" y="1324286"/>
            <a:ext cx="6440424" cy="4154074"/>
          </a:xfrm>
          <a:prstGeom prst="rect">
            <a:avLst/>
          </a:prstGeom>
        </p:spPr>
      </p:pic>
    </p:spTree>
    <p:extLst>
      <p:ext uri="{BB962C8B-B14F-4D97-AF65-F5344CB8AC3E}">
        <p14:creationId xmlns:p14="http://schemas.microsoft.com/office/powerpoint/2010/main" val="40375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7242EC51-B455-FCA1-004F-7CC1C30AFC39}"/>
              </a:ext>
            </a:extLst>
          </p:cNvPr>
          <p:cNvSpPr>
            <a:spLocks noGrp="1"/>
          </p:cNvSpPr>
          <p:nvPr>
            <p:ph idx="1"/>
          </p:nvPr>
        </p:nvSpPr>
        <p:spPr>
          <a:xfrm>
            <a:off x="411480" y="2684095"/>
            <a:ext cx="4443154" cy="3492868"/>
          </a:xfrm>
        </p:spPr>
        <p:txBody>
          <a:bodyPr>
            <a:normAutofit/>
          </a:bodyPr>
          <a:lstStyle/>
          <a:p>
            <a:pPr marL="0" indent="0">
              <a:buNone/>
            </a:pPr>
            <a:r>
              <a:rPr lang="it-IT" sz="1800" dirty="0"/>
              <a:t>Attraverso l’analisi di questo grafico si vede come ci sia una lieve relazione diretta tra la pressione sanguigna e l’età del paziente preso in analisi, notando come i pazienti malati aumentino all’aumentare dell’età.</a:t>
            </a:r>
          </a:p>
        </p:txBody>
      </p:sp>
      <p:pic>
        <p:nvPicPr>
          <p:cNvPr id="7" name="Graphic 6">
            <a:extLst>
              <a:ext uri="{FF2B5EF4-FFF2-40B4-BE49-F238E27FC236}">
                <a16:creationId xmlns:a16="http://schemas.microsoft.com/office/drawing/2014/main" id="{F30B99EF-1670-07FC-2F0E-EA9315EE0D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85816" y="1324286"/>
            <a:ext cx="6440424" cy="4154074"/>
          </a:xfrm>
          <a:prstGeom prst="rect">
            <a:avLst/>
          </a:prstGeom>
        </p:spPr>
      </p:pic>
    </p:spTree>
    <p:extLst>
      <p:ext uri="{BB962C8B-B14F-4D97-AF65-F5344CB8AC3E}">
        <p14:creationId xmlns:p14="http://schemas.microsoft.com/office/powerpoint/2010/main" val="46928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3C9E7F5-A350-8F01-29C8-A7E0B3BFF22D}"/>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kern="1200" dirty="0" err="1">
                <a:solidFill>
                  <a:schemeClr val="accent1"/>
                </a:solidFill>
                <a:latin typeface="+mj-lt"/>
                <a:ea typeface="+mj-ea"/>
                <a:cs typeface="+mj-cs"/>
              </a:rPr>
              <a:t>Analisi</a:t>
            </a:r>
            <a:r>
              <a:rPr lang="en-US" sz="4400" kern="1200" dirty="0">
                <a:solidFill>
                  <a:schemeClr val="accent1"/>
                </a:solidFill>
                <a:latin typeface="+mj-lt"/>
                <a:ea typeface="+mj-ea"/>
                <a:cs typeface="+mj-cs"/>
              </a:rPr>
              <a:t> successive</a:t>
            </a:r>
          </a:p>
        </p:txBody>
      </p:sp>
      <p:cxnSp>
        <p:nvCxnSpPr>
          <p:cNvPr id="70" name="Straight Connector 69">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ottotitolo 2">
            <a:extLst>
              <a:ext uri="{FF2B5EF4-FFF2-40B4-BE49-F238E27FC236}">
                <a16:creationId xmlns:a16="http://schemas.microsoft.com/office/drawing/2014/main" id="{0784EA84-60DC-72F3-74CD-BA47A5016BB4}"/>
              </a:ext>
            </a:extLst>
          </p:cNvPr>
          <p:cNvSpPr>
            <a:spLocks noGrp="1"/>
          </p:cNvSpPr>
          <p:nvPr>
            <p:ph type="subTitle" idx="1"/>
          </p:nvPr>
        </p:nvSpPr>
        <p:spPr>
          <a:xfrm>
            <a:off x="4976029" y="1026201"/>
            <a:ext cx="6250940" cy="700575"/>
          </a:xfrm>
        </p:spPr>
        <p:txBody>
          <a:bodyPr vert="horz" lIns="91440" tIns="45720" rIns="91440" bIns="45720" rtlCol="0" anchor="b">
            <a:normAutofit/>
          </a:bodyPr>
          <a:lstStyle/>
          <a:p>
            <a:pPr algn="l"/>
            <a:r>
              <a:rPr lang="en-US" sz="1400" b="1" dirty="0" err="1"/>
              <a:t>Tra</a:t>
            </a:r>
            <a:r>
              <a:rPr lang="en-US" sz="1400" b="1" dirty="0"/>
              <a:t> le </a:t>
            </a:r>
            <a:r>
              <a:rPr lang="en-US" sz="1400" b="1" dirty="0" err="1"/>
              <a:t>analisi</a:t>
            </a:r>
            <a:r>
              <a:rPr lang="en-US" sz="1400" b="1" dirty="0"/>
              <a:t> </a:t>
            </a:r>
            <a:r>
              <a:rPr lang="en-US" sz="1400" b="1" dirty="0" err="1"/>
              <a:t>portate</a:t>
            </a:r>
            <a:r>
              <a:rPr lang="en-US" sz="1400" b="1" dirty="0"/>
              <a:t> avanti ci </a:t>
            </a:r>
            <a:r>
              <a:rPr lang="en-US" sz="1400" b="1" dirty="0" err="1"/>
              <a:t>sono</a:t>
            </a:r>
            <a:r>
              <a:rPr lang="en-US" sz="1400" b="1" dirty="0"/>
              <a:t> </a:t>
            </a:r>
            <a:r>
              <a:rPr lang="en-US" sz="1400" b="1" dirty="0" err="1"/>
              <a:t>anche</a:t>
            </a:r>
            <a:r>
              <a:rPr lang="en-US" sz="1400" b="1" dirty="0"/>
              <a:t> </a:t>
            </a:r>
            <a:r>
              <a:rPr lang="en-US" sz="1400" b="1" dirty="0" err="1"/>
              <a:t>studi</a:t>
            </a:r>
            <a:r>
              <a:rPr lang="en-US" sz="1400" b="1" dirty="0"/>
              <a:t> relative al </a:t>
            </a:r>
            <a:r>
              <a:rPr lang="it-IT" sz="1400" b="1" dirty="0" err="1"/>
              <a:t>Resting</a:t>
            </a:r>
            <a:r>
              <a:rPr lang="it-IT" sz="1400" b="1" dirty="0"/>
              <a:t> </a:t>
            </a:r>
            <a:r>
              <a:rPr lang="it-IT" sz="1400" b="1" dirty="0" err="1"/>
              <a:t>Electrocardiographic</a:t>
            </a:r>
            <a:r>
              <a:rPr lang="it-IT" sz="1400" b="1" dirty="0"/>
              <a:t> </a:t>
            </a:r>
            <a:r>
              <a:rPr lang="it-IT" sz="1400" b="1" dirty="0" err="1"/>
              <a:t>Results</a:t>
            </a:r>
            <a:r>
              <a:rPr lang="it-IT" sz="1400" b="1" dirty="0"/>
              <a:t> e all’Oldpeak:</a:t>
            </a:r>
            <a:endParaRPr lang="en-US" sz="1400" b="1" dirty="0"/>
          </a:p>
        </p:txBody>
      </p:sp>
      <p:sp>
        <p:nvSpPr>
          <p:cNvPr id="5" name="CasellaDiTesto 4">
            <a:extLst>
              <a:ext uri="{FF2B5EF4-FFF2-40B4-BE49-F238E27FC236}">
                <a16:creationId xmlns:a16="http://schemas.microsoft.com/office/drawing/2014/main" id="{5B155095-35C7-2FA4-1F80-E90532D907C6}"/>
              </a:ext>
            </a:extLst>
          </p:cNvPr>
          <p:cNvSpPr txBox="1"/>
          <p:nvPr/>
        </p:nvSpPr>
        <p:spPr>
          <a:xfrm>
            <a:off x="4976029" y="1959728"/>
            <a:ext cx="6250940" cy="4345279"/>
          </a:xfrm>
          <a:prstGeom prst="rect">
            <a:avLst/>
          </a:prstGeom>
        </p:spPr>
        <p:txBody>
          <a:bodyPr vert="horz" lIns="91440" tIns="45720" rIns="91440" bIns="45720" rtlCol="0">
            <a:normAutofit/>
          </a:bodyPr>
          <a:lstStyle/>
          <a:p>
            <a:pPr>
              <a:lnSpc>
                <a:spcPct val="90000"/>
              </a:lnSpc>
              <a:spcAft>
                <a:spcPts val="600"/>
              </a:spcAft>
            </a:pPr>
            <a:r>
              <a:rPr lang="it-IT" sz="1400" dirty="0"/>
              <a:t>L'attributo </a:t>
            </a:r>
            <a:r>
              <a:rPr lang="it-IT" sz="1400" b="1" dirty="0" err="1"/>
              <a:t>restecg</a:t>
            </a:r>
            <a:r>
              <a:rPr lang="it-IT" sz="1400" dirty="0"/>
              <a:t> (</a:t>
            </a:r>
            <a:r>
              <a:rPr lang="it-IT" sz="1400" dirty="0" err="1"/>
              <a:t>Resting</a:t>
            </a:r>
            <a:r>
              <a:rPr lang="it-IT" sz="1400" dirty="0"/>
              <a:t> </a:t>
            </a:r>
            <a:r>
              <a:rPr lang="it-IT" sz="1400" dirty="0" err="1"/>
              <a:t>Electrocardiographic</a:t>
            </a:r>
            <a:r>
              <a:rPr lang="it-IT" sz="1400" dirty="0"/>
              <a:t> </a:t>
            </a:r>
            <a:r>
              <a:rPr lang="it-IT" sz="1400" dirty="0" err="1"/>
              <a:t>Results</a:t>
            </a:r>
            <a:r>
              <a:rPr lang="it-IT" sz="1400" dirty="0"/>
              <a:t>) rappresenta i risultati dell'elettrocardiogramma (ECG) a riposo, che è un esame utilizzato per valutare l'attività elettrica del cuore mentre il paziente è in stato di riposo. </a:t>
            </a:r>
            <a:r>
              <a:rPr lang="en-US" sz="1400" b="1" dirty="0"/>
              <a:t> </a:t>
            </a:r>
          </a:p>
          <a:p>
            <a:pPr>
              <a:lnSpc>
                <a:spcPct val="90000"/>
              </a:lnSpc>
              <a:spcAft>
                <a:spcPts val="600"/>
              </a:spcAft>
            </a:pPr>
            <a:r>
              <a:rPr lang="en-US" sz="1400" dirty="0"/>
              <a:t>I </a:t>
            </a:r>
            <a:r>
              <a:rPr lang="en-US" sz="1400" dirty="0" err="1"/>
              <a:t>diversi</a:t>
            </a:r>
            <a:r>
              <a:rPr lang="en-US" sz="1400" dirty="0"/>
              <a:t> </a:t>
            </a:r>
            <a:r>
              <a:rPr lang="en-US" sz="1400" dirty="0" err="1"/>
              <a:t>valori</a:t>
            </a:r>
            <a:r>
              <a:rPr lang="en-US" sz="1400" dirty="0"/>
              <a:t> </a:t>
            </a:r>
            <a:r>
              <a:rPr lang="en-US" sz="1400" dirty="0" err="1"/>
              <a:t>possibili</a:t>
            </a:r>
            <a:r>
              <a:rPr lang="en-US" sz="1400" dirty="0"/>
              <a:t> </a:t>
            </a:r>
            <a:r>
              <a:rPr lang="en-US" sz="1400" dirty="0" err="1"/>
              <a:t>sono</a:t>
            </a:r>
            <a:r>
              <a:rPr lang="en-US" sz="1400" dirty="0"/>
              <a:t>:</a:t>
            </a:r>
          </a:p>
          <a:p>
            <a:pPr marL="285750" indent="-285750">
              <a:lnSpc>
                <a:spcPct val="90000"/>
              </a:lnSpc>
              <a:spcAft>
                <a:spcPts val="600"/>
              </a:spcAft>
              <a:buFont typeface="Arial" panose="020B0604020202020204" pitchFamily="34" charset="0"/>
              <a:buChar char="•"/>
            </a:pPr>
            <a:r>
              <a:rPr lang="en-US" sz="1400" b="1" dirty="0"/>
              <a:t>Normale</a:t>
            </a:r>
            <a:r>
              <a:rPr lang="en-US" sz="1400" dirty="0"/>
              <a:t> </a:t>
            </a:r>
            <a:r>
              <a:rPr lang="it-IT" sz="1400" dirty="0"/>
              <a:t>suggerisce che il cuore non presenta segni di ischemia, infarto o altre anomalie evidenti a riposo;</a:t>
            </a:r>
            <a:endParaRPr lang="it-IT" sz="1400" b="1" dirty="0"/>
          </a:p>
          <a:p>
            <a:pPr marL="285750" indent="-285750">
              <a:lnSpc>
                <a:spcPct val="90000"/>
              </a:lnSpc>
              <a:spcAft>
                <a:spcPts val="600"/>
              </a:spcAft>
              <a:buFont typeface="Arial" panose="020B0604020202020204" pitchFamily="34" charset="0"/>
              <a:buChar char="•"/>
            </a:pPr>
            <a:r>
              <a:rPr lang="en-US" sz="1400" b="1" dirty="0" err="1"/>
              <a:t>Anomalie</a:t>
            </a:r>
            <a:r>
              <a:rPr lang="en-US" sz="1400" b="1" dirty="0"/>
              <a:t> di </a:t>
            </a:r>
            <a:r>
              <a:rPr lang="en-US" sz="1400" b="1" dirty="0" err="1"/>
              <a:t>tipo</a:t>
            </a:r>
            <a:r>
              <a:rPr lang="en-US" sz="1400" b="1" dirty="0"/>
              <a:t> ST-T </a:t>
            </a:r>
            <a:r>
              <a:rPr lang="it-IT" sz="1400" dirty="0"/>
              <a:t>possono indicare ischemia miocardica (ridotta fornitura di ossigeno al cuore), infarto del miocardio (attacco di cuore), o altre condizioni cardiache. È un segno che potrebbe suggerire problemi di flusso sanguigno al cuore;</a:t>
            </a:r>
          </a:p>
          <a:p>
            <a:pPr marL="285750" indent="-285750">
              <a:lnSpc>
                <a:spcPct val="90000"/>
              </a:lnSpc>
              <a:spcAft>
                <a:spcPts val="600"/>
              </a:spcAft>
              <a:buFont typeface="Arial" panose="020B0604020202020204" pitchFamily="34" charset="0"/>
              <a:buChar char="•"/>
            </a:pPr>
            <a:r>
              <a:rPr lang="it-IT" sz="1400" b="1" dirty="0"/>
              <a:t>Ipertrofia ventricolare sinistra </a:t>
            </a:r>
            <a:r>
              <a:rPr lang="it-IT" sz="1400" dirty="0"/>
              <a:t>può essere un segnale di adattamento del cuore a uno sforzo cronico elevato, come l'ipertensione. È associata a un rischio aumentato di eventi cardiovascolari, come l'insufficienza cardiaca e l'infarto.</a:t>
            </a:r>
            <a:endParaRPr lang="en-US" sz="1400" dirty="0"/>
          </a:p>
          <a:p>
            <a:pPr>
              <a:lnSpc>
                <a:spcPct val="90000"/>
              </a:lnSpc>
              <a:spcAft>
                <a:spcPts val="600"/>
              </a:spcAft>
            </a:pPr>
            <a:r>
              <a:rPr lang="it-IT" sz="1400" dirty="0"/>
              <a:t>L'attributo </a:t>
            </a:r>
            <a:r>
              <a:rPr lang="it-IT" sz="1400" b="1" dirty="0"/>
              <a:t>oldpeak</a:t>
            </a:r>
            <a:r>
              <a:rPr lang="it-IT" sz="1400" dirty="0"/>
              <a:t> si riferisce alla depressione del segmento ST indotta    dall'esercizio rispetto al riposo. È un importante parametro misurato durante un test di stress cardiaco o un test di sforzo, utilizzato per valutare la risposta del cuore all'esercizio fisico.</a:t>
            </a:r>
            <a:endParaRPr lang="en-US" sz="1400" dirty="0"/>
          </a:p>
          <a:p>
            <a:pPr>
              <a:lnSpc>
                <a:spcPct val="90000"/>
              </a:lnSpc>
              <a:spcAft>
                <a:spcPts val="600"/>
              </a:spcAft>
            </a:pPr>
            <a:endParaRPr lang="en-US" sz="1400" dirty="0"/>
          </a:p>
        </p:txBody>
      </p:sp>
    </p:spTree>
    <p:extLst>
      <p:ext uri="{BB962C8B-B14F-4D97-AF65-F5344CB8AC3E}">
        <p14:creationId xmlns:p14="http://schemas.microsoft.com/office/powerpoint/2010/main" val="71187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761840" y="1138265"/>
            <a:ext cx="4544762" cy="1401183"/>
          </a:xfrm>
        </p:spPr>
        <p:txBody>
          <a:bodyPr anchor="t">
            <a:normAutofit/>
          </a:bodyPr>
          <a:lstStyle/>
          <a:p>
            <a:r>
              <a:rPr lang="it-IT" sz="2800" dirty="0" err="1"/>
              <a:t>Resting</a:t>
            </a:r>
            <a:r>
              <a:rPr lang="it-IT" sz="2800" dirty="0"/>
              <a:t> </a:t>
            </a:r>
            <a:r>
              <a:rPr lang="it-IT" sz="2800" dirty="0" err="1"/>
              <a:t>Electrocardiographic</a:t>
            </a:r>
            <a:r>
              <a:rPr lang="it-IT" sz="2800" dirty="0"/>
              <a:t> </a:t>
            </a:r>
            <a:r>
              <a:rPr lang="it-IT" sz="2800" dirty="0" err="1"/>
              <a:t>Results</a:t>
            </a:r>
            <a:endParaRPr lang="it-IT" sz="2700" dirty="0"/>
          </a:p>
        </p:txBody>
      </p:sp>
      <p:cxnSp>
        <p:nvCxnSpPr>
          <p:cNvPr id="44" name="Straight Connector 4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761840" y="2551176"/>
            <a:ext cx="4544762" cy="3602935"/>
          </a:xfrm>
        </p:spPr>
        <p:txBody>
          <a:bodyPr>
            <a:normAutofit/>
          </a:bodyPr>
          <a:lstStyle/>
          <a:p>
            <a:pPr marL="0" indent="0">
              <a:buNone/>
            </a:pPr>
            <a:r>
              <a:rPr lang="it-IT" sz="1800" dirty="0"/>
              <a:t>Dallo studio possiamo notare come il maggior numero di pazienti sia sani che positivi alla malattia presentano un risultato normale dell’elettrocardiogramma in stato di riposo, si vede anche come nei primi 2 esiti il distacco tra malati e sani sia di pochi pazienti mentre nel caso di st-t </a:t>
            </a:r>
            <a:r>
              <a:rPr lang="it-IT" sz="1800" dirty="0" err="1"/>
              <a:t>abnormality</a:t>
            </a:r>
            <a:r>
              <a:rPr lang="it-IT" sz="1800" dirty="0"/>
              <a:t> si ha una netta maggioranza di pazienti malati.</a:t>
            </a:r>
            <a:endParaRPr lang="en-US" sz="1800" dirty="0"/>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39623" y="1508790"/>
            <a:ext cx="6220410" cy="3842019"/>
          </a:xfrm>
          <a:prstGeom prst="rect">
            <a:avLst/>
          </a:prstGeom>
        </p:spPr>
      </p:pic>
    </p:spTree>
    <p:extLst>
      <p:ext uri="{BB962C8B-B14F-4D97-AF65-F5344CB8AC3E}">
        <p14:creationId xmlns:p14="http://schemas.microsoft.com/office/powerpoint/2010/main" val="65145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7145654" y="991443"/>
            <a:ext cx="4603001" cy="1087819"/>
          </a:xfrm>
        </p:spPr>
        <p:txBody>
          <a:bodyPr anchor="b">
            <a:normAutofit/>
          </a:bodyPr>
          <a:lstStyle/>
          <a:p>
            <a:r>
              <a:rPr lang="it-IT" sz="3400" dirty="0"/>
              <a:t>Oldpeak</a:t>
            </a:r>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4090" y="1471616"/>
            <a:ext cx="6248572" cy="3859413"/>
          </a:xfrm>
          <a:prstGeom prst="rect">
            <a:avLst/>
          </a:prstGeom>
        </p:spPr>
      </p:pic>
      <p:sp>
        <p:nvSpPr>
          <p:cNvPr id="46" name="Rectangle 4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7145654" y="2684095"/>
            <a:ext cx="4603001" cy="2646934"/>
          </a:xfrm>
        </p:spPr>
        <p:txBody>
          <a:bodyPr>
            <a:normAutofit/>
          </a:bodyPr>
          <a:lstStyle/>
          <a:p>
            <a:pPr marL="0" indent="0">
              <a:buNone/>
            </a:pPr>
            <a:r>
              <a:rPr lang="en-US" sz="1800" dirty="0"/>
              <a:t>Dal </a:t>
            </a:r>
            <a:r>
              <a:rPr lang="en-US" sz="1800" dirty="0" err="1"/>
              <a:t>grafico</a:t>
            </a:r>
            <a:r>
              <a:rPr lang="en-US" sz="1800" dirty="0"/>
              <a:t> </a:t>
            </a:r>
            <a:r>
              <a:rPr lang="en-US" sz="1800" dirty="0" err="1"/>
              <a:t>si</a:t>
            </a:r>
            <a:r>
              <a:rPr lang="en-US" sz="1800" dirty="0"/>
              <a:t> </a:t>
            </a:r>
            <a:r>
              <a:rPr lang="en-US" sz="1800" dirty="0" err="1"/>
              <a:t>vede</a:t>
            </a:r>
            <a:r>
              <a:rPr lang="en-US" sz="1800" dirty="0"/>
              <a:t> </a:t>
            </a:r>
            <a:r>
              <a:rPr lang="en-US" sz="1800" dirty="0" err="1"/>
              <a:t>che</a:t>
            </a:r>
            <a:r>
              <a:rPr lang="en-US" sz="1800" dirty="0"/>
              <a:t> la </a:t>
            </a:r>
            <a:r>
              <a:rPr lang="en-US" sz="1800" dirty="0" err="1"/>
              <a:t>maggioranza</a:t>
            </a:r>
            <a:r>
              <a:rPr lang="en-US" sz="1800" dirty="0"/>
              <a:t> </a:t>
            </a:r>
            <a:r>
              <a:rPr lang="en-US" sz="1800" dirty="0" err="1"/>
              <a:t>dei</a:t>
            </a:r>
            <a:r>
              <a:rPr lang="en-US" sz="1800" dirty="0"/>
              <a:t> </a:t>
            </a:r>
            <a:r>
              <a:rPr lang="en-US" sz="1800" dirty="0" err="1"/>
              <a:t>pazienti</a:t>
            </a:r>
            <a:r>
              <a:rPr lang="en-US" sz="1800" dirty="0"/>
              <a:t> </a:t>
            </a:r>
            <a:r>
              <a:rPr lang="en-US" sz="1800" dirty="0" err="1"/>
              <a:t>sani</a:t>
            </a:r>
            <a:r>
              <a:rPr lang="en-US" sz="1800" dirty="0"/>
              <a:t> ha </a:t>
            </a:r>
            <a:r>
              <a:rPr lang="en-US" sz="1800" dirty="0" err="1"/>
              <a:t>una</a:t>
            </a:r>
            <a:r>
              <a:rPr lang="en-US" sz="1800" dirty="0"/>
              <a:t> </a:t>
            </a:r>
            <a:r>
              <a:rPr lang="en-US" sz="1800" dirty="0" err="1"/>
              <a:t>depressione</a:t>
            </a:r>
            <a:r>
              <a:rPr lang="en-US" sz="1800" dirty="0"/>
              <a:t> </a:t>
            </a:r>
            <a:r>
              <a:rPr lang="en-US" sz="1800" dirty="0" err="1"/>
              <a:t>della</a:t>
            </a:r>
            <a:r>
              <a:rPr lang="en-US" sz="1800" dirty="0"/>
              <a:t> curva ST inferior ai 2.5 mm con un </a:t>
            </a:r>
            <a:r>
              <a:rPr lang="en-US" sz="1800" dirty="0" err="1"/>
              <a:t>picco</a:t>
            </a:r>
            <a:r>
              <a:rPr lang="en-US" sz="1800" dirty="0"/>
              <a:t> </a:t>
            </a:r>
            <a:r>
              <a:rPr lang="en-US" sz="1800" dirty="0" err="1"/>
              <a:t>relativo</a:t>
            </a:r>
            <a:r>
              <a:rPr lang="en-US" sz="1800" dirty="0"/>
              <a:t> ad </a:t>
            </a:r>
            <a:r>
              <a:rPr lang="en-US" sz="1800" dirty="0" err="1"/>
              <a:t>una</a:t>
            </a:r>
            <a:r>
              <a:rPr lang="en-US" sz="1800" dirty="0"/>
              <a:t> </a:t>
            </a:r>
            <a:r>
              <a:rPr lang="en-US" sz="1800" dirty="0" err="1"/>
              <a:t>depressione</a:t>
            </a:r>
            <a:r>
              <a:rPr lang="en-US" sz="1800" dirty="0"/>
              <a:t> </a:t>
            </a:r>
            <a:r>
              <a:rPr lang="en-US" sz="1800" dirty="0" err="1"/>
              <a:t>nulla</a:t>
            </a:r>
            <a:r>
              <a:rPr lang="en-US" sz="1800" dirty="0"/>
              <a:t>, </a:t>
            </a:r>
            <a:r>
              <a:rPr lang="en-US" sz="1800" dirty="0" err="1"/>
              <a:t>mentre</a:t>
            </a:r>
            <a:r>
              <a:rPr lang="en-US" sz="1800" dirty="0"/>
              <a:t> </a:t>
            </a:r>
            <a:r>
              <a:rPr lang="en-US" sz="1800" dirty="0" err="1"/>
              <a:t>i</a:t>
            </a:r>
            <a:r>
              <a:rPr lang="en-US" sz="1800" dirty="0"/>
              <a:t> </a:t>
            </a:r>
            <a:r>
              <a:rPr lang="en-US" sz="1800" dirty="0" err="1"/>
              <a:t>pazienti</a:t>
            </a:r>
            <a:r>
              <a:rPr lang="en-US" sz="1800" dirty="0"/>
              <a:t> </a:t>
            </a:r>
            <a:r>
              <a:rPr lang="en-US" sz="1800" dirty="0" err="1"/>
              <a:t>malati</a:t>
            </a:r>
            <a:r>
              <a:rPr lang="en-US" sz="1800" dirty="0"/>
              <a:t> </a:t>
            </a:r>
            <a:r>
              <a:rPr lang="en-US" sz="1800" dirty="0" err="1"/>
              <a:t>sono</a:t>
            </a:r>
            <a:r>
              <a:rPr lang="en-US" sz="1800" dirty="0"/>
              <a:t> </a:t>
            </a:r>
            <a:r>
              <a:rPr lang="en-US" sz="1800" dirty="0" err="1"/>
              <a:t>distribuiti</a:t>
            </a:r>
            <a:r>
              <a:rPr lang="en-US" sz="1800" dirty="0"/>
              <a:t> </a:t>
            </a:r>
            <a:r>
              <a:rPr lang="en-US" sz="1800" dirty="0" err="1"/>
              <a:t>anche</a:t>
            </a:r>
            <a:r>
              <a:rPr lang="en-US" sz="1800" dirty="0"/>
              <a:t> in </a:t>
            </a:r>
            <a:r>
              <a:rPr lang="en-US" sz="1800" dirty="0" err="1"/>
              <a:t>valori</a:t>
            </a:r>
            <a:r>
              <a:rPr lang="en-US" sz="1800" dirty="0"/>
              <a:t> di </a:t>
            </a:r>
            <a:r>
              <a:rPr lang="en-US" sz="1800" dirty="0" err="1"/>
              <a:t>depressione</a:t>
            </a:r>
            <a:r>
              <a:rPr lang="en-US" sz="1800" dirty="0"/>
              <a:t> </a:t>
            </a:r>
            <a:r>
              <a:rPr lang="en-US" sz="1800" dirty="0" err="1"/>
              <a:t>maggiore</a:t>
            </a:r>
            <a:r>
              <a:rPr lang="en-US" sz="1800" dirty="0"/>
              <a:t>.</a:t>
            </a:r>
          </a:p>
        </p:txBody>
      </p:sp>
    </p:spTree>
    <p:extLst>
      <p:ext uri="{BB962C8B-B14F-4D97-AF65-F5344CB8AC3E}">
        <p14:creationId xmlns:p14="http://schemas.microsoft.com/office/powerpoint/2010/main" val="4189115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1E3B49-9355-B5F7-BA8B-25F791967F72}"/>
              </a:ext>
            </a:extLst>
          </p:cNvPr>
          <p:cNvSpPr>
            <a:spLocks noGrp="1"/>
          </p:cNvSpPr>
          <p:nvPr>
            <p:ph type="title"/>
          </p:nvPr>
        </p:nvSpPr>
        <p:spPr>
          <a:xfrm>
            <a:off x="761840" y="1138265"/>
            <a:ext cx="4544762" cy="1401183"/>
          </a:xfrm>
        </p:spPr>
        <p:txBody>
          <a:bodyPr anchor="t">
            <a:normAutofit/>
          </a:bodyPr>
          <a:lstStyle/>
          <a:p>
            <a:r>
              <a:rPr lang="it-IT" sz="3200" dirty="0"/>
              <a:t>Accessibilità	</a:t>
            </a:r>
          </a:p>
        </p:txBody>
      </p:sp>
      <p:cxnSp>
        <p:nvCxnSpPr>
          <p:cNvPr id="14" name="Straight Connector 1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AB5409B2-AE5F-1985-A433-27E509B6089D}"/>
              </a:ext>
            </a:extLst>
          </p:cNvPr>
          <p:cNvSpPr>
            <a:spLocks noGrp="1"/>
          </p:cNvSpPr>
          <p:nvPr>
            <p:ph idx="1"/>
          </p:nvPr>
        </p:nvSpPr>
        <p:spPr>
          <a:xfrm>
            <a:off x="761840" y="2551176"/>
            <a:ext cx="4544762" cy="3602935"/>
          </a:xfrm>
        </p:spPr>
        <p:txBody>
          <a:bodyPr>
            <a:normAutofit/>
          </a:bodyPr>
          <a:lstStyle/>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800" dirty="0">
                <a:solidFill>
                  <a:srgbClr val="000000"/>
                </a:solidFill>
              </a:rPr>
              <a:t>Nel nostro progetto abbiamo considerato l’utilizzo di colori adatti anche a persone che soffrono di color-</a:t>
            </a:r>
            <a:r>
              <a:rPr lang="it-IT" sz="1800" dirty="0" err="1">
                <a:solidFill>
                  <a:srgbClr val="000000"/>
                </a:solidFill>
              </a:rPr>
              <a:t>blindness</a:t>
            </a:r>
            <a:r>
              <a:rPr lang="it-IT" sz="1800" dirty="0">
                <a:solidFill>
                  <a:srgbClr val="000000"/>
                </a:solidFill>
              </a:rPr>
              <a:t> o daltonismo.</a:t>
            </a:r>
          </a:p>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800" dirty="0">
                <a:solidFill>
                  <a:srgbClr val="000000"/>
                </a:solidFill>
              </a:rPr>
              <a:t>Per questo motivo abbiamo consultato vari siti dal quale abbiamo scelto dei colori da una tavolozza che abbiamo ritenuto più consone per la visualizzazione delle nostre presentazioni.</a:t>
            </a:r>
          </a:p>
        </p:txBody>
      </p:sp>
      <p:pic>
        <p:nvPicPr>
          <p:cNvPr id="7" name="Segnaposto contenuto 6" descr="Immagine che contiene testo, schermata, Policromia, Rettangolo&#10;&#10;Descrizione generata automaticamente">
            <a:extLst>
              <a:ext uri="{FF2B5EF4-FFF2-40B4-BE49-F238E27FC236}">
                <a16:creationId xmlns:a16="http://schemas.microsoft.com/office/drawing/2014/main" id="{FB8DB167-D5F1-5E63-6B81-7EEE2DAAE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2748" y="782724"/>
            <a:ext cx="5334160" cy="5294152"/>
          </a:xfrm>
          <a:prstGeom prst="rect">
            <a:avLst/>
          </a:prstGeom>
        </p:spPr>
      </p:pic>
    </p:spTree>
    <p:extLst>
      <p:ext uri="{BB962C8B-B14F-4D97-AF65-F5344CB8AC3E}">
        <p14:creationId xmlns:p14="http://schemas.microsoft.com/office/powerpoint/2010/main" val="2846752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3C9E7F5-A350-8F01-29C8-A7E0B3BFF22D}"/>
              </a:ext>
            </a:extLst>
          </p:cNvPr>
          <p:cNvSpPr>
            <a:spLocks noGrp="1"/>
          </p:cNvSpPr>
          <p:nvPr>
            <p:ph type="ctrTitle"/>
          </p:nvPr>
        </p:nvSpPr>
        <p:spPr>
          <a:xfrm>
            <a:off x="838199" y="1093788"/>
            <a:ext cx="10506455" cy="2967208"/>
          </a:xfrm>
        </p:spPr>
        <p:txBody>
          <a:bodyPr>
            <a:normAutofit/>
          </a:bodyPr>
          <a:lstStyle/>
          <a:p>
            <a:pPr algn="l"/>
            <a:r>
              <a:rPr lang="it-IT" sz="8000" dirty="0"/>
              <a:t>Grazie per l’attenzione!</a:t>
            </a:r>
          </a:p>
        </p:txBody>
      </p:sp>
      <p:sp>
        <p:nvSpPr>
          <p:cNvPr id="3" name="Sottotitolo 2">
            <a:extLst>
              <a:ext uri="{FF2B5EF4-FFF2-40B4-BE49-F238E27FC236}">
                <a16:creationId xmlns:a16="http://schemas.microsoft.com/office/drawing/2014/main" id="{0784EA84-60DC-72F3-74CD-BA47A5016BB4}"/>
              </a:ext>
            </a:extLst>
          </p:cNvPr>
          <p:cNvSpPr>
            <a:spLocks noGrp="1"/>
          </p:cNvSpPr>
          <p:nvPr>
            <p:ph type="subTitle" idx="1"/>
          </p:nvPr>
        </p:nvSpPr>
        <p:spPr>
          <a:xfrm>
            <a:off x="7400924" y="4619624"/>
            <a:ext cx="3946779" cy="1038225"/>
          </a:xfrm>
        </p:spPr>
        <p:txBody>
          <a:bodyPr>
            <a:normAutofit/>
          </a:bodyPr>
          <a:lstStyle/>
          <a:p>
            <a:pPr algn="r"/>
            <a:r>
              <a:rPr lang="it-IT" dirty="0"/>
              <a:t>Massimo Hu</a:t>
            </a:r>
          </a:p>
          <a:p>
            <a:pPr algn="r"/>
            <a:r>
              <a:rPr lang="it-IT" dirty="0"/>
              <a:t>Mattia Isetta</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758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92F58FD-1AE8-34F9-A5ED-4BD08D3F44FD}"/>
              </a:ext>
            </a:extLst>
          </p:cNvPr>
          <p:cNvSpPr>
            <a:spLocks noGrp="1"/>
          </p:cNvSpPr>
          <p:nvPr>
            <p:ph type="title"/>
          </p:nvPr>
        </p:nvSpPr>
        <p:spPr>
          <a:xfrm>
            <a:off x="5296874" y="1076324"/>
            <a:ext cx="6272784" cy="1535051"/>
          </a:xfrm>
        </p:spPr>
        <p:txBody>
          <a:bodyPr anchor="b">
            <a:normAutofit/>
          </a:bodyPr>
          <a:lstStyle/>
          <a:p>
            <a:r>
              <a:rPr lang="it-IT" sz="5200"/>
              <a:t>Introduzione</a:t>
            </a:r>
          </a:p>
        </p:txBody>
      </p:sp>
      <p:pic>
        <p:nvPicPr>
          <p:cNvPr id="7" name="Graphic 6">
            <a:extLst>
              <a:ext uri="{FF2B5EF4-FFF2-40B4-BE49-F238E27FC236}">
                <a16:creationId xmlns:a16="http://schemas.microsoft.com/office/drawing/2014/main" id="{F30B99EF-1670-07FC-2F0E-EA9315EE0D31}"/>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57200" y="2580588"/>
            <a:ext cx="4217332" cy="1623672"/>
          </a:xfrm>
          <a:prstGeom prst="rect">
            <a:avLst/>
          </a:prstGeom>
        </p:spPr>
      </p:pic>
      <p:sp>
        <p:nvSpPr>
          <p:cNvPr id="21" name="Rectangle 20">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7242EC51-B455-FCA1-004F-7CC1C30AFC39}"/>
              </a:ext>
            </a:extLst>
          </p:cNvPr>
          <p:cNvSpPr>
            <a:spLocks noGrp="1"/>
          </p:cNvSpPr>
          <p:nvPr>
            <p:ph idx="1"/>
          </p:nvPr>
        </p:nvSpPr>
        <p:spPr>
          <a:xfrm>
            <a:off x="5296874" y="3351276"/>
            <a:ext cx="6272784" cy="2825686"/>
          </a:xfrm>
        </p:spPr>
        <p:txBody>
          <a:bodyPr>
            <a:normAutofit/>
          </a:bodyPr>
          <a:lstStyle/>
          <a:p>
            <a:pPr marL="0" indent="0">
              <a:buNone/>
            </a:pPr>
            <a:r>
              <a:rPr lang="it-IT" sz="1900" dirty="0"/>
              <a:t>Analizzando i dati presenti all’interno di un file CSV prelevato da kaggle.com, contenente dati relativi alle caratteristiche cliniche dei pazienti con una possibile malattia cardiaca; si può ottenere una visione approfondita delle variabili che influenzano tale condizione. Questo dataset è stato utilizzato in numerosi studi con l'obiettivo principale di prevedere se un paziente ha una malattia cardiaca basandosi sui suoi attributi clinici. All’interno di esso troviamo una raccolta di dati prelevata da 4 regioni.</a:t>
            </a:r>
          </a:p>
          <a:p>
            <a:pPr marL="0" indent="0">
              <a:buNone/>
            </a:pPr>
            <a:endParaRPr lang="it-IT" sz="1900" dirty="0"/>
          </a:p>
        </p:txBody>
      </p:sp>
    </p:spTree>
    <p:extLst>
      <p:ext uri="{BB962C8B-B14F-4D97-AF65-F5344CB8AC3E}">
        <p14:creationId xmlns:p14="http://schemas.microsoft.com/office/powerpoint/2010/main" val="181615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a:extLst>
              <a:ext uri="{FF2B5EF4-FFF2-40B4-BE49-F238E27FC236}">
                <a16:creationId xmlns:a16="http://schemas.microsoft.com/office/drawing/2014/main" id="{842103EA-4B58-793A-78F1-6E7CE6AF095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0404" y="1790886"/>
            <a:ext cx="5717252" cy="4407417"/>
          </a:xfrm>
        </p:spPr>
      </p:pic>
      <p:pic>
        <p:nvPicPr>
          <p:cNvPr id="8" name="Immagine 7">
            <a:extLst>
              <a:ext uri="{FF2B5EF4-FFF2-40B4-BE49-F238E27FC236}">
                <a16:creationId xmlns:a16="http://schemas.microsoft.com/office/drawing/2014/main" id="{33674E0E-6BA9-4E0A-65B3-B60B2B2FAA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13458" y="222182"/>
            <a:ext cx="4407417" cy="4407417"/>
          </a:xfrm>
          <a:prstGeom prst="rect">
            <a:avLst/>
          </a:prstGeom>
        </p:spPr>
      </p:pic>
      <p:sp>
        <p:nvSpPr>
          <p:cNvPr id="9" name="CasellaDiTesto 8">
            <a:extLst>
              <a:ext uri="{FF2B5EF4-FFF2-40B4-BE49-F238E27FC236}">
                <a16:creationId xmlns:a16="http://schemas.microsoft.com/office/drawing/2014/main" id="{AB58AD59-FE62-36F4-3560-C8BDAF47A50E}"/>
              </a:ext>
            </a:extLst>
          </p:cNvPr>
          <p:cNvSpPr txBox="1"/>
          <p:nvPr/>
        </p:nvSpPr>
        <p:spPr>
          <a:xfrm>
            <a:off x="7681334" y="4866640"/>
            <a:ext cx="3471664" cy="1384995"/>
          </a:xfrm>
          <a:prstGeom prst="rect">
            <a:avLst/>
          </a:prstGeom>
          <a:noFill/>
        </p:spPr>
        <p:txBody>
          <a:bodyPr wrap="square" rtlCol="0">
            <a:spAutoFit/>
          </a:bodyPr>
          <a:lstStyle/>
          <a:p>
            <a:r>
              <a:rPr lang="it-IT" sz="2800" dirty="0"/>
              <a:t>Distribuzione dei generi all’interno del campione </a:t>
            </a:r>
          </a:p>
        </p:txBody>
      </p:sp>
      <p:sp>
        <p:nvSpPr>
          <p:cNvPr id="11" name="CasellaDiTesto 10">
            <a:extLst>
              <a:ext uri="{FF2B5EF4-FFF2-40B4-BE49-F238E27FC236}">
                <a16:creationId xmlns:a16="http://schemas.microsoft.com/office/drawing/2014/main" id="{B23A5946-8044-62D3-3541-CDCD33DDE6E2}"/>
              </a:ext>
            </a:extLst>
          </p:cNvPr>
          <p:cNvSpPr txBox="1"/>
          <p:nvPr/>
        </p:nvSpPr>
        <p:spPr>
          <a:xfrm>
            <a:off x="409212" y="762000"/>
            <a:ext cx="6339043" cy="523220"/>
          </a:xfrm>
          <a:prstGeom prst="rect">
            <a:avLst/>
          </a:prstGeom>
          <a:noFill/>
        </p:spPr>
        <p:txBody>
          <a:bodyPr wrap="none" rtlCol="0">
            <a:spAutoFit/>
          </a:bodyPr>
          <a:lstStyle/>
          <a:p>
            <a:r>
              <a:rPr lang="it-IT" sz="2800" dirty="0"/>
              <a:t>Regioni interessate alla raccolta dei dati</a:t>
            </a:r>
          </a:p>
        </p:txBody>
      </p:sp>
    </p:spTree>
    <p:extLst>
      <p:ext uri="{BB962C8B-B14F-4D97-AF65-F5344CB8AC3E}">
        <p14:creationId xmlns:p14="http://schemas.microsoft.com/office/powerpoint/2010/main" val="349339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411480" y="991443"/>
            <a:ext cx="4443154" cy="1087819"/>
          </a:xfrm>
        </p:spPr>
        <p:txBody>
          <a:bodyPr anchor="b">
            <a:noAutofit/>
          </a:bodyPr>
          <a:lstStyle/>
          <a:p>
            <a:r>
              <a:rPr lang="it-IT" sz="2800" dirty="0"/>
              <a:t>Analisi di sesso ed età dei pazienti</a:t>
            </a:r>
          </a:p>
        </p:txBody>
      </p:sp>
      <p:sp>
        <p:nvSpPr>
          <p:cNvPr id="60" name="Rectangle 5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6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411480" y="2684095"/>
            <a:ext cx="4443154" cy="3492868"/>
          </a:xfrm>
        </p:spPr>
        <p:txBody>
          <a:bodyPr>
            <a:normAutofit/>
          </a:bodyPr>
          <a:lstStyle/>
          <a:p>
            <a:pPr marL="0" indent="0">
              <a:buNone/>
            </a:pPr>
            <a:r>
              <a:rPr lang="it-IT" sz="1800" dirty="0"/>
              <a:t>I dati su cui stiamo lavorando hanno una maggiore concentrazione di pazienti di sesso maschile.</a:t>
            </a:r>
          </a:p>
          <a:p>
            <a:pPr marL="0" indent="0">
              <a:buNone/>
            </a:pPr>
            <a:r>
              <a:rPr lang="it-IT" sz="1800" dirty="0"/>
              <a:t>Le barre rappresentano la quantità di pazienti registrati. La curva sovrapposta indica la densità di distribuzione per ciascun sesso, evidenziando le tendenze nell'età dei pazienti.</a:t>
            </a:r>
            <a:endParaRPr lang="en-US" sz="1800" dirty="0"/>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6584" y="1412842"/>
            <a:ext cx="6438888" cy="3976961"/>
          </a:xfrm>
          <a:prstGeom prst="rect">
            <a:avLst/>
          </a:prstGeom>
        </p:spPr>
      </p:pic>
    </p:spTree>
    <p:extLst>
      <p:ext uri="{BB962C8B-B14F-4D97-AF65-F5344CB8AC3E}">
        <p14:creationId xmlns:p14="http://schemas.microsoft.com/office/powerpoint/2010/main" val="185444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612648" y="1078992"/>
            <a:ext cx="6272784" cy="1536192"/>
          </a:xfrm>
        </p:spPr>
        <p:txBody>
          <a:bodyPr vert="horz" lIns="91440" tIns="45720" rIns="91440" bIns="45720" rtlCol="0" anchor="b">
            <a:normAutofit/>
          </a:bodyPr>
          <a:lstStyle/>
          <a:p>
            <a:r>
              <a:rPr lang="en-US" sz="4800"/>
              <a:t>Analisi dello stadio della malattia nei pazienti</a:t>
            </a:r>
          </a:p>
        </p:txBody>
      </p:sp>
      <p:sp>
        <p:nvSpPr>
          <p:cNvPr id="92" name="Rectangle 91">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4" name="Rectangle 93">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Segnaposto contenuto 7">
            <a:extLst>
              <a:ext uri="{FF2B5EF4-FFF2-40B4-BE49-F238E27FC236}">
                <a16:creationId xmlns:a16="http://schemas.microsoft.com/office/drawing/2014/main" id="{56A0D698-1FBC-C403-D507-1321CD2740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7717071" y="1567699"/>
            <a:ext cx="3217651" cy="2968285"/>
          </a:xfrm>
          <a:prstGeom prst="rect">
            <a:avLst/>
          </a:prstGeom>
        </p:spPr>
      </p:pic>
      <p:sp>
        <p:nvSpPr>
          <p:cNvPr id="11" name="CasellaDiTesto 10">
            <a:extLst>
              <a:ext uri="{FF2B5EF4-FFF2-40B4-BE49-F238E27FC236}">
                <a16:creationId xmlns:a16="http://schemas.microsoft.com/office/drawing/2014/main" id="{E8E38E13-181D-AAB4-A8F9-DF2EDA720F42}"/>
              </a:ext>
            </a:extLst>
          </p:cNvPr>
          <p:cNvSpPr txBox="1"/>
          <p:nvPr/>
        </p:nvSpPr>
        <p:spPr>
          <a:xfrm>
            <a:off x="6966155" y="4848915"/>
            <a:ext cx="4719484" cy="595637"/>
          </a:xfrm>
          <a:prstGeom prst="rect">
            <a:avLst/>
          </a:prstGeom>
        </p:spPr>
        <p:txBody>
          <a:bodyPr vert="horz" lIns="91440" tIns="45720" rIns="91440" bIns="45720" rtlCol="0">
            <a:noAutofit/>
          </a:bodyPr>
          <a:lstStyle/>
          <a:p>
            <a:pPr>
              <a:lnSpc>
                <a:spcPct val="90000"/>
              </a:lnSpc>
              <a:spcAft>
                <a:spcPts val="600"/>
              </a:spcAft>
            </a:pPr>
            <a:r>
              <a:rPr lang="en-US" dirty="0" err="1"/>
              <a:t>Considereremo</a:t>
            </a:r>
            <a:r>
              <a:rPr lang="en-US" dirty="0"/>
              <a:t> </a:t>
            </a:r>
            <a:r>
              <a:rPr lang="en-US" dirty="0" err="1"/>
              <a:t>i</a:t>
            </a:r>
            <a:r>
              <a:rPr lang="en-US" dirty="0"/>
              <a:t> </a:t>
            </a:r>
            <a:r>
              <a:rPr lang="en-US" dirty="0" err="1"/>
              <a:t>pazienti</a:t>
            </a:r>
            <a:r>
              <a:rPr lang="en-US" dirty="0"/>
              <a:t> con uno </a:t>
            </a:r>
            <a:r>
              <a:rPr lang="en-US" dirty="0" err="1"/>
              <a:t>stadio</a:t>
            </a:r>
            <a:r>
              <a:rPr lang="en-US" dirty="0"/>
              <a:t> di </a:t>
            </a:r>
            <a:r>
              <a:rPr lang="en-US" dirty="0" err="1"/>
              <a:t>malattia</a:t>
            </a:r>
            <a:r>
              <a:rPr lang="en-US" dirty="0"/>
              <a:t> </a:t>
            </a:r>
            <a:r>
              <a:rPr lang="en-US" dirty="0" err="1"/>
              <a:t>superiore</a:t>
            </a:r>
            <a:r>
              <a:rPr lang="en-US" dirty="0"/>
              <a:t> al 1 come </a:t>
            </a:r>
            <a:r>
              <a:rPr lang="en-US" dirty="0" err="1"/>
              <a:t>malati</a:t>
            </a:r>
            <a:r>
              <a:rPr lang="en-US" dirty="0"/>
              <a:t>.</a:t>
            </a:r>
          </a:p>
          <a:p>
            <a:pPr>
              <a:lnSpc>
                <a:spcPct val="90000"/>
              </a:lnSpc>
              <a:spcAft>
                <a:spcPts val="600"/>
              </a:spcAft>
            </a:pPr>
            <a:endParaRPr lang="en-US" dirty="0"/>
          </a:p>
          <a:p>
            <a:pPr>
              <a:lnSpc>
                <a:spcPct val="90000"/>
              </a:lnSpc>
              <a:spcAft>
                <a:spcPts val="600"/>
              </a:spcAft>
            </a:pPr>
            <a:endParaRPr lang="en-US" dirty="0"/>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rotWithShape="1">
          <a:blip r:embed="rId3">
            <a:extLst>
              <a:ext uri="{28A0092B-C50C-407E-A947-70E740481C1C}">
                <a14:useLocalDpi xmlns:a14="http://schemas.microsoft.com/office/drawing/2010/main" val="0"/>
              </a:ext>
            </a:extLst>
          </a:blip>
          <a:srcRect t="456" r="2" b="2"/>
          <a:stretch/>
        </p:blipFill>
        <p:spPr>
          <a:xfrm>
            <a:off x="612648" y="3051842"/>
            <a:ext cx="5847146" cy="3594146"/>
          </a:xfrm>
          <a:prstGeom prst="rect">
            <a:avLst/>
          </a:prstGeom>
        </p:spPr>
      </p:pic>
    </p:spTree>
    <p:extLst>
      <p:ext uri="{BB962C8B-B14F-4D97-AF65-F5344CB8AC3E}">
        <p14:creationId xmlns:p14="http://schemas.microsoft.com/office/powerpoint/2010/main" val="138614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411480" y="991443"/>
            <a:ext cx="4443154" cy="1087819"/>
          </a:xfrm>
        </p:spPr>
        <p:txBody>
          <a:bodyPr anchor="b">
            <a:noAutofit/>
          </a:bodyPr>
          <a:lstStyle/>
          <a:p>
            <a:r>
              <a:rPr lang="it-IT" sz="2800" dirty="0"/>
              <a:t>Distribuzione dei pazienti per età e stato di salute</a:t>
            </a:r>
          </a:p>
        </p:txBody>
      </p:sp>
      <p:sp>
        <p:nvSpPr>
          <p:cNvPr id="60" name="Rectangle 5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2" name="Rectangle 6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411480" y="2684095"/>
            <a:ext cx="4443154" cy="3492868"/>
          </a:xfrm>
        </p:spPr>
        <p:txBody>
          <a:bodyPr>
            <a:normAutofit/>
          </a:bodyPr>
          <a:lstStyle/>
          <a:p>
            <a:pPr marL="0" indent="0">
              <a:buNone/>
            </a:pPr>
            <a:r>
              <a:rPr lang="it-IT" sz="1800" dirty="0"/>
              <a:t>Il grafico evidenzia come con l’aumentare dell’età il numero di pazienti malati sia maggiore dei pazienti sani, mostrando le fragilità delle persone anziane verso le malattie cardiache.</a:t>
            </a:r>
            <a:endParaRPr lang="en-US" sz="1800" dirty="0"/>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86584" y="1412842"/>
            <a:ext cx="6438888" cy="3976960"/>
          </a:xfrm>
          <a:prstGeom prst="rect">
            <a:avLst/>
          </a:prstGeom>
        </p:spPr>
      </p:pic>
    </p:spTree>
    <p:extLst>
      <p:ext uri="{BB962C8B-B14F-4D97-AF65-F5344CB8AC3E}">
        <p14:creationId xmlns:p14="http://schemas.microsoft.com/office/powerpoint/2010/main" val="360695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4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3C9E7F5-A350-8F01-29C8-A7E0B3BFF22D}"/>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kern="1200" dirty="0">
                <a:solidFill>
                  <a:srgbClr val="FE6100"/>
                </a:solidFill>
                <a:latin typeface="+mj-lt"/>
                <a:ea typeface="+mj-ea"/>
                <a:cs typeface="+mj-cs"/>
              </a:rPr>
              <a:t>Tipologie di dolori al petto</a:t>
            </a:r>
          </a:p>
        </p:txBody>
      </p:sp>
      <p:cxnSp>
        <p:nvCxnSpPr>
          <p:cNvPr id="54" name="Straight Connector 5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ottotitolo 2">
            <a:extLst>
              <a:ext uri="{FF2B5EF4-FFF2-40B4-BE49-F238E27FC236}">
                <a16:creationId xmlns:a16="http://schemas.microsoft.com/office/drawing/2014/main" id="{0784EA84-60DC-72F3-74CD-BA47A5016BB4}"/>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algn="l"/>
            <a:r>
              <a:rPr lang="it-IT" sz="1400" b="1" dirty="0"/>
              <a:t>Typical Angina (Angina Tipica ) </a:t>
            </a:r>
            <a:r>
              <a:rPr lang="it-IT" sz="1400" dirty="0"/>
              <a:t>è un tipo di dolore al petto che si manifesta durante l'attività fisica o lo stress. È spesso descritto come una sensazione di pressione, peso o costrizione. Solitamente causata da una riduzione temporanea del flusso sanguigno al cuore, spesso dovuta a malattia coronarica.</a:t>
            </a:r>
          </a:p>
          <a:p>
            <a:pPr algn="l"/>
            <a:endParaRPr lang="en-US" sz="1400" dirty="0"/>
          </a:p>
          <a:p>
            <a:pPr algn="l"/>
            <a:r>
              <a:rPr lang="it-IT" sz="1400" b="1" dirty="0"/>
              <a:t>Atypical Angina (Angina Atipica)</a:t>
            </a:r>
            <a:r>
              <a:rPr lang="it-IT" sz="1400" dirty="0"/>
              <a:t> è un tipo di dolore al petto atipico che può insorgere a riposo. Dolore che può essere meno specifico e meno prevedibile. Può essere causata da vari fattori, inclusa una riduzione del flusso sanguigno al cuore o altre condizioni cardiache o non cardiache.</a:t>
            </a:r>
          </a:p>
        </p:txBody>
      </p:sp>
      <p:sp>
        <p:nvSpPr>
          <p:cNvPr id="5" name="CasellaDiTesto 4">
            <a:extLst>
              <a:ext uri="{FF2B5EF4-FFF2-40B4-BE49-F238E27FC236}">
                <a16:creationId xmlns:a16="http://schemas.microsoft.com/office/drawing/2014/main" id="{5B155095-35C7-2FA4-1F80-E90532D907C6}"/>
              </a:ext>
            </a:extLst>
          </p:cNvPr>
          <p:cNvSpPr txBox="1"/>
          <p:nvPr/>
        </p:nvSpPr>
        <p:spPr>
          <a:xfrm>
            <a:off x="4976030" y="3589866"/>
            <a:ext cx="6250940" cy="2304628"/>
          </a:xfrm>
          <a:prstGeom prst="rect">
            <a:avLst/>
          </a:prstGeom>
        </p:spPr>
        <p:txBody>
          <a:bodyPr vert="horz" lIns="91440" tIns="45720" rIns="91440" bIns="45720" rtlCol="0">
            <a:normAutofit/>
          </a:bodyPr>
          <a:lstStyle/>
          <a:p>
            <a:pPr>
              <a:lnSpc>
                <a:spcPct val="90000"/>
              </a:lnSpc>
              <a:spcAft>
                <a:spcPts val="600"/>
              </a:spcAft>
            </a:pPr>
            <a:r>
              <a:rPr lang="it-IT" sz="1400" b="1"/>
              <a:t>Non-Anginal Pain (Dolore Non-anginoso) </a:t>
            </a:r>
            <a:r>
              <a:rPr lang="it-IT" sz="1400"/>
              <a:t>è un dolore al petto che non è correlato a una riduzione del flusso sanguigno al cuore. È generalmente dovuto a cause non cardiache. Dolore che può essere acuto, lancinante o costante, localizzato in qualsiasi parte del torace. Spesso causato da problemi non cardiaci come disturbi muscoloscheletrici, problemi gastrointestinali, infezioni polmonari o ansia.</a:t>
            </a:r>
          </a:p>
          <a:p>
            <a:pPr>
              <a:lnSpc>
                <a:spcPct val="90000"/>
              </a:lnSpc>
              <a:spcAft>
                <a:spcPts val="600"/>
              </a:spcAft>
            </a:pPr>
            <a:endParaRPr lang="en-US" sz="1400"/>
          </a:p>
          <a:p>
            <a:pPr>
              <a:lnSpc>
                <a:spcPct val="90000"/>
              </a:lnSpc>
              <a:spcAft>
                <a:spcPts val="600"/>
              </a:spcAft>
            </a:pPr>
            <a:r>
              <a:rPr lang="it-IT" sz="1400" b="1"/>
              <a:t>Asymptomatic (Asintomatico)</a:t>
            </a:r>
            <a:r>
              <a:rPr lang="it-IT" sz="1400"/>
              <a:t> è una condizione in cui una persona non avverte dolore al petto o altri sintomi, nonostante possa avere malattie cardiache sottostanti. Assenza di dolore o altri sintomi cardiaci.</a:t>
            </a:r>
            <a:endParaRPr lang="it-IT" sz="1400" dirty="0"/>
          </a:p>
        </p:txBody>
      </p:sp>
    </p:spTree>
    <p:extLst>
      <p:ext uri="{BB962C8B-B14F-4D97-AF65-F5344CB8AC3E}">
        <p14:creationId xmlns:p14="http://schemas.microsoft.com/office/powerpoint/2010/main" val="339303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411480" y="991443"/>
            <a:ext cx="4443154" cy="1087819"/>
          </a:xfrm>
        </p:spPr>
        <p:txBody>
          <a:bodyPr anchor="b">
            <a:normAutofit/>
          </a:bodyPr>
          <a:lstStyle/>
          <a:p>
            <a:r>
              <a:rPr lang="it-IT" sz="2800" dirty="0"/>
              <a:t>Distribuzione delle tipologie di dolori </a:t>
            </a:r>
          </a:p>
        </p:txBody>
      </p:sp>
      <p:sp>
        <p:nvSpPr>
          <p:cNvPr id="51" name="Rectangle 5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411480" y="2684095"/>
            <a:ext cx="4443154" cy="3492868"/>
          </a:xfrm>
        </p:spPr>
        <p:txBody>
          <a:bodyPr>
            <a:normAutofit/>
          </a:bodyPr>
          <a:lstStyle/>
          <a:p>
            <a:pPr marL="0" indent="0">
              <a:buNone/>
            </a:pPr>
            <a:r>
              <a:rPr lang="en-US" sz="1800" dirty="0"/>
              <a:t>I </a:t>
            </a:r>
            <a:r>
              <a:rPr lang="en-US" sz="1800" dirty="0" err="1"/>
              <a:t>dati</a:t>
            </a:r>
            <a:r>
              <a:rPr lang="en-US" sz="1800" dirty="0"/>
              <a:t> </a:t>
            </a:r>
            <a:r>
              <a:rPr lang="en-US" sz="1800" dirty="0" err="1"/>
              <a:t>mostrano</a:t>
            </a:r>
            <a:r>
              <a:rPr lang="en-US" sz="1800" dirty="0"/>
              <a:t> come </a:t>
            </a:r>
            <a:r>
              <a:rPr lang="en-US" sz="1800" dirty="0" err="1"/>
              <a:t>i</a:t>
            </a:r>
            <a:r>
              <a:rPr lang="en-US" sz="1800" dirty="0"/>
              <a:t> </a:t>
            </a:r>
            <a:r>
              <a:rPr lang="en-US" sz="1800" dirty="0" err="1"/>
              <a:t>pazienti</a:t>
            </a:r>
            <a:r>
              <a:rPr lang="en-US" sz="1800" dirty="0"/>
              <a:t> </a:t>
            </a:r>
            <a:r>
              <a:rPr lang="en-US" sz="1800" dirty="0" err="1"/>
              <a:t>che</a:t>
            </a:r>
            <a:r>
              <a:rPr lang="en-US" sz="1800" dirty="0"/>
              <a:t> </a:t>
            </a:r>
            <a:r>
              <a:rPr lang="en-US" sz="1800" dirty="0" err="1"/>
              <a:t>si</a:t>
            </a:r>
            <a:r>
              <a:rPr lang="en-US" sz="1800" dirty="0"/>
              <a:t> </a:t>
            </a:r>
            <a:r>
              <a:rPr lang="en-US" sz="1800" dirty="0" err="1"/>
              <a:t>presentano</a:t>
            </a:r>
            <a:r>
              <a:rPr lang="en-US" sz="1800" dirty="0"/>
              <a:t> con dolori al petto (typical angina, non-anginal, atypical angina) </a:t>
            </a:r>
            <a:r>
              <a:rPr lang="en-US" sz="1800" dirty="0" err="1"/>
              <a:t>tipicamente</a:t>
            </a:r>
            <a:r>
              <a:rPr lang="en-US" sz="1800" dirty="0"/>
              <a:t> non </a:t>
            </a:r>
            <a:r>
              <a:rPr lang="en-US" sz="1800" dirty="0" err="1"/>
              <a:t>presentano</a:t>
            </a:r>
            <a:r>
              <a:rPr lang="en-US" sz="1800" dirty="0"/>
              <a:t> </a:t>
            </a:r>
            <a:r>
              <a:rPr lang="en-US" sz="1800" dirty="0" err="1"/>
              <a:t>una</a:t>
            </a:r>
            <a:r>
              <a:rPr lang="en-US" sz="1800" dirty="0"/>
              <a:t> </a:t>
            </a:r>
            <a:r>
              <a:rPr lang="en-US" sz="1800" dirty="0" err="1"/>
              <a:t>malattia</a:t>
            </a:r>
            <a:r>
              <a:rPr lang="en-US" sz="1800" dirty="0"/>
              <a:t> </a:t>
            </a:r>
            <a:r>
              <a:rPr lang="en-US" sz="1800" dirty="0" err="1"/>
              <a:t>cardiaca</a:t>
            </a:r>
            <a:r>
              <a:rPr lang="en-US" sz="1800" dirty="0"/>
              <a:t>, </a:t>
            </a:r>
            <a:r>
              <a:rPr lang="en-US" sz="1800" dirty="0" err="1"/>
              <a:t>contrariamente</a:t>
            </a:r>
            <a:r>
              <a:rPr lang="en-US" sz="1800" dirty="0"/>
              <a:t> </a:t>
            </a:r>
            <a:r>
              <a:rPr lang="en-US" sz="1800" dirty="0" err="1"/>
              <a:t>coloro</a:t>
            </a:r>
            <a:r>
              <a:rPr lang="en-US" sz="1800" dirty="0"/>
              <a:t> </a:t>
            </a:r>
            <a:r>
              <a:rPr lang="en-US" sz="1800" dirty="0" err="1"/>
              <a:t>che</a:t>
            </a:r>
            <a:r>
              <a:rPr lang="en-US" sz="1800" dirty="0"/>
              <a:t> non </a:t>
            </a:r>
            <a:r>
              <a:rPr lang="en-US" sz="1800" dirty="0" err="1"/>
              <a:t>soffrono</a:t>
            </a:r>
            <a:r>
              <a:rPr lang="en-US" sz="1800" dirty="0"/>
              <a:t> di dolori </a:t>
            </a:r>
            <a:r>
              <a:rPr lang="en-US" sz="1800" dirty="0" err="1"/>
              <a:t>pettorali</a:t>
            </a:r>
            <a:r>
              <a:rPr lang="en-US" sz="1800" dirty="0"/>
              <a:t> (asymptomatic) </a:t>
            </a:r>
            <a:r>
              <a:rPr lang="en-US" sz="1800" dirty="0" err="1"/>
              <a:t>nella</a:t>
            </a:r>
            <a:r>
              <a:rPr lang="en-US" sz="1800" dirty="0"/>
              <a:t> </a:t>
            </a:r>
            <a:r>
              <a:rPr lang="en-US" sz="1800" dirty="0" err="1"/>
              <a:t>maggior</a:t>
            </a:r>
            <a:r>
              <a:rPr lang="en-US" sz="1800" dirty="0"/>
              <a:t> </a:t>
            </a:r>
            <a:r>
              <a:rPr lang="en-US" sz="1800" dirty="0" err="1"/>
              <a:t>parte</a:t>
            </a:r>
            <a:r>
              <a:rPr lang="en-US" sz="1800" dirty="0"/>
              <a:t> </a:t>
            </a:r>
            <a:r>
              <a:rPr lang="en-US" sz="1800" dirty="0" err="1"/>
              <a:t>dei</a:t>
            </a:r>
            <a:r>
              <a:rPr lang="en-US" sz="1800" dirty="0"/>
              <a:t> </a:t>
            </a:r>
            <a:r>
              <a:rPr lang="en-US" sz="1800" dirty="0" err="1"/>
              <a:t>casi</a:t>
            </a:r>
            <a:r>
              <a:rPr lang="en-US" sz="1800" dirty="0"/>
              <a:t> </a:t>
            </a:r>
            <a:r>
              <a:rPr lang="en-US" sz="1800" dirty="0" err="1"/>
              <a:t>risultano</a:t>
            </a:r>
            <a:r>
              <a:rPr lang="en-US" sz="1800" dirty="0"/>
              <a:t> </a:t>
            </a:r>
            <a:r>
              <a:rPr lang="en-US" sz="1800" dirty="0" err="1"/>
              <a:t>malati</a:t>
            </a:r>
            <a:r>
              <a:rPr lang="en-US" sz="1800" dirty="0"/>
              <a:t>.</a:t>
            </a:r>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85816" y="1422674"/>
            <a:ext cx="6440424" cy="3976961"/>
          </a:xfrm>
          <a:prstGeom prst="rect">
            <a:avLst/>
          </a:prstGeom>
        </p:spPr>
      </p:pic>
    </p:spTree>
    <p:extLst>
      <p:ext uri="{BB962C8B-B14F-4D97-AF65-F5344CB8AC3E}">
        <p14:creationId xmlns:p14="http://schemas.microsoft.com/office/powerpoint/2010/main" val="350110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47A3059-69F2-4E12-ACD8-A5FE28191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2C584AA-F9BE-7F44-B2F6-179FD7648235}"/>
              </a:ext>
            </a:extLst>
          </p:cNvPr>
          <p:cNvSpPr>
            <a:spLocks noGrp="1"/>
          </p:cNvSpPr>
          <p:nvPr>
            <p:ph type="title"/>
          </p:nvPr>
        </p:nvSpPr>
        <p:spPr>
          <a:xfrm>
            <a:off x="7145654" y="991443"/>
            <a:ext cx="4603001" cy="1087819"/>
          </a:xfrm>
        </p:spPr>
        <p:txBody>
          <a:bodyPr anchor="b">
            <a:normAutofit/>
          </a:bodyPr>
          <a:lstStyle/>
          <a:p>
            <a:r>
              <a:rPr lang="it-IT" sz="3400"/>
              <a:t>Dolori ed età</a:t>
            </a:r>
          </a:p>
        </p:txBody>
      </p:sp>
      <p:pic>
        <p:nvPicPr>
          <p:cNvPr id="5" name="Segnaposto contenuto 4">
            <a:extLst>
              <a:ext uri="{FF2B5EF4-FFF2-40B4-BE49-F238E27FC236}">
                <a16:creationId xmlns:a16="http://schemas.microsoft.com/office/drawing/2014/main" id="{CF07C890-7E87-C629-E99C-DA9D3E2FAF3B}"/>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43345" y="1471616"/>
            <a:ext cx="6250063" cy="3859413"/>
          </a:xfrm>
          <a:prstGeom prst="rect">
            <a:avLst/>
          </a:prstGeom>
        </p:spPr>
      </p:pic>
      <p:sp>
        <p:nvSpPr>
          <p:cNvPr id="46" name="Rectangle 4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383398"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55" y="2285541"/>
            <a:ext cx="4526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B502B99B-7BC1-C4FF-A7ED-DF9755C038DB}"/>
              </a:ext>
            </a:extLst>
          </p:cNvPr>
          <p:cNvSpPr>
            <a:spLocks noGrp="1"/>
          </p:cNvSpPr>
          <p:nvPr>
            <p:ph idx="1"/>
          </p:nvPr>
        </p:nvSpPr>
        <p:spPr>
          <a:xfrm>
            <a:off x="7145654" y="2684095"/>
            <a:ext cx="4603001" cy="3492868"/>
          </a:xfrm>
        </p:spPr>
        <p:txBody>
          <a:bodyPr>
            <a:normAutofit/>
          </a:bodyPr>
          <a:lstStyle/>
          <a:p>
            <a:pPr marL="0" indent="0">
              <a:buNone/>
            </a:pPr>
            <a:r>
              <a:rPr lang="en-US" sz="1800"/>
              <a:t>Possiamo</a:t>
            </a:r>
            <a:r>
              <a:rPr lang="en-US" sz="1800" dirty="0"/>
              <a:t> </a:t>
            </a:r>
            <a:r>
              <a:rPr lang="en-US" sz="1800"/>
              <a:t>notare</a:t>
            </a:r>
            <a:r>
              <a:rPr lang="en-US" sz="1800" dirty="0"/>
              <a:t> come la </a:t>
            </a:r>
            <a:r>
              <a:rPr lang="en-US" sz="1800"/>
              <a:t>categoria</a:t>
            </a:r>
            <a:r>
              <a:rPr lang="en-US" sz="1800" dirty="0"/>
              <a:t> </a:t>
            </a:r>
            <a:r>
              <a:rPr lang="en-US" sz="1800"/>
              <a:t>asintomatica</a:t>
            </a:r>
            <a:r>
              <a:rPr lang="en-US" sz="1800" dirty="0"/>
              <a:t> è la </a:t>
            </a:r>
            <a:r>
              <a:rPr lang="en-US" sz="1800"/>
              <a:t>più</a:t>
            </a:r>
            <a:r>
              <a:rPr lang="en-US" sz="1800" dirty="0"/>
              <a:t> </a:t>
            </a:r>
            <a:r>
              <a:rPr lang="en-US" sz="1800"/>
              <a:t>comune</a:t>
            </a:r>
            <a:r>
              <a:rPr lang="en-US" sz="1800" dirty="0"/>
              <a:t> in quasi </a:t>
            </a:r>
            <a:r>
              <a:rPr lang="en-US" sz="1800"/>
              <a:t>tutte</a:t>
            </a:r>
            <a:r>
              <a:rPr lang="en-US" sz="1800" dirty="0"/>
              <a:t> le </a:t>
            </a:r>
            <a:r>
              <a:rPr lang="en-US" sz="1800"/>
              <a:t>fasce</a:t>
            </a:r>
            <a:r>
              <a:rPr lang="en-US" sz="1800" dirty="0"/>
              <a:t> di </a:t>
            </a:r>
            <a:r>
              <a:rPr lang="en-US" sz="1800"/>
              <a:t>età</a:t>
            </a:r>
            <a:r>
              <a:rPr lang="en-US" sz="1800" dirty="0"/>
              <a:t>, il dolore non </a:t>
            </a:r>
            <a:r>
              <a:rPr lang="en-US" sz="1800"/>
              <a:t>anginoso</a:t>
            </a:r>
            <a:r>
              <a:rPr lang="en-US" sz="1800" dirty="0"/>
              <a:t> è </a:t>
            </a:r>
            <a:r>
              <a:rPr lang="en-US" sz="1800"/>
              <a:t>abbastanza</a:t>
            </a:r>
            <a:r>
              <a:rPr lang="en-US" sz="1800" dirty="0"/>
              <a:t> </a:t>
            </a:r>
            <a:r>
              <a:rPr lang="en-US" sz="1800"/>
              <a:t>presente</a:t>
            </a:r>
            <a:r>
              <a:rPr lang="en-US" sz="1800" dirty="0"/>
              <a:t> </a:t>
            </a:r>
            <a:r>
              <a:rPr lang="en-US" sz="1800"/>
              <a:t>nelle</a:t>
            </a:r>
            <a:r>
              <a:rPr lang="en-US" sz="1800" dirty="0"/>
              <a:t> </a:t>
            </a:r>
            <a:r>
              <a:rPr lang="en-US" sz="1800"/>
              <a:t>età</a:t>
            </a:r>
            <a:r>
              <a:rPr lang="en-US" sz="1800" dirty="0"/>
              <a:t> </a:t>
            </a:r>
            <a:r>
              <a:rPr lang="en-US" sz="1800"/>
              <a:t>più</a:t>
            </a:r>
            <a:r>
              <a:rPr lang="en-US" sz="1800" dirty="0"/>
              <a:t> </a:t>
            </a:r>
            <a:r>
              <a:rPr lang="en-US" sz="1800"/>
              <a:t>avanzate</a:t>
            </a:r>
            <a:r>
              <a:rPr lang="en-US" sz="1800" dirty="0"/>
              <a:t>, </a:t>
            </a:r>
            <a:r>
              <a:rPr lang="en-US" sz="1800"/>
              <a:t>l’angina</a:t>
            </a:r>
            <a:r>
              <a:rPr lang="en-US" sz="1800" dirty="0"/>
              <a:t> </a:t>
            </a:r>
            <a:r>
              <a:rPr lang="en-US" sz="1800"/>
              <a:t>atipica</a:t>
            </a:r>
            <a:r>
              <a:rPr lang="en-US" sz="1800" dirty="0"/>
              <a:t> è </a:t>
            </a:r>
            <a:r>
              <a:rPr lang="en-US" sz="1800"/>
              <a:t>distribuita</a:t>
            </a:r>
            <a:r>
              <a:rPr lang="en-US" sz="1800" dirty="0"/>
              <a:t> in modo </a:t>
            </a:r>
            <a:r>
              <a:rPr lang="en-US" sz="1800"/>
              <a:t>uniforme</a:t>
            </a:r>
            <a:r>
              <a:rPr lang="en-US" sz="1800" dirty="0"/>
              <a:t> con </a:t>
            </a:r>
            <a:r>
              <a:rPr lang="en-US" sz="1800"/>
              <a:t>una</a:t>
            </a:r>
            <a:r>
              <a:rPr lang="en-US" sz="1800" dirty="0"/>
              <a:t> </a:t>
            </a:r>
            <a:r>
              <a:rPr lang="en-US" sz="1800"/>
              <a:t>maggiore</a:t>
            </a:r>
            <a:r>
              <a:rPr lang="en-US" sz="1800" dirty="0"/>
              <a:t> </a:t>
            </a:r>
            <a:r>
              <a:rPr lang="en-US" sz="1800"/>
              <a:t>presenza</a:t>
            </a:r>
            <a:r>
              <a:rPr lang="en-US" sz="1800" dirty="0"/>
              <a:t> </a:t>
            </a:r>
            <a:r>
              <a:rPr lang="en-US" sz="1800"/>
              <a:t>tra</a:t>
            </a:r>
            <a:r>
              <a:rPr lang="en-US" sz="1800" dirty="0"/>
              <a:t> </a:t>
            </a:r>
            <a:r>
              <a:rPr lang="en-US" sz="1800"/>
              <a:t>i</a:t>
            </a:r>
            <a:r>
              <a:rPr lang="en-US" sz="1800" dirty="0"/>
              <a:t> 40 e </a:t>
            </a:r>
            <a:r>
              <a:rPr lang="en-US" sz="1800"/>
              <a:t>i</a:t>
            </a:r>
            <a:r>
              <a:rPr lang="en-US" sz="1800" dirty="0"/>
              <a:t> 60 anni </a:t>
            </a:r>
            <a:r>
              <a:rPr lang="en-US" sz="1800"/>
              <a:t>mentre</a:t>
            </a:r>
            <a:r>
              <a:rPr lang="en-US" sz="1800" dirty="0"/>
              <a:t> la </a:t>
            </a:r>
            <a:r>
              <a:rPr lang="en-US" sz="1800"/>
              <a:t>variante</a:t>
            </a:r>
            <a:r>
              <a:rPr lang="en-US" sz="1800" dirty="0"/>
              <a:t> tipica è la </a:t>
            </a:r>
            <a:r>
              <a:rPr lang="en-US" sz="1800"/>
              <a:t>meno</a:t>
            </a:r>
            <a:r>
              <a:rPr lang="en-US" sz="1800" dirty="0"/>
              <a:t> </a:t>
            </a:r>
            <a:r>
              <a:rPr lang="en-US" sz="1800"/>
              <a:t>comune</a:t>
            </a:r>
            <a:r>
              <a:rPr lang="en-US" sz="1800" dirty="0"/>
              <a:t> </a:t>
            </a:r>
            <a:r>
              <a:rPr lang="en-US" sz="1800"/>
              <a:t>tra</a:t>
            </a:r>
            <a:r>
              <a:rPr lang="en-US" sz="1800" dirty="0"/>
              <a:t> </a:t>
            </a:r>
            <a:r>
              <a:rPr lang="en-US" sz="1800"/>
              <a:t>tutte</a:t>
            </a:r>
            <a:r>
              <a:rPr lang="en-US" sz="1800" dirty="0"/>
              <a:t> le </a:t>
            </a:r>
            <a:r>
              <a:rPr lang="en-US" sz="1800"/>
              <a:t>categorie</a:t>
            </a:r>
            <a:r>
              <a:rPr lang="en-US" sz="1800" dirty="0"/>
              <a:t>.</a:t>
            </a:r>
          </a:p>
        </p:txBody>
      </p:sp>
    </p:spTree>
    <p:extLst>
      <p:ext uri="{BB962C8B-B14F-4D97-AF65-F5344CB8AC3E}">
        <p14:creationId xmlns:p14="http://schemas.microsoft.com/office/powerpoint/2010/main" val="35847639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1593</TotalTime>
  <Words>1044</Words>
  <Application>Microsoft Office PowerPoint</Application>
  <PresentationFormat>Widescreen</PresentationFormat>
  <Paragraphs>50</Paragraphs>
  <Slides>19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Aptos</vt:lpstr>
      <vt:lpstr>Aptos Display</vt:lpstr>
      <vt:lpstr>Arial</vt:lpstr>
      <vt:lpstr>Calibri</vt:lpstr>
      <vt:lpstr>Tema di Office</vt:lpstr>
      <vt:lpstr>Predizione delle malattie cardiache</vt:lpstr>
      <vt:lpstr>Introduzione</vt:lpstr>
      <vt:lpstr>Presentazione standard di PowerPoint</vt:lpstr>
      <vt:lpstr>Analisi di sesso ed età dei pazienti</vt:lpstr>
      <vt:lpstr>Analisi dello stadio della malattia nei pazienti</vt:lpstr>
      <vt:lpstr>Distribuzione dei pazienti per età e stato di salute</vt:lpstr>
      <vt:lpstr>Tipologie di dolori al petto</vt:lpstr>
      <vt:lpstr>Distribuzione delle tipologie di dolori </vt:lpstr>
      <vt:lpstr>Dolori ed età</vt:lpstr>
      <vt:lpstr>Dolori ed età</vt:lpstr>
      <vt:lpstr>Analisi voci e valori dei vari pazienti </vt:lpstr>
      <vt:lpstr>Presentazione standard di PowerPoint</vt:lpstr>
      <vt:lpstr>Presentazione standard di PowerPoint</vt:lpstr>
      <vt:lpstr>Presentazione standard di PowerPoint</vt:lpstr>
      <vt:lpstr>Analisi successive</vt:lpstr>
      <vt:lpstr>Resting Electrocardiographic Results</vt:lpstr>
      <vt:lpstr>Oldpeak</vt:lpstr>
      <vt:lpstr>Accessibilità </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Mattia Isetta</dc:creator>
  <cp:lastModifiedBy>Mattia Isetta</cp:lastModifiedBy>
  <cp:revision>10</cp:revision>
  <dcterms:created xsi:type="dcterms:W3CDTF">2024-07-08T13:03:08Z</dcterms:created>
  <dcterms:modified xsi:type="dcterms:W3CDTF">2024-07-09T15:36:54Z</dcterms:modified>
</cp:coreProperties>
</file>