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335" r:id="rId6"/>
    <p:sldId id="301" r:id="rId7"/>
    <p:sldId id="311" r:id="rId8"/>
    <p:sldId id="310" r:id="rId9"/>
    <p:sldId id="312" r:id="rId10"/>
    <p:sldId id="308" r:id="rId11"/>
    <p:sldId id="314" r:id="rId12"/>
    <p:sldId id="315" r:id="rId13"/>
    <p:sldId id="316" r:id="rId14"/>
    <p:sldId id="309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5" autoAdjust="0"/>
    <p:restoredTop sz="94639" autoAdjust="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egreteria@piusic.it" TargetMode="External"/><Relationship Id="rId2" Type="http://schemas.openxmlformats.org/officeDocument/2006/relationships/hyperlink" Target="http://www.piusic.it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2" y="4572000"/>
            <a:ext cx="9143607" cy="228600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it-IT" sz="2800" dirty="0">
                <a:solidFill>
                  <a:srgbClr val="C00000"/>
                </a:solidFill>
              </a:rPr>
              <a:t>Servizio di validazione dei documenti di sicurezza dei cantieri</a:t>
            </a:r>
          </a:p>
          <a:p>
            <a:pPr>
              <a:spcBef>
                <a:spcPts val="0"/>
              </a:spcBef>
            </a:pPr>
            <a:endParaRPr lang="it-IT" sz="20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</a:pPr>
            <a:r>
              <a:rPr lang="it-IT" sz="2400" dirty="0">
                <a:solidFill>
                  <a:srgbClr val="002060"/>
                </a:solidFill>
              </a:rPr>
              <a:t>Ing. Andrea Zaratani</a:t>
            </a:r>
          </a:p>
          <a:p>
            <a:pPr>
              <a:spcBef>
                <a:spcPts val="0"/>
              </a:spcBef>
            </a:pPr>
            <a:r>
              <a:rPr lang="it-IT" sz="2000" i="1" dirty="0">
                <a:solidFill>
                  <a:srgbClr val="002060"/>
                </a:solidFill>
              </a:rPr>
              <a:t>PiùSicurezza - Direttore Generale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902634-88FD-41F3-85F3-896AF4D5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93" y="2292872"/>
            <a:ext cx="4003492" cy="1136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251C57F-CCBE-4B8F-8970-19562A2BF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43"/>
          <a:stretch/>
        </p:blipFill>
        <p:spPr>
          <a:xfrm>
            <a:off x="179512" y="2396024"/>
            <a:ext cx="4070350" cy="9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9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42394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SERVIZIO VALIDAZIONE DOCUMENTI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Le competenze del Team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sono fondamentali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672B4-EFB1-4FF0-A086-9FEE897B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223"/>
            <a:ext cx="2195736" cy="6312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8FD771-7B73-4A8C-9557-6B75D463CB34}"/>
              </a:ext>
            </a:extLst>
          </p:cNvPr>
          <p:cNvSpPr txBox="1"/>
          <p:nvPr/>
        </p:nvSpPr>
        <p:spPr>
          <a:xfrm>
            <a:off x="470106" y="4100879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</a:rPr>
              <a:t>Competenze: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92D050"/>
                </a:solidFill>
              </a:rPr>
              <a:t>Coordinatori sicurezza cantieri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92D050"/>
                </a:solidFill>
              </a:rPr>
              <a:t>RSPP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92D050"/>
                </a:solidFill>
              </a:rPr>
              <a:t>Verificati documenti in vari cantieri edili per totali 60 Mln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92D050"/>
                </a:solidFill>
              </a:rPr>
              <a:t>Svolto servizio di verifica in outsourcing per primarie aziende del territorio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87FC67-AD68-4FC3-B521-3238F3B33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309320"/>
            <a:ext cx="1627228" cy="4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3" y="1574688"/>
            <a:ext cx="9143607" cy="278092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it-IT" sz="2000" i="1" dirty="0">
                <a:solidFill>
                  <a:srgbClr val="002060"/>
                </a:solidFill>
              </a:rPr>
              <a:t>Per maggiori informazioni: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it-IT" sz="2000" i="1" dirty="0">
                <a:solidFill>
                  <a:srgbClr val="002060"/>
                </a:solidFill>
                <a:hlinkClick r:id="rId2"/>
              </a:rPr>
              <a:t>www.piusic.it</a:t>
            </a:r>
            <a:r>
              <a:rPr lang="it-IT" sz="2000" i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it-IT" sz="2000" i="1" dirty="0">
                <a:solidFill>
                  <a:srgbClr val="002060"/>
                </a:solidFill>
                <a:hlinkClick r:id="rId3"/>
              </a:rPr>
              <a:t>segreteria@piusic.it</a:t>
            </a:r>
            <a:r>
              <a:rPr lang="it-IT" sz="2000" i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7DA4C6-761D-47C5-8447-EF182DD7C2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75"/>
          <a:stretch/>
        </p:blipFill>
        <p:spPr>
          <a:xfrm>
            <a:off x="0" y="4365104"/>
            <a:ext cx="9144000" cy="249289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7085185-D324-41B6-8106-18BB8B78C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44" y="404664"/>
            <a:ext cx="2988528" cy="8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E6ED2AFD-68EA-4025-BEA8-6A1B6CE72455}"/>
              </a:ext>
            </a:extLst>
          </p:cNvPr>
          <p:cNvSpPr/>
          <p:nvPr/>
        </p:nvSpPr>
        <p:spPr>
          <a:xfrm>
            <a:off x="0" y="1015568"/>
            <a:ext cx="9144000" cy="248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696"/>
          </a:xfrm>
        </p:spPr>
        <p:txBody>
          <a:bodyPr anchor="t"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VOGLIAMO CREARE UNO STANDARD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672B4-EFB1-4FF0-A086-9FEE897B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223"/>
            <a:ext cx="2195736" cy="6312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8FD771-7B73-4A8C-9557-6B75D463CB34}"/>
              </a:ext>
            </a:extLst>
          </p:cNvPr>
          <p:cNvSpPr txBox="1"/>
          <p:nvPr/>
        </p:nvSpPr>
        <p:spPr>
          <a:xfrm>
            <a:off x="5065713" y="1785590"/>
            <a:ext cx="397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3788"/>
                </a:solidFill>
              </a:rPr>
              <a:t>INNOVATIVO PORTALE CLOUD PER LA GESTIONE DEI DOCUMENTI DI SICUREZZA RELATIVI </a:t>
            </a:r>
          </a:p>
          <a:p>
            <a:pPr algn="ctr"/>
            <a:r>
              <a:rPr lang="it-IT" dirty="0">
                <a:solidFill>
                  <a:srgbClr val="003788"/>
                </a:solidFill>
              </a:rPr>
              <a:t>AD APPALTI E CANTIERI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E07709B-21BE-4ACB-A744-703ECA5A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24" y="4365955"/>
            <a:ext cx="2753660" cy="77761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B3783C-D21F-49BD-93B0-2FA763C025A6}"/>
              </a:ext>
            </a:extLst>
          </p:cNvPr>
          <p:cNvSpPr txBox="1"/>
          <p:nvPr/>
        </p:nvSpPr>
        <p:spPr>
          <a:xfrm>
            <a:off x="457200" y="4437112"/>
            <a:ext cx="4474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SERVIZIO DI VALIDAZIONE DEI DOCUMENTI DI SICUREZZA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DI APPALTI E CANTIERI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5C84C8CC-1A76-45F8-B1D8-AAB39F35E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568" y="1822810"/>
            <a:ext cx="3213481" cy="8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696"/>
          </a:xfrm>
        </p:spPr>
        <p:txBody>
          <a:bodyPr anchor="t"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AMBITO NORMATIVO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672B4-EFB1-4FF0-A086-9FEE897B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223"/>
            <a:ext cx="2195736" cy="6312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8FD771-7B73-4A8C-9557-6B75D463CB34}"/>
              </a:ext>
            </a:extLst>
          </p:cNvPr>
          <p:cNvSpPr txBox="1"/>
          <p:nvPr/>
        </p:nvSpPr>
        <p:spPr>
          <a:xfrm>
            <a:off x="458002" y="1257995"/>
            <a:ext cx="8228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92D050"/>
                </a:solidFill>
              </a:rPr>
              <a:t>D.Lgs.</a:t>
            </a:r>
            <a:r>
              <a:rPr lang="it-IT" dirty="0">
                <a:solidFill>
                  <a:srgbClr val="92D050"/>
                </a:solidFill>
              </a:rPr>
              <a:t> 81/2008</a:t>
            </a:r>
          </a:p>
          <a:p>
            <a:endParaRPr lang="it-IT" dirty="0">
              <a:solidFill>
                <a:srgbClr val="92D050"/>
              </a:solidFill>
            </a:endParaRPr>
          </a:p>
          <a:p>
            <a:r>
              <a:rPr lang="it-IT" b="1" dirty="0">
                <a:solidFill>
                  <a:srgbClr val="92D050"/>
                </a:solidFill>
              </a:rPr>
              <a:t>Articolo 26 - Obblighi connessi ai contratti d’appalto o d’opera o di somministrazione</a:t>
            </a:r>
          </a:p>
          <a:p>
            <a:r>
              <a:rPr lang="it-IT" dirty="0">
                <a:solidFill>
                  <a:srgbClr val="92D050"/>
                </a:solidFill>
              </a:rPr>
              <a:t>Il datore di lavoro, in caso di affidamento di lavori, servizi e forniture all’impresa appaltatrice o a lavoratori autonomi all’interno della propria azienda .... verifica ... l’idoneità tecnico professionale delle imprese appaltatrici o dei lavoratori autonomi</a:t>
            </a:r>
          </a:p>
          <a:p>
            <a:endParaRPr lang="it-IT" dirty="0">
              <a:solidFill>
                <a:srgbClr val="92D050"/>
              </a:solidFill>
            </a:endParaRPr>
          </a:p>
          <a:p>
            <a:r>
              <a:rPr lang="it-IT" b="1" dirty="0">
                <a:solidFill>
                  <a:srgbClr val="FF0000"/>
                </a:solidFill>
              </a:rPr>
              <a:t>TITOLO IV – CANTIERI TEMPORANEI O MOBILI</a:t>
            </a:r>
          </a:p>
          <a:p>
            <a:r>
              <a:rPr lang="it-IT" b="1" dirty="0">
                <a:solidFill>
                  <a:srgbClr val="92D050"/>
                </a:solidFill>
              </a:rPr>
              <a:t>Articolo 90 - Obblighi del committente o del responsabile dei lavori</a:t>
            </a:r>
          </a:p>
          <a:p>
            <a:r>
              <a:rPr lang="it-IT" dirty="0">
                <a:solidFill>
                  <a:srgbClr val="92D050"/>
                </a:solidFill>
              </a:rPr>
              <a:t>Il committente o il responsabile dei lavori ... verifica l’idoneità tecnico-professionale delle imprese affidatarie, delle imprese esecutrici e dei lavoratori autonomi in relazione alle funzioni o ai lavori da affidare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87FC67-AD68-4FC3-B521-3238F3B33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309320"/>
            <a:ext cx="1627228" cy="4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E6ED2AFD-68EA-4025-BEA8-6A1B6CE72455}"/>
              </a:ext>
            </a:extLst>
          </p:cNvPr>
          <p:cNvSpPr/>
          <p:nvPr/>
        </p:nvSpPr>
        <p:spPr>
          <a:xfrm>
            <a:off x="0" y="1015568"/>
            <a:ext cx="9144000" cy="248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696"/>
          </a:xfrm>
        </p:spPr>
        <p:txBody>
          <a:bodyPr anchor="t"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LA SINERGIA E L’INTEGRAZIONE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672B4-EFB1-4FF0-A086-9FEE897B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223"/>
            <a:ext cx="2195736" cy="6312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8FD771-7B73-4A8C-9557-6B75D463CB34}"/>
              </a:ext>
            </a:extLst>
          </p:cNvPr>
          <p:cNvSpPr txBox="1"/>
          <p:nvPr/>
        </p:nvSpPr>
        <p:spPr>
          <a:xfrm>
            <a:off x="5065713" y="1519624"/>
            <a:ext cx="3970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788"/>
                </a:solidFill>
              </a:rPr>
              <a:t>Docs</a:t>
            </a:r>
            <a:r>
              <a:rPr lang="it-IT" dirty="0">
                <a:solidFill>
                  <a:srgbClr val="003788"/>
                </a:solidFill>
              </a:rPr>
              <a:t> caricati una sola volta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788"/>
                </a:solidFill>
              </a:rPr>
              <a:t>Docs</a:t>
            </a:r>
            <a:r>
              <a:rPr lang="it-IT" dirty="0">
                <a:solidFill>
                  <a:srgbClr val="003788"/>
                </a:solidFill>
              </a:rPr>
              <a:t> organizzati per azienda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788"/>
                </a:solidFill>
              </a:rPr>
              <a:t>Docs</a:t>
            </a:r>
            <a:r>
              <a:rPr lang="it-IT" dirty="0">
                <a:solidFill>
                  <a:srgbClr val="003788"/>
                </a:solidFill>
              </a:rPr>
              <a:t> organizzati per cantiere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788"/>
                </a:solidFill>
              </a:rPr>
              <a:t>Docs</a:t>
            </a:r>
            <a:r>
              <a:rPr lang="it-IT" dirty="0">
                <a:solidFill>
                  <a:srgbClr val="003788"/>
                </a:solidFill>
              </a:rPr>
              <a:t> condivisi con un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3788"/>
                </a:solidFill>
              </a:rPr>
              <a:t>Gestione delle scadenze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87FC67-AD68-4FC3-B521-3238F3B33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309320"/>
            <a:ext cx="1627228" cy="46178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E07709B-21BE-4ACB-A744-703ECA5AD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24" y="4365955"/>
            <a:ext cx="2753660" cy="77761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B3783C-D21F-49BD-93B0-2FA763C025A6}"/>
              </a:ext>
            </a:extLst>
          </p:cNvPr>
          <p:cNvSpPr txBox="1"/>
          <p:nvPr/>
        </p:nvSpPr>
        <p:spPr>
          <a:xfrm>
            <a:off x="727878" y="4293096"/>
            <a:ext cx="397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Docs</a:t>
            </a:r>
            <a:r>
              <a:rPr lang="it-IT" dirty="0">
                <a:solidFill>
                  <a:schemeClr val="bg1"/>
                </a:solidFill>
              </a:rPr>
              <a:t> controllati un volta sola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Docs</a:t>
            </a:r>
            <a:r>
              <a:rPr lang="it-IT" dirty="0">
                <a:solidFill>
                  <a:schemeClr val="bg1"/>
                </a:solidFill>
              </a:rPr>
              <a:t> validati da tecnici esperti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Docs</a:t>
            </a:r>
            <a:r>
              <a:rPr lang="it-IT" dirty="0">
                <a:solidFill>
                  <a:schemeClr val="bg1"/>
                </a:solidFill>
              </a:rPr>
              <a:t> sempre aggiornati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5C84C8CC-1A76-45F8-B1D8-AAB39F35E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568" y="1822810"/>
            <a:ext cx="3213481" cy="8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42394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SERVIZIO VALIDAZIONE DOCUMENTI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Validazione dei documenti sulla base di una policy condivisa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672B4-EFB1-4FF0-A086-9FEE897B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223"/>
            <a:ext cx="2195736" cy="6312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8FD771-7B73-4A8C-9557-6B75D463CB34}"/>
              </a:ext>
            </a:extLst>
          </p:cNvPr>
          <p:cNvSpPr txBox="1"/>
          <p:nvPr/>
        </p:nvSpPr>
        <p:spPr>
          <a:xfrm>
            <a:off x="470106" y="3787006"/>
            <a:ext cx="813434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000" dirty="0">
                <a:solidFill>
                  <a:srgbClr val="92D050"/>
                </a:solidFill>
              </a:rPr>
              <a:t>LA SOLUZIONE STANDARD PREVEDE UN METODO DI VERIFICA ITP CONFORME A TITOLO IV + ALLEGATO XVII</a:t>
            </a:r>
          </a:p>
          <a:p>
            <a:pPr algn="ctr">
              <a:lnSpc>
                <a:spcPct val="150000"/>
              </a:lnSpc>
            </a:pPr>
            <a:r>
              <a:rPr lang="it-IT" sz="2000" dirty="0">
                <a:solidFill>
                  <a:srgbClr val="92D050"/>
                </a:solidFill>
              </a:rPr>
              <a:t>Sia per i CANTIERI EDILI che in ambito ART.26</a:t>
            </a:r>
          </a:p>
          <a:p>
            <a:pPr algn="ctr">
              <a:lnSpc>
                <a:spcPct val="150000"/>
              </a:lnSpc>
            </a:pPr>
            <a:endParaRPr lang="it-IT" sz="2000" dirty="0">
              <a:solidFill>
                <a:srgbClr val="92D0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</a:rPr>
              <a:t>Soluzioni personalizzate possono essere concordate con il cliente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87FC67-AD68-4FC3-B521-3238F3B33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309320"/>
            <a:ext cx="1627228" cy="4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9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696"/>
          </a:xfrm>
        </p:spPr>
        <p:txBody>
          <a:bodyPr anchor="t"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LE AREE DI VALIDAZIONE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672B4-EFB1-4FF0-A086-9FEE897B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223"/>
            <a:ext cx="2195736" cy="6312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8FD771-7B73-4A8C-9557-6B75D463CB34}"/>
              </a:ext>
            </a:extLst>
          </p:cNvPr>
          <p:cNvSpPr txBox="1"/>
          <p:nvPr/>
        </p:nvSpPr>
        <p:spPr>
          <a:xfrm>
            <a:off x="323528" y="1103847"/>
            <a:ext cx="4104456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IMPRESA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CCIAA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DURC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ART.14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INPS/INAIL/CASSA EDILE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CCNL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Soggetto ART.97 (solo I.A.)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7D6940-FEF5-45C1-B48B-48865B1D6D09}"/>
              </a:ext>
            </a:extLst>
          </p:cNvPr>
          <p:cNvSpPr txBox="1"/>
          <p:nvPr/>
        </p:nvSpPr>
        <p:spPr>
          <a:xfrm>
            <a:off x="323528" y="4033112"/>
            <a:ext cx="4104456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LAVORATORE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Formazione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Assunzione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Idoneità Sanitaria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87FC67-AD68-4FC3-B521-3238F3B33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309320"/>
            <a:ext cx="1627228" cy="46178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ACC6E4-FD22-45E8-A827-F847FEA1B1C9}"/>
              </a:ext>
            </a:extLst>
          </p:cNvPr>
          <p:cNvSpPr txBox="1"/>
          <p:nvPr/>
        </p:nvSpPr>
        <p:spPr>
          <a:xfrm>
            <a:off x="4716018" y="1103846"/>
            <a:ext cx="4104456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LAVORATORE AUTONOMO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Autodichiarazione condizione di L.A.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CCIAA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DURC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Conformità macchine, attrezzature,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Elenco DPI in dotazione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Formazione (ove prevista)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Idoneità Sanitaria (ove prevista)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815CD9-1771-4D8F-B8D2-2997F6620087}"/>
              </a:ext>
            </a:extLst>
          </p:cNvPr>
          <p:cNvSpPr txBox="1"/>
          <p:nvPr/>
        </p:nvSpPr>
        <p:spPr>
          <a:xfrm>
            <a:off x="4716018" y="4033112"/>
            <a:ext cx="4104456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CANTIERE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Coerenza </a:t>
            </a:r>
            <a:r>
              <a:rPr lang="it-IT" dirty="0" err="1"/>
              <a:t>Docs</a:t>
            </a:r>
            <a:r>
              <a:rPr lang="it-IT" dirty="0"/>
              <a:t>/Cantiere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Verifica POS o DVR lavori in appalto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Docs</a:t>
            </a:r>
            <a:r>
              <a:rPr lang="it-IT" dirty="0"/>
              <a:t> opere provvisionali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Docs</a:t>
            </a:r>
            <a:r>
              <a:rPr lang="it-IT" dirty="0"/>
              <a:t> macchine (PLE, Carrelli, </a:t>
            </a:r>
            <a:r>
              <a:rPr lang="it-IT" dirty="0" err="1"/>
              <a:t>ecc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2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9989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FLUSSO DOCUMENTI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2800" dirty="0">
                <a:solidFill>
                  <a:srgbClr val="92D050"/>
                </a:solidFill>
              </a:rPr>
              <a:t>VISTO DAL COMMITTENTE/RSPP/CSE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672B4-EFB1-4FF0-A086-9FEE897B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223"/>
            <a:ext cx="2195736" cy="6312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12277-8707-472F-B6A8-C2CB0FB2411F}"/>
              </a:ext>
            </a:extLst>
          </p:cNvPr>
          <p:cNvSpPr txBox="1"/>
          <p:nvPr/>
        </p:nvSpPr>
        <p:spPr>
          <a:xfrm>
            <a:off x="3311829" y="2566056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COMMITTENTE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C10677-99C7-4F35-A52C-EB7F30DB25C0}"/>
              </a:ext>
            </a:extLst>
          </p:cNvPr>
          <p:cNvSpPr txBox="1"/>
          <p:nvPr/>
        </p:nvSpPr>
        <p:spPr>
          <a:xfrm>
            <a:off x="3311829" y="3419721"/>
            <a:ext cx="162465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CANTIERE</a:t>
            </a:r>
          </a:p>
          <a:p>
            <a:pPr algn="ctr"/>
            <a:r>
              <a:rPr lang="it-IT" sz="1600" dirty="0"/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46A1CC-A3E4-424D-B49D-F8EE9B3BAB3C}"/>
              </a:ext>
            </a:extLst>
          </p:cNvPr>
          <p:cNvSpPr txBox="1"/>
          <p:nvPr/>
        </p:nvSpPr>
        <p:spPr>
          <a:xfrm>
            <a:off x="6048133" y="3415281"/>
            <a:ext cx="162465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CANTIERE</a:t>
            </a:r>
          </a:p>
          <a:p>
            <a:pPr algn="ctr"/>
            <a:r>
              <a:rPr lang="it-IT" sz="1600" dirty="0"/>
              <a:t>C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22F010-4713-4245-97B4-568FD45DDBA7}"/>
              </a:ext>
            </a:extLst>
          </p:cNvPr>
          <p:cNvSpPr txBox="1"/>
          <p:nvPr/>
        </p:nvSpPr>
        <p:spPr>
          <a:xfrm>
            <a:off x="651974" y="3415281"/>
            <a:ext cx="162465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CANTIERE</a:t>
            </a:r>
          </a:p>
          <a:p>
            <a:pPr algn="ctr"/>
            <a:r>
              <a:rPr lang="it-IT" sz="1600" dirty="0"/>
              <a:t>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598530F-C1B3-44C9-9AF6-F73EC0F518F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464300" y="2904610"/>
            <a:ext cx="2659855" cy="5106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EEC62DF-2F56-4893-A881-90AC553198A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124155" y="2904610"/>
            <a:ext cx="0" cy="515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FF385D3-021C-4B60-A1C4-A7063674BDA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124155" y="2904610"/>
            <a:ext cx="2736304" cy="51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0D5A845-5FA1-40A9-B3B0-1C5019D7B344}"/>
              </a:ext>
            </a:extLst>
          </p:cNvPr>
          <p:cNvSpPr txBox="1"/>
          <p:nvPr/>
        </p:nvSpPr>
        <p:spPr>
          <a:xfrm>
            <a:off x="647533" y="4489648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FC79AC4-E8A4-4C11-96E1-CEB7EA20AA7A}"/>
              </a:ext>
            </a:extLst>
          </p:cNvPr>
          <p:cNvSpPr txBox="1"/>
          <p:nvPr/>
        </p:nvSpPr>
        <p:spPr>
          <a:xfrm>
            <a:off x="7117990" y="5393333"/>
            <a:ext cx="1342105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5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AC0A491-7A6D-4396-95D3-DFD70FD1FAEF}"/>
              </a:ext>
            </a:extLst>
          </p:cNvPr>
          <p:cNvSpPr txBox="1"/>
          <p:nvPr/>
        </p:nvSpPr>
        <p:spPr>
          <a:xfrm>
            <a:off x="4361117" y="5393333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6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F59F60F-AFA2-4110-9FFB-2587E9C775AD}"/>
              </a:ext>
            </a:extLst>
          </p:cNvPr>
          <p:cNvSpPr txBox="1"/>
          <p:nvPr/>
        </p:nvSpPr>
        <p:spPr>
          <a:xfrm>
            <a:off x="2303717" y="5394702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5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78A2017-603F-481C-9510-A9DBE2A2103B}"/>
              </a:ext>
            </a:extLst>
          </p:cNvPr>
          <p:cNvSpPr txBox="1"/>
          <p:nvPr/>
        </p:nvSpPr>
        <p:spPr>
          <a:xfrm>
            <a:off x="3311829" y="4450196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E5686AA-92AD-41D5-9514-B165745B21D8}"/>
              </a:ext>
            </a:extLst>
          </p:cNvPr>
          <p:cNvSpPr txBox="1"/>
          <p:nvPr/>
        </p:nvSpPr>
        <p:spPr>
          <a:xfrm>
            <a:off x="5502589" y="4436767"/>
            <a:ext cx="1342104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2DA2498-4DF9-418E-AEF8-37C73ED7BC1A}"/>
              </a:ext>
            </a:extLst>
          </p:cNvPr>
          <p:cNvSpPr txBox="1"/>
          <p:nvPr/>
        </p:nvSpPr>
        <p:spPr>
          <a:xfrm>
            <a:off x="7118328" y="4438339"/>
            <a:ext cx="1342104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3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5C9607F-F759-4EE7-8499-66A812CD5D7C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flipH="1">
            <a:off x="1459859" y="4000056"/>
            <a:ext cx="4441" cy="489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4D93C6A-7DD1-41E9-80D6-D0BC4E96D8BE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4124155" y="4004496"/>
            <a:ext cx="0" cy="44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6C3A83A-EBDD-438B-AEF5-916185B43254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6173641" y="4000056"/>
            <a:ext cx="686818" cy="436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5E18962-718D-4F7D-86A5-47BE9E37CFEF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860459" y="4000056"/>
            <a:ext cx="928921" cy="438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33077BF8-917A-493D-84DF-054639B014DB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3116043" y="4788750"/>
            <a:ext cx="1008112" cy="605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8F12CE4-6BB6-4A47-8CF2-9FF87793D1C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124155" y="4788750"/>
            <a:ext cx="1049288" cy="604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D999B8-5ACA-46F5-97A4-5A9D5385DD0F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7789043" y="4776893"/>
            <a:ext cx="337" cy="616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484D4861-F281-47E1-9A5D-0A652D23B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309320"/>
            <a:ext cx="1627228" cy="4617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17E629E-1259-4D9F-9AB3-696C69B5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6776951" y="5053207"/>
            <a:ext cx="524704" cy="53747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A020222C-C70A-440E-83D4-DEB2C75E7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5178021" y="4041898"/>
            <a:ext cx="524704" cy="537471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069DC23-B9E2-44C5-9224-60A0DB2C1F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2941498" y="4059244"/>
            <a:ext cx="524704" cy="53747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091B04C9-DC02-4913-B2AB-63EFD82FD4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297677" y="4101239"/>
            <a:ext cx="524704" cy="537471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9833A77-410E-4E23-8F27-7280AD928E86}"/>
              </a:ext>
            </a:extLst>
          </p:cNvPr>
          <p:cNvSpPr txBox="1"/>
          <p:nvPr/>
        </p:nvSpPr>
        <p:spPr>
          <a:xfrm>
            <a:off x="397561" y="1397930"/>
            <a:ext cx="397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già ordinati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già validati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92D050"/>
                </a:solidFill>
              </a:rPr>
              <a:t>Scadenziario su singolo Doc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FAC5E6D-508A-44A0-AF50-BF61E51DB4C3}"/>
              </a:ext>
            </a:extLst>
          </p:cNvPr>
          <p:cNvSpPr txBox="1"/>
          <p:nvPr/>
        </p:nvSpPr>
        <p:spPr>
          <a:xfrm>
            <a:off x="4964749" y="1421459"/>
            <a:ext cx="39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Impresa 2 già verificati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archiviabili con storico</a:t>
            </a:r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92BD624B-4841-431A-B3F4-EDF82BE8F1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2013478" y="4989179"/>
            <a:ext cx="524704" cy="5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  <p:bldP spid="4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9989"/>
          </a:xfrm>
        </p:spPr>
        <p:txBody>
          <a:bodyPr anchor="t"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FLUSSO DOCUMENTI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2400" dirty="0">
                <a:solidFill>
                  <a:srgbClr val="92D050"/>
                </a:solidFill>
              </a:rPr>
              <a:t>VISTO DA IMPRESA AFFIDATARIA (MAIN CONTRACTOR)</a:t>
            </a:r>
            <a:endParaRPr lang="it-IT" sz="4000" dirty="0">
              <a:solidFill>
                <a:srgbClr val="92D05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672B4-EFB1-4FF0-A086-9FEE897B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223"/>
            <a:ext cx="2195736" cy="6312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12277-8707-472F-B6A8-C2CB0FB2411F}"/>
              </a:ext>
            </a:extLst>
          </p:cNvPr>
          <p:cNvSpPr txBox="1"/>
          <p:nvPr/>
        </p:nvSpPr>
        <p:spPr>
          <a:xfrm>
            <a:off x="3116043" y="2566056"/>
            <a:ext cx="2057400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MAIN CONTRACTOR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C10677-99C7-4F35-A52C-EB7F30DB25C0}"/>
              </a:ext>
            </a:extLst>
          </p:cNvPr>
          <p:cNvSpPr txBox="1"/>
          <p:nvPr/>
        </p:nvSpPr>
        <p:spPr>
          <a:xfrm>
            <a:off x="3311829" y="3419721"/>
            <a:ext cx="162465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CANTIERE</a:t>
            </a:r>
          </a:p>
          <a:p>
            <a:pPr algn="ctr"/>
            <a:r>
              <a:rPr lang="it-IT" sz="1600" dirty="0"/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46A1CC-A3E4-424D-B49D-F8EE9B3BAB3C}"/>
              </a:ext>
            </a:extLst>
          </p:cNvPr>
          <p:cNvSpPr txBox="1"/>
          <p:nvPr/>
        </p:nvSpPr>
        <p:spPr>
          <a:xfrm>
            <a:off x="6048133" y="3415281"/>
            <a:ext cx="162465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CANTIERE</a:t>
            </a:r>
          </a:p>
          <a:p>
            <a:pPr algn="ctr"/>
            <a:r>
              <a:rPr lang="it-IT" sz="1600" dirty="0"/>
              <a:t>C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22F010-4713-4245-97B4-568FD45DDBA7}"/>
              </a:ext>
            </a:extLst>
          </p:cNvPr>
          <p:cNvSpPr txBox="1"/>
          <p:nvPr/>
        </p:nvSpPr>
        <p:spPr>
          <a:xfrm>
            <a:off x="651974" y="3415281"/>
            <a:ext cx="162465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CANTIERE</a:t>
            </a:r>
          </a:p>
          <a:p>
            <a:pPr algn="ctr"/>
            <a:r>
              <a:rPr lang="it-IT" sz="1600" dirty="0"/>
              <a:t>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598530F-C1B3-44C9-9AF6-F73EC0F518F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464300" y="2904610"/>
            <a:ext cx="2680443" cy="5106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EEC62DF-2F56-4893-A881-90AC553198A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124155" y="2904610"/>
            <a:ext cx="20588" cy="515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FF385D3-021C-4B60-A1C4-A7063674BDA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144743" y="2904610"/>
            <a:ext cx="2715716" cy="51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0D5A845-5FA1-40A9-B3B0-1C5019D7B344}"/>
              </a:ext>
            </a:extLst>
          </p:cNvPr>
          <p:cNvSpPr txBox="1"/>
          <p:nvPr/>
        </p:nvSpPr>
        <p:spPr>
          <a:xfrm>
            <a:off x="647533" y="4489648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FC79AC4-E8A4-4C11-96E1-CEB7EA20AA7A}"/>
              </a:ext>
            </a:extLst>
          </p:cNvPr>
          <p:cNvSpPr txBox="1"/>
          <p:nvPr/>
        </p:nvSpPr>
        <p:spPr>
          <a:xfrm>
            <a:off x="7117990" y="5393333"/>
            <a:ext cx="1342105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5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AC0A491-7A6D-4396-95D3-DFD70FD1FAEF}"/>
              </a:ext>
            </a:extLst>
          </p:cNvPr>
          <p:cNvSpPr txBox="1"/>
          <p:nvPr/>
        </p:nvSpPr>
        <p:spPr>
          <a:xfrm>
            <a:off x="4361117" y="5393333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6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F59F60F-AFA2-4110-9FFB-2587E9C775AD}"/>
              </a:ext>
            </a:extLst>
          </p:cNvPr>
          <p:cNvSpPr txBox="1"/>
          <p:nvPr/>
        </p:nvSpPr>
        <p:spPr>
          <a:xfrm>
            <a:off x="2303717" y="5394702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5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78A2017-603F-481C-9510-A9DBE2A2103B}"/>
              </a:ext>
            </a:extLst>
          </p:cNvPr>
          <p:cNvSpPr txBox="1"/>
          <p:nvPr/>
        </p:nvSpPr>
        <p:spPr>
          <a:xfrm>
            <a:off x="3311829" y="4450196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E5686AA-92AD-41D5-9514-B165745B21D8}"/>
              </a:ext>
            </a:extLst>
          </p:cNvPr>
          <p:cNvSpPr txBox="1"/>
          <p:nvPr/>
        </p:nvSpPr>
        <p:spPr>
          <a:xfrm>
            <a:off x="5502589" y="4436767"/>
            <a:ext cx="1342104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2DA2498-4DF9-418E-AEF8-37C73ED7BC1A}"/>
              </a:ext>
            </a:extLst>
          </p:cNvPr>
          <p:cNvSpPr txBox="1"/>
          <p:nvPr/>
        </p:nvSpPr>
        <p:spPr>
          <a:xfrm>
            <a:off x="7118328" y="4438339"/>
            <a:ext cx="1342104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3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5C9607F-F759-4EE7-8499-66A812CD5D7C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flipH="1">
            <a:off x="1459859" y="4000056"/>
            <a:ext cx="4441" cy="489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4D93C6A-7DD1-41E9-80D6-D0BC4E96D8BE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4124155" y="4004496"/>
            <a:ext cx="0" cy="44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6C3A83A-EBDD-438B-AEF5-916185B43254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6173641" y="4000056"/>
            <a:ext cx="686818" cy="436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5E18962-718D-4F7D-86A5-47BE9E37CFEF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860459" y="4000056"/>
            <a:ext cx="928921" cy="438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33077BF8-917A-493D-84DF-054639B014DB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3116043" y="4788750"/>
            <a:ext cx="1008112" cy="605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8F12CE4-6BB6-4A47-8CF2-9FF87793D1C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124155" y="4788750"/>
            <a:ext cx="1049288" cy="604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D999B8-5ACA-46F5-97A4-5A9D5385DD0F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7789043" y="4776893"/>
            <a:ext cx="337" cy="616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484D4861-F281-47E1-9A5D-0A652D23B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309320"/>
            <a:ext cx="1627228" cy="4617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17E629E-1259-4D9F-9AB3-696C69B5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6776951" y="5053207"/>
            <a:ext cx="524704" cy="53747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A020222C-C70A-440E-83D4-DEB2C75E7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5178021" y="4041898"/>
            <a:ext cx="524704" cy="537471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069DC23-B9E2-44C5-9224-60A0DB2C1F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2941498" y="4059244"/>
            <a:ext cx="524704" cy="53747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091B04C9-DC02-4913-B2AB-63EFD82FD4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297677" y="4101239"/>
            <a:ext cx="524704" cy="537471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9833A77-410E-4E23-8F27-7280AD928E86}"/>
              </a:ext>
            </a:extLst>
          </p:cNvPr>
          <p:cNvSpPr txBox="1"/>
          <p:nvPr/>
        </p:nvSpPr>
        <p:spPr>
          <a:xfrm>
            <a:off x="397561" y="1397930"/>
            <a:ext cx="397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già ordinati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già validati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92D050"/>
                </a:solidFill>
              </a:rPr>
              <a:t>Scadenziario su singolo Doc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FAC5E6D-508A-44A0-AF50-BF61E51DB4C3}"/>
              </a:ext>
            </a:extLst>
          </p:cNvPr>
          <p:cNvSpPr txBox="1"/>
          <p:nvPr/>
        </p:nvSpPr>
        <p:spPr>
          <a:xfrm>
            <a:off x="4775659" y="1421459"/>
            <a:ext cx="433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Impresa 2 già verificati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archiviabili con storico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rapidamente girabili al Committente</a:t>
            </a:r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E625BA68-7709-4EC9-A2EB-7DE984630ACD}"/>
              </a:ext>
            </a:extLst>
          </p:cNvPr>
          <p:cNvSpPr/>
          <p:nvPr/>
        </p:nvSpPr>
        <p:spPr>
          <a:xfrm>
            <a:off x="4558179" y="2001615"/>
            <a:ext cx="445869" cy="2752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3CCCDA45-D339-4217-86E5-89A2579820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2013478" y="4989179"/>
            <a:ext cx="524704" cy="5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2D9B8F65-8035-4A06-A336-B7E396CF104C}"/>
              </a:ext>
            </a:extLst>
          </p:cNvPr>
          <p:cNvSpPr/>
          <p:nvPr/>
        </p:nvSpPr>
        <p:spPr>
          <a:xfrm>
            <a:off x="35496" y="4871929"/>
            <a:ext cx="2520280" cy="11600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9989"/>
          </a:xfrm>
        </p:spPr>
        <p:txBody>
          <a:bodyPr anchor="t"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FLUSSO DOCUMENTI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2400" dirty="0">
                <a:solidFill>
                  <a:srgbClr val="92D050"/>
                </a:solidFill>
              </a:rPr>
              <a:t>VISTO DA IMPRESA IN SUBAPPALTO</a:t>
            </a:r>
            <a:endParaRPr lang="it-IT" sz="4000" dirty="0">
              <a:solidFill>
                <a:srgbClr val="92D05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672B4-EFB1-4FF0-A086-9FEE897B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223"/>
            <a:ext cx="2195736" cy="6312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12277-8707-472F-B6A8-C2CB0FB2411F}"/>
              </a:ext>
            </a:extLst>
          </p:cNvPr>
          <p:cNvSpPr txBox="1"/>
          <p:nvPr/>
        </p:nvSpPr>
        <p:spPr>
          <a:xfrm>
            <a:off x="1426093" y="3665942"/>
            <a:ext cx="2057400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MAIN CONTRACTOR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AC0A491-7A6D-4396-95D3-DFD70FD1FAEF}"/>
              </a:ext>
            </a:extLst>
          </p:cNvPr>
          <p:cNvSpPr txBox="1"/>
          <p:nvPr/>
        </p:nvSpPr>
        <p:spPr>
          <a:xfrm>
            <a:off x="2671167" y="5393333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6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F59F60F-AFA2-4110-9FFB-2587E9C775AD}"/>
              </a:ext>
            </a:extLst>
          </p:cNvPr>
          <p:cNvSpPr txBox="1"/>
          <p:nvPr/>
        </p:nvSpPr>
        <p:spPr>
          <a:xfrm>
            <a:off x="613767" y="5394702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5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78A2017-603F-481C-9510-A9DBE2A2103B}"/>
              </a:ext>
            </a:extLst>
          </p:cNvPr>
          <p:cNvSpPr txBox="1"/>
          <p:nvPr/>
        </p:nvSpPr>
        <p:spPr>
          <a:xfrm>
            <a:off x="1621879" y="4450196"/>
            <a:ext cx="16246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IMPRESA 2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4D93C6A-7DD1-41E9-80D6-D0BC4E96D8B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434205" y="4004496"/>
            <a:ext cx="0" cy="44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33077BF8-917A-493D-84DF-054639B014DB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1426093" y="4788750"/>
            <a:ext cx="1008112" cy="605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8F12CE4-6BB6-4A47-8CF2-9FF87793D1C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34205" y="4788750"/>
            <a:ext cx="1049288" cy="604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484D4861-F281-47E1-9A5D-0A652D23B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309320"/>
            <a:ext cx="1627228" cy="461782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FAC5E6D-508A-44A0-AF50-BF61E51DB4C3}"/>
              </a:ext>
            </a:extLst>
          </p:cNvPr>
          <p:cNvSpPr txBox="1"/>
          <p:nvPr/>
        </p:nvSpPr>
        <p:spPr>
          <a:xfrm>
            <a:off x="4775659" y="1421459"/>
            <a:ext cx="43328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caricati una volta sola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caricati con unico criterio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ordinati e organizzati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CCIAA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DURC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MARIO: attestato 1, attestato 2, id. san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PAOLO: attestato 1, attestato 2, id. san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FRANCO: attestato 1, attestato 2, id. 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92D050"/>
                </a:solidFill>
              </a:rPr>
              <a:t>Scadenziario </a:t>
            </a: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con promemoria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archiviabili con storico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92D050"/>
                </a:solidFill>
              </a:rPr>
              <a:t>Docs</a:t>
            </a:r>
            <a:r>
              <a:rPr lang="it-IT" dirty="0">
                <a:solidFill>
                  <a:srgbClr val="92D050"/>
                </a:solidFill>
              </a:rPr>
              <a:t> rapidamente girabili al Cliente</a:t>
            </a: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3CCCDA45-D339-4217-86E5-89A2579820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2"/>
          <a:stretch/>
        </p:blipFill>
        <p:spPr>
          <a:xfrm>
            <a:off x="323528" y="4989179"/>
            <a:ext cx="524704" cy="5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2ea79f-5c47-4990-acee-6a5620b4ff1b" xsi:nil="true"/>
    <lcf76f155ced4ddcb4097134ff3c332f xmlns="2bded142-a925-49dc-b0db-d46152f1ba7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6A391CC708544D8C755F5B9F65FD0E" ma:contentTypeVersion="18" ma:contentTypeDescription="Creare un nuovo documento." ma:contentTypeScope="" ma:versionID="737c73da76334de369efeaff142aaaee">
  <xsd:schema xmlns:xsd="http://www.w3.org/2001/XMLSchema" xmlns:xs="http://www.w3.org/2001/XMLSchema" xmlns:p="http://schemas.microsoft.com/office/2006/metadata/properties" xmlns:ns2="2bded142-a925-49dc-b0db-d46152f1ba7f" xmlns:ns3="d12ea79f-5c47-4990-acee-6a5620b4ff1b" targetNamespace="http://schemas.microsoft.com/office/2006/metadata/properties" ma:root="true" ma:fieldsID="4cd709335e4825edef04a25dce46ab45" ns2:_="" ns3:_="">
    <xsd:import namespace="2bded142-a925-49dc-b0db-d46152f1ba7f"/>
    <xsd:import namespace="d12ea79f-5c47-4990-acee-6a5620b4ff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ed142-a925-49dc-b0db-d46152f1ba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Tag immagine" ma:readOnly="false" ma:fieldId="{5cf76f15-5ced-4ddc-b409-7134ff3c332f}" ma:taxonomyMulti="true" ma:sspId="8dd9dabd-5e4c-4ef0-a902-b29552efd0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ea79f-5c47-4990-acee-6a5620b4ff1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bb386778-53fd-42de-888a-6cd8507a7574}" ma:internalName="TaxCatchAll" ma:showField="CatchAllData" ma:web="d12ea79f-5c47-4990-acee-6a5620b4ff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1E1DF7-2C59-4A1E-A418-080EDF784596}">
  <ds:schemaRefs>
    <ds:schemaRef ds:uri="http://schemas.microsoft.com/office/2006/metadata/properties"/>
    <ds:schemaRef ds:uri="http://schemas.microsoft.com/office/infopath/2007/PartnerControls"/>
    <ds:schemaRef ds:uri="d12ea79f-5c47-4990-acee-6a5620b4ff1b"/>
    <ds:schemaRef ds:uri="2bded142-a925-49dc-b0db-d46152f1ba7f"/>
  </ds:schemaRefs>
</ds:datastoreItem>
</file>

<file path=customXml/itemProps2.xml><?xml version="1.0" encoding="utf-8"?>
<ds:datastoreItem xmlns:ds="http://schemas.openxmlformats.org/officeDocument/2006/customXml" ds:itemID="{B5F744D9-B395-41D3-B151-4977DA64C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1F93D7-16C3-4F4B-94D5-DE863049E4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ed142-a925-49dc-b0db-d46152f1ba7f"/>
    <ds:schemaRef ds:uri="d12ea79f-5c47-4990-acee-6a5620b4f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569</Words>
  <Application>Microsoft Office PowerPoint</Application>
  <PresentationFormat>Presentazione su schermo (4:3)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di Office</vt:lpstr>
      <vt:lpstr>Presentazione standard di PowerPoint</vt:lpstr>
      <vt:lpstr>VOGLIAMO CREARE UNO STANDARD</vt:lpstr>
      <vt:lpstr>AMBITO NORMATIVO</vt:lpstr>
      <vt:lpstr>LA SINERGIA E L’INTEGRAZIONE</vt:lpstr>
      <vt:lpstr>SERVIZIO VALIDAZIONE DOCUMENTI  Validazione dei documenti sulla base di una policy condivisa</vt:lpstr>
      <vt:lpstr>LE AREE DI VALIDAZIONE</vt:lpstr>
      <vt:lpstr>FLUSSO DOCUMENTI VISTO DAL COMMITTENTE/RSPP/CSE</vt:lpstr>
      <vt:lpstr>FLUSSO DOCUMENTI VISTO DA IMPRESA AFFIDATARIA (MAIN CONTRACTOR)</vt:lpstr>
      <vt:lpstr>FLUSSO DOCUMENTI VISTO DA IMPRESA IN SUBAPPALTO</vt:lpstr>
      <vt:lpstr>SERVIZIO VALIDAZIONE DOCUMENTI  Le competenze del Team sono fondamentali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Zaratani</dc:creator>
  <cp:lastModifiedBy>Andrea Zaratani [ PiùSicurezza ]</cp:lastModifiedBy>
  <cp:revision>83</cp:revision>
  <dcterms:created xsi:type="dcterms:W3CDTF">2015-10-26T07:34:42Z</dcterms:created>
  <dcterms:modified xsi:type="dcterms:W3CDTF">2024-12-13T16:10:10Z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0x0101004B6A391CC708544D8C755F5B9F65FD0E</vt:lpwstr>
  </property>
  <property fmtid="{D5CDD505-2E9C-101B-9397-08002B2CF9AE}" pid="3" name="MediaServiceImageTags">
    <vt:lpwstr/>
  </property>
</Properties>
</file>