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Australia Influenza analysis 2008-2017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Presented by Matt Yang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D6EA-CC68-4923-9262-DED1A94F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3724"/>
            <a:ext cx="11029615" cy="2147467"/>
          </a:xfrm>
        </p:spPr>
        <p:txBody>
          <a:bodyPr/>
          <a:lstStyle/>
          <a:p>
            <a:r>
              <a:rPr lang="en-AU" dirty="0"/>
              <a:t>Section 1: Insights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D4E7-1DA2-4560-AF97-DE7C27AD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3128722"/>
            <a:ext cx="11029615" cy="600556"/>
          </a:xfrm>
        </p:spPr>
        <p:txBody>
          <a:bodyPr>
            <a:normAutofit/>
          </a:bodyPr>
          <a:lstStyle/>
          <a:p>
            <a:r>
              <a:rPr lang="en-AU" sz="2000" dirty="0"/>
              <a:t>1.2 Gender &amp; age group analysis</a:t>
            </a:r>
          </a:p>
        </p:txBody>
      </p:sp>
    </p:spTree>
    <p:extLst>
      <p:ext uri="{BB962C8B-B14F-4D97-AF65-F5344CB8AC3E}">
        <p14:creationId xmlns:p14="http://schemas.microsoft.com/office/powerpoint/2010/main" val="124405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confirmed cases are more on Female acr0ss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449249" y="1594770"/>
            <a:ext cx="51424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Insights &amp; Findings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6EFD4-58D3-4926-9809-0D3AFC69FB8F}"/>
              </a:ext>
            </a:extLst>
          </p:cNvPr>
          <p:cNvSpPr txBox="1"/>
          <p:nvPr/>
        </p:nvSpPr>
        <p:spPr>
          <a:xfrm>
            <a:off x="6658532" y="2099076"/>
            <a:ext cx="4933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Consistently higher total cases per 1,000 population for females than males.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Paired-sample t-test yields a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p-value 0.04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suggesting there is difference by gender.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00000"/>
                </a:solidFill>
                <a:latin typeface="Helvetica Neue"/>
              </a:rPr>
              <a:t>Cannot conclude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females are more vulnerable -&gt; females may seek medical support more actively.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Introduce Age Groups into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F55D12F-8E52-466D-B69D-C8331D0B16EA}"/>
              </a:ext>
            </a:extLst>
          </p:cNvPr>
          <p:cNvSpPr/>
          <p:nvPr/>
        </p:nvSpPr>
        <p:spPr>
          <a:xfrm rot="5400000">
            <a:off x="4185737" y="3568528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3BBD5E2-D331-4388-84BA-0B2CB96D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8" y="1507903"/>
            <a:ext cx="5337059" cy="46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Elder and young populations are major victims of influenza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553890" y="1779436"/>
            <a:ext cx="51424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Insights &amp; Findings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6EFD4-58D3-4926-9809-0D3AFC69FB8F}"/>
              </a:ext>
            </a:extLst>
          </p:cNvPr>
          <p:cNvSpPr txBox="1"/>
          <p:nvPr/>
        </p:nvSpPr>
        <p:spPr>
          <a:xfrm>
            <a:off x="6658532" y="2099076"/>
            <a:ext cx="48380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Young (14-) and Elder (70+) populations are more vulnerable to influenza (though they are more likely to seek medical help)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Elder population get more vulnerable over the years since 2009.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oung population are overa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ll getting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more protected.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Additional: Explore influence of different types of influenza on different age groups or gender.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F55D12F-8E52-466D-B69D-C8331D0B16EA}"/>
              </a:ext>
            </a:extLst>
          </p:cNvPr>
          <p:cNvSpPr/>
          <p:nvPr/>
        </p:nvSpPr>
        <p:spPr>
          <a:xfrm rot="5400000">
            <a:off x="4212371" y="3568528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AAE8C49-5375-49E4-A605-8BD12E66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4" y="1779436"/>
            <a:ext cx="5218187" cy="41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2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Young Male population are more vulnerable to influenza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8996A500-9340-4646-9F5E-9240E432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45" y="2053492"/>
            <a:ext cx="9413493" cy="4673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5FBBF-9DC1-4021-9EB9-03B41A0EDA32}"/>
              </a:ext>
            </a:extLst>
          </p:cNvPr>
          <p:cNvSpPr txBox="1"/>
          <p:nvPr/>
        </p:nvSpPr>
        <p:spPr>
          <a:xfrm>
            <a:off x="1386295" y="1280627"/>
            <a:ext cx="470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Safer conclusion -&gt; </a:t>
            </a:r>
            <a:r>
              <a:rPr lang="en-US" altLang="zh-CN" dirty="0"/>
              <a:t>young population are very likely to seek medical help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41DDD-CC60-459B-BA08-FD689A0D48B7}"/>
              </a:ext>
            </a:extLst>
          </p:cNvPr>
          <p:cNvSpPr txBox="1"/>
          <p:nvPr/>
        </p:nvSpPr>
        <p:spPr>
          <a:xfrm>
            <a:off x="6211308" y="1280628"/>
            <a:ext cx="470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pattern reverts for elder population after 2015</a:t>
            </a:r>
          </a:p>
        </p:txBody>
      </p:sp>
    </p:spTree>
    <p:extLst>
      <p:ext uri="{BB962C8B-B14F-4D97-AF65-F5344CB8AC3E}">
        <p14:creationId xmlns:p14="http://schemas.microsoft.com/office/powerpoint/2010/main" val="353285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D6EA-CC68-4923-9262-DED1A94F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3724"/>
            <a:ext cx="11029615" cy="2147467"/>
          </a:xfrm>
        </p:spPr>
        <p:txBody>
          <a:bodyPr/>
          <a:lstStyle/>
          <a:p>
            <a:r>
              <a:rPr lang="en-AU" dirty="0"/>
              <a:t>Section 1: Insights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D4E7-1DA2-4560-AF97-DE7C27AD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3128722"/>
            <a:ext cx="11029615" cy="600556"/>
          </a:xfrm>
        </p:spPr>
        <p:txBody>
          <a:bodyPr>
            <a:normAutofit/>
          </a:bodyPr>
          <a:lstStyle/>
          <a:p>
            <a:r>
              <a:rPr lang="en-AU" sz="2000" dirty="0"/>
              <a:t>1.3 State analysis</a:t>
            </a:r>
          </a:p>
        </p:txBody>
      </p:sp>
    </p:spTree>
    <p:extLst>
      <p:ext uri="{BB962C8B-B14F-4D97-AF65-F5344CB8AC3E}">
        <p14:creationId xmlns:p14="http://schemas.microsoft.com/office/powerpoint/2010/main" val="232123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 &amp; QLD are major sufferers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449249" y="1648038"/>
            <a:ext cx="51424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Insights &amp; Findings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6EFD4-58D3-4926-9809-0D3AFC69FB8F}"/>
              </a:ext>
            </a:extLst>
          </p:cNvPr>
          <p:cNvSpPr txBox="1"/>
          <p:nvPr/>
        </p:nvSpPr>
        <p:spPr>
          <a:xfrm>
            <a:off x="6658532" y="2152344"/>
            <a:ext cx="4933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SA and Qld generally suffered most from influenza seasons</a:t>
            </a:r>
            <a:r>
              <a:rPr lang="en-AU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NSW was getting more affected compared to other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Need more research to find out possible reasons (e.g. SA is more severe due to low temperature in winter)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F55D12F-8E52-466D-B69D-C8331D0B16EA}"/>
              </a:ext>
            </a:extLst>
          </p:cNvPr>
          <p:cNvSpPr/>
          <p:nvPr/>
        </p:nvSpPr>
        <p:spPr>
          <a:xfrm rot="5400000">
            <a:off x="4185737" y="3621796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24A5BBA-3BBA-4ACE-80A0-30D5AEE1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1648038"/>
            <a:ext cx="5028498" cy="431105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92BAED-CEB2-4BC5-83C0-166B1D4AB5FE}"/>
              </a:ext>
            </a:extLst>
          </p:cNvPr>
          <p:cNvSpPr/>
          <p:nvPr/>
        </p:nvSpPr>
        <p:spPr>
          <a:xfrm>
            <a:off x="639189" y="3052193"/>
            <a:ext cx="248578" cy="403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65534D-217C-41F9-B6D8-69F842DBD992}"/>
              </a:ext>
            </a:extLst>
          </p:cNvPr>
          <p:cNvSpPr/>
          <p:nvPr/>
        </p:nvSpPr>
        <p:spPr>
          <a:xfrm>
            <a:off x="640665" y="3541951"/>
            <a:ext cx="248578" cy="403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BDF8CF-2799-46D9-AFDB-C73028E2BA49}"/>
              </a:ext>
            </a:extLst>
          </p:cNvPr>
          <p:cNvCxnSpPr/>
          <p:nvPr/>
        </p:nvCxnSpPr>
        <p:spPr>
          <a:xfrm>
            <a:off x="1171853" y="2214487"/>
            <a:ext cx="29562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7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Influenza generally escalates first in Queensland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687555" y="1643133"/>
            <a:ext cx="51424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Insights &amp; Findings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6EFD4-58D3-4926-9809-0D3AFC69FB8F}"/>
              </a:ext>
            </a:extLst>
          </p:cNvPr>
          <p:cNvSpPr txBox="1"/>
          <p:nvPr/>
        </p:nvSpPr>
        <p:spPr>
          <a:xfrm>
            <a:off x="6896839" y="2182949"/>
            <a:ext cx="4933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8/10 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years QLD had the most confirmed cases in May.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No need to standardize on population -&gt; mostly clustering infection at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Again need more research to find out possible reasons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F55D12F-8E52-466D-B69D-C8331D0B16EA}"/>
              </a:ext>
            </a:extLst>
          </p:cNvPr>
          <p:cNvSpPr/>
          <p:nvPr/>
        </p:nvSpPr>
        <p:spPr>
          <a:xfrm rot="5400000">
            <a:off x="4548768" y="3700692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974CDC-9146-479A-8F07-A26F52FEF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02614"/>
              </p:ext>
            </p:extLst>
          </p:nvPr>
        </p:nvGraphicFramePr>
        <p:xfrm>
          <a:off x="361977" y="1989335"/>
          <a:ext cx="5570904" cy="407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363">
                  <a:extLst>
                    <a:ext uri="{9D8B030D-6E8A-4147-A177-3AD203B41FA5}">
                      <a16:colId xmlns:a16="http://schemas.microsoft.com/office/drawing/2014/main" val="4023457164"/>
                    </a:ext>
                  </a:extLst>
                </a:gridCol>
                <a:gridCol w="696363">
                  <a:extLst>
                    <a:ext uri="{9D8B030D-6E8A-4147-A177-3AD203B41FA5}">
                      <a16:colId xmlns:a16="http://schemas.microsoft.com/office/drawing/2014/main" val="3166152210"/>
                    </a:ext>
                  </a:extLst>
                </a:gridCol>
                <a:gridCol w="696363">
                  <a:extLst>
                    <a:ext uri="{9D8B030D-6E8A-4147-A177-3AD203B41FA5}">
                      <a16:colId xmlns:a16="http://schemas.microsoft.com/office/drawing/2014/main" val="1906996771"/>
                    </a:ext>
                  </a:extLst>
                </a:gridCol>
                <a:gridCol w="696363">
                  <a:extLst>
                    <a:ext uri="{9D8B030D-6E8A-4147-A177-3AD203B41FA5}">
                      <a16:colId xmlns:a16="http://schemas.microsoft.com/office/drawing/2014/main" val="4091944733"/>
                    </a:ext>
                  </a:extLst>
                </a:gridCol>
                <a:gridCol w="696363">
                  <a:extLst>
                    <a:ext uri="{9D8B030D-6E8A-4147-A177-3AD203B41FA5}">
                      <a16:colId xmlns:a16="http://schemas.microsoft.com/office/drawing/2014/main" val="124638809"/>
                    </a:ext>
                  </a:extLst>
                </a:gridCol>
                <a:gridCol w="696363">
                  <a:extLst>
                    <a:ext uri="{9D8B030D-6E8A-4147-A177-3AD203B41FA5}">
                      <a16:colId xmlns:a16="http://schemas.microsoft.com/office/drawing/2014/main" val="2691555223"/>
                    </a:ext>
                  </a:extLst>
                </a:gridCol>
                <a:gridCol w="696363">
                  <a:extLst>
                    <a:ext uri="{9D8B030D-6E8A-4147-A177-3AD203B41FA5}">
                      <a16:colId xmlns:a16="http://schemas.microsoft.com/office/drawing/2014/main" val="1590311474"/>
                    </a:ext>
                  </a:extLst>
                </a:gridCol>
                <a:gridCol w="696363">
                  <a:extLst>
                    <a:ext uri="{9D8B030D-6E8A-4147-A177-3AD203B41FA5}">
                      <a16:colId xmlns:a16="http://schemas.microsoft.com/office/drawing/2014/main" val="3623991602"/>
                    </a:ext>
                  </a:extLst>
                </a:gridCol>
              </a:tblGrid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dirty="0">
                          <a:effectLst/>
                        </a:rPr>
                        <a:t>State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NSW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NT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Qld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SA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Tas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Vic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WA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1765022372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dirty="0">
                          <a:effectLst/>
                        </a:rPr>
                        <a:t>Year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>
                        <a:effectLst/>
                      </a:endParaRP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>
                        <a:effectLst/>
                      </a:endParaRP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>
                        <a:effectLst/>
                      </a:endParaRP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>
                        <a:effectLst/>
                      </a:endParaRP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>
                        <a:effectLst/>
                      </a:endParaRP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>
                        <a:effectLst/>
                      </a:endParaRP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>
                        <a:effectLst/>
                      </a:endParaRP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4156191050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2008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90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106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6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6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34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1671641643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2009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412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31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256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219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14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884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85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675908541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2010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53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1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72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5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40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25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879512969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2011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151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4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275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147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27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105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23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2848993341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2012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191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34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238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94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4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97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119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1207842080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2013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166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11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249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148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164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77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1465455403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2014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272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520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137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21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294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140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52198147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2015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468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17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841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537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37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496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361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1423938440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2016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585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16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611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121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17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252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234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305880286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>
                          <a:effectLst/>
                        </a:rPr>
                        <a:t>2017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835</a:t>
                      </a:r>
                    </a:p>
                  </a:txBody>
                  <a:tcPr marL="76101" marR="76101" marT="38050" marB="3805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23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696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>
                          <a:effectLst/>
                        </a:rPr>
                        <a:t>410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32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466</a:t>
                      </a:r>
                    </a:p>
                  </a:txBody>
                  <a:tcPr marL="76101" marR="76101" marT="38050" marB="38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dirty="0">
                          <a:effectLst/>
                        </a:rPr>
                        <a:t>141</a:t>
                      </a:r>
                    </a:p>
                  </a:txBody>
                  <a:tcPr marL="76101" marR="76101" marT="38050" marB="38050" anchor="ctr"/>
                </a:tc>
                <a:extLst>
                  <a:ext uri="{0D108BD9-81ED-4DB2-BD59-A6C34878D82A}">
                    <a16:rowId xmlns:a16="http://schemas.microsoft.com/office/drawing/2014/main" val="11788056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3118DB-E104-4463-AD20-113055ACAA9E}"/>
              </a:ext>
            </a:extLst>
          </p:cNvPr>
          <p:cNvSpPr txBox="1"/>
          <p:nvPr/>
        </p:nvSpPr>
        <p:spPr>
          <a:xfrm>
            <a:off x="1006500" y="1544715"/>
            <a:ext cx="48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Absolute Case Count in May by Year and State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08391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D6EA-CC68-4923-9262-DED1A94F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3724"/>
            <a:ext cx="11029615" cy="2147467"/>
          </a:xfrm>
        </p:spPr>
        <p:txBody>
          <a:bodyPr/>
          <a:lstStyle/>
          <a:p>
            <a:r>
              <a:rPr lang="en-AU" dirty="0"/>
              <a:t>Section 2: </a:t>
            </a:r>
            <a:r>
              <a:rPr lang="en-US" altLang="zh-CN" dirty="0"/>
              <a:t>Predictive model for influenza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800A8-1AE5-45F7-BC7D-08D2A3CB3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36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Potential issues &amp; treatments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D1501-8136-4ECD-A41F-993B0A350150}"/>
              </a:ext>
            </a:extLst>
          </p:cNvPr>
          <p:cNvSpPr txBox="1"/>
          <p:nvPr/>
        </p:nvSpPr>
        <p:spPr>
          <a:xfrm>
            <a:off x="667307" y="1686759"/>
            <a:ext cx="52910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Main Issues for Predictive Modelling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369349" y="1686759"/>
            <a:ext cx="54227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Possible Treatments</a:t>
            </a:r>
            <a:endParaRPr lang="en-AU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A112D-8060-4D33-BEC9-D8681F2F6304}"/>
              </a:ext>
            </a:extLst>
          </p:cNvPr>
          <p:cNvSpPr txBox="1"/>
          <p:nvPr/>
        </p:nvSpPr>
        <p:spPr>
          <a:xfrm>
            <a:off x="6942337" y="2533546"/>
            <a:ext cx="4473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new features (future engineering) based on previous insights.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influenza cases have a rather stable pattern from 2010 to 2016 -&gt; use this period of data for modelling.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2016 data for both model selection and testing, then check whether the model can predict extreme situation in 2017.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F44804A-3DC4-4BCF-8D56-E374793E1276}"/>
              </a:ext>
            </a:extLst>
          </p:cNvPr>
          <p:cNvSpPr/>
          <p:nvPr/>
        </p:nvSpPr>
        <p:spPr>
          <a:xfrm rot="5400000">
            <a:off x="4305683" y="4016207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9A34A-3421-4E56-B1BB-B495F3E1934D}"/>
              </a:ext>
            </a:extLst>
          </p:cNvPr>
          <p:cNvSpPr txBox="1"/>
          <p:nvPr/>
        </p:nvSpPr>
        <p:spPr>
          <a:xfrm>
            <a:off x="1111187" y="2533546"/>
            <a:ext cx="4153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Attributes such as Sex, Age group and State will not directly help to forecast -&gt; very limited amount of data to use</a:t>
            </a:r>
          </a:p>
          <a:p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Prediction will be largely influenced by outbreaks of certain type of influenza or pandemic, such as 2009 and 2017.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Difference in influenza situation across years is large but the source of variation is hard to capture</a:t>
            </a:r>
          </a:p>
        </p:txBody>
      </p:sp>
    </p:spTree>
    <p:extLst>
      <p:ext uri="{BB962C8B-B14F-4D97-AF65-F5344CB8AC3E}">
        <p14:creationId xmlns:p14="http://schemas.microsoft.com/office/powerpoint/2010/main" val="751530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variable selection &amp; 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D1501-8136-4ECD-A41F-993B0A350150}"/>
              </a:ext>
            </a:extLst>
          </p:cNvPr>
          <p:cNvSpPr txBox="1"/>
          <p:nvPr/>
        </p:nvSpPr>
        <p:spPr>
          <a:xfrm>
            <a:off x="667307" y="1686759"/>
            <a:ext cx="52910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Choice of Response </a:t>
            </a:r>
            <a:r>
              <a:rPr lang="en-US" altLang="zh-CN" b="1" dirty="0"/>
              <a:t>Variable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369349" y="1686759"/>
            <a:ext cx="54227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Important </a:t>
            </a:r>
            <a:r>
              <a:rPr lang="en-US" altLang="zh-CN" b="1" dirty="0"/>
              <a:t>Features to Include</a:t>
            </a:r>
            <a:endParaRPr lang="en-AU" b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F44804A-3DC4-4BCF-8D56-E374793E1276}"/>
              </a:ext>
            </a:extLst>
          </p:cNvPr>
          <p:cNvSpPr/>
          <p:nvPr/>
        </p:nvSpPr>
        <p:spPr>
          <a:xfrm rot="5400000">
            <a:off x="4305683" y="4016207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9A34A-3421-4E56-B1BB-B495F3E1934D}"/>
              </a:ext>
            </a:extLst>
          </p:cNvPr>
          <p:cNvSpPr txBox="1"/>
          <p:nvPr/>
        </p:nvSpPr>
        <p:spPr>
          <a:xfrm>
            <a:off x="1022410" y="2528078"/>
            <a:ext cx="4206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Again predict the </a:t>
            </a:r>
            <a:r>
              <a:rPr lang="en-US" u="sng" dirty="0"/>
              <a:t>standardized infection rate</a:t>
            </a:r>
            <a:r>
              <a:rPr lang="en-US" dirty="0"/>
              <a:t> instead of absolute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Different types of influenza have different up and downs over the years -&gt; predict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Types into A, B, A(H3N2), and Other -&gt; Multioutput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Predict case per 1,000,000 population for good scale.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1A5346-FFC9-4AA4-BC14-66BFF4C9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67045"/>
              </p:ext>
            </p:extLst>
          </p:nvPr>
        </p:nvGraphicFramePr>
        <p:xfrm>
          <a:off x="6880870" y="2649046"/>
          <a:ext cx="4534630" cy="345138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534630">
                  <a:extLst>
                    <a:ext uri="{9D8B030D-6E8A-4147-A177-3AD203B41FA5}">
                      <a16:colId xmlns:a16="http://schemas.microsoft.com/office/drawing/2014/main" val="3853641570"/>
                    </a:ext>
                  </a:extLst>
                </a:gridCol>
              </a:tblGrid>
              <a:tr h="3888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sng" kern="1200" dirty="0">
                          <a:solidFill>
                            <a:schemeClr val="tx1"/>
                          </a:solidFill>
                        </a:rPr>
                        <a:t>Seasonality</a:t>
                      </a:r>
                      <a:endParaRPr lang="en-AU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9040901"/>
                  </a:ext>
                </a:extLst>
              </a:tr>
              <a:tr h="3888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>
                          <a:solidFill>
                            <a:schemeClr val="tx1"/>
                          </a:solidFill>
                        </a:rPr>
                        <a:t>Month (one-hot encoding)</a:t>
                      </a:r>
                      <a:endParaRPr lang="en-A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8876348"/>
                  </a:ext>
                </a:extLst>
              </a:tr>
              <a:tr h="388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Measure in the same month last year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4731940"/>
                  </a:ext>
                </a:extLst>
              </a:tr>
              <a:tr h="3888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sng" kern="1200" dirty="0">
                          <a:solidFill>
                            <a:schemeClr val="tx1"/>
                          </a:solidFill>
                        </a:rPr>
                        <a:t>Cyclic</a:t>
                      </a:r>
                      <a:endParaRPr lang="en-AU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4267737"/>
                  </a:ext>
                </a:extLst>
              </a:tr>
              <a:tr h="729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Binary indicator of whether last year was a historical peak of each influenza type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141289"/>
                  </a:ext>
                </a:extLst>
              </a:tr>
              <a:tr h="3888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sng" kern="1200" dirty="0">
                          <a:solidFill>
                            <a:schemeClr val="tx1"/>
                          </a:solidFill>
                        </a:rPr>
                        <a:t>Aggregating Effect</a:t>
                      </a:r>
                      <a:endParaRPr lang="en-AU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2105935"/>
                  </a:ext>
                </a:extLst>
              </a:tr>
              <a:tr h="388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Measure in the previous month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205448"/>
                  </a:ext>
                </a:extLst>
              </a:tr>
              <a:tr h="3888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tx1"/>
                          </a:solidFill>
                        </a:rPr>
                        <a:t>Population</a:t>
                      </a:r>
                      <a:endParaRPr lang="en-A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542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4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 of 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D1501-8136-4ECD-A41F-993B0A350150}"/>
              </a:ext>
            </a:extLst>
          </p:cNvPr>
          <p:cNvSpPr txBox="1"/>
          <p:nvPr/>
        </p:nvSpPr>
        <p:spPr>
          <a:xfrm>
            <a:off x="667307" y="1686759"/>
            <a:ext cx="52910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Get Useful Insights on Australia Influenza Situation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369349" y="1686759"/>
            <a:ext cx="54227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Understand the Ability of Forecasting Influenza Cases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D8EEF-DD4B-41E6-B59A-F42D523F7AD4}"/>
              </a:ext>
            </a:extLst>
          </p:cNvPr>
          <p:cNvSpPr txBox="1"/>
          <p:nvPr/>
        </p:nvSpPr>
        <p:spPr>
          <a:xfrm>
            <a:off x="982464" y="2254929"/>
            <a:ext cx="46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Guide investment decisions in medical and health area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ED938-1E48-41DE-9C2D-61AADB797BAC}"/>
              </a:ext>
            </a:extLst>
          </p:cNvPr>
          <p:cNvSpPr txBox="1"/>
          <p:nvPr/>
        </p:nvSpPr>
        <p:spPr>
          <a:xfrm>
            <a:off x="6852378" y="2246052"/>
            <a:ext cx="466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an internal alarming system to prepare for reserves / products and services during next pandemic</a:t>
            </a:r>
            <a:endParaRPr lang="en-AU" dirty="0"/>
          </a:p>
        </p:txBody>
      </p:sp>
      <p:pic>
        <p:nvPicPr>
          <p:cNvPr id="1026" name="Picture 2" descr="What makes a healthcare investment ethical? | nestegg">
            <a:extLst>
              <a:ext uri="{FF2B5EF4-FFF2-40B4-BE49-F238E27FC236}">
                <a16:creationId xmlns:a16="http://schemas.microsoft.com/office/drawing/2014/main" id="{677558AD-0797-4CC7-A0B3-A61157D1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77" y="3429000"/>
            <a:ext cx="4669523" cy="25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vestment in medical devices rises in the second quarter | Private Equity  Insights">
            <a:extLst>
              <a:ext uri="{FF2B5EF4-FFF2-40B4-BE49-F238E27FC236}">
                <a16:creationId xmlns:a16="http://schemas.microsoft.com/office/drawing/2014/main" id="{59DDDD36-7038-40C5-989F-CFC9668A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86" y="3429000"/>
            <a:ext cx="4660776" cy="25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KNN is the best model for 2016 influenza season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D1501-8136-4ECD-A41F-993B0A350150}"/>
              </a:ext>
            </a:extLst>
          </p:cNvPr>
          <p:cNvSpPr txBox="1"/>
          <p:nvPr/>
        </p:nvSpPr>
        <p:spPr>
          <a:xfrm>
            <a:off x="667307" y="1686759"/>
            <a:ext cx="52910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Modelling Results (for 2016 </a:t>
            </a:r>
            <a:r>
              <a:rPr lang="en-US" altLang="zh-CN" b="1" dirty="0"/>
              <a:t>Jun – Nov)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369349" y="1686759"/>
            <a:ext cx="54227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Insights &amp; Findings</a:t>
            </a:r>
            <a:endParaRPr lang="en-AU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A112D-8060-4D33-BEC9-D8681F2F6304}"/>
              </a:ext>
            </a:extLst>
          </p:cNvPr>
          <p:cNvSpPr txBox="1"/>
          <p:nvPr/>
        </p:nvSpPr>
        <p:spPr>
          <a:xfrm>
            <a:off x="6942337" y="2363492"/>
            <a:ext cx="4473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Like mentioned previously, we model for 2016 influenza season first, where KNN has the least total MAE.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Major error comes from underfitting the general type A influenza cases in the peak months (Aug &amp; Sep).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 expected, the model is not good at predicting 2017 influenza season, the total MAE jumps to 6909.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Sudden rise of cases in any particular year can influence the model a lot.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F44804A-3DC4-4BCF-8D56-E374793E1276}"/>
              </a:ext>
            </a:extLst>
          </p:cNvPr>
          <p:cNvSpPr/>
          <p:nvPr/>
        </p:nvSpPr>
        <p:spPr>
          <a:xfrm rot="5400000">
            <a:off x="4371665" y="4016207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1CAC9B-108F-47FF-961E-771368EC2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35344"/>
              </p:ext>
            </p:extLst>
          </p:nvPr>
        </p:nvGraphicFramePr>
        <p:xfrm>
          <a:off x="776498" y="2363492"/>
          <a:ext cx="4780922" cy="990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3740">
                  <a:extLst>
                    <a:ext uri="{9D8B030D-6E8A-4147-A177-3AD203B41FA5}">
                      <a16:colId xmlns:a16="http://schemas.microsoft.com/office/drawing/2014/main" val="4238428456"/>
                    </a:ext>
                  </a:extLst>
                </a:gridCol>
                <a:gridCol w="1063061">
                  <a:extLst>
                    <a:ext uri="{9D8B030D-6E8A-4147-A177-3AD203B41FA5}">
                      <a16:colId xmlns:a16="http://schemas.microsoft.com/office/drawing/2014/main" val="595113004"/>
                    </a:ext>
                  </a:extLst>
                </a:gridCol>
                <a:gridCol w="665178">
                  <a:extLst>
                    <a:ext uri="{9D8B030D-6E8A-4147-A177-3AD203B41FA5}">
                      <a16:colId xmlns:a16="http://schemas.microsoft.com/office/drawing/2014/main" val="2386949986"/>
                    </a:ext>
                  </a:extLst>
                </a:gridCol>
                <a:gridCol w="1049865">
                  <a:extLst>
                    <a:ext uri="{9D8B030D-6E8A-4147-A177-3AD203B41FA5}">
                      <a16:colId xmlns:a16="http://schemas.microsoft.com/office/drawing/2014/main" val="1663877529"/>
                    </a:ext>
                  </a:extLst>
                </a:gridCol>
                <a:gridCol w="1179078">
                  <a:extLst>
                    <a:ext uri="{9D8B030D-6E8A-4147-A177-3AD203B41FA5}">
                      <a16:colId xmlns:a16="http://schemas.microsoft.com/office/drawing/2014/main" val="39023309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kern="1200" dirty="0" err="1">
                          <a:solidFill>
                            <a:schemeClr val="tx1"/>
                          </a:solidFill>
                        </a:rPr>
                        <a:t>ElasticNet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kern="1200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en-AU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13512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kern="1200">
                          <a:solidFill>
                            <a:schemeClr val="tx1"/>
                          </a:solidFill>
                        </a:rPr>
                        <a:t>Total MAE</a:t>
                      </a:r>
                      <a:endParaRPr lang="en-AU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kern="1200">
                          <a:solidFill>
                            <a:schemeClr val="tx1"/>
                          </a:solidFill>
                        </a:rPr>
                        <a:t>8016</a:t>
                      </a:r>
                      <a:endParaRPr lang="en-AU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kern="1200" dirty="0">
                          <a:solidFill>
                            <a:schemeClr val="tx1"/>
                          </a:solidFill>
                        </a:rPr>
                        <a:t>1698</a:t>
                      </a:r>
                      <a:endParaRPr lang="en-AU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4336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2428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44228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355985-738E-4E39-B296-8C1946A1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80066"/>
              </p:ext>
            </p:extLst>
          </p:nvPr>
        </p:nvGraphicFramePr>
        <p:xfrm>
          <a:off x="776496" y="4086538"/>
          <a:ext cx="4894110" cy="21336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60628">
                  <a:extLst>
                    <a:ext uri="{9D8B030D-6E8A-4147-A177-3AD203B41FA5}">
                      <a16:colId xmlns:a16="http://schemas.microsoft.com/office/drawing/2014/main" val="3340002545"/>
                    </a:ext>
                  </a:extLst>
                </a:gridCol>
                <a:gridCol w="960628">
                  <a:extLst>
                    <a:ext uri="{9D8B030D-6E8A-4147-A177-3AD203B41FA5}">
                      <a16:colId xmlns:a16="http://schemas.microsoft.com/office/drawing/2014/main" val="1274804378"/>
                    </a:ext>
                  </a:extLst>
                </a:gridCol>
                <a:gridCol w="1270566">
                  <a:extLst>
                    <a:ext uri="{9D8B030D-6E8A-4147-A177-3AD203B41FA5}">
                      <a16:colId xmlns:a16="http://schemas.microsoft.com/office/drawing/2014/main" val="670735617"/>
                    </a:ext>
                  </a:extLst>
                </a:gridCol>
                <a:gridCol w="582072">
                  <a:extLst>
                    <a:ext uri="{9D8B030D-6E8A-4147-A177-3AD203B41FA5}">
                      <a16:colId xmlns:a16="http://schemas.microsoft.com/office/drawing/2014/main" val="367650597"/>
                    </a:ext>
                  </a:extLst>
                </a:gridCol>
                <a:gridCol w="1120216">
                  <a:extLst>
                    <a:ext uri="{9D8B030D-6E8A-4147-A177-3AD203B41FA5}">
                      <a16:colId xmlns:a16="http://schemas.microsoft.com/office/drawing/2014/main" val="3749592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n-A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>
                          <a:effectLst/>
                        </a:rPr>
                        <a:t>A(H3N2)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>
                          <a:effectLst/>
                        </a:rPr>
                        <a:t>A(unsubtyped)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>
                          <a:effectLst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8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Jun</a:t>
                      </a:r>
                      <a:endParaRPr lang="en-A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44.2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87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Jul</a:t>
                      </a:r>
                      <a:endParaRPr lang="en-A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-17.2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61.0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25.7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-6.5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94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Aug</a:t>
                      </a:r>
                      <a:endParaRPr lang="en-A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-88.5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-397.2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44.9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56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Sep</a:t>
                      </a:r>
                      <a:endParaRPr lang="en-A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-45.8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-598.2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-2.5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269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Oct</a:t>
                      </a:r>
                      <a:endParaRPr lang="en-A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28.0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163.1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51.9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31.7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134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Nov</a:t>
                      </a:r>
                      <a:endParaRPr lang="en-A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-31.3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-4.9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707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8B2BAB-C904-4DA2-8090-C6A7C1305DAC}"/>
              </a:ext>
            </a:extLst>
          </p:cNvPr>
          <p:cNvSpPr txBox="1"/>
          <p:nvPr/>
        </p:nvSpPr>
        <p:spPr>
          <a:xfrm>
            <a:off x="1466296" y="3747984"/>
            <a:ext cx="369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KNN Prediction True Error for Each Point</a:t>
            </a:r>
          </a:p>
        </p:txBody>
      </p:sp>
    </p:spTree>
    <p:extLst>
      <p:ext uri="{BB962C8B-B14F-4D97-AF65-F5344CB8AC3E}">
        <p14:creationId xmlns:p14="http://schemas.microsoft.com/office/powerpoint/2010/main" val="101573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D6EA-CC68-4923-9262-DED1A94F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3724"/>
            <a:ext cx="11029615" cy="2147467"/>
          </a:xfrm>
        </p:spPr>
        <p:txBody>
          <a:bodyPr/>
          <a:lstStyle/>
          <a:p>
            <a:r>
              <a:rPr lang="en-AU" dirty="0"/>
              <a:t>Section 3: Limitations &amp; future improvements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800A8-1AE5-45F7-BC7D-08D2A3CB3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69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of limitations &amp; 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D1501-8136-4ECD-A41F-993B0A350150}"/>
              </a:ext>
            </a:extLst>
          </p:cNvPr>
          <p:cNvSpPr txBox="1"/>
          <p:nvPr/>
        </p:nvSpPr>
        <p:spPr>
          <a:xfrm>
            <a:off x="667307" y="1686759"/>
            <a:ext cx="52910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Limitations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369349" y="1686759"/>
            <a:ext cx="54227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Improvements</a:t>
            </a:r>
            <a:endParaRPr lang="en-AU" b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F44804A-3DC4-4BCF-8D56-E374793E1276}"/>
              </a:ext>
            </a:extLst>
          </p:cNvPr>
          <p:cNvSpPr/>
          <p:nvPr/>
        </p:nvSpPr>
        <p:spPr>
          <a:xfrm rot="5400000">
            <a:off x="4433598" y="3674739"/>
            <a:ext cx="3545264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9A34A-3421-4E56-B1BB-B495F3E1934D}"/>
              </a:ext>
            </a:extLst>
          </p:cNvPr>
          <p:cNvSpPr txBox="1"/>
          <p:nvPr/>
        </p:nvSpPr>
        <p:spPr>
          <a:xfrm>
            <a:off x="1111187" y="2455127"/>
            <a:ext cx="4234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Sudden rise of influenza is very hard to predict and will largely influence the accuracy of prediction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Human activities and behaviours are not fully understood with given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Lack of information of other possible drivers on the variation of influenza cases. (</a:t>
            </a:r>
            <a:r>
              <a:rPr lang="en-AU" dirty="0" err="1"/>
              <a:t>e,g</a:t>
            </a:r>
            <a:r>
              <a:rPr lang="en-AU" dirty="0"/>
              <a:t>. use of vaccine)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6C327-F745-4DD4-BBBD-45688DD4D601}"/>
              </a:ext>
            </a:extLst>
          </p:cNvPr>
          <p:cNvSpPr txBox="1"/>
          <p:nvPr/>
        </p:nvSpPr>
        <p:spPr>
          <a:xfrm>
            <a:off x="2485748" y="5827156"/>
            <a:ext cx="7625918" cy="646331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u="sng" dirty="0"/>
              <a:t>Conclusion: </a:t>
            </a:r>
            <a:r>
              <a:rPr lang="en-AU" dirty="0"/>
              <a:t>It is very hard to find an accurate prediction model and we need to take care of hidden drivers in order to draw more solid insights.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8D03F-E770-4697-A860-6F5298B3E4D1}"/>
              </a:ext>
            </a:extLst>
          </p:cNvPr>
          <p:cNvSpPr txBox="1"/>
          <p:nvPr/>
        </p:nvSpPr>
        <p:spPr>
          <a:xfrm>
            <a:off x="7066624" y="2455127"/>
            <a:ext cx="4234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Get the data in longer period to consider trend and cyclic effect more accurately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Can potentially check more interactions (e.g. influenza situation by state, gender, age and type) with more data 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Try other predictive models such as gradient boosting families. </a:t>
            </a:r>
          </a:p>
        </p:txBody>
      </p:sp>
    </p:spTree>
    <p:extLst>
      <p:ext uri="{BB962C8B-B14F-4D97-AF65-F5344CB8AC3E}">
        <p14:creationId xmlns:p14="http://schemas.microsoft.com/office/powerpoint/2010/main" val="333143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A6B8-618F-4B97-9948-A395EFC70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5FB7E-60FE-484C-9065-406B3618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5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information &amp; Key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D1501-8136-4ECD-A41F-993B0A350150}"/>
              </a:ext>
            </a:extLst>
          </p:cNvPr>
          <p:cNvSpPr txBox="1"/>
          <p:nvPr/>
        </p:nvSpPr>
        <p:spPr>
          <a:xfrm>
            <a:off x="667307" y="1686759"/>
            <a:ext cx="52910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Individual Confirmed Influenza Cases 2008-2017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369349" y="1686759"/>
            <a:ext cx="54227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 Questions to be addressed</a:t>
            </a:r>
            <a:endParaRPr lang="en-AU" b="1" dirty="0"/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1E7EB6BB-CF5A-4CAE-BEAA-7EA4DF0CC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281" y="2304648"/>
            <a:ext cx="552350" cy="552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B1D6DA-7AA0-47AE-AD6E-F1EF2D7D080B}"/>
              </a:ext>
            </a:extLst>
          </p:cNvPr>
          <p:cNvSpPr txBox="1"/>
          <p:nvPr/>
        </p:nvSpPr>
        <p:spPr>
          <a:xfrm>
            <a:off x="1880876" y="2386331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of case recorded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B7185-3FEC-4511-963F-164F177D1B2C}"/>
              </a:ext>
            </a:extLst>
          </p:cNvPr>
          <p:cNvSpPr txBox="1"/>
          <p:nvPr/>
        </p:nvSpPr>
        <p:spPr>
          <a:xfrm>
            <a:off x="1880876" y="3105556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group the patient belongs 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8EDD15-FD89-46B6-9F56-98CC4758B011}"/>
              </a:ext>
            </a:extLst>
          </p:cNvPr>
          <p:cNvSpPr txBox="1"/>
          <p:nvPr/>
        </p:nvSpPr>
        <p:spPr>
          <a:xfrm>
            <a:off x="1880876" y="3824783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of the patient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6B87B-85EA-4EB0-9D4B-A76503DB4D31}"/>
              </a:ext>
            </a:extLst>
          </p:cNvPr>
          <p:cNvSpPr txBox="1"/>
          <p:nvPr/>
        </p:nvSpPr>
        <p:spPr>
          <a:xfrm>
            <a:off x="1880876" y="4544010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of residency of the patient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75FF6-8CC7-4078-93C7-FB69A3619D35}"/>
              </a:ext>
            </a:extLst>
          </p:cNvPr>
          <p:cNvSpPr txBox="1"/>
          <p:nvPr/>
        </p:nvSpPr>
        <p:spPr>
          <a:xfrm>
            <a:off x="1880876" y="5263237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Type/subtype of influenza infected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3211E-928A-4DBE-AE89-E8F3707C0D98}"/>
              </a:ext>
            </a:extLst>
          </p:cNvPr>
          <p:cNvSpPr txBox="1"/>
          <p:nvPr/>
        </p:nvSpPr>
        <p:spPr>
          <a:xfrm>
            <a:off x="1880876" y="5986447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Indigenous status of the patient</a:t>
            </a:r>
          </a:p>
        </p:txBody>
      </p:sp>
      <p:pic>
        <p:nvPicPr>
          <p:cNvPr id="11" name="Graphic 10" descr="Man with cane">
            <a:extLst>
              <a:ext uri="{FF2B5EF4-FFF2-40B4-BE49-F238E27FC236}">
                <a16:creationId xmlns:a16="http://schemas.microsoft.com/office/drawing/2014/main" id="{B4F96913-BE6F-4FDA-B439-82D2872D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5281" y="3007734"/>
            <a:ext cx="552351" cy="552351"/>
          </a:xfrm>
          <a:prstGeom prst="rect">
            <a:avLst/>
          </a:prstGeom>
        </p:spPr>
      </p:pic>
      <p:pic>
        <p:nvPicPr>
          <p:cNvPr id="26" name="Graphic 25" descr="Gender">
            <a:extLst>
              <a:ext uri="{FF2B5EF4-FFF2-40B4-BE49-F238E27FC236}">
                <a16:creationId xmlns:a16="http://schemas.microsoft.com/office/drawing/2014/main" id="{0001F1E7-452A-405D-AE52-08F09BC72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5280" y="3769799"/>
            <a:ext cx="552351" cy="552351"/>
          </a:xfrm>
          <a:prstGeom prst="rect">
            <a:avLst/>
          </a:prstGeom>
        </p:spPr>
      </p:pic>
      <p:pic>
        <p:nvPicPr>
          <p:cNvPr id="28" name="Graphic 27" descr="Australia">
            <a:extLst>
              <a:ext uri="{FF2B5EF4-FFF2-40B4-BE49-F238E27FC236}">
                <a16:creationId xmlns:a16="http://schemas.microsoft.com/office/drawing/2014/main" id="{5251DCE8-4A76-449D-A87C-C1C4109C5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5280" y="4478642"/>
            <a:ext cx="552352" cy="552352"/>
          </a:xfrm>
          <a:prstGeom prst="rect">
            <a:avLst/>
          </a:prstGeom>
        </p:spPr>
      </p:pic>
      <p:pic>
        <p:nvPicPr>
          <p:cNvPr id="30" name="Graphic 29" descr="Teepee">
            <a:extLst>
              <a:ext uri="{FF2B5EF4-FFF2-40B4-BE49-F238E27FC236}">
                <a16:creationId xmlns:a16="http://schemas.microsoft.com/office/drawing/2014/main" id="{CAD15A1A-B4EE-422F-99C0-6F53D34AFF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2026" y="5894936"/>
            <a:ext cx="552353" cy="552353"/>
          </a:xfrm>
          <a:prstGeom prst="rect">
            <a:avLst/>
          </a:prstGeom>
        </p:spPr>
      </p:pic>
      <p:pic>
        <p:nvPicPr>
          <p:cNvPr id="32" name="Graphic 31" descr="Covid-19">
            <a:extLst>
              <a:ext uri="{FF2B5EF4-FFF2-40B4-BE49-F238E27FC236}">
                <a16:creationId xmlns:a16="http://schemas.microsoft.com/office/drawing/2014/main" id="{59E1551C-E8A9-4BA1-AB8E-1208C3F434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2025" y="5125336"/>
            <a:ext cx="552353" cy="55235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04A112D-8060-4D33-BEC9-D8681F2F6304}"/>
              </a:ext>
            </a:extLst>
          </p:cNvPr>
          <p:cNvSpPr txBox="1"/>
          <p:nvPr/>
        </p:nvSpPr>
        <p:spPr>
          <a:xfrm>
            <a:off x="7066624" y="2533546"/>
            <a:ext cx="4234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did influenza cases change over the year? Are there similar patterns across different types of influenza viruses?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Is there any difference in influenza situation across different state, gender, age group and indigenous status?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Can we build a relative accurate model to predict influenza cases for the future?</a:t>
            </a:r>
            <a:endParaRPr lang="en-AU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F44804A-3DC4-4BCF-8D56-E374793E1276}"/>
              </a:ext>
            </a:extLst>
          </p:cNvPr>
          <p:cNvSpPr/>
          <p:nvPr/>
        </p:nvSpPr>
        <p:spPr>
          <a:xfrm rot="5400000">
            <a:off x="4372167" y="3993382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07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Immediate findings from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D1501-8136-4ECD-A41F-993B0A350150}"/>
              </a:ext>
            </a:extLst>
          </p:cNvPr>
          <p:cNvSpPr txBox="1"/>
          <p:nvPr/>
        </p:nvSpPr>
        <p:spPr>
          <a:xfrm>
            <a:off x="667307" y="1464815"/>
            <a:ext cx="529109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Type A Influenza (and its subtypes) is the most common influenza in Australia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369349" y="1464815"/>
            <a:ext cx="542277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Strong seasonality in Influenza outbreaks: start from Jun, peak at Aug &amp; Sep, and abate after Oct</a:t>
            </a:r>
            <a:endParaRPr lang="en-AU" b="1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F7CE50C-CFCB-4066-8D39-D8D48953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74" y="2309081"/>
            <a:ext cx="4618551" cy="432697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0732CC84-2048-4BEB-BCE1-D4F88DE5FF0F}"/>
              </a:ext>
            </a:extLst>
          </p:cNvPr>
          <p:cNvSpPr/>
          <p:nvPr/>
        </p:nvSpPr>
        <p:spPr>
          <a:xfrm>
            <a:off x="621443" y="3207056"/>
            <a:ext cx="498631" cy="1418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35128C8-78B1-47B5-8452-93D14475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70" y="2309080"/>
            <a:ext cx="4924045" cy="43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Issues with Data &amp; key assumptions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D1501-8136-4ECD-A41F-993B0A350150}"/>
              </a:ext>
            </a:extLst>
          </p:cNvPr>
          <p:cNvSpPr txBox="1"/>
          <p:nvPr/>
        </p:nvSpPr>
        <p:spPr>
          <a:xfrm>
            <a:off x="667307" y="1686759"/>
            <a:ext cx="52910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Main Issues with the Influenza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369349" y="1686759"/>
            <a:ext cx="54227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Assumptions</a:t>
            </a:r>
            <a:endParaRPr lang="en-AU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A112D-8060-4D33-BEC9-D8681F2F6304}"/>
              </a:ext>
            </a:extLst>
          </p:cNvPr>
          <p:cNvSpPr txBox="1"/>
          <p:nvPr/>
        </p:nvSpPr>
        <p:spPr>
          <a:xfrm>
            <a:off x="7066624" y="2533546"/>
            <a:ext cx="4234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Population is relatively constant within each year. (Gather data from ABS)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Gender and Age structure is similar across states.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People’s behaviors and the medical condition in each state is similar.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AU" dirty="0"/>
              <a:t>The young population (14 years old or lower) and elder population (70+) are very likely to seek medical support if they are infected.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F44804A-3DC4-4BCF-8D56-E374793E1276}"/>
              </a:ext>
            </a:extLst>
          </p:cNvPr>
          <p:cNvSpPr/>
          <p:nvPr/>
        </p:nvSpPr>
        <p:spPr>
          <a:xfrm rot="5400000">
            <a:off x="4372167" y="3993382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9A34A-3421-4E56-B1BB-B495F3E1934D}"/>
              </a:ext>
            </a:extLst>
          </p:cNvPr>
          <p:cNvSpPr txBox="1"/>
          <p:nvPr/>
        </p:nvSpPr>
        <p:spPr>
          <a:xfrm>
            <a:off x="1111187" y="2533546"/>
            <a:ext cx="4234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Need additional population data to calculate the infection rate </a:t>
            </a:r>
            <a:r>
              <a:rPr lang="en-AU" b="1" u="sng" dirty="0"/>
              <a:t>instead of absolute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Only patients who sought medical support can have case confirmed and therefore recorded -&gt; the data is </a:t>
            </a:r>
            <a:r>
              <a:rPr lang="en-AU" b="1" u="sng" dirty="0"/>
              <a:t>not fully representative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dataset </a:t>
            </a:r>
            <a:r>
              <a:rPr lang="en-AU" b="1" u="sng" dirty="0"/>
              <a:t>lacks information on human interventions</a:t>
            </a:r>
            <a:r>
              <a:rPr lang="en-AU" b="1" dirty="0"/>
              <a:t> </a:t>
            </a:r>
            <a:r>
              <a:rPr lang="en-AU" dirty="0"/>
              <a:t>and activities (such as the use of  vaccines and rising public awareness)</a:t>
            </a:r>
          </a:p>
        </p:txBody>
      </p:sp>
    </p:spTree>
    <p:extLst>
      <p:ext uri="{BB962C8B-B14F-4D97-AF65-F5344CB8AC3E}">
        <p14:creationId xmlns:p14="http://schemas.microsoft.com/office/powerpoint/2010/main" val="64712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D6EA-CC68-4923-9262-DED1A94F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3724"/>
            <a:ext cx="11029615" cy="2147467"/>
          </a:xfrm>
        </p:spPr>
        <p:txBody>
          <a:bodyPr/>
          <a:lstStyle/>
          <a:p>
            <a:r>
              <a:rPr lang="en-AU" dirty="0"/>
              <a:t>Section 1: Insights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D4E7-1DA2-4560-AF97-DE7C27AD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3128722"/>
            <a:ext cx="11029615" cy="600556"/>
          </a:xfrm>
        </p:spPr>
        <p:txBody>
          <a:bodyPr>
            <a:normAutofit/>
          </a:bodyPr>
          <a:lstStyle/>
          <a:p>
            <a:r>
              <a:rPr lang="en-AU" sz="2000" dirty="0"/>
              <a:t>1.1 Overall Trend analysis &amp; Influenza type analysis</a:t>
            </a:r>
          </a:p>
        </p:txBody>
      </p:sp>
    </p:spTree>
    <p:extLst>
      <p:ext uri="{BB962C8B-B14F-4D97-AF65-F5344CB8AC3E}">
        <p14:creationId xmlns:p14="http://schemas.microsoft.com/office/powerpoint/2010/main" val="68199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 Increasing trend with cyclical effect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422615" y="1434970"/>
            <a:ext cx="51424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Insights &amp; Findings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A61BEFE-EE5A-4C4D-AF67-2C7C947D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35" y="1358279"/>
            <a:ext cx="4486665" cy="467869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037B2555-1235-45DC-A28D-F8631904699D}"/>
              </a:ext>
            </a:extLst>
          </p:cNvPr>
          <p:cNvSpPr/>
          <p:nvPr/>
        </p:nvSpPr>
        <p:spPr>
          <a:xfrm rot="16200000">
            <a:off x="2527772" y="5598824"/>
            <a:ext cx="399740" cy="1131945"/>
          </a:xfrm>
          <a:prstGeom prst="leftBrace">
            <a:avLst>
              <a:gd name="adj1" fmla="val 8333"/>
              <a:gd name="adj2" fmla="val 492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CB3A134-FD6F-4074-92ED-3A60A249C841}"/>
              </a:ext>
            </a:extLst>
          </p:cNvPr>
          <p:cNvSpPr/>
          <p:nvPr/>
        </p:nvSpPr>
        <p:spPr>
          <a:xfrm rot="16200000">
            <a:off x="3755708" y="5598824"/>
            <a:ext cx="399740" cy="1131945"/>
          </a:xfrm>
          <a:prstGeom prst="leftBrace">
            <a:avLst>
              <a:gd name="adj1" fmla="val 8333"/>
              <a:gd name="adj2" fmla="val 492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3671-16DB-49ED-836D-DC67F5765858}"/>
              </a:ext>
            </a:extLst>
          </p:cNvPr>
          <p:cNvSpPr txBox="1"/>
          <p:nvPr/>
        </p:nvSpPr>
        <p:spPr>
          <a:xfrm>
            <a:off x="2475203" y="6364049"/>
            <a:ext cx="175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some cyclical effect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6EFD4-58D3-4926-9809-0D3AFC69FB8F}"/>
              </a:ext>
            </a:extLst>
          </p:cNvPr>
          <p:cNvSpPr txBox="1"/>
          <p:nvPr/>
        </p:nvSpPr>
        <p:spPr>
          <a:xfrm>
            <a:off x="6631898" y="1939276"/>
            <a:ext cx="49331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verall increasing trend in influenza cases in Australia.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annot just simply tell the absolute severity -&gt; No information such as the changes in testing policies, awareness campaigns,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yclic trend from 2010 to 2016: the cases/1,000 pop increased by 2 years then drop the next year after.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One possible reason is human intervention (e.g. R&amp;D for vaccines, level of attention) has a 2-year cycle but each response is only effective for 1 year.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81094C-2D38-4742-ACD8-86DA8EEFEA14}"/>
              </a:ext>
            </a:extLst>
          </p:cNvPr>
          <p:cNvSpPr/>
          <p:nvPr/>
        </p:nvSpPr>
        <p:spPr>
          <a:xfrm>
            <a:off x="4811694" y="1695635"/>
            <a:ext cx="314969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F55D12F-8E52-466D-B69D-C8331D0B16EA}"/>
              </a:ext>
            </a:extLst>
          </p:cNvPr>
          <p:cNvSpPr/>
          <p:nvPr/>
        </p:nvSpPr>
        <p:spPr>
          <a:xfrm rot="5400000">
            <a:off x="4150225" y="3568528"/>
            <a:ext cx="3756427" cy="450998"/>
          </a:xfrm>
          <a:prstGeom prst="triangle">
            <a:avLst>
              <a:gd name="adj" fmla="val 5046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17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 Type A Influenza is the main driver of trend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422615" y="1434970"/>
            <a:ext cx="51424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Insights &amp; Findings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6EFD4-58D3-4926-9809-0D3AFC69FB8F}"/>
              </a:ext>
            </a:extLst>
          </p:cNvPr>
          <p:cNvSpPr txBox="1"/>
          <p:nvPr/>
        </p:nvSpPr>
        <p:spPr>
          <a:xfrm>
            <a:off x="6631898" y="1939276"/>
            <a:ext cx="4933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Trend of general type A influenza 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≈ 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Overall Influenza Trend.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Except for 2009 A(H1N1) Pandemic &amp; 2016 type 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B outbreak.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81094C-2D38-4742-ACD8-86DA8EEFEA14}"/>
              </a:ext>
            </a:extLst>
          </p:cNvPr>
          <p:cNvSpPr/>
          <p:nvPr/>
        </p:nvSpPr>
        <p:spPr>
          <a:xfrm>
            <a:off x="4811694" y="1695635"/>
            <a:ext cx="36398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CD8B48C-B12C-4371-AEB6-797EC15E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9" y="1547528"/>
            <a:ext cx="5763780" cy="463906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AEF7B9D-D07A-4FB5-A057-14481F303AD1}"/>
              </a:ext>
            </a:extLst>
          </p:cNvPr>
          <p:cNvSpPr/>
          <p:nvPr/>
        </p:nvSpPr>
        <p:spPr>
          <a:xfrm>
            <a:off x="3657597" y="3840427"/>
            <a:ext cx="314969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0CBFD6-14A6-4BFD-8DE6-24439AA4DBBA}"/>
              </a:ext>
            </a:extLst>
          </p:cNvPr>
          <p:cNvSpPr/>
          <p:nvPr/>
        </p:nvSpPr>
        <p:spPr>
          <a:xfrm>
            <a:off x="1279861" y="4493581"/>
            <a:ext cx="314969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CA1895-C10D-42BE-A76D-E80A1B16352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37346" y="3653725"/>
            <a:ext cx="231656" cy="8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802A43-4364-4998-A74E-2F0D0007BB7D}"/>
              </a:ext>
            </a:extLst>
          </p:cNvPr>
          <p:cNvSpPr txBox="1"/>
          <p:nvPr/>
        </p:nvSpPr>
        <p:spPr>
          <a:xfrm>
            <a:off x="1180730" y="3130505"/>
            <a:ext cx="1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2009 </a:t>
            </a:r>
            <a:r>
              <a:rPr lang="en-US" altLang="zh-CN" sz="1400" b="1" dirty="0"/>
              <a:t>H1N1 Pandemic</a:t>
            </a:r>
            <a:endParaRPr lang="en-AU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331FF2-1FE4-43D2-8220-3A90479A8248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444536" y="2849732"/>
            <a:ext cx="370546" cy="99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BC203E-F203-4CF9-BABF-72853499779D}"/>
              </a:ext>
            </a:extLst>
          </p:cNvPr>
          <p:cNvSpPr txBox="1"/>
          <p:nvPr/>
        </p:nvSpPr>
        <p:spPr>
          <a:xfrm>
            <a:off x="2583813" y="2508006"/>
            <a:ext cx="148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Type B Outbreak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7456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4" y="631135"/>
            <a:ext cx="11029616" cy="54071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Human intervention suppresses influenza after historical peak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DEB0-0EC3-44BD-A25B-3B12E75A4F8B}"/>
              </a:ext>
            </a:extLst>
          </p:cNvPr>
          <p:cNvSpPr txBox="1"/>
          <p:nvPr/>
        </p:nvSpPr>
        <p:spPr>
          <a:xfrm>
            <a:off x="6422615" y="1434970"/>
            <a:ext cx="514246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Insights &amp; Findings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54684D2-987C-4B64-B5E1-0BB5BC18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0" y="1514236"/>
            <a:ext cx="5715012" cy="46390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5F2D22-0F67-48EA-AB0C-CCEB9E303362}"/>
              </a:ext>
            </a:extLst>
          </p:cNvPr>
          <p:cNvSpPr txBox="1"/>
          <p:nvPr/>
        </p:nvSpPr>
        <p:spPr>
          <a:xfrm>
            <a:off x="6631898" y="1939276"/>
            <a:ext cx="4783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Trend of general type A influenza 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≈ 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Overall Influenza Trend.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Except for 2009 A(H1N1) Pandemic &amp; 2016 type 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B outbreak.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New historical peak in one year -&gt; suppressed in the following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Intuitive as people get more alerted in a peak year and take actions to prevent.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Only exception is still 2017, where type A influenza worsened even more after a peak in 2016.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1B7991-D1FD-4EFC-9F6F-29A9D8BEB3AF}"/>
              </a:ext>
            </a:extLst>
          </p:cNvPr>
          <p:cNvSpPr/>
          <p:nvPr/>
        </p:nvSpPr>
        <p:spPr>
          <a:xfrm>
            <a:off x="1350883" y="4884199"/>
            <a:ext cx="211588" cy="229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ADAE70-9996-435E-8902-1A6B1C51FABD}"/>
              </a:ext>
            </a:extLst>
          </p:cNvPr>
          <p:cNvSpPr/>
          <p:nvPr/>
        </p:nvSpPr>
        <p:spPr>
          <a:xfrm>
            <a:off x="2550848" y="4708126"/>
            <a:ext cx="211588" cy="229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5D72B3-E2AA-44AB-A7C6-3FB0397F8773}"/>
              </a:ext>
            </a:extLst>
          </p:cNvPr>
          <p:cNvSpPr/>
          <p:nvPr/>
        </p:nvSpPr>
        <p:spPr>
          <a:xfrm>
            <a:off x="3332166" y="4210976"/>
            <a:ext cx="211588" cy="229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A12876-7799-40D8-9205-87244666E296}"/>
              </a:ext>
            </a:extLst>
          </p:cNvPr>
          <p:cNvSpPr/>
          <p:nvPr/>
        </p:nvSpPr>
        <p:spPr>
          <a:xfrm>
            <a:off x="3731578" y="3833768"/>
            <a:ext cx="211588" cy="229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28B2D-5FB8-4398-9638-9433B88D2AE9}"/>
              </a:ext>
            </a:extLst>
          </p:cNvPr>
          <p:cNvCxnSpPr/>
          <p:nvPr/>
        </p:nvCxnSpPr>
        <p:spPr>
          <a:xfrm>
            <a:off x="1633491" y="4998868"/>
            <a:ext cx="195309" cy="2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75F863-3E2C-4BA0-BDA3-963F68C21B7E}"/>
              </a:ext>
            </a:extLst>
          </p:cNvPr>
          <p:cNvCxnSpPr/>
          <p:nvPr/>
        </p:nvCxnSpPr>
        <p:spPr>
          <a:xfrm>
            <a:off x="2801198" y="4786544"/>
            <a:ext cx="195309" cy="2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F0802-9D18-4342-A390-C8A01CAB4A12}"/>
              </a:ext>
            </a:extLst>
          </p:cNvPr>
          <p:cNvCxnSpPr/>
          <p:nvPr/>
        </p:nvCxnSpPr>
        <p:spPr>
          <a:xfrm>
            <a:off x="3525994" y="4495802"/>
            <a:ext cx="195309" cy="2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0AF66C-858E-4701-87F8-D0FC781FF196}"/>
              </a:ext>
            </a:extLst>
          </p:cNvPr>
          <p:cNvCxnSpPr>
            <a:cxnSpLocks/>
          </p:cNvCxnSpPr>
          <p:nvPr/>
        </p:nvCxnSpPr>
        <p:spPr>
          <a:xfrm>
            <a:off x="3968905" y="4057930"/>
            <a:ext cx="266329" cy="82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{F126CD97-005A-4B30-9D21-3BE9DC61241F}tf67061901_win32</Template>
  <TotalTime>523</TotalTime>
  <Words>1482</Words>
  <Application>Microsoft Office PowerPoint</Application>
  <PresentationFormat>Widescreen</PresentationFormat>
  <Paragraphs>305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Neue</vt:lpstr>
      <vt:lpstr>Arial</vt:lpstr>
      <vt:lpstr>Franklin Gothic Book</vt:lpstr>
      <vt:lpstr>Franklin Gothic Demi</vt:lpstr>
      <vt:lpstr>Gill Sans MT</vt:lpstr>
      <vt:lpstr>Wingdings 2</vt:lpstr>
      <vt:lpstr>DividendVTI</vt:lpstr>
      <vt:lpstr>Australia Influenza analysis 2008-2017</vt:lpstr>
      <vt:lpstr>Purpose of analysis </vt:lpstr>
      <vt:lpstr>Data information &amp; Key Questions</vt:lpstr>
      <vt:lpstr>Immediate findings from data</vt:lpstr>
      <vt:lpstr>Issues with Data &amp; key assumptions</vt:lpstr>
      <vt:lpstr>Section 1: Insights exploration</vt:lpstr>
      <vt:lpstr>Overall Increasing trend with cyclical effect</vt:lpstr>
      <vt:lpstr>General Type A Influenza is the main driver of trend</vt:lpstr>
      <vt:lpstr>Human intervention suppresses influenza after historical peak</vt:lpstr>
      <vt:lpstr>Section 1: Insights exploration</vt:lpstr>
      <vt:lpstr>Total confirmed cases are more on Female acr0ss years</vt:lpstr>
      <vt:lpstr>Elder and young populations are major victims of influenza</vt:lpstr>
      <vt:lpstr>Young Male population are more vulnerable to influenza</vt:lpstr>
      <vt:lpstr>Section 1: Insights exploration</vt:lpstr>
      <vt:lpstr>SA &amp; QLD are major sufferers</vt:lpstr>
      <vt:lpstr>Influenza generally escalates first in Queensland</vt:lpstr>
      <vt:lpstr>Section 2: Predictive model for influenza</vt:lpstr>
      <vt:lpstr>Potential issues &amp; treatments</vt:lpstr>
      <vt:lpstr>Response variable selection &amp; feature engineering</vt:lpstr>
      <vt:lpstr>KNN is the best model for 2016 influenza season</vt:lpstr>
      <vt:lpstr>Section 3: Limitations &amp; future improvements</vt:lpstr>
      <vt:lpstr>Summary of limitations &amp;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Influenza analysis 2008-2017</dc:title>
  <dc:creator>Matt Yang</dc:creator>
  <cp:lastModifiedBy>Matt Yang</cp:lastModifiedBy>
  <cp:revision>30</cp:revision>
  <dcterms:created xsi:type="dcterms:W3CDTF">2020-11-23T17:46:42Z</dcterms:created>
  <dcterms:modified xsi:type="dcterms:W3CDTF">2021-08-14T05:40:01Z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