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67"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868D"/>
    <a:srgbClr val="188193"/>
    <a:srgbClr val="35948E"/>
    <a:srgbClr val="0C2135"/>
    <a:srgbClr val="A5978A"/>
    <a:srgbClr val="DA6F29"/>
    <a:srgbClr val="0D2772"/>
    <a:srgbClr val="BFB7C3"/>
    <a:srgbClr val="1A4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8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DDCB-6027-CDAC-3E09-75D49D4B9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F16EE1AC-CFAF-4B02-A621-0A13C519F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1189FF4F-FD72-3182-558A-ACBDCB86A53D}"/>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5" name="Footer Placeholder 4">
            <a:extLst>
              <a:ext uri="{FF2B5EF4-FFF2-40B4-BE49-F238E27FC236}">
                <a16:creationId xmlns:a16="http://schemas.microsoft.com/office/drawing/2014/main" id="{A16B09E9-C146-590B-3BB8-F3B6E774329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A7DF8A9-3521-9CD4-3270-B3AF9FEC118C}"/>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25192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44EC-BE14-995D-0D78-532632A178E3}"/>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6005418C-069E-3D12-2811-A92D4450B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A6FEAF8-4416-00A4-415F-EEA0EB45AE8B}"/>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5" name="Footer Placeholder 4">
            <a:extLst>
              <a:ext uri="{FF2B5EF4-FFF2-40B4-BE49-F238E27FC236}">
                <a16:creationId xmlns:a16="http://schemas.microsoft.com/office/drawing/2014/main" id="{0192D1B9-92B2-D94D-A003-B3A015F13BE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7C65A49-630A-5891-4466-324B5A6DDD98}"/>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238492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252CC-3FF4-617B-DD54-6E9DF23BA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F18A0CE-9599-D07F-6739-FA8A462FF7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A3009C9-C90D-0DA8-E068-51A842ECD396}"/>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5" name="Footer Placeholder 4">
            <a:extLst>
              <a:ext uri="{FF2B5EF4-FFF2-40B4-BE49-F238E27FC236}">
                <a16:creationId xmlns:a16="http://schemas.microsoft.com/office/drawing/2014/main" id="{EF297EBE-B7B5-D5D4-112D-B184BB16643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504FE08-1C6E-FC9F-842A-EFA7ACCD33DA}"/>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314905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325-F675-8445-4E3C-67E10D3F4AC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2A723B3-FE39-D731-E9D4-700EBCAF4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C4624C7-6318-A145-47BA-C95DC0A8D40E}"/>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5" name="Footer Placeholder 4">
            <a:extLst>
              <a:ext uri="{FF2B5EF4-FFF2-40B4-BE49-F238E27FC236}">
                <a16:creationId xmlns:a16="http://schemas.microsoft.com/office/drawing/2014/main" id="{8E3AD6E0-9719-77FE-C46A-C3DC94220F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1F5490E-93D0-88F3-0DF9-108FDAAC32F9}"/>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313422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EACA-5A63-C60C-2EE2-F848207D6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4C3150A6-179D-4778-6316-1475D8568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42BC5-24D1-019A-999C-E4835BE6EDF9}"/>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5" name="Footer Placeholder 4">
            <a:extLst>
              <a:ext uri="{FF2B5EF4-FFF2-40B4-BE49-F238E27FC236}">
                <a16:creationId xmlns:a16="http://schemas.microsoft.com/office/drawing/2014/main" id="{3DA660BA-E71D-C97B-2A3B-1FE216342B0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4D5FBED-0F8B-BDE5-C6D2-38E77F905E4B}"/>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17878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CFE-EC34-3E77-0BA1-E461DB198E6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20205B8-4577-A0C5-B002-30B58FFC6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305FF8BE-9DF7-11FB-217E-4335B8DC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D7277B6-7509-EF9F-B86F-09FDD9966A75}"/>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6" name="Footer Placeholder 5">
            <a:extLst>
              <a:ext uri="{FF2B5EF4-FFF2-40B4-BE49-F238E27FC236}">
                <a16:creationId xmlns:a16="http://schemas.microsoft.com/office/drawing/2014/main" id="{56B76A59-AD6E-CAA3-32CA-BEE7D9A9327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561AC14-654F-4B1E-E833-0EDE436472C5}"/>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57335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FF06-C1D5-1A5E-3FD9-686253AA2EC2}"/>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C974479E-FD46-C400-34B1-91326959E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2AB111-A9AC-449E-99BD-7B9F36F1DC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B532C4E3-0381-04D8-465C-42183B05E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C1F68-EC22-0C3A-42B9-5EC00C4C58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FA7EE69A-E49B-DD08-9589-DD20D899E24B}"/>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8" name="Footer Placeholder 7">
            <a:extLst>
              <a:ext uri="{FF2B5EF4-FFF2-40B4-BE49-F238E27FC236}">
                <a16:creationId xmlns:a16="http://schemas.microsoft.com/office/drawing/2014/main" id="{4DC162B7-BEFF-03BE-0984-221220B5CF3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D7A92B08-B938-1ABA-655D-2C067B5054D3}"/>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367509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CEC1-7E85-0CA7-BEF7-BE3955002F74}"/>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C43145C2-06FC-C862-C8DB-A7E91B9BDFE1}"/>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4" name="Footer Placeholder 3">
            <a:extLst>
              <a:ext uri="{FF2B5EF4-FFF2-40B4-BE49-F238E27FC236}">
                <a16:creationId xmlns:a16="http://schemas.microsoft.com/office/drawing/2014/main" id="{3218D530-DAE2-2600-5B1D-9A21EACD9BC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0C748229-232A-B646-E4DC-0FA037E9B9CB}"/>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91296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8C490-0C3F-AF7F-1BC1-395E0898C5A1}"/>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3" name="Footer Placeholder 2">
            <a:extLst>
              <a:ext uri="{FF2B5EF4-FFF2-40B4-BE49-F238E27FC236}">
                <a16:creationId xmlns:a16="http://schemas.microsoft.com/office/drawing/2014/main" id="{4096D25F-5864-67DC-7152-B57063AFBD8C}"/>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AE973EBE-5BE1-5713-73C3-C1CBC30173C7}"/>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128291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9D78-3D0D-985E-5A1E-52C77BA6B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27B7312-B482-CEA2-03F4-729152C4F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10C629EE-33D1-5996-6AAF-E9F5B5C18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F8B6C-EE66-5A34-0ACD-B7A8BC9AD127}"/>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6" name="Footer Placeholder 5">
            <a:extLst>
              <a:ext uri="{FF2B5EF4-FFF2-40B4-BE49-F238E27FC236}">
                <a16:creationId xmlns:a16="http://schemas.microsoft.com/office/drawing/2014/main" id="{E933F2D9-B586-A5A0-1CBA-D95EF50DD25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4F8F1A7-957D-E7BB-8098-E3058C0BE77B}"/>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31817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B092-38D4-6C1C-1B2F-9A5FB75B8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80BC8FB-5F02-5B71-3524-1F5925EAD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12D74F0-8223-54E1-04A3-B6B16FF4F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52315-EB3F-5638-F719-3E36ABC124FB}"/>
              </a:ext>
            </a:extLst>
          </p:cNvPr>
          <p:cNvSpPr>
            <a:spLocks noGrp="1"/>
          </p:cNvSpPr>
          <p:nvPr>
            <p:ph type="dt" sz="half" idx="10"/>
          </p:nvPr>
        </p:nvSpPr>
        <p:spPr/>
        <p:txBody>
          <a:bodyPr/>
          <a:lstStyle/>
          <a:p>
            <a:fld id="{E77996EB-67CC-4C20-933B-EBDBF0720077}" type="datetimeFigureOut">
              <a:rPr lang="it-IT" smtClean="0"/>
              <a:t>10/02/2024</a:t>
            </a:fld>
            <a:endParaRPr lang="it-IT"/>
          </a:p>
        </p:txBody>
      </p:sp>
      <p:sp>
        <p:nvSpPr>
          <p:cNvPr id="6" name="Footer Placeholder 5">
            <a:extLst>
              <a:ext uri="{FF2B5EF4-FFF2-40B4-BE49-F238E27FC236}">
                <a16:creationId xmlns:a16="http://schemas.microsoft.com/office/drawing/2014/main" id="{DE70586F-F666-616B-4942-BFF563DE06B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CF42EB8-A089-1272-145E-F9B836472972}"/>
              </a:ext>
            </a:extLst>
          </p:cNvPr>
          <p:cNvSpPr>
            <a:spLocks noGrp="1"/>
          </p:cNvSpPr>
          <p:nvPr>
            <p:ph type="sldNum" sz="quarter" idx="12"/>
          </p:nvPr>
        </p:nvSpPr>
        <p:spPr/>
        <p:txBody>
          <a:bodyPr/>
          <a:lstStyle/>
          <a:p>
            <a:fld id="{FC8F4190-2597-475A-8338-4C86CF135262}" type="slidenum">
              <a:rPr lang="it-IT" smtClean="0"/>
              <a:t>‹N›</a:t>
            </a:fld>
            <a:endParaRPr lang="it-IT"/>
          </a:p>
        </p:txBody>
      </p:sp>
    </p:spTree>
    <p:extLst>
      <p:ext uri="{BB962C8B-B14F-4D97-AF65-F5344CB8AC3E}">
        <p14:creationId xmlns:p14="http://schemas.microsoft.com/office/powerpoint/2010/main" val="2286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D1536-1AE8-4C39-F570-AB547BB27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C5D12ED-A6D6-8FC5-EBC4-5139BF5F7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9EF00C1-E7D6-77C8-04B1-43D78F94C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996EB-67CC-4C20-933B-EBDBF0720077}" type="datetimeFigureOut">
              <a:rPr lang="it-IT" smtClean="0"/>
              <a:t>10/02/2024</a:t>
            </a:fld>
            <a:endParaRPr lang="it-IT"/>
          </a:p>
        </p:txBody>
      </p:sp>
      <p:sp>
        <p:nvSpPr>
          <p:cNvPr id="5" name="Footer Placeholder 4">
            <a:extLst>
              <a:ext uri="{FF2B5EF4-FFF2-40B4-BE49-F238E27FC236}">
                <a16:creationId xmlns:a16="http://schemas.microsoft.com/office/drawing/2014/main" id="{27E34F13-DA7B-4C58-6765-9734B2156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8F351CC9-E4EB-060A-C9EE-5EA0A7B9F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F4190-2597-475A-8338-4C86CF135262}" type="slidenum">
              <a:rPr lang="it-IT" smtClean="0"/>
              <a:t>‹N›</a:t>
            </a:fld>
            <a:endParaRPr lang="it-IT"/>
          </a:p>
        </p:txBody>
      </p:sp>
    </p:spTree>
    <p:extLst>
      <p:ext uri="{BB962C8B-B14F-4D97-AF65-F5344CB8AC3E}">
        <p14:creationId xmlns:p14="http://schemas.microsoft.com/office/powerpoint/2010/main" val="361151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jpeg"/><Relationship Id="rId2" Type="http://schemas.openxmlformats.org/officeDocument/2006/relationships/image" Target="../media/image1.png"/><Relationship Id="rId16"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7.svg"/><Relationship Id="rId15" Type="http://schemas.openxmlformats.org/officeDocument/2006/relationships/image" Target="../media/image18.png"/><Relationship Id="rId10" Type="http://schemas.openxmlformats.org/officeDocument/2006/relationships/image" Target="../media/image13.jpeg"/><Relationship Id="rId19"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04290B-461D-9187-1ABA-45464D9AE06B}"/>
              </a:ext>
            </a:extLst>
          </p:cNvPr>
          <p:cNvSpPr txBox="1"/>
          <p:nvPr/>
        </p:nvSpPr>
        <p:spPr>
          <a:xfrm>
            <a:off x="1981956" y="2809225"/>
            <a:ext cx="8221223" cy="615553"/>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3400" b="1"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34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it-IT" sz="32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it-IT" sz="3200" dirty="0">
                <a:solidFill>
                  <a:srgbClr val="188193"/>
                </a:solidFill>
                <a:latin typeface="Lato" panose="020F0502020204030203" pitchFamily="34" charset="0"/>
                <a:ea typeface="Lato" panose="020F0502020204030203" pitchFamily="34" charset="0"/>
                <a:cs typeface="Lato" panose="020F0502020204030203" pitchFamily="34" charset="0"/>
              </a:rPr>
              <a:t>by </a:t>
            </a:r>
            <a:r>
              <a:rPr lang="it-IT" sz="3200"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3200"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pic>
        <p:nvPicPr>
          <p:cNvPr id="12" name="Picture 11" descr="A picture containing text, book&#10;&#10;Description automatically generated">
            <a:extLst>
              <a:ext uri="{FF2B5EF4-FFF2-40B4-BE49-F238E27FC236}">
                <a16:creationId xmlns:a16="http://schemas.microsoft.com/office/drawing/2014/main" id="{97D62A7F-49A3-7EFB-05FB-84F35688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9" y="241775"/>
            <a:ext cx="837451" cy="903610"/>
          </a:xfrm>
          <a:prstGeom prst="rect">
            <a:avLst/>
          </a:prstGeom>
          <a:noFill/>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0D137C44-3BCD-7814-3530-02BD7410B927}"/>
              </a:ext>
            </a:extLst>
          </p:cNvPr>
          <p:cNvSpPr txBox="1"/>
          <p:nvPr/>
        </p:nvSpPr>
        <p:spPr>
          <a:xfrm>
            <a:off x="759473"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dirty="0">
                <a:solidFill>
                  <a:schemeClr val="bg1"/>
                </a:solidFill>
                <a:latin typeface="Lato" panose="020F0502020204030203" pitchFamily="34" charset="0"/>
                <a:ea typeface="Lato" panose="020F0502020204030203" pitchFamily="34" charset="0"/>
                <a:cs typeface="Lato" panose="020F0502020204030203" pitchFamily="34" charset="0"/>
              </a:rPr>
              <a:t>Cloud </a:t>
            </a:r>
            <a:r>
              <a:rPr lang="it-IT" b="1" dirty="0">
                <a:solidFill>
                  <a:srgbClr val="188193"/>
                </a:solidFill>
                <a:latin typeface="Lato" panose="020F0502020204030203" pitchFamily="34" charset="0"/>
                <a:ea typeface="Lato" panose="020F0502020204030203" pitchFamily="34" charset="0"/>
                <a:cs typeface="Lato" panose="020F0502020204030203" pitchFamily="34" charset="0"/>
              </a:rPr>
              <a:t>Computing</a:t>
            </a:r>
          </a:p>
        </p:txBody>
      </p:sp>
      <p:sp>
        <p:nvSpPr>
          <p:cNvPr id="29" name="TextBox 28">
            <a:extLst>
              <a:ext uri="{FF2B5EF4-FFF2-40B4-BE49-F238E27FC236}">
                <a16:creationId xmlns:a16="http://schemas.microsoft.com/office/drawing/2014/main" id="{BF12F72B-976D-CB8F-E779-DEBF99F76284}"/>
              </a:ext>
            </a:extLst>
          </p:cNvPr>
          <p:cNvSpPr txBox="1"/>
          <p:nvPr/>
        </p:nvSpPr>
        <p:spPr>
          <a:xfrm>
            <a:off x="2061111" y="3376820"/>
            <a:ext cx="8062912"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GB" dirty="0">
                <a:solidFill>
                  <a:srgbClr val="79868D"/>
                </a:solidFill>
                <a:latin typeface="Lato" panose="020F0502020204030203" pitchFamily="34" charset="0"/>
                <a:ea typeface="Lato" panose="020F0502020204030203" pitchFamily="34" charset="0"/>
                <a:cs typeface="Lato" panose="020F0502020204030203" pitchFamily="34" charset="0"/>
              </a:rPr>
              <a:t>A simple, but effective microservice weather web app.</a:t>
            </a:r>
            <a:endParaRPr lang="it-IT"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sp>
        <p:nvSpPr>
          <p:cNvPr id="33" name="TextBox 32">
            <a:extLst>
              <a:ext uri="{FF2B5EF4-FFF2-40B4-BE49-F238E27FC236}">
                <a16:creationId xmlns:a16="http://schemas.microsoft.com/office/drawing/2014/main" id="{E437C96C-1196-4D03-D107-B252E9FB0DE2}"/>
              </a:ext>
            </a:extLst>
          </p:cNvPr>
          <p:cNvSpPr txBox="1"/>
          <p:nvPr/>
        </p:nvSpPr>
        <p:spPr>
          <a:xfrm>
            <a:off x="756041"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course</a:t>
            </a:r>
            <a:endParaRPr lang="it-IT" sz="1400">
              <a:solidFill>
                <a:srgbClr val="79868D"/>
              </a:solidFill>
              <a:latin typeface="Lato" panose="020F0502020204030203" pitchFamily="34" charset="0"/>
              <a:ea typeface="Lato" panose="020F0502020204030203" pitchFamily="34" charset="0"/>
              <a:cs typeface="Lato" panose="020F0502020204030203" pitchFamily="34" charset="0"/>
            </a:endParaRPr>
          </a:p>
        </p:txBody>
      </p:sp>
      <p:sp>
        <p:nvSpPr>
          <p:cNvPr id="34" name="TextBox 33">
            <a:extLst>
              <a:ext uri="{FF2B5EF4-FFF2-40B4-BE49-F238E27FC236}">
                <a16:creationId xmlns:a16="http://schemas.microsoft.com/office/drawing/2014/main" id="{D43AA434-BB5A-61C9-8132-1160B8D8A904}"/>
              </a:ext>
            </a:extLst>
          </p:cNvPr>
          <p:cNvSpPr txBox="1"/>
          <p:nvPr/>
        </p:nvSpPr>
        <p:spPr>
          <a:xfrm>
            <a:off x="4646335"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dirty="0">
                <a:solidFill>
                  <a:schemeClr val="bg1"/>
                </a:solidFill>
                <a:latin typeface="Lato" panose="020F0502020204030203" pitchFamily="34" charset="0"/>
                <a:ea typeface="Lato" panose="020F0502020204030203" pitchFamily="34" charset="0"/>
                <a:cs typeface="Lato" panose="020F0502020204030203" pitchFamily="34" charset="0"/>
              </a:rPr>
              <a:t>The</a:t>
            </a:r>
            <a:r>
              <a:rPr lang="it-IT" b="1" dirty="0">
                <a:solidFill>
                  <a:srgbClr val="188193"/>
                </a:solidFill>
                <a:latin typeface="Lato" panose="020F0502020204030203" pitchFamily="34" charset="0"/>
                <a:ea typeface="Lato" panose="020F0502020204030203" pitchFamily="34" charset="0"/>
                <a:cs typeface="Lato" panose="020F0502020204030203" pitchFamily="34" charset="0"/>
              </a:rPr>
              <a:t> </a:t>
            </a:r>
            <a:r>
              <a:rPr lang="it-IT"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it-IT" dirty="0">
                <a:solidFill>
                  <a:schemeClr val="bg1"/>
                </a:solidFill>
                <a:latin typeface="Lato" panose="020F0502020204030203" pitchFamily="34" charset="0"/>
                <a:ea typeface="Lato" panose="020F0502020204030203" pitchFamily="34" charset="0"/>
                <a:cs typeface="Lato" panose="020F0502020204030203" pitchFamily="34" charset="0"/>
              </a:rPr>
              <a:t>team</a:t>
            </a:r>
          </a:p>
        </p:txBody>
      </p:sp>
      <p:sp>
        <p:nvSpPr>
          <p:cNvPr id="35" name="TextBox 34">
            <a:extLst>
              <a:ext uri="{FF2B5EF4-FFF2-40B4-BE49-F238E27FC236}">
                <a16:creationId xmlns:a16="http://schemas.microsoft.com/office/drawing/2014/main" id="{BE9D61A6-E7C3-D7BA-8515-4054BF5FEFAB}"/>
              </a:ext>
            </a:extLst>
          </p:cNvPr>
          <p:cNvSpPr txBox="1"/>
          <p:nvPr/>
        </p:nvSpPr>
        <p:spPr>
          <a:xfrm>
            <a:off x="4642903"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author</a:t>
            </a:r>
            <a:endParaRPr lang="it-IT" sz="1400">
              <a:solidFill>
                <a:srgbClr val="79868D"/>
              </a:solidFill>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C116EAE2-1D69-BFAB-D0AB-2A67118788CB}"/>
              </a:ext>
            </a:extLst>
          </p:cNvPr>
          <p:cNvSpPr txBox="1"/>
          <p:nvPr/>
        </p:nvSpPr>
        <p:spPr>
          <a:xfrm>
            <a:off x="8526333"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a:solidFill>
                  <a:schemeClr val="bg1"/>
                </a:solidFill>
                <a:latin typeface="Lato" panose="020F0502020204030203" pitchFamily="34" charset="0"/>
                <a:ea typeface="Lato" panose="020F0502020204030203" pitchFamily="34" charset="0"/>
                <a:cs typeface="Lato" panose="020F0502020204030203" pitchFamily="34" charset="0"/>
              </a:rPr>
              <a:t>2023/</a:t>
            </a:r>
            <a:r>
              <a:rPr lang="it-IT" b="1">
                <a:solidFill>
                  <a:srgbClr val="188193"/>
                </a:solidFill>
                <a:latin typeface="Lato" panose="020F0502020204030203" pitchFamily="34" charset="0"/>
                <a:ea typeface="Lato" panose="020F0502020204030203" pitchFamily="34" charset="0"/>
                <a:cs typeface="Lato" panose="020F0502020204030203" pitchFamily="34" charset="0"/>
              </a:rPr>
              <a:t>24</a:t>
            </a:r>
          </a:p>
        </p:txBody>
      </p:sp>
      <p:sp>
        <p:nvSpPr>
          <p:cNvPr id="41" name="TextBox 40">
            <a:extLst>
              <a:ext uri="{FF2B5EF4-FFF2-40B4-BE49-F238E27FC236}">
                <a16:creationId xmlns:a16="http://schemas.microsoft.com/office/drawing/2014/main" id="{E0F3FE03-ABFD-B536-F3C7-1E72CB784EB6}"/>
              </a:ext>
            </a:extLst>
          </p:cNvPr>
          <p:cNvSpPr txBox="1"/>
          <p:nvPr/>
        </p:nvSpPr>
        <p:spPr>
          <a:xfrm>
            <a:off x="8522901"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academic</a:t>
            </a:r>
            <a:r>
              <a:rPr lang="it-IT" sz="1400">
                <a:solidFill>
                  <a:srgbClr val="79868D"/>
                </a:solidFill>
                <a:latin typeface="Lato" panose="020F0502020204030203" pitchFamily="34" charset="0"/>
                <a:ea typeface="Lato" panose="020F0502020204030203" pitchFamily="34" charset="0"/>
                <a:cs typeface="Lato" panose="020F0502020204030203" pitchFamily="34" charset="0"/>
              </a:rPr>
              <a:t> </a:t>
            </a: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year</a:t>
            </a:r>
            <a:endParaRPr lang="it-IT" sz="140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device, meter, gauge&#10;&#10;Description automatically generated">
            <a:extLst>
              <a:ext uri="{FF2B5EF4-FFF2-40B4-BE49-F238E27FC236}">
                <a16:creationId xmlns:a16="http://schemas.microsoft.com/office/drawing/2014/main" id="{DFCF8601-C317-7C99-76A0-401BCE14CBF9}"/>
              </a:ext>
            </a:extLst>
          </p:cNvPr>
          <p:cNvPicPr>
            <a:picLocks noChangeAspect="1"/>
          </p:cNvPicPr>
          <p:nvPr/>
        </p:nvPicPr>
        <p:blipFill rotWithShape="1">
          <a:blip r:embed="rId3">
            <a:extLst>
              <a:ext uri="{28A0092B-C50C-407E-A947-70E740481C1C}">
                <a14:useLocalDpi xmlns:a14="http://schemas.microsoft.com/office/drawing/2010/main" val="0"/>
              </a:ext>
            </a:extLst>
          </a:blip>
          <a:srcRect l="28772" t="-3867" b="1"/>
          <a:stretch/>
        </p:blipFill>
        <p:spPr>
          <a:xfrm rot="2144276">
            <a:off x="9672774" y="-92995"/>
            <a:ext cx="2551784" cy="1077303"/>
          </a:xfrm>
          <a:prstGeom prst="rect">
            <a:avLst/>
          </a:prstGeom>
          <a:effectLst>
            <a:outerShdw blurRad="50800" dist="38100" dir="5400000" algn="t" rotWithShape="0">
              <a:prstClr val="black">
                <a:alpha val="40000"/>
              </a:prstClr>
            </a:outerShdw>
          </a:effectLst>
        </p:spPr>
      </p:pic>
      <p:pic>
        <p:nvPicPr>
          <p:cNvPr id="5" name="Elemento grafico 4" descr="Sole coperto contorno">
            <a:extLst>
              <a:ext uri="{FF2B5EF4-FFF2-40B4-BE49-F238E27FC236}">
                <a16:creationId xmlns:a16="http://schemas.microsoft.com/office/drawing/2014/main" id="{117F10BA-E245-BBF8-E49D-00D09BC00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4013" y="3336911"/>
            <a:ext cx="753308" cy="753308"/>
          </a:xfrm>
          <a:prstGeom prst="rect">
            <a:avLst/>
          </a:prstGeom>
        </p:spPr>
      </p:pic>
    </p:spTree>
    <p:extLst>
      <p:ext uri="{BB962C8B-B14F-4D97-AF65-F5344CB8AC3E}">
        <p14:creationId xmlns:p14="http://schemas.microsoft.com/office/powerpoint/2010/main" val="156131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EB7AACD5-D952-9A14-64B1-8A8A7AA5D5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568E5A9-3BC4-AA6C-E725-9AF530422E1F}"/>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CB6F79DA-6AE5-A216-DD50-663CBC114861}"/>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Microservices pattern</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2A98ACAE-6E5A-923A-AEA7-189BB3E957C9}"/>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S</a:t>
            </a:r>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ome</a:t>
            </a:r>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 microservices patterns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A9209BC8-5165-511A-1714-7E0211809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B22A9330-24A7-FD2C-BD35-7E2463B85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1924D08E-D91D-9F0E-EB7F-BA7555C9F209}"/>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80DE2896-D4D2-098E-BDC9-DAF928B3A171}"/>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3295652" y="5228630"/>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B57022E1-5C0F-4FE9-E8CD-4790BAD3C0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B4643543-35F1-088E-1040-7B852A813B3A}"/>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4EA6421C-1A3E-82D3-130E-7EEC22342179}"/>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API-Gateway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9" name="TextBox 42">
            <a:extLst>
              <a:ext uri="{FF2B5EF4-FFF2-40B4-BE49-F238E27FC236}">
                <a16:creationId xmlns:a16="http://schemas.microsoft.com/office/drawing/2014/main" id="{726A1AD9-EBDC-B1BF-76CA-FB4F4DA77389}"/>
              </a:ext>
            </a:extLst>
          </p:cNvPr>
          <p:cNvSpPr txBox="1"/>
          <p:nvPr/>
        </p:nvSpPr>
        <p:spPr>
          <a:xfrm>
            <a:off x="858812" y="1870677"/>
            <a:ext cx="4960834" cy="181588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API Gateway pattern is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 common pattern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in the realm of microservices, often used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manage client requests to a distributed architecture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of microservices. In this pattern, an API Gateway serves as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unified entry point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for all client requests. But what are the key points?</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Request aggregation;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Request routing;</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Load balancing and failover.</a:t>
            </a:r>
          </a:p>
        </p:txBody>
      </p:sp>
      <p:sp>
        <p:nvSpPr>
          <p:cNvPr id="13" name="TextBox 42">
            <a:extLst>
              <a:ext uri="{FF2B5EF4-FFF2-40B4-BE49-F238E27FC236}">
                <a16:creationId xmlns:a16="http://schemas.microsoft.com/office/drawing/2014/main" id="{31442962-DC65-8713-0DC5-791ADB7B45C1}"/>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Service Registry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14" name="TextBox 42">
            <a:extLst>
              <a:ext uri="{FF2B5EF4-FFF2-40B4-BE49-F238E27FC236}">
                <a16:creationId xmlns:a16="http://schemas.microsoft.com/office/drawing/2014/main" id="{499BFA34-2DCF-2384-3115-2FF940162130}"/>
              </a:ext>
            </a:extLst>
          </p:cNvPr>
          <p:cNvSpPr txBox="1"/>
          <p:nvPr/>
        </p:nvSpPr>
        <p:spPr>
          <a:xfrm>
            <a:off x="6192812" y="1870677"/>
            <a:ext cx="4960834" cy="224676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"Service Registry Pattern" is an pattern widely used in the realm of microservices. This pattern is employed to enable distributed services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dynamically discover and communicate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with each other in a scalable and highly distributed environment.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 service registry is a central component that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keeps track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of available services in the network;</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Other services wishing to communicate with a registered service can query the Service Registry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obtain the contact information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of the target service. </a:t>
            </a:r>
          </a:p>
        </p:txBody>
      </p:sp>
      <p:cxnSp>
        <p:nvCxnSpPr>
          <p:cNvPr id="22" name="Straight Connector 40">
            <a:extLst>
              <a:ext uri="{FF2B5EF4-FFF2-40B4-BE49-F238E27FC236}">
                <a16:creationId xmlns:a16="http://schemas.microsoft.com/office/drawing/2014/main" id="{51DD69A1-4B3F-C79B-2247-E3E558D1C984}"/>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34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B8F8F0D6-AD11-2EDD-214D-9AE2BDF6C5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F0F9E5-23D2-1C01-A149-728851F737FD}"/>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05787EA9-1F73-1EB6-C25E-0DDB961D331E}"/>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Microservices patterns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A80E338F-9F92-B125-6413-A4D6230CE216}"/>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S</a:t>
            </a:r>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ome</a:t>
            </a:r>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 microservices patterns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BCDF710C-86B1-B66B-7272-127BEBB07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95E0FD54-55BE-A5EA-4963-0866830CA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AFF7A12F-D49F-D803-46E8-F41FBD9AFDD6}"/>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71C82BA1-83FF-7E3D-CB04-BF955FCA1318}"/>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3295652" y="5228630"/>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EE00B295-7C94-98C3-EFBB-9BF8CE09A4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4E03401C-8101-A699-2A96-97B6FF293DE1}"/>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AA79454D-41E3-E761-ABC9-32698171C48A}"/>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Circuit breaker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9" name="TextBox 42">
            <a:extLst>
              <a:ext uri="{FF2B5EF4-FFF2-40B4-BE49-F238E27FC236}">
                <a16:creationId xmlns:a16="http://schemas.microsoft.com/office/drawing/2014/main" id="{2B367EA0-3C0D-35F4-B263-E964E141602E}"/>
              </a:ext>
            </a:extLst>
          </p:cNvPr>
          <p:cNvSpPr txBox="1"/>
          <p:nvPr/>
        </p:nvSpPr>
        <p:spPr>
          <a:xfrm>
            <a:off x="858812" y="1870677"/>
            <a:ext cx="4960834" cy="203132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"circuit breaker pattern" is a pattern that aims to improve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the resilience and stability of the system</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It is applied to manage calls between services, especially when there are external dependencies such as third-party APIs, databases, or other microservices. The pattern is implemented through three main states:</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Open;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Closed;</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Half-open</a:t>
            </a:r>
          </a:p>
        </p:txBody>
      </p:sp>
      <p:sp>
        <p:nvSpPr>
          <p:cNvPr id="13" name="TextBox 42">
            <a:extLst>
              <a:ext uri="{FF2B5EF4-FFF2-40B4-BE49-F238E27FC236}">
                <a16:creationId xmlns:a16="http://schemas.microsoft.com/office/drawing/2014/main" id="{8FBAA95E-0F5F-36E9-2301-62760083C11B}"/>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Config server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14" name="TextBox 42">
            <a:extLst>
              <a:ext uri="{FF2B5EF4-FFF2-40B4-BE49-F238E27FC236}">
                <a16:creationId xmlns:a16="http://schemas.microsoft.com/office/drawing/2014/main" id="{73DADDD3-2DB1-1BF5-3A42-4911CADF4F0F}"/>
              </a:ext>
            </a:extLst>
          </p:cNvPr>
          <p:cNvSpPr txBox="1"/>
          <p:nvPr/>
        </p:nvSpPr>
        <p:spPr>
          <a:xfrm>
            <a:off x="6192812" y="1870677"/>
            <a:ext cx="4960834" cy="246221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"config server pattern" is a pattern that allows for efficient and scalable management of configuration for distributed applications. In general, this pattern involves the use of a dedicated service called the "config server" that manages and provides configuration for different instances of microservices within the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architecture.A</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service registry is a central component that keeps track of available services in the network;</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Other services wishing to communicate with a registered service can query the Service Registry to obtain the contact information of the target service. </a:t>
            </a:r>
          </a:p>
        </p:txBody>
      </p:sp>
      <p:cxnSp>
        <p:nvCxnSpPr>
          <p:cNvPr id="22" name="Straight Connector 40">
            <a:extLst>
              <a:ext uri="{FF2B5EF4-FFF2-40B4-BE49-F238E27FC236}">
                <a16:creationId xmlns:a16="http://schemas.microsoft.com/office/drawing/2014/main" id="{21C6F324-6F48-2D9B-827D-68F7441212FF}"/>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13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BA921585-B1CF-B8ED-25E5-E076593FD1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6A40F6-BDEC-90F4-F62C-9F8877A0F82E}"/>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A682305B-34FA-FBDF-6C50-B7F24D9F8DA5}"/>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3200" b="1" dirty="0">
                <a:solidFill>
                  <a:srgbClr val="188193"/>
                </a:solidFill>
                <a:latin typeface="Lato" panose="020F0502020204030203" pitchFamily="34" charset="0"/>
                <a:ea typeface="Lato" panose="020F0502020204030203" pitchFamily="34" charset="0"/>
                <a:cs typeface="Lato" panose="020F0502020204030203" pitchFamily="34" charset="0"/>
              </a:rPr>
              <a:t>E</a:t>
            </a:r>
            <a:r>
              <a:rPr lang="en-GB" sz="3200" b="1" dirty="0" err="1">
                <a:solidFill>
                  <a:srgbClr val="188193"/>
                </a:solidFill>
                <a:latin typeface="Lato" panose="020F0502020204030203" pitchFamily="34" charset="0"/>
                <a:ea typeface="Lato" panose="020F0502020204030203" pitchFamily="34" charset="0"/>
                <a:cs typeface="Lato" panose="020F0502020204030203" pitchFamily="34" charset="0"/>
              </a:rPr>
              <a:t>xternal</a:t>
            </a:r>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 APIs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D3176CF-853E-42D3-B7A6-CC0F400030F4}"/>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S</a:t>
            </a:r>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ome</a:t>
            </a:r>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 external APIs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05536D19-F79D-94B2-F7B1-AB1C0C326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7C9CA1A2-1554-7CAF-784C-B01729F22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2B536C9E-5964-E44E-59E0-FC1C3B5B8073}"/>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FEC55A22-7370-2839-0FF6-BDC2279DAABF}"/>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3295652" y="5228630"/>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19E78288-F67C-DAE0-5C96-EF6EE4A499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D8DCF7EF-A358-A671-016F-EB91C3D1AA8B}"/>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645940E2-3F0E-D361-BE74-026BB7411487}"/>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Circuit breaker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 microservice Pattern</a:t>
            </a:r>
          </a:p>
        </p:txBody>
      </p:sp>
      <p:sp>
        <p:nvSpPr>
          <p:cNvPr id="9" name="TextBox 42">
            <a:extLst>
              <a:ext uri="{FF2B5EF4-FFF2-40B4-BE49-F238E27FC236}">
                <a16:creationId xmlns:a16="http://schemas.microsoft.com/office/drawing/2014/main" id="{EE746CF3-DE2F-A9B6-C888-6DDAD9F866D5}"/>
              </a:ext>
            </a:extLst>
          </p:cNvPr>
          <p:cNvSpPr txBox="1"/>
          <p:nvPr/>
        </p:nvSpPr>
        <p:spPr>
          <a:xfrm>
            <a:off x="858812" y="1870677"/>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155071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D3A93F2F-B150-4765-E07C-9AF770D0BD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705B2A-FB04-3269-AFD1-1477D036D758}"/>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C2025166-C4AC-8CC9-C0E6-03758A994D21}"/>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3200" b="1" dirty="0">
                <a:solidFill>
                  <a:srgbClr val="188193"/>
                </a:solidFill>
                <a:latin typeface="Lato" panose="020F0502020204030203" pitchFamily="34" charset="0"/>
                <a:ea typeface="Lato" panose="020F0502020204030203" pitchFamily="34" charset="0"/>
                <a:cs typeface="Lato" panose="020F0502020204030203" pitchFamily="34" charset="0"/>
              </a:rPr>
              <a:t>The </a:t>
            </a:r>
            <a:r>
              <a:rPr lang="it-IT" sz="3200" b="1" dirty="0" err="1">
                <a:solidFill>
                  <a:srgbClr val="188193"/>
                </a:solidFill>
                <a:latin typeface="Lato" panose="020F0502020204030203" pitchFamily="34" charset="0"/>
                <a:ea typeface="Lato" panose="020F0502020204030203" pitchFamily="34" charset="0"/>
                <a:cs typeface="Lato" panose="020F0502020204030203" pitchFamily="34" charset="0"/>
              </a:rPr>
              <a:t>architecture</a:t>
            </a:r>
            <a:r>
              <a:rPr lang="it-IT" sz="3200" b="1" dirty="0">
                <a:solidFill>
                  <a:srgbClr val="188193"/>
                </a:solidFill>
                <a:latin typeface="Lato" panose="020F0502020204030203" pitchFamily="34" charset="0"/>
                <a:ea typeface="Lato" panose="020F0502020204030203" pitchFamily="34" charset="0"/>
                <a:cs typeface="Lato" panose="020F0502020204030203" pitchFamily="34" charset="0"/>
              </a:rPr>
              <a:t> of </a:t>
            </a:r>
            <a:r>
              <a:rPr lang="it-IT" sz="3200" b="1" dirty="0" err="1">
                <a:solidFill>
                  <a:srgbClr val="188193"/>
                </a:solidFill>
                <a:latin typeface="Lato" panose="020F0502020204030203" pitchFamily="34" charset="0"/>
                <a:ea typeface="Lato" panose="020F0502020204030203" pitchFamily="34" charset="0"/>
                <a:cs typeface="Lato" panose="020F0502020204030203" pitchFamily="34" charset="0"/>
              </a:rPr>
              <a:t>PlaDat</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7EBF1F72-7D40-AABB-8EF9-87C27864958C}"/>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Organization of the </a:t>
            </a:r>
            <a:r>
              <a:rPr lang="it-IT" sz="1100" dirty="0" err="1">
                <a:solidFill>
                  <a:srgbClr val="79868D"/>
                </a:solidFill>
                <a:latin typeface="Lato" panose="020F0502020204030203" pitchFamily="34" charset="0"/>
                <a:ea typeface="Lato" panose="020F0502020204030203" pitchFamily="34" charset="0"/>
                <a:cs typeface="Lato" panose="020F0502020204030203" pitchFamily="34" charset="0"/>
              </a:rPr>
              <a:t>application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5D414457-1606-D5D1-BD65-73C1167AB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52106B32-294A-4E15-12B2-1EEEB63E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1505AD09-24C6-B2C3-8584-CB1C539508C4}"/>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CE0182D4-AB5D-3A00-BCDA-15DFE97E22B2}"/>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9190373" y="1207241"/>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EC0D3BB0-0225-E574-41BD-4D550DAF8A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pic>
        <p:nvPicPr>
          <p:cNvPr id="7" name="Immagine 6" descr="Immagine che contiene diagramma, schermata, Rettangolo, Piano&#10;&#10;Descrizione generata automaticamente">
            <a:extLst>
              <a:ext uri="{FF2B5EF4-FFF2-40B4-BE49-F238E27FC236}">
                <a16:creationId xmlns:a16="http://schemas.microsoft.com/office/drawing/2014/main" id="{78835A84-F36C-D5BE-4B87-A476492E5A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2810" y="2206363"/>
            <a:ext cx="6166380" cy="3320943"/>
          </a:xfrm>
          <a:prstGeom prst="rect">
            <a:avLst/>
          </a:prstGeom>
        </p:spPr>
      </p:pic>
    </p:spTree>
    <p:extLst>
      <p:ext uri="{BB962C8B-B14F-4D97-AF65-F5344CB8AC3E}">
        <p14:creationId xmlns:p14="http://schemas.microsoft.com/office/powerpoint/2010/main" val="313511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5E444175-599F-23D6-C910-85E7A14EA9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6A95FD-63E7-CCEC-FF92-5F344CEB9622}"/>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7B23596D-56A5-648B-ED1F-78E63382D83C}"/>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Containers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F3585054-CD1F-CE08-128E-A55E88D5866D}"/>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A Cloud-Native Application</a:t>
            </a:r>
          </a:p>
        </p:txBody>
      </p:sp>
      <p:pic>
        <p:nvPicPr>
          <p:cNvPr id="15" name="Picture 14" descr="A picture containing text, book&#10;&#10;Description automatically generated">
            <a:extLst>
              <a:ext uri="{FF2B5EF4-FFF2-40B4-BE49-F238E27FC236}">
                <a16:creationId xmlns:a16="http://schemas.microsoft.com/office/drawing/2014/main" id="{5DD43EAF-E892-0AEA-0615-DFA91A592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A6FE6B28-D9F1-E54C-1A4C-A253B72B5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E987E05E-6FAE-A7FD-4BB6-2CB7037AC8F6}"/>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27B8447C-D3E1-3E39-A60F-EA081FC844B5}"/>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6208990" y="5624737"/>
            <a:ext cx="2013155" cy="849907"/>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37407F52-4956-711B-FA3E-D2B2460396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4FAF8E18-CDC1-31D8-8C42-C769018518A0}"/>
              </a:ext>
            </a:extLst>
          </p:cNvPr>
          <p:cNvCxnSpPr>
            <a:cxnSpLocks/>
          </p:cNvCxnSpPr>
          <p:nvPr/>
        </p:nvCxnSpPr>
        <p:spPr>
          <a:xfrm>
            <a:off x="776323" y="1416037"/>
            <a:ext cx="0" cy="3830848"/>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42">
            <a:extLst>
              <a:ext uri="{FF2B5EF4-FFF2-40B4-BE49-F238E27FC236}">
                <a16:creationId xmlns:a16="http://schemas.microsoft.com/office/drawing/2014/main" id="{C6A7CD23-BE34-B7A2-953D-0235F46EAC0C}"/>
              </a:ext>
            </a:extLst>
          </p:cNvPr>
          <p:cNvSpPr txBox="1"/>
          <p:nvPr/>
        </p:nvSpPr>
        <p:spPr>
          <a:xfrm>
            <a:off x="858812" y="1492011"/>
            <a:ext cx="4960834" cy="375487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Containers provide an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additional layer of abstraction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and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automation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of operating system-level virtualization on Linux. The goal is to provide a consistent packaging and execution of software.</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Containers and virtual machines have similar advantages in resource isolation and allocation, but they operate differently because containers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virtualize the operating system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rather than the hardware. Containers are more portable and efficient.</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Within a container,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all necessary executables, binary code, libraries, and configuration files should be present to run the application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However, multiple containers can run on the same machine, sharing the operating system kernel with other containers, each of them running as isolated processes in user space.</a:t>
            </a:r>
          </a:p>
        </p:txBody>
      </p:sp>
      <p:sp>
        <p:nvSpPr>
          <p:cNvPr id="13" name="TextBox 42">
            <a:extLst>
              <a:ext uri="{FF2B5EF4-FFF2-40B4-BE49-F238E27FC236}">
                <a16:creationId xmlns:a16="http://schemas.microsoft.com/office/drawing/2014/main" id="{67F01EBA-5C0B-9254-36DC-8B80798FFE45}"/>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Benefits for </a:t>
            </a:r>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WeatherWise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42">
            <a:extLst>
              <a:ext uri="{FF2B5EF4-FFF2-40B4-BE49-F238E27FC236}">
                <a16:creationId xmlns:a16="http://schemas.microsoft.com/office/drawing/2014/main" id="{90B61573-C2C3-5A2B-17E3-EB469A8BADA3}"/>
              </a:ext>
            </a:extLst>
          </p:cNvPr>
          <p:cNvSpPr txBox="1"/>
          <p:nvPr/>
        </p:nvSpPr>
        <p:spPr>
          <a:xfrm>
            <a:off x="6192812" y="1870677"/>
            <a:ext cx="4960834" cy="181588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Each microservice is associated with a container in </a:t>
            </a:r>
            <a:r>
              <a:rPr lang="en-GB" sz="1400" dirty="0" err="1">
                <a:solidFill>
                  <a:srgbClr val="79868D"/>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This allows:</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Portability;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Scalability;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Resource Management;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Agility in Development and Deployment;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Security;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Version Management.</a:t>
            </a:r>
          </a:p>
        </p:txBody>
      </p:sp>
      <p:cxnSp>
        <p:nvCxnSpPr>
          <p:cNvPr id="22" name="Straight Connector 40">
            <a:extLst>
              <a:ext uri="{FF2B5EF4-FFF2-40B4-BE49-F238E27FC236}">
                <a16:creationId xmlns:a16="http://schemas.microsoft.com/office/drawing/2014/main" id="{08CB57A8-B7F9-692A-2F9C-482D36A525F5}"/>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Immagine 7" descr="Blue cargo container 17398595 PNG">
            <a:extLst>
              <a:ext uri="{FF2B5EF4-FFF2-40B4-BE49-F238E27FC236}">
                <a16:creationId xmlns:a16="http://schemas.microsoft.com/office/drawing/2014/main" id="{26C896F5-A7AD-4326-E9ED-BD8AFC81FE6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8059"/>
          <a:stretch/>
        </p:blipFill>
        <p:spPr bwMode="auto">
          <a:xfrm>
            <a:off x="8611489" y="3802645"/>
            <a:ext cx="1492250" cy="12223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972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9C9F975B-6E02-B3A2-7375-E70B6F5912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E56A75-2C5F-D14F-31B1-FB408942DAE7}"/>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B9909D14-33B4-F7F6-B996-4F3427C21333}"/>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err="1">
                <a:solidFill>
                  <a:srgbClr val="188193"/>
                </a:solidFill>
                <a:latin typeface="Lato" panose="020F0502020204030203" pitchFamily="34" charset="0"/>
                <a:ea typeface="Lato" panose="020F0502020204030203" pitchFamily="34" charset="0"/>
                <a:cs typeface="Lato" panose="020F0502020204030203" pitchFamily="34" charset="0"/>
              </a:rPr>
              <a:t>Kubernates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89AC7CE3-E6E6-35E7-F111-CF8B0D049E85}"/>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A Cloud-Native Application</a:t>
            </a:r>
          </a:p>
        </p:txBody>
      </p:sp>
      <p:pic>
        <p:nvPicPr>
          <p:cNvPr id="15" name="Picture 14" descr="A picture containing text, book&#10;&#10;Description automatically generated">
            <a:extLst>
              <a:ext uri="{FF2B5EF4-FFF2-40B4-BE49-F238E27FC236}">
                <a16:creationId xmlns:a16="http://schemas.microsoft.com/office/drawing/2014/main" id="{4783D7C8-CDFA-94D3-4962-30DE75BE8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7ECEFB08-D41F-E73E-1C56-8E00F9762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B4DEFD38-602C-9F4E-AEDE-84B71A81C106}"/>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E2750779-BD7C-A59B-C434-1B3981FD7AB5}"/>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6208990" y="5624737"/>
            <a:ext cx="2013155" cy="849907"/>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385983C8-95DD-00B8-CE55-056F921BC8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00372FD7-7343-1B4E-3077-1AC3770FF96A}"/>
              </a:ext>
            </a:extLst>
          </p:cNvPr>
          <p:cNvCxnSpPr>
            <a:cxnSpLocks/>
          </p:cNvCxnSpPr>
          <p:nvPr/>
        </p:nvCxnSpPr>
        <p:spPr>
          <a:xfrm>
            <a:off x="776323" y="1416037"/>
            <a:ext cx="0" cy="2753630"/>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42">
            <a:extLst>
              <a:ext uri="{FF2B5EF4-FFF2-40B4-BE49-F238E27FC236}">
                <a16:creationId xmlns:a16="http://schemas.microsoft.com/office/drawing/2014/main" id="{D083102B-9B02-33DB-A43E-EDEC404C9726}"/>
              </a:ext>
            </a:extLst>
          </p:cNvPr>
          <p:cNvSpPr txBox="1"/>
          <p:nvPr/>
        </p:nvSpPr>
        <p:spPr>
          <a:xfrm>
            <a:off x="858812" y="1492011"/>
            <a:ext cx="4960834" cy="2677656"/>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Kubernetes (K8s) is an open-source system, managed by the Cloud Native Computing Foundation, for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automating the deployment, scaling, and management of containerized applications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across multiple machines (called nodes).</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Kubernetes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makes global decisions about the cluster</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and detects and responds to cluster and application events.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control plane constantly monitors the cluster's state and reconciles differences between the current state and the desired state in response to events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K8s performs a number of tasks automatically, such as starting or restarting containers (or pods).</a:t>
            </a:r>
          </a:p>
        </p:txBody>
      </p:sp>
      <p:sp>
        <p:nvSpPr>
          <p:cNvPr id="13" name="TextBox 42">
            <a:extLst>
              <a:ext uri="{FF2B5EF4-FFF2-40B4-BE49-F238E27FC236}">
                <a16:creationId xmlns:a16="http://schemas.microsoft.com/office/drawing/2014/main" id="{CB02E4E4-7A3E-E91C-4F46-A67E77F39F34}"/>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Benefits for </a:t>
            </a:r>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WeatherWise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42">
            <a:extLst>
              <a:ext uri="{FF2B5EF4-FFF2-40B4-BE49-F238E27FC236}">
                <a16:creationId xmlns:a16="http://schemas.microsoft.com/office/drawing/2014/main" id="{E75BA551-6258-F056-9AA4-8F59B62E5F38}"/>
              </a:ext>
            </a:extLst>
          </p:cNvPr>
          <p:cNvSpPr txBox="1"/>
          <p:nvPr/>
        </p:nvSpPr>
        <p:spPr>
          <a:xfrm>
            <a:off x="6192812" y="1870677"/>
            <a:ext cx="4960834" cy="138499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Why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do we use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Kubernates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Container Orchestration;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Scalability;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High Availability;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Resource Efficiency;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Extensibility.</a:t>
            </a:r>
          </a:p>
        </p:txBody>
      </p:sp>
      <p:cxnSp>
        <p:nvCxnSpPr>
          <p:cNvPr id="22" name="Straight Connector 40">
            <a:extLst>
              <a:ext uri="{FF2B5EF4-FFF2-40B4-BE49-F238E27FC236}">
                <a16:creationId xmlns:a16="http://schemas.microsoft.com/office/drawing/2014/main" id="{131752A0-3C1C-B549-F566-4FED3DEF2A0B}"/>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Immagine 6" descr="Kubernetes Logo and symbol, meaning, history, PNG, brand">
            <a:extLst>
              <a:ext uri="{FF2B5EF4-FFF2-40B4-BE49-F238E27FC236}">
                <a16:creationId xmlns:a16="http://schemas.microsoft.com/office/drawing/2014/main" id="{48071F0C-0E81-345E-BFF4-AEEDA789E07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725" r="31445" b="23068"/>
          <a:stretch/>
        </p:blipFill>
        <p:spPr bwMode="auto">
          <a:xfrm>
            <a:off x="8046000" y="3507835"/>
            <a:ext cx="750760" cy="836531"/>
          </a:xfrm>
          <a:prstGeom prst="rect">
            <a:avLst/>
          </a:prstGeom>
          <a:noFill/>
          <a:ln>
            <a:noFill/>
          </a:ln>
        </p:spPr>
      </p:pic>
    </p:spTree>
    <p:extLst>
      <p:ext uri="{BB962C8B-B14F-4D97-AF65-F5344CB8AC3E}">
        <p14:creationId xmlns:p14="http://schemas.microsoft.com/office/powerpoint/2010/main" val="339481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2E10B96A-ABDD-FC5F-FFC8-65562C35B5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8A9F3B-F63B-85D8-040E-D9E56D0216ED}"/>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7AE79AE3-AAC7-417C-3AD7-C77E53C8FE86}"/>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The DevOps Culture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2C73AD92-DEF8-5527-BFCD-DE29810B2276}"/>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A Cloud-Native Application</a:t>
            </a:r>
          </a:p>
        </p:txBody>
      </p:sp>
      <p:pic>
        <p:nvPicPr>
          <p:cNvPr id="15" name="Picture 14" descr="A picture containing text, book&#10;&#10;Description automatically generated">
            <a:extLst>
              <a:ext uri="{FF2B5EF4-FFF2-40B4-BE49-F238E27FC236}">
                <a16:creationId xmlns:a16="http://schemas.microsoft.com/office/drawing/2014/main" id="{CA99987D-BBF8-AA47-93BD-B1E89966D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69BDF74B-A248-9F6E-D14D-5F5FAA536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496B2414-87A6-9587-6E51-051DFCCBA7CA}"/>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8F8F161A-2AD1-36B4-7FB1-3D615F41FEBA}"/>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6208990" y="5624737"/>
            <a:ext cx="2013155" cy="849907"/>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A5B5ABF2-8029-128A-F3C2-066025791F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2CF08245-FFDA-2AA9-C532-418C41E5A9F3}"/>
              </a:ext>
            </a:extLst>
          </p:cNvPr>
          <p:cNvCxnSpPr>
            <a:cxnSpLocks/>
          </p:cNvCxnSpPr>
          <p:nvPr/>
        </p:nvCxnSpPr>
        <p:spPr>
          <a:xfrm>
            <a:off x="776323" y="1416037"/>
            <a:ext cx="0" cy="3592879"/>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42">
            <a:extLst>
              <a:ext uri="{FF2B5EF4-FFF2-40B4-BE49-F238E27FC236}">
                <a16:creationId xmlns:a16="http://schemas.microsoft.com/office/drawing/2014/main" id="{D043910D-26B6-1050-6A0D-FE9EA573B691}"/>
              </a:ext>
            </a:extLst>
          </p:cNvPr>
          <p:cNvSpPr txBox="1"/>
          <p:nvPr/>
        </p:nvSpPr>
        <p:spPr>
          <a:xfrm>
            <a:off x="858812" y="1492011"/>
            <a:ext cx="4960834" cy="375487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term "DevOps" doesn't have a truly concrete definition. It's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philosophy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 way of working, and means different things to different people. It's a software development method, a technology management approach that emphasizes communication, collaboration, integration, automation, and measurement of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cooperation between software developers (dev) and operational staff (ops)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in order to create and deliver software applications to their users.</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Principles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Customer-centric action. </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End-to-end responsibility.</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Continuous improvement.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Automate everything.</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Work as one team.</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Monitor and test everything.</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3" name="TextBox 42">
            <a:extLst>
              <a:ext uri="{FF2B5EF4-FFF2-40B4-BE49-F238E27FC236}">
                <a16:creationId xmlns:a16="http://schemas.microsoft.com/office/drawing/2014/main" id="{F85412D7-2F96-516C-1BE8-CA2F18715166}"/>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DevOps has its lifecycle: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22" name="Straight Connector 40">
            <a:extLst>
              <a:ext uri="{FF2B5EF4-FFF2-40B4-BE49-F238E27FC236}">
                <a16:creationId xmlns:a16="http://schemas.microsoft.com/office/drawing/2014/main" id="{9560872E-4A75-D45D-9EBC-68AC2E75A6CA}"/>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Immagine 9" descr="Immagine che contiene testo, schermata, diagramma, Elementi grafici&#10;&#10;Descrizione generata automaticamente">
            <a:extLst>
              <a:ext uri="{FF2B5EF4-FFF2-40B4-BE49-F238E27FC236}">
                <a16:creationId xmlns:a16="http://schemas.microsoft.com/office/drawing/2014/main" id="{1E86C1B2-A120-37AC-C350-DFB3B9DEE1D2}"/>
              </a:ext>
            </a:extLst>
          </p:cNvPr>
          <p:cNvPicPr>
            <a:picLocks noChangeAspect="1"/>
          </p:cNvPicPr>
          <p:nvPr/>
        </p:nvPicPr>
        <p:blipFill>
          <a:blip r:embed="rId7"/>
          <a:stretch>
            <a:fillRect/>
          </a:stretch>
        </p:blipFill>
        <p:spPr>
          <a:xfrm>
            <a:off x="6573492" y="2056389"/>
            <a:ext cx="4199473" cy="1981241"/>
          </a:xfrm>
          <a:prstGeom prst="rect">
            <a:avLst/>
          </a:prstGeom>
        </p:spPr>
      </p:pic>
    </p:spTree>
    <p:extLst>
      <p:ext uri="{BB962C8B-B14F-4D97-AF65-F5344CB8AC3E}">
        <p14:creationId xmlns:p14="http://schemas.microsoft.com/office/powerpoint/2010/main" val="354884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DBCF0F06-EE40-A586-5DE7-59FC34857F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ACEC50-BEF9-D1B5-0972-1CB1693B1FCD}"/>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CAC73F93-61E0-6B4F-6CEA-C671221BDC5A}"/>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Our pipeline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D963F02-724E-C5BD-E588-2DA9EB1CC63B}"/>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A Cloud-Native Application</a:t>
            </a:r>
          </a:p>
        </p:txBody>
      </p:sp>
      <p:pic>
        <p:nvPicPr>
          <p:cNvPr id="15" name="Picture 14" descr="A picture containing text, book&#10;&#10;Description automatically generated">
            <a:extLst>
              <a:ext uri="{FF2B5EF4-FFF2-40B4-BE49-F238E27FC236}">
                <a16:creationId xmlns:a16="http://schemas.microsoft.com/office/drawing/2014/main" id="{D6750AB2-A985-396F-6BE0-816772BF0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0CE7F7F1-98C9-AC20-D5F0-B505E4557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024B2A47-2D27-A44A-1EB5-D15E75F006AA}"/>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EA0B6A6D-281E-E833-3C43-852AD891FB64}"/>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6208990" y="5624737"/>
            <a:ext cx="2013155" cy="849907"/>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1D7AC600-7543-F57E-5443-0E37432F84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5ADEB75F-4E99-DF46-49B1-DC60B51048DE}"/>
              </a:ext>
            </a:extLst>
          </p:cNvPr>
          <p:cNvCxnSpPr>
            <a:cxnSpLocks/>
          </p:cNvCxnSpPr>
          <p:nvPr/>
        </p:nvCxnSpPr>
        <p:spPr>
          <a:xfrm>
            <a:off x="776323" y="1416037"/>
            <a:ext cx="0" cy="3592879"/>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42">
            <a:extLst>
              <a:ext uri="{FF2B5EF4-FFF2-40B4-BE49-F238E27FC236}">
                <a16:creationId xmlns:a16="http://schemas.microsoft.com/office/drawing/2014/main" id="{D13CE719-947E-729B-B176-72236A52F15D}"/>
              </a:ext>
            </a:extLst>
          </p:cNvPr>
          <p:cNvSpPr txBox="1"/>
          <p:nvPr/>
        </p:nvSpPr>
        <p:spPr>
          <a:xfrm>
            <a:off x="858812" y="1492011"/>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400" dirty="0">
                <a:solidFill>
                  <a:schemeClr val="bg1"/>
                </a:solidFill>
                <a:latin typeface="Lato" panose="020F0502020204030203" pitchFamily="34" charset="0"/>
                <a:ea typeface="Lato" panose="020F0502020204030203" pitchFamily="34" charset="0"/>
                <a:cs typeface="Lato" panose="020F0502020204030203" pitchFamily="34" charset="0"/>
              </a:rPr>
              <a:t>?</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pic>
        <p:nvPicPr>
          <p:cNvPr id="8" name="Immagine 7">
            <a:extLst>
              <a:ext uri="{FF2B5EF4-FFF2-40B4-BE49-F238E27FC236}">
                <a16:creationId xmlns:a16="http://schemas.microsoft.com/office/drawing/2014/main" id="{B61FC962-D519-0189-DF8F-0AE6945AB8FF}"/>
              </a:ext>
            </a:extLst>
          </p:cNvPr>
          <p:cNvPicPr>
            <a:picLocks noChangeAspect="1"/>
          </p:cNvPicPr>
          <p:nvPr/>
        </p:nvPicPr>
        <p:blipFill>
          <a:blip r:embed="rId7"/>
          <a:stretch>
            <a:fillRect/>
          </a:stretch>
        </p:blipFill>
        <p:spPr>
          <a:xfrm>
            <a:off x="9196560" y="4383868"/>
            <a:ext cx="627942" cy="627942"/>
          </a:xfrm>
          <a:prstGeom prst="rect">
            <a:avLst/>
          </a:prstGeom>
          <a:solidFill>
            <a:schemeClr val="bg1"/>
          </a:solidFill>
        </p:spPr>
      </p:pic>
    </p:spTree>
    <p:extLst>
      <p:ext uri="{BB962C8B-B14F-4D97-AF65-F5344CB8AC3E}">
        <p14:creationId xmlns:p14="http://schemas.microsoft.com/office/powerpoint/2010/main" val="3678243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D3B7124B-3721-7467-6F9A-033EA3D54F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13D34C-094C-E89C-1DF2-1B387CC66F99}"/>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ACA39BBA-83D0-37B2-8147-1AE2E020007E}"/>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Other information</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BE7DCAA9-E9E9-754A-1F1E-8DAB79DB4108}"/>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err="1">
                <a:solidFill>
                  <a:srgbClr val="79868D"/>
                </a:solidFill>
                <a:latin typeface="Lato" panose="020F0502020204030203" pitchFamily="34" charset="0"/>
                <a:ea typeface="Lato" panose="020F0502020204030203" pitchFamily="34" charset="0"/>
                <a:cs typeface="Lato" panose="020F0502020204030203" pitchFamily="34" charset="0"/>
              </a:rPr>
              <a:t>Other</a:t>
            </a: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 information</a:t>
            </a:r>
          </a:p>
        </p:txBody>
      </p:sp>
      <p:pic>
        <p:nvPicPr>
          <p:cNvPr id="15" name="Picture 14" descr="A picture containing text, book&#10;&#10;Description automatically generated">
            <a:extLst>
              <a:ext uri="{FF2B5EF4-FFF2-40B4-BE49-F238E27FC236}">
                <a16:creationId xmlns:a16="http://schemas.microsoft.com/office/drawing/2014/main" id="{14D6A4B0-281C-ECB6-5C87-B252633B5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D3420E69-17C1-A153-B9A1-3C5E7E1C5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1CB9C37C-79F7-2DE4-A35B-55B577CE925F}"/>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7F499BCD-4900-DB7F-2AC3-3EBF88F67E7D}"/>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6208990" y="5624737"/>
            <a:ext cx="2013155" cy="849907"/>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1C31B590-CCE6-B8CA-EBD8-8DCCBEB575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6" name="Straight Connector 40">
            <a:extLst>
              <a:ext uri="{FF2B5EF4-FFF2-40B4-BE49-F238E27FC236}">
                <a16:creationId xmlns:a16="http://schemas.microsoft.com/office/drawing/2014/main" id="{75E0B8F3-A5F6-127C-DEB1-6E324FB10796}"/>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42">
            <a:extLst>
              <a:ext uri="{FF2B5EF4-FFF2-40B4-BE49-F238E27FC236}">
                <a16:creationId xmlns:a16="http://schemas.microsoft.com/office/drawing/2014/main" id="{6763DC3F-4A7B-5DF3-C69E-64EBE6055A21}"/>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README, License, Authors e .</a:t>
            </a:r>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gitignore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42">
            <a:extLst>
              <a:ext uri="{FF2B5EF4-FFF2-40B4-BE49-F238E27FC236}">
                <a16:creationId xmlns:a16="http://schemas.microsoft.com/office/drawing/2014/main" id="{08894E08-FD55-AE75-1364-D4E046F9A672}"/>
              </a:ext>
            </a:extLst>
          </p:cNvPr>
          <p:cNvSpPr txBox="1"/>
          <p:nvPr/>
        </p:nvSpPr>
        <p:spPr>
          <a:xfrm>
            <a:off x="858812" y="1870677"/>
            <a:ext cx="4960834" cy="332398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To conclude with the analysis present in this report, we would like to highlight the task of four files present in the project folder and which have, despite often being underestimated, great importance: README, License, Authors, and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gitignore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README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 file that contains information about the files contained in an archive or directory and is commonly included in software packages;</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License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 file that contains the full text of the license chosen for the project without any modifications;</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Authors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a file that identifies who worked on a particular project which critical for copyright management;</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t>
            </a:r>
            <a:r>
              <a:rPr lang="en-GB" sz="1400" dirty="0" err="1">
                <a:solidFill>
                  <a:srgbClr val="79868D"/>
                </a:solidFill>
                <a:latin typeface="Lato" panose="020F0502020204030203" pitchFamily="34" charset="0"/>
                <a:ea typeface="Lato" panose="020F0502020204030203" pitchFamily="34" charset="0"/>
                <a:cs typeface="Lato" panose="020F0502020204030203" pitchFamily="34" charset="0"/>
              </a:rPr>
              <a:t>gitignore</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is a file in the git system that contains a set of items to be ignored by the version control system.</a:t>
            </a:r>
          </a:p>
        </p:txBody>
      </p:sp>
      <p:cxnSp>
        <p:nvCxnSpPr>
          <p:cNvPr id="12" name="Straight Connector 40">
            <a:extLst>
              <a:ext uri="{FF2B5EF4-FFF2-40B4-BE49-F238E27FC236}">
                <a16:creationId xmlns:a16="http://schemas.microsoft.com/office/drawing/2014/main" id="{E7DBEAFE-B10C-3E48-3A0F-6440ED8531A6}"/>
              </a:ext>
            </a:extLst>
          </p:cNvPr>
          <p:cNvCxnSpPr>
            <a:cxnSpLocks/>
          </p:cNvCxnSpPr>
          <p:nvPr/>
        </p:nvCxnSpPr>
        <p:spPr>
          <a:xfrm>
            <a:off x="6013511"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42">
            <a:extLst>
              <a:ext uri="{FF2B5EF4-FFF2-40B4-BE49-F238E27FC236}">
                <a16:creationId xmlns:a16="http://schemas.microsoft.com/office/drawing/2014/main" id="{169C2897-430E-47D7-9165-3B20C8461EF9}"/>
              </a:ext>
            </a:extLst>
          </p:cNvPr>
          <p:cNvSpPr txBox="1"/>
          <p:nvPr/>
        </p:nvSpPr>
        <p:spPr>
          <a:xfrm>
            <a:off x="6096000"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Released version</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42">
            <a:extLst>
              <a:ext uri="{FF2B5EF4-FFF2-40B4-BE49-F238E27FC236}">
                <a16:creationId xmlns:a16="http://schemas.microsoft.com/office/drawing/2014/main" id="{8B99B8B2-7E6F-C2A5-FC4C-6BD437FFD8FE}"/>
              </a:ext>
            </a:extLst>
          </p:cNvPr>
          <p:cNvSpPr txBox="1"/>
          <p:nvPr/>
        </p:nvSpPr>
        <p:spPr>
          <a:xfrm>
            <a:off x="6096000" y="1870677"/>
            <a:ext cx="4960834" cy="310854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In software development, version corresponds to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certain state in the development of a software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Conventions for numbering a software version normally involve a triplet of numbers in the form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X.Y.Z</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where X, Y, and Z:</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X</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major version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which should increase only as a result of radical changes in the product, such as those that make it in some way incompatible with its earlier versions;</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is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minor version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which increases with the introduction of small features to complement existing ones, but maintaining substantial compatibility;</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Z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is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patch version</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which augments usually only by correcting errors with the same functionality.</a:t>
            </a: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We release the first version of </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(v1.0.0).</a:t>
            </a:r>
          </a:p>
        </p:txBody>
      </p:sp>
    </p:spTree>
    <p:extLst>
      <p:ext uri="{BB962C8B-B14F-4D97-AF65-F5344CB8AC3E}">
        <p14:creationId xmlns:p14="http://schemas.microsoft.com/office/powerpoint/2010/main" val="1338857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4595E3D5-50F0-6768-D470-7ED5DE101F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C2420E-D127-FA76-E814-46575BB5701D}"/>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B348F2FB-5BB5-AA4C-886F-FDD34CCC9016}"/>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LICENSE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AF5C36D3-1B27-154A-0628-C0299FC8C096}"/>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100" dirty="0" err="1">
                <a:solidFill>
                  <a:srgbClr val="79868D"/>
                </a:solidFill>
                <a:latin typeface="Lato" panose="020F0502020204030203" pitchFamily="34" charset="0"/>
                <a:ea typeface="Lato" panose="020F0502020204030203" pitchFamily="34" charset="0"/>
                <a:cs typeface="Lato" panose="020F0502020204030203" pitchFamily="34" charset="0"/>
              </a:rPr>
              <a:t>Other</a:t>
            </a:r>
            <a:r>
              <a:rPr lang="it-IT" sz="1100" dirty="0">
                <a:solidFill>
                  <a:srgbClr val="79868D"/>
                </a:solidFill>
                <a:latin typeface="Lato" panose="020F0502020204030203" pitchFamily="34" charset="0"/>
                <a:ea typeface="Lato" panose="020F0502020204030203" pitchFamily="34" charset="0"/>
                <a:cs typeface="Lato" panose="020F0502020204030203" pitchFamily="34" charset="0"/>
              </a:rPr>
              <a:t> information</a:t>
            </a:r>
          </a:p>
        </p:txBody>
      </p:sp>
      <p:pic>
        <p:nvPicPr>
          <p:cNvPr id="15" name="Picture 14" descr="A picture containing text, book&#10;&#10;Description automatically generated">
            <a:extLst>
              <a:ext uri="{FF2B5EF4-FFF2-40B4-BE49-F238E27FC236}">
                <a16:creationId xmlns:a16="http://schemas.microsoft.com/office/drawing/2014/main" id="{67B08070-C41E-2CA8-AF45-31A74770A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E9E692D5-DF87-4E1C-0F52-B581D9F30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0F986E03-9DE3-D493-E621-E690CF88C3CE}"/>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3B1EA9B6-770E-8504-6320-593990AD64DC}"/>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13763580">
            <a:off x="6208990" y="5624737"/>
            <a:ext cx="2013155" cy="849907"/>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82FD1B68-64D2-9E31-696E-71F80B91B1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6" name="Straight Connector 40">
            <a:extLst>
              <a:ext uri="{FF2B5EF4-FFF2-40B4-BE49-F238E27FC236}">
                <a16:creationId xmlns:a16="http://schemas.microsoft.com/office/drawing/2014/main" id="{3DD5895A-F13F-20AF-D41E-541CD4182596}"/>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42">
            <a:extLst>
              <a:ext uri="{FF2B5EF4-FFF2-40B4-BE49-F238E27FC236}">
                <a16:creationId xmlns:a16="http://schemas.microsoft.com/office/drawing/2014/main" id="{EDB0660C-4ABF-8C0A-91EA-5109BC46BACD}"/>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GPL-3.0 license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42">
            <a:extLst>
              <a:ext uri="{FF2B5EF4-FFF2-40B4-BE49-F238E27FC236}">
                <a16:creationId xmlns:a16="http://schemas.microsoft.com/office/drawing/2014/main" id="{DE7BA32B-04B9-C9BB-AECA-1AAB50B684D2}"/>
              </a:ext>
            </a:extLst>
          </p:cNvPr>
          <p:cNvSpPr txBox="1"/>
          <p:nvPr/>
        </p:nvSpPr>
        <p:spPr>
          <a:xfrm>
            <a:off x="858812" y="1870677"/>
            <a:ext cx="4960834" cy="289310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GNU General Public License version 3.0 (GPL-3.0) is a software license developed by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Free Software Foundation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(FSF). It is designed to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ensure the freedom of users to run, modify and share software.</a:t>
            </a: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We summarize the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key features of GPL licenses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Each program with its own source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Each program must be accompanied by a copy of the licensed</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No constraints until you distribute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If you make it publicly available, you also need the source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As long as the source is there, it can also be sold</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No linking from closed applications</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5" name="TextBox 42">
            <a:extLst>
              <a:ext uri="{FF2B5EF4-FFF2-40B4-BE49-F238E27FC236}">
                <a16:creationId xmlns:a16="http://schemas.microsoft.com/office/drawing/2014/main" id="{410B35C2-47C1-FE29-3C21-60633E44095A}"/>
              </a:ext>
            </a:extLst>
          </p:cNvPr>
          <p:cNvSpPr txBox="1"/>
          <p:nvPr/>
        </p:nvSpPr>
        <p:spPr>
          <a:xfrm>
            <a:off x="6192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Benefits for </a:t>
            </a:r>
            <a:r>
              <a:rPr lang="en-GB" sz="1600" b="1" dirty="0" err="1">
                <a:solidFill>
                  <a:srgbClr val="35948E"/>
                </a:solidFill>
                <a:latin typeface="Lato" panose="020F0502020204030203" pitchFamily="34" charset="0"/>
                <a:ea typeface="Lato" panose="020F0502020204030203" pitchFamily="34" charset="0"/>
                <a:cs typeface="Lato" panose="020F0502020204030203" pitchFamily="34" charset="0"/>
              </a:rPr>
              <a:t>WeatherWise</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TextBox 42">
            <a:extLst>
              <a:ext uri="{FF2B5EF4-FFF2-40B4-BE49-F238E27FC236}">
                <a16:creationId xmlns:a16="http://schemas.microsoft.com/office/drawing/2014/main" id="{A8018625-A42A-CE54-73D8-0BFFEFAB903D}"/>
              </a:ext>
            </a:extLst>
          </p:cNvPr>
          <p:cNvSpPr txBox="1"/>
          <p:nvPr/>
        </p:nvSpPr>
        <p:spPr>
          <a:xfrm>
            <a:off x="6192812" y="1870677"/>
            <a:ext cx="4960834" cy="224676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Why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did we choose it?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To preserve freedom. We want our software to remain open and free; GPL-3.0 is an excellent choice. It protects users' freedom and helps preserve the sharing and collaboration approach.</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Open development community.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GPL-3.0 is often associated with open source development projects and communities that promote collaboration. By using this license, you can take advantage of the support and contributions of a large community of developers.</a:t>
            </a:r>
          </a:p>
        </p:txBody>
      </p:sp>
      <p:cxnSp>
        <p:nvCxnSpPr>
          <p:cNvPr id="9" name="Straight Connector 40">
            <a:extLst>
              <a:ext uri="{FF2B5EF4-FFF2-40B4-BE49-F238E27FC236}">
                <a16:creationId xmlns:a16="http://schemas.microsoft.com/office/drawing/2014/main" id="{2CCEBD79-7D4D-9736-8E04-43393BCE370F}"/>
              </a:ext>
            </a:extLst>
          </p:cNvPr>
          <p:cNvCxnSpPr>
            <a:cxnSpLocks/>
          </p:cNvCxnSpPr>
          <p:nvPr/>
        </p:nvCxnSpPr>
        <p:spPr>
          <a:xfrm>
            <a:off x="6123988"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Immagine 15" descr="GNU General Public License - Wikipedia">
            <a:extLst>
              <a:ext uri="{FF2B5EF4-FFF2-40B4-BE49-F238E27FC236}">
                <a16:creationId xmlns:a16="http://schemas.microsoft.com/office/drawing/2014/main" id="{CCBD3F3B-186E-DF3B-C16A-AB56DD9A10CC}"/>
              </a:ext>
            </a:extLst>
          </p:cNvPr>
          <p:cNvPicPr>
            <a:picLocks noChangeAspect="1"/>
          </p:cNvPicPr>
          <p:nvPr/>
        </p:nvPicPr>
        <p:blipFill>
          <a:blip r:embed="rId7" cstate="print">
            <a:grayscl/>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962491" y="4424549"/>
            <a:ext cx="1074420" cy="534035"/>
          </a:xfrm>
          <a:prstGeom prst="rect">
            <a:avLst/>
          </a:prstGeom>
          <a:noFill/>
          <a:ln>
            <a:noFill/>
          </a:ln>
        </p:spPr>
      </p:pic>
    </p:spTree>
    <p:extLst>
      <p:ext uri="{BB962C8B-B14F-4D97-AF65-F5344CB8AC3E}">
        <p14:creationId xmlns:p14="http://schemas.microsoft.com/office/powerpoint/2010/main" val="306120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D0BF6-FA0A-4F69-1C94-696D85860479}"/>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21A2943A-B10B-F517-E6BC-16CC9E1BAF3D}"/>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Introduction</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878B8B2A-E982-5A18-6719-D1F0AF209AE5}"/>
              </a:ext>
            </a:extLst>
          </p:cNvPr>
          <p:cNvSpPr txBox="1"/>
          <p:nvPr/>
        </p:nvSpPr>
        <p:spPr>
          <a:xfrm>
            <a:off x="645916" y="565321"/>
            <a:ext cx="3043521"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Introduciton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905FDB74-B2F5-E98F-8FF1-E95F751F2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EEB8A9BB-C29C-BB91-3381-BA80CB7ED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076C2B1A-4F65-2C13-8B40-FAF6FF6626C9}"/>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68E5AA14-E1A9-6672-E86B-D288055D9B69}"/>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2629325">
            <a:off x="9771240" y="657083"/>
            <a:ext cx="2414129" cy="1019189"/>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848166FD-455B-A894-9554-B6F407B5AC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sp>
        <p:nvSpPr>
          <p:cNvPr id="8" name="TextBox 42">
            <a:extLst>
              <a:ext uri="{FF2B5EF4-FFF2-40B4-BE49-F238E27FC236}">
                <a16:creationId xmlns:a16="http://schemas.microsoft.com/office/drawing/2014/main" id="{11C3832F-FEA3-7A0F-36E7-394AAA0AB7A1}"/>
              </a:ext>
            </a:extLst>
          </p:cNvPr>
          <p:cNvSpPr txBox="1"/>
          <p:nvPr/>
        </p:nvSpPr>
        <p:spPr>
          <a:xfrm>
            <a:off x="1914924" y="2515399"/>
            <a:ext cx="8362151" cy="132343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GB" sz="20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en-GB" sz="20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GB" sz="2000" dirty="0">
                <a:solidFill>
                  <a:schemeClr val="bg1"/>
                </a:solidFill>
                <a:latin typeface="Lato" panose="020F0502020204030203" pitchFamily="34" charset="0"/>
                <a:ea typeface="Lato" panose="020F0502020204030203" pitchFamily="34" charset="0"/>
                <a:cs typeface="Lato" panose="020F0502020204030203" pitchFamily="34" charset="0"/>
              </a:rPr>
              <a:t>is … </a:t>
            </a:r>
          </a:p>
          <a:p>
            <a:pPr algn="ctr"/>
            <a:endParaRPr lang="en-GB" sz="20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endParaRPr lang="en-GB" sz="20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algn="ctr"/>
            <a:r>
              <a:rPr lang="en-GB" sz="2000" b="1" dirty="0">
                <a:solidFill>
                  <a:schemeClr val="bg1"/>
                </a:solidFill>
                <a:latin typeface="Lato" panose="020F0502020204030203" pitchFamily="34" charset="0"/>
                <a:ea typeface="Lato" panose="020F0502020204030203" pitchFamily="34" charset="0"/>
                <a:cs typeface="Lato" panose="020F0502020204030203" pitchFamily="34" charset="0"/>
              </a:rPr>
              <a:t>simplicity!    all in one app!    by users, for users!    your weather app!</a:t>
            </a:r>
          </a:p>
        </p:txBody>
      </p:sp>
    </p:spTree>
    <p:extLst>
      <p:ext uri="{BB962C8B-B14F-4D97-AF65-F5344CB8AC3E}">
        <p14:creationId xmlns:p14="http://schemas.microsoft.com/office/powerpoint/2010/main" val="329240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04290B-461D-9187-1ABA-45464D9AE06B}"/>
              </a:ext>
            </a:extLst>
          </p:cNvPr>
          <p:cNvSpPr txBox="1"/>
          <p:nvPr/>
        </p:nvSpPr>
        <p:spPr>
          <a:xfrm>
            <a:off x="2071409" y="2470773"/>
            <a:ext cx="8062912" cy="1015663"/>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6000">
                <a:solidFill>
                  <a:schemeClr val="bg1"/>
                </a:solidFill>
                <a:latin typeface="Lato" panose="020F0502020204030203" pitchFamily="34" charset="0"/>
                <a:ea typeface="Lato" panose="020F0502020204030203" pitchFamily="34" charset="0"/>
                <a:cs typeface="Lato" panose="020F0502020204030203" pitchFamily="34" charset="0"/>
              </a:rPr>
              <a:t>Thanks</a:t>
            </a:r>
            <a:endParaRPr lang="it-IT" sz="6000" b="1">
              <a:solidFill>
                <a:srgbClr val="35948E"/>
              </a:solidFill>
              <a:latin typeface="Lato" panose="020F0502020204030203" pitchFamily="34" charset="0"/>
              <a:ea typeface="Lato" panose="020F0502020204030203" pitchFamily="34" charset="0"/>
              <a:cs typeface="Lato" panose="020F0502020204030203" pitchFamily="34" charset="0"/>
            </a:endParaRPr>
          </a:p>
        </p:txBody>
      </p:sp>
      <p:pic>
        <p:nvPicPr>
          <p:cNvPr id="12" name="Picture 11" descr="A picture containing text, book&#10;&#10;Description automatically generated">
            <a:extLst>
              <a:ext uri="{FF2B5EF4-FFF2-40B4-BE49-F238E27FC236}">
                <a16:creationId xmlns:a16="http://schemas.microsoft.com/office/drawing/2014/main" id="{97D62A7F-49A3-7EFB-05FB-84F35688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9" y="241775"/>
            <a:ext cx="837451" cy="903610"/>
          </a:xfrm>
          <a:prstGeom prst="rect">
            <a:avLst/>
          </a:prstGeom>
          <a:noFill/>
          <a:effectLst>
            <a:outerShdw blurRad="50800" dist="38100" dir="5400000" algn="t" rotWithShape="0">
              <a:prstClr val="black">
                <a:alpha val="40000"/>
              </a:prstClr>
            </a:outerShdw>
          </a:effectLst>
        </p:spPr>
      </p:pic>
      <p:sp>
        <p:nvSpPr>
          <p:cNvPr id="29" name="TextBox 28">
            <a:extLst>
              <a:ext uri="{FF2B5EF4-FFF2-40B4-BE49-F238E27FC236}">
                <a16:creationId xmlns:a16="http://schemas.microsoft.com/office/drawing/2014/main" id="{BF12F72B-976D-CB8F-E779-DEBF99F76284}"/>
              </a:ext>
            </a:extLst>
          </p:cNvPr>
          <p:cNvSpPr txBox="1"/>
          <p:nvPr/>
        </p:nvSpPr>
        <p:spPr>
          <a:xfrm>
            <a:off x="2057679" y="3429000"/>
            <a:ext cx="8062912" cy="553998"/>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dirty="0">
                <a:solidFill>
                  <a:schemeClr val="bg1"/>
                </a:solidFill>
                <a:latin typeface="Lato" panose="020F0502020204030203" pitchFamily="34" charset="0"/>
                <a:ea typeface="Lato" panose="020F0502020204030203" pitchFamily="34" charset="0"/>
                <a:cs typeface="Lato" panose="020F0502020204030203" pitchFamily="34" charset="0"/>
              </a:rPr>
              <a:t>The</a:t>
            </a:r>
            <a:r>
              <a:rPr lang="it-IT" dirty="0">
                <a:solidFill>
                  <a:srgbClr val="188193"/>
                </a:solidFill>
                <a:latin typeface="Lato" panose="020F0502020204030203" pitchFamily="34" charset="0"/>
                <a:ea typeface="Lato" panose="020F0502020204030203" pitchFamily="34" charset="0"/>
                <a:cs typeface="Lato" panose="020F0502020204030203" pitchFamily="34" charset="0"/>
              </a:rPr>
              <a:t> </a:t>
            </a:r>
            <a:r>
              <a:rPr lang="it-IT"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dirty="0">
                <a:solidFill>
                  <a:srgbClr val="188193"/>
                </a:solidFill>
                <a:latin typeface="Lato" panose="020F0502020204030203" pitchFamily="34" charset="0"/>
                <a:ea typeface="Lato" panose="020F0502020204030203" pitchFamily="34" charset="0"/>
                <a:cs typeface="Lato" panose="020F0502020204030203" pitchFamily="34" charset="0"/>
              </a:rPr>
              <a:t> </a:t>
            </a:r>
            <a:r>
              <a:rPr lang="it-IT" dirty="0">
                <a:solidFill>
                  <a:schemeClr val="bg1"/>
                </a:solidFill>
                <a:latin typeface="Lato" panose="020F0502020204030203" pitchFamily="34" charset="0"/>
                <a:ea typeface="Lato" panose="020F0502020204030203" pitchFamily="34" charset="0"/>
                <a:cs typeface="Lato" panose="020F0502020204030203" pitchFamily="34" charset="0"/>
              </a:rPr>
              <a:t>team</a:t>
            </a:r>
          </a:p>
          <a:p>
            <a:pPr algn="ctr"/>
            <a:r>
              <a:rPr lang="it-IT" sz="1200" dirty="0">
                <a:solidFill>
                  <a:srgbClr val="79868D"/>
                </a:solidFill>
                <a:latin typeface="Lato" panose="020F0502020204030203" pitchFamily="34" charset="0"/>
                <a:ea typeface="Lato" panose="020F0502020204030203" pitchFamily="34" charset="0"/>
                <a:cs typeface="Lato" panose="020F0502020204030203" pitchFamily="34" charset="0"/>
              </a:rPr>
              <a:t>Mattia Piazzalunga, Nicolò Urbani, Matteo Severgnini e Davide Soldati</a:t>
            </a:r>
          </a:p>
        </p:txBody>
      </p:sp>
      <p:sp>
        <p:nvSpPr>
          <p:cNvPr id="40" name="TextBox 39">
            <a:extLst>
              <a:ext uri="{FF2B5EF4-FFF2-40B4-BE49-F238E27FC236}">
                <a16:creationId xmlns:a16="http://schemas.microsoft.com/office/drawing/2014/main" id="{C116EAE2-1D69-BFAB-D0AB-2A67118788CB}"/>
              </a:ext>
            </a:extLst>
          </p:cNvPr>
          <p:cNvSpPr txBox="1"/>
          <p:nvPr/>
        </p:nvSpPr>
        <p:spPr>
          <a:xfrm>
            <a:off x="8526333"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a:solidFill>
                  <a:schemeClr val="bg1"/>
                </a:solidFill>
                <a:latin typeface="Lato" panose="020F0502020204030203" pitchFamily="34" charset="0"/>
                <a:ea typeface="Lato" panose="020F0502020204030203" pitchFamily="34" charset="0"/>
                <a:cs typeface="Lato" panose="020F0502020204030203" pitchFamily="34" charset="0"/>
              </a:rPr>
              <a:t>2023/</a:t>
            </a:r>
            <a:r>
              <a:rPr lang="it-IT">
                <a:solidFill>
                  <a:srgbClr val="188193"/>
                </a:solidFill>
                <a:latin typeface="Lato" panose="020F0502020204030203" pitchFamily="34" charset="0"/>
                <a:ea typeface="Lato" panose="020F0502020204030203" pitchFamily="34" charset="0"/>
                <a:cs typeface="Lato" panose="020F0502020204030203" pitchFamily="34" charset="0"/>
              </a:rPr>
              <a:t>24</a:t>
            </a:r>
            <a:endParaRPr lang="it-IT" b="1">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41" name="TextBox 40">
            <a:extLst>
              <a:ext uri="{FF2B5EF4-FFF2-40B4-BE49-F238E27FC236}">
                <a16:creationId xmlns:a16="http://schemas.microsoft.com/office/drawing/2014/main" id="{E0F3FE03-ABFD-B536-F3C7-1E72CB784EB6}"/>
              </a:ext>
            </a:extLst>
          </p:cNvPr>
          <p:cNvSpPr txBox="1"/>
          <p:nvPr/>
        </p:nvSpPr>
        <p:spPr>
          <a:xfrm>
            <a:off x="8522901"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a:solidFill>
                  <a:srgbClr val="79868D"/>
                </a:solidFill>
                <a:latin typeface="Lato" panose="020F0502020204030203" pitchFamily="34" charset="0"/>
                <a:ea typeface="Lato" panose="020F0502020204030203" pitchFamily="34" charset="0"/>
                <a:cs typeface="Lato" panose="020F0502020204030203" pitchFamily="34" charset="0"/>
              </a:rPr>
              <a:t>academic year</a:t>
            </a:r>
          </a:p>
        </p:txBody>
      </p:sp>
      <p:sp>
        <p:nvSpPr>
          <p:cNvPr id="15" name="TextBox 14">
            <a:extLst>
              <a:ext uri="{FF2B5EF4-FFF2-40B4-BE49-F238E27FC236}">
                <a16:creationId xmlns:a16="http://schemas.microsoft.com/office/drawing/2014/main" id="{FD429219-67E6-20C5-3B61-6BE0D9F748DD}"/>
              </a:ext>
            </a:extLst>
          </p:cNvPr>
          <p:cNvSpPr txBox="1"/>
          <p:nvPr/>
        </p:nvSpPr>
        <p:spPr>
          <a:xfrm>
            <a:off x="762905" y="5893639"/>
            <a:ext cx="289933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it-IT" dirty="0">
                <a:solidFill>
                  <a:schemeClr val="bg1"/>
                </a:solidFill>
                <a:latin typeface="Lato" panose="020F0502020204030203" pitchFamily="34" charset="0"/>
                <a:ea typeface="Lato" panose="020F0502020204030203" pitchFamily="34" charset="0"/>
                <a:cs typeface="Lato" panose="020F0502020204030203" pitchFamily="34" charset="0"/>
              </a:rPr>
              <a:t>team</a:t>
            </a:r>
          </a:p>
        </p:txBody>
      </p:sp>
      <p:sp>
        <p:nvSpPr>
          <p:cNvPr id="17" name="TextBox 16">
            <a:extLst>
              <a:ext uri="{FF2B5EF4-FFF2-40B4-BE49-F238E27FC236}">
                <a16:creationId xmlns:a16="http://schemas.microsoft.com/office/drawing/2014/main" id="{EC394564-2816-361D-BB6E-EDBBC9066479}"/>
              </a:ext>
            </a:extLst>
          </p:cNvPr>
          <p:cNvSpPr txBox="1"/>
          <p:nvPr/>
        </p:nvSpPr>
        <p:spPr>
          <a:xfrm>
            <a:off x="759473"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a:solidFill>
                  <a:srgbClr val="79868D"/>
                </a:solidFill>
                <a:latin typeface="Lato" panose="020F0502020204030203" pitchFamily="34" charset="0"/>
                <a:ea typeface="Lato" panose="020F0502020204030203" pitchFamily="34" charset="0"/>
                <a:cs typeface="Lato" panose="020F0502020204030203" pitchFamily="34" charset="0"/>
              </a:rPr>
              <a:t>author</a:t>
            </a:r>
          </a:p>
        </p:txBody>
      </p:sp>
      <p:sp>
        <p:nvSpPr>
          <p:cNvPr id="18" name="TextBox 17">
            <a:extLst>
              <a:ext uri="{FF2B5EF4-FFF2-40B4-BE49-F238E27FC236}">
                <a16:creationId xmlns:a16="http://schemas.microsoft.com/office/drawing/2014/main" id="{755D3C5D-0F55-250A-141B-163EDA09181C}"/>
              </a:ext>
            </a:extLst>
          </p:cNvPr>
          <p:cNvSpPr txBox="1"/>
          <p:nvPr/>
        </p:nvSpPr>
        <p:spPr>
          <a:xfrm>
            <a:off x="3959332" y="5893639"/>
            <a:ext cx="4259607"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dirty="0">
                <a:solidFill>
                  <a:schemeClr val="bg1"/>
                </a:solidFill>
                <a:latin typeface="Lato" panose="020F0502020204030203" pitchFamily="34" charset="0"/>
                <a:ea typeface="Lato" panose="020F0502020204030203" pitchFamily="34" charset="0"/>
                <a:cs typeface="Lato" panose="020F0502020204030203" pitchFamily="34" charset="0"/>
              </a:rPr>
              <a:t>Cloud </a:t>
            </a:r>
            <a:r>
              <a:rPr lang="en-US" b="1" dirty="0">
                <a:solidFill>
                  <a:srgbClr val="188193"/>
                </a:solidFill>
                <a:latin typeface="Lato" panose="020F0502020204030203" pitchFamily="34" charset="0"/>
                <a:ea typeface="Lato" panose="020F0502020204030203" pitchFamily="34" charset="0"/>
                <a:cs typeface="Lato" panose="020F0502020204030203" pitchFamily="34" charset="0"/>
              </a:rPr>
              <a:t>Computing</a:t>
            </a:r>
          </a:p>
        </p:txBody>
      </p:sp>
      <p:sp>
        <p:nvSpPr>
          <p:cNvPr id="19" name="TextBox 18">
            <a:extLst>
              <a:ext uri="{FF2B5EF4-FFF2-40B4-BE49-F238E27FC236}">
                <a16:creationId xmlns:a16="http://schemas.microsoft.com/office/drawing/2014/main" id="{A62FAC3F-0D89-E508-4064-6C7835A7CB8B}"/>
              </a:ext>
            </a:extLst>
          </p:cNvPr>
          <p:cNvSpPr txBox="1"/>
          <p:nvPr/>
        </p:nvSpPr>
        <p:spPr>
          <a:xfrm>
            <a:off x="4639470" y="5590789"/>
            <a:ext cx="2899330" cy="307777"/>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400" err="1">
                <a:solidFill>
                  <a:srgbClr val="79868D"/>
                </a:solidFill>
                <a:latin typeface="Lato" panose="020F0502020204030203" pitchFamily="34" charset="0"/>
                <a:ea typeface="Lato" panose="020F0502020204030203" pitchFamily="34" charset="0"/>
                <a:cs typeface="Lato" panose="020F0502020204030203" pitchFamily="34" charset="0"/>
              </a:rPr>
              <a:t>course</a:t>
            </a:r>
            <a:endParaRPr lang="it-IT" sz="140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2" name="Picture 1" descr="A picture containing text, device, meter, gauge&#10;&#10;Description automatically generated">
            <a:extLst>
              <a:ext uri="{FF2B5EF4-FFF2-40B4-BE49-F238E27FC236}">
                <a16:creationId xmlns:a16="http://schemas.microsoft.com/office/drawing/2014/main" id="{C95A9D3A-5A1A-C625-85A8-7C88A9ED3490}"/>
              </a:ext>
            </a:extLst>
          </p:cNvPr>
          <p:cNvPicPr>
            <a:picLocks noChangeAspect="1"/>
          </p:cNvPicPr>
          <p:nvPr/>
        </p:nvPicPr>
        <p:blipFill rotWithShape="1">
          <a:blip r:embed="rId3">
            <a:extLst>
              <a:ext uri="{28A0092B-C50C-407E-A947-70E740481C1C}">
                <a14:useLocalDpi xmlns:a14="http://schemas.microsoft.com/office/drawing/2010/main" val="0"/>
              </a:ext>
            </a:extLst>
          </a:blip>
          <a:srcRect l="28772" t="-3867" b="1"/>
          <a:stretch/>
        </p:blipFill>
        <p:spPr>
          <a:xfrm rot="2144276">
            <a:off x="9658017" y="-84902"/>
            <a:ext cx="2462232" cy="1039497"/>
          </a:xfrm>
          <a:prstGeom prst="rect">
            <a:avLst/>
          </a:prstGeom>
          <a:effectLst>
            <a:outerShdw blurRad="50800" dist="38100" dir="5400000" algn="t" rotWithShape="0">
              <a:prstClr val="black">
                <a:alpha val="40000"/>
              </a:prstClr>
            </a:outerShdw>
          </a:effectLst>
        </p:spPr>
      </p:pic>
      <p:pic>
        <p:nvPicPr>
          <p:cNvPr id="3" name="Elemento grafico 2" descr="Sole coperto contorno">
            <a:extLst>
              <a:ext uri="{FF2B5EF4-FFF2-40B4-BE49-F238E27FC236}">
                <a16:creationId xmlns:a16="http://schemas.microsoft.com/office/drawing/2014/main" id="{E75F7C91-E14F-6E87-7CEF-11C7F80C38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9213" y="3532540"/>
            <a:ext cx="753308" cy="753308"/>
          </a:xfrm>
          <a:prstGeom prst="rect">
            <a:avLst/>
          </a:prstGeom>
        </p:spPr>
      </p:pic>
    </p:spTree>
    <p:extLst>
      <p:ext uri="{BB962C8B-B14F-4D97-AF65-F5344CB8AC3E}">
        <p14:creationId xmlns:p14="http://schemas.microsoft.com/office/powerpoint/2010/main" val="262243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5120E31F-6079-66E5-5CE8-2A02357FEE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181584-6AAA-D4D5-CCC7-196FE8B8F9D3}"/>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A27EFA1F-326A-4923-E4D0-A8F26C58584F}"/>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Functionality &amp; implementation details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9F2A63CC-6B11-FA2F-589E-6737B8FDAC6C}"/>
              </a:ext>
            </a:extLst>
          </p:cNvPr>
          <p:cNvSpPr txBox="1"/>
          <p:nvPr/>
        </p:nvSpPr>
        <p:spPr>
          <a:xfrm>
            <a:off x="645916" y="565321"/>
            <a:ext cx="3043521"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err="1">
                <a:solidFill>
                  <a:srgbClr val="79868D"/>
                </a:solidFill>
                <a:latin typeface="Lato" panose="020F0502020204030203" pitchFamily="34" charset="0"/>
                <a:ea typeface="Lato" panose="020F0502020204030203" pitchFamily="34" charset="0"/>
                <a:cs typeface="Lato" panose="020F0502020204030203" pitchFamily="34" charset="0"/>
              </a:rPr>
              <a:t>Introduciton</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31D2F609-5D65-E3BF-BE2F-73BEF84F2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DF065097-8245-802E-367B-5B32E69F0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50E45D94-8444-0CA7-5528-5741981A0111}"/>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6CB415CB-4B65-575C-8174-0F21D5DE9564}"/>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2629325">
            <a:off x="9771240" y="657083"/>
            <a:ext cx="2414129" cy="1019189"/>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E8674583-5CF8-A023-B8E8-1132AFA6E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spTree>
    <p:extLst>
      <p:ext uri="{BB962C8B-B14F-4D97-AF65-F5344CB8AC3E}">
        <p14:creationId xmlns:p14="http://schemas.microsoft.com/office/powerpoint/2010/main" val="69496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81AA3EC3-92D2-B17D-76DE-53219BFF2D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A41E99-FA35-1A58-F4F6-671B1FAFEEB8}"/>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8CDA542C-2E0B-2D37-5AF0-4DEB62434C0C}"/>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Microservices</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85BC435E-18DE-BCDD-EFCF-15E92B7AE1F5}"/>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03046982-8451-B336-5BC6-5A5B8A24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D38D2DCC-35AE-9210-9EC7-203A81EB9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393D82AF-1D2B-ECAA-78E9-3AE1B969F438}"/>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253C1CE0-7ABD-FC3E-F601-958D96C3FE34}"/>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2629325">
            <a:off x="9076866" y="1150975"/>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5F22FDA0-C3D0-03FA-D0A6-2E145591B1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1E385E23-42A9-9EF5-AB8F-F88702A80E2A}"/>
              </a:ext>
            </a:extLst>
          </p:cNvPr>
          <p:cNvCxnSpPr>
            <a:cxnSpLocks/>
          </p:cNvCxnSpPr>
          <p:nvPr/>
        </p:nvCxnSpPr>
        <p:spPr>
          <a:xfrm>
            <a:off x="776323" y="1416037"/>
            <a:ext cx="0" cy="4362673"/>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1C95C3A8-EE62-7FD5-6F72-39F220908822}"/>
              </a:ext>
            </a:extLst>
          </p:cNvPr>
          <p:cNvSpPr txBox="1"/>
          <p:nvPr/>
        </p:nvSpPr>
        <p:spPr>
          <a:xfrm>
            <a:off x="858812" y="1416037"/>
            <a:ext cx="4960834" cy="440120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The idea, compared to monolithic applications, is to divide the application into a series of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smaller and interconnected services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autonomous and independently distributed software components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independent units of deploy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runtime, each instance of a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microservice is associated with a container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or a cloud VM</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Note.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Microservices architecture addresses the problem of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complexity</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It allows each service to be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developed independently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by a team focused on it. </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Some </a:t>
            </a: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principles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Low coupling and high cohesion;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Asynchronous is better than synchronous;</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Choreography is better than orchestration;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Single Responsibility Principle.</a:t>
            </a:r>
          </a:p>
          <a:p>
            <a:pPr marL="285750" indent="-285750">
              <a:buFont typeface="Arial" panose="020B0604020202020204" pitchFamily="34" charset="0"/>
              <a:buChar char="•"/>
            </a:pP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8" name="Immagine 7" descr="Immagine che contiene schermata, testo, diagramma, design&#10;&#10;Descrizione generata automaticamente">
            <a:extLst>
              <a:ext uri="{FF2B5EF4-FFF2-40B4-BE49-F238E27FC236}">
                <a16:creationId xmlns:a16="http://schemas.microsoft.com/office/drawing/2014/main" id="{ED78036A-2DDC-7189-5B11-F40155CC7C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2356" y="2970152"/>
            <a:ext cx="2673514" cy="2844632"/>
          </a:xfrm>
          <a:prstGeom prst="rect">
            <a:avLst/>
          </a:prstGeom>
          <a:solidFill>
            <a:schemeClr val="bg1"/>
          </a:solidFill>
        </p:spPr>
      </p:pic>
    </p:spTree>
    <p:extLst>
      <p:ext uri="{BB962C8B-B14F-4D97-AF65-F5344CB8AC3E}">
        <p14:creationId xmlns:p14="http://schemas.microsoft.com/office/powerpoint/2010/main" val="47396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89755180-FA3E-CF17-D6E7-21775DFB129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8ECB0B-18FE-2C56-946D-6D05C0D816EB}"/>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47ACE509-385D-E78F-87F0-9049B316E7C0}"/>
              </a:ext>
            </a:extLst>
          </p:cNvPr>
          <p:cNvSpPr txBox="1"/>
          <p:nvPr/>
        </p:nvSpPr>
        <p:spPr>
          <a:xfrm>
            <a:off x="622288" y="715176"/>
            <a:ext cx="8679028"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Programming Languages, Frameworks and API</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869D1776-ECD7-F5F8-8490-4FD55F1148C3}"/>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5E6A378B-70DA-6D74-EDCB-1A07B27E8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ABE38463-9DB9-E69A-A46B-2194FBBCC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003D7CA1-8EE6-3568-0025-7AC5F9CBFFA6}"/>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2" name="Elemento grafico 1" descr="Sole coperto contorno">
            <a:extLst>
              <a:ext uri="{FF2B5EF4-FFF2-40B4-BE49-F238E27FC236}">
                <a16:creationId xmlns:a16="http://schemas.microsoft.com/office/drawing/2014/main" id="{FAED3B5C-3F3B-FA42-DAB2-6DC1B0E6A6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3018" y="6000326"/>
            <a:ext cx="434858" cy="434858"/>
          </a:xfrm>
          <a:prstGeom prst="rect">
            <a:avLst/>
          </a:prstGeom>
        </p:spPr>
      </p:pic>
      <p:sp>
        <p:nvSpPr>
          <p:cNvPr id="6" name="TextBox 42">
            <a:extLst>
              <a:ext uri="{FF2B5EF4-FFF2-40B4-BE49-F238E27FC236}">
                <a16:creationId xmlns:a16="http://schemas.microsoft.com/office/drawing/2014/main" id="{1CAC722D-9375-5D88-3F16-2289528438BC}"/>
              </a:ext>
            </a:extLst>
          </p:cNvPr>
          <p:cNvSpPr txBox="1"/>
          <p:nvPr/>
        </p:nvSpPr>
        <p:spPr>
          <a:xfrm>
            <a:off x="858812" y="1834256"/>
            <a:ext cx="4960834" cy="1815882"/>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400" b="1" dirty="0">
                <a:solidFill>
                  <a:srgbClr val="79868D"/>
                </a:solidFill>
                <a:latin typeface="Lato" panose="020F0502020204030203" pitchFamily="34" charset="0"/>
                <a:ea typeface="Lato" panose="020F0502020204030203" pitchFamily="34" charset="0"/>
                <a:cs typeface="Lato" panose="020F0502020204030203" pitchFamily="34" charset="0"/>
              </a:rPr>
              <a:t>FRONT-END</a:t>
            </a:r>
          </a:p>
          <a:p>
            <a:endParaRPr lang="it-IT" sz="1400" b="1" dirty="0">
              <a:solidFill>
                <a:srgbClr val="79868D"/>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HTML;</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CSS;</a:t>
            </a:r>
          </a:p>
          <a:p>
            <a:pPr marL="285750" indent="-285750">
              <a:buFont typeface="Arial" panose="020B0604020202020204" pitchFamily="34" charset="0"/>
              <a:buChar char="•"/>
            </a:pP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Javascript</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Bootstrap;</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React;</a:t>
            </a:r>
          </a:p>
          <a:p>
            <a:pPr marL="285750" indent="-285750">
              <a:buFont typeface="Arial" panose="020B0604020202020204" pitchFamily="34" charset="0"/>
              <a:buChar char="•"/>
            </a:pP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Axios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
        <p:nvSpPr>
          <p:cNvPr id="16" name="TextBox 42">
            <a:extLst>
              <a:ext uri="{FF2B5EF4-FFF2-40B4-BE49-F238E27FC236}">
                <a16:creationId xmlns:a16="http://schemas.microsoft.com/office/drawing/2014/main" id="{AD2DA386-095E-6BE4-1E85-A443CC1744BE}"/>
              </a:ext>
            </a:extLst>
          </p:cNvPr>
          <p:cNvSpPr txBox="1"/>
          <p:nvPr/>
        </p:nvSpPr>
        <p:spPr>
          <a:xfrm>
            <a:off x="2906027" y="1798472"/>
            <a:ext cx="4960834" cy="2246769"/>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400" b="1" dirty="0">
                <a:solidFill>
                  <a:srgbClr val="79868D"/>
                </a:solidFill>
                <a:latin typeface="Lato" panose="020F0502020204030203" pitchFamily="34" charset="0"/>
                <a:ea typeface="Lato" panose="020F0502020204030203" pitchFamily="34" charset="0"/>
                <a:cs typeface="Lato" panose="020F0502020204030203" pitchFamily="34" charset="0"/>
              </a:rPr>
              <a:t>BACK-END</a:t>
            </a:r>
          </a:p>
          <a:p>
            <a:endParaRPr lang="it-IT" sz="1400" b="1" dirty="0">
              <a:solidFill>
                <a:srgbClr val="79868D"/>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Spring;</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Spring-cloud;</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Java;</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JPA;</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Hibernate;</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Spring Data JPA;</a:t>
            </a:r>
          </a:p>
          <a:p>
            <a:pPr marL="285750" indent="-285750">
              <a:buFont typeface="Arial" panose="020B0604020202020204" pitchFamily="34" charset="0"/>
              <a:buChar char="•"/>
            </a:pP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Javax</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Validation;</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Lombok.</a:t>
            </a:r>
          </a:p>
        </p:txBody>
      </p:sp>
      <p:sp>
        <p:nvSpPr>
          <p:cNvPr id="19" name="TextBox 42">
            <a:extLst>
              <a:ext uri="{FF2B5EF4-FFF2-40B4-BE49-F238E27FC236}">
                <a16:creationId xmlns:a16="http://schemas.microsoft.com/office/drawing/2014/main" id="{B2BCAD76-7C46-C914-C4CB-DAEE18BC48D9}"/>
              </a:ext>
            </a:extLst>
          </p:cNvPr>
          <p:cNvSpPr txBox="1"/>
          <p:nvPr/>
        </p:nvSpPr>
        <p:spPr>
          <a:xfrm>
            <a:off x="5386444" y="1834256"/>
            <a:ext cx="4960834" cy="1169551"/>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400" b="1" dirty="0">
                <a:solidFill>
                  <a:srgbClr val="79868D"/>
                </a:solidFill>
                <a:latin typeface="Lato" panose="020F0502020204030203" pitchFamily="34" charset="0"/>
                <a:ea typeface="Lato" panose="020F0502020204030203" pitchFamily="34" charset="0"/>
                <a:cs typeface="Lato" panose="020F0502020204030203" pitchFamily="34" charset="0"/>
              </a:rPr>
              <a:t>DATABASES</a:t>
            </a:r>
          </a:p>
          <a:p>
            <a:endParaRPr lang="it-IT" sz="1400" b="1" dirty="0">
              <a:solidFill>
                <a:srgbClr val="79868D"/>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SQL;</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MySQL;</a:t>
            </a:r>
          </a:p>
          <a:p>
            <a:pPr marL="285750" indent="-285750">
              <a:buFont typeface="Arial" panose="020B0604020202020204" pitchFamily="34" charset="0"/>
              <a:buChar char="•"/>
            </a:pP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PostgreSQL.</a:t>
            </a:r>
          </a:p>
        </p:txBody>
      </p:sp>
      <p:pic>
        <p:nvPicPr>
          <p:cNvPr id="1038" name="Picture 21" descr="A picture containing text, first-aid kit, sign&#10;&#10;Description automatically generated">
            <a:extLst>
              <a:ext uri="{FF2B5EF4-FFF2-40B4-BE49-F238E27FC236}">
                <a16:creationId xmlns:a16="http://schemas.microsoft.com/office/drawing/2014/main" id="{07FF9600-289D-0F2D-075D-D61C92F8A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87" y="4698384"/>
            <a:ext cx="579438" cy="57943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22" descr="Logo&#10;&#10;Description automatically generated">
            <a:extLst>
              <a:ext uri="{FF2B5EF4-FFF2-40B4-BE49-F238E27FC236}">
                <a16:creationId xmlns:a16="http://schemas.microsoft.com/office/drawing/2014/main" id="{8FE854E4-87EE-B54F-6298-AD5A1DA610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7602" y="4698385"/>
            <a:ext cx="411163" cy="5794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23" descr="Logo, icon&#10;&#10;Description automatically generated">
            <a:extLst>
              <a:ext uri="{FF2B5EF4-FFF2-40B4-BE49-F238E27FC236}">
                <a16:creationId xmlns:a16="http://schemas.microsoft.com/office/drawing/2014/main" id="{32E08DFF-F5C3-2F58-FE09-0419C32D64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2469" b="2469"/>
          <a:stretch>
            <a:fillRect/>
          </a:stretch>
        </p:blipFill>
        <p:spPr bwMode="auto">
          <a:xfrm>
            <a:off x="1408433" y="4671673"/>
            <a:ext cx="617538" cy="5873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25" descr="Logo, icon&#10;&#10;Description automatically generated with medium confidence">
            <a:extLst>
              <a:ext uri="{FF2B5EF4-FFF2-40B4-BE49-F238E27FC236}">
                <a16:creationId xmlns:a16="http://schemas.microsoft.com/office/drawing/2014/main" id="{A63DE8F2-AC98-5250-9420-89A5DB34C4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5971" y="4782522"/>
            <a:ext cx="625475"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Immagine 5" descr="Want to build engaging and dynamic user interfaces? Let Solidstudio's  ReactJS development team create a scalable web app that meets your business  goals.">
            <a:extLst>
              <a:ext uri="{FF2B5EF4-FFF2-40B4-BE49-F238E27FC236}">
                <a16:creationId xmlns:a16="http://schemas.microsoft.com/office/drawing/2014/main" id="{7854E8A3-797F-3006-45ED-12F369D9F7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l="32164" t="21082" r="32663" b="24873"/>
          <a:stretch>
            <a:fillRect/>
          </a:stretch>
        </p:blipFill>
        <p:spPr bwMode="auto">
          <a:xfrm>
            <a:off x="2756795" y="4782522"/>
            <a:ext cx="443681" cy="49676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28" descr="Java logo and symbol, meaning, history, PNG">
            <a:extLst>
              <a:ext uri="{FF2B5EF4-FFF2-40B4-BE49-F238E27FC236}">
                <a16:creationId xmlns:a16="http://schemas.microsoft.com/office/drawing/2014/main" id="{D13591AD-BD29-D393-B633-364C2C97785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3196" y="4750116"/>
            <a:ext cx="838200" cy="5254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29" descr="Logo&#10;&#10;Description automatically generated">
            <a:extLst>
              <a:ext uri="{FF2B5EF4-FFF2-40B4-BE49-F238E27FC236}">
                <a16:creationId xmlns:a16="http://schemas.microsoft.com/office/drawing/2014/main" id="{C0BEAC1B-3DA1-EC00-AF4B-84C841E5A0E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 r="66489" b="-11072"/>
          <a:stretch/>
        </p:blipFill>
        <p:spPr bwMode="auto">
          <a:xfrm>
            <a:off x="4232855" y="4750116"/>
            <a:ext cx="620292" cy="525456"/>
          </a:xfrm>
          <a:prstGeom prst="rect">
            <a:avLst/>
          </a:prstGeom>
          <a:noFill/>
          <a:extLst>
            <a:ext uri="{909E8E84-426E-40DD-AFC4-6F175D3DCCD1}">
              <a14:hiddenFill xmlns:a14="http://schemas.microsoft.com/office/drawing/2010/main">
                <a:solidFill>
                  <a:srgbClr val="FFFFFF"/>
                </a:solidFill>
              </a14:hiddenFill>
            </a:ext>
          </a:extLst>
        </p:spPr>
      </p:pic>
      <p:pic>
        <p:nvPicPr>
          <p:cNvPr id="1031" name="Immagine 7" descr="Immagine che contiene Elementi grafici, Carattere, logo, design&#10;&#10;Descrizione generata automaticamente">
            <a:extLst>
              <a:ext uri="{FF2B5EF4-FFF2-40B4-BE49-F238E27FC236}">
                <a16:creationId xmlns:a16="http://schemas.microsoft.com/office/drawing/2014/main" id="{BEB9707E-7AF9-8F5D-7E23-252859BFB2D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63233" b="5314"/>
          <a:stretch/>
        </p:blipFill>
        <p:spPr bwMode="auto">
          <a:xfrm>
            <a:off x="4617091" y="4698384"/>
            <a:ext cx="681390" cy="52424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35" descr="Linee guida SQL - ItalianCoders">
            <a:extLst>
              <a:ext uri="{FF2B5EF4-FFF2-40B4-BE49-F238E27FC236}">
                <a16:creationId xmlns:a16="http://schemas.microsoft.com/office/drawing/2014/main" id="{5F9D6BCD-266B-A383-1AB5-4AF530A39A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29201" r="29868"/>
          <a:stretch>
            <a:fillRect/>
          </a:stretch>
        </p:blipFill>
        <p:spPr bwMode="auto">
          <a:xfrm>
            <a:off x="5318675" y="4756255"/>
            <a:ext cx="373063" cy="479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5" descr="Learn Hibernate Tutorial - javatpoint">
            <a:extLst>
              <a:ext uri="{FF2B5EF4-FFF2-40B4-BE49-F238E27FC236}">
                <a16:creationId xmlns:a16="http://schemas.microsoft.com/office/drawing/2014/main" id="{7A51A11C-2C95-3A10-8DE1-DF503CC54F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0104" y="4750116"/>
            <a:ext cx="617538" cy="5111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0" descr="Lombok: To use or not to use, that is the blog | by Mohammed Atif | Level  Up Coding">
            <a:extLst>
              <a:ext uri="{FF2B5EF4-FFF2-40B4-BE49-F238E27FC236}">
                <a16:creationId xmlns:a16="http://schemas.microsoft.com/office/drawing/2014/main" id="{9D2CB637-CE97-842A-7451-3B6D5CFCB4A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b="9607"/>
          <a:stretch>
            <a:fillRect/>
          </a:stretch>
        </p:blipFill>
        <p:spPr bwMode="auto">
          <a:xfrm>
            <a:off x="6506008" y="4708630"/>
            <a:ext cx="11811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8" descr="Working With MySQL. A brief introduction to the MySQL… | by Ashiq KS |  Medium">
            <a:extLst>
              <a:ext uri="{FF2B5EF4-FFF2-40B4-BE49-F238E27FC236}">
                <a16:creationId xmlns:a16="http://schemas.microsoft.com/office/drawing/2014/main" id="{2651A063-1A67-4E5D-AF23-911188DCBC2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97672" y="4701486"/>
            <a:ext cx="1096963" cy="487362"/>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9" descr="Cos'è Axios e a cosa serve">
            <a:extLst>
              <a:ext uri="{FF2B5EF4-FFF2-40B4-BE49-F238E27FC236}">
                <a16:creationId xmlns:a16="http://schemas.microsoft.com/office/drawing/2014/main" id="{DAAA462B-1ED8-243F-EFBE-0AA793CEC86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l="8405" t="36705" r="6100" b="40079"/>
          <a:stretch>
            <a:fillRect/>
          </a:stretch>
        </p:blipFill>
        <p:spPr bwMode="auto">
          <a:xfrm>
            <a:off x="8994278" y="4587201"/>
            <a:ext cx="2705999" cy="58737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5">
            <a:extLst>
              <a:ext uri="{FF2B5EF4-FFF2-40B4-BE49-F238E27FC236}">
                <a16:creationId xmlns:a16="http://schemas.microsoft.com/office/drawing/2014/main" id="{3DB349FC-C46E-C68A-3D6B-DAFA643A3AF2}"/>
              </a:ext>
            </a:extLst>
          </p:cNvPr>
          <p:cNvSpPr>
            <a:spLocks noChangeArrowheads="1"/>
          </p:cNvSpPr>
          <p:nvPr/>
        </p:nvSpPr>
        <p:spPr bwMode="auto">
          <a:xfrm>
            <a:off x="3283974" y="30799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16">
            <a:extLst>
              <a:ext uri="{FF2B5EF4-FFF2-40B4-BE49-F238E27FC236}">
                <a16:creationId xmlns:a16="http://schemas.microsoft.com/office/drawing/2014/main" id="{11486D6C-B29E-80FE-B1FB-B53B6DAA629D}"/>
              </a:ext>
            </a:extLst>
          </p:cNvPr>
          <p:cNvSpPr>
            <a:spLocks noChangeArrowheads="1"/>
          </p:cNvSpPr>
          <p:nvPr/>
        </p:nvSpPr>
        <p:spPr bwMode="auto">
          <a:xfrm>
            <a:off x="3283974" y="52834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8">
            <a:extLst>
              <a:ext uri="{FF2B5EF4-FFF2-40B4-BE49-F238E27FC236}">
                <a16:creationId xmlns:a16="http://schemas.microsoft.com/office/drawing/2014/main" id="{4965E8E2-0455-3101-A9A7-9818FDA0E0C3}"/>
              </a:ext>
            </a:extLst>
          </p:cNvPr>
          <p:cNvSpPr>
            <a:spLocks noChangeArrowheads="1"/>
          </p:cNvSpPr>
          <p:nvPr/>
        </p:nvSpPr>
        <p:spPr bwMode="auto">
          <a:xfrm>
            <a:off x="3283974" y="68836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9">
            <a:extLst>
              <a:ext uri="{FF2B5EF4-FFF2-40B4-BE49-F238E27FC236}">
                <a16:creationId xmlns:a16="http://schemas.microsoft.com/office/drawing/2014/main" id="{C6F5F08C-A83D-4920-8527-3B024B739A24}"/>
              </a:ext>
            </a:extLst>
          </p:cNvPr>
          <p:cNvSpPr>
            <a:spLocks noChangeArrowheads="1"/>
          </p:cNvSpPr>
          <p:nvPr/>
        </p:nvSpPr>
        <p:spPr bwMode="auto">
          <a:xfrm>
            <a:off x="3283974" y="73566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0">
            <a:extLst>
              <a:ext uri="{FF2B5EF4-FFF2-40B4-BE49-F238E27FC236}">
                <a16:creationId xmlns:a16="http://schemas.microsoft.com/office/drawing/2014/main" id="{66BDA4E6-7CC9-3C4A-03B8-C89C737F17AD}"/>
              </a:ext>
            </a:extLst>
          </p:cNvPr>
          <p:cNvSpPr>
            <a:spLocks noChangeArrowheads="1"/>
          </p:cNvSpPr>
          <p:nvPr/>
        </p:nvSpPr>
        <p:spPr bwMode="auto">
          <a:xfrm>
            <a:off x="3283974" y="7928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21">
            <a:extLst>
              <a:ext uri="{FF2B5EF4-FFF2-40B4-BE49-F238E27FC236}">
                <a16:creationId xmlns:a16="http://schemas.microsoft.com/office/drawing/2014/main" id="{2A828752-3B9F-B6FF-1B9B-CB03DC80C748}"/>
              </a:ext>
            </a:extLst>
          </p:cNvPr>
          <p:cNvSpPr>
            <a:spLocks noChangeArrowheads="1"/>
          </p:cNvSpPr>
          <p:nvPr/>
        </p:nvSpPr>
        <p:spPr bwMode="auto">
          <a:xfrm>
            <a:off x="3283974" y="84155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2">
            <a:extLst>
              <a:ext uri="{FF2B5EF4-FFF2-40B4-BE49-F238E27FC236}">
                <a16:creationId xmlns:a16="http://schemas.microsoft.com/office/drawing/2014/main" id="{99279F46-9E20-6F7C-9878-59DA52CC0202}"/>
              </a:ext>
            </a:extLst>
          </p:cNvPr>
          <p:cNvSpPr>
            <a:spLocks noChangeArrowheads="1"/>
          </p:cNvSpPr>
          <p:nvPr/>
        </p:nvSpPr>
        <p:spPr bwMode="auto">
          <a:xfrm>
            <a:off x="3283974" y="88949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3">
            <a:extLst>
              <a:ext uri="{FF2B5EF4-FFF2-40B4-BE49-F238E27FC236}">
                <a16:creationId xmlns:a16="http://schemas.microsoft.com/office/drawing/2014/main" id="{EFAF5B17-7310-8B4B-DACC-AD5EA4823186}"/>
              </a:ext>
            </a:extLst>
          </p:cNvPr>
          <p:cNvSpPr>
            <a:spLocks noChangeArrowheads="1"/>
          </p:cNvSpPr>
          <p:nvPr/>
        </p:nvSpPr>
        <p:spPr bwMode="auto">
          <a:xfrm>
            <a:off x="3283974" y="94061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4">
            <a:extLst>
              <a:ext uri="{FF2B5EF4-FFF2-40B4-BE49-F238E27FC236}">
                <a16:creationId xmlns:a16="http://schemas.microsoft.com/office/drawing/2014/main" id="{CF8C8415-31A6-9C78-2C2A-9BFCB0D78309}"/>
              </a:ext>
            </a:extLst>
          </p:cNvPr>
          <p:cNvSpPr>
            <a:spLocks noChangeArrowheads="1"/>
          </p:cNvSpPr>
          <p:nvPr/>
        </p:nvSpPr>
        <p:spPr bwMode="auto">
          <a:xfrm>
            <a:off x="3283974" y="104269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12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5">
            <a:extLst>
              <a:ext uri="{FF2B5EF4-FFF2-40B4-BE49-F238E27FC236}">
                <a16:creationId xmlns:a16="http://schemas.microsoft.com/office/drawing/2014/main" id="{44860332-3FBF-5012-2AB9-EC00E1A2B439}"/>
              </a:ext>
            </a:extLst>
          </p:cNvPr>
          <p:cNvSpPr>
            <a:spLocks noChangeArrowheads="1"/>
          </p:cNvSpPr>
          <p:nvPr/>
        </p:nvSpPr>
        <p:spPr bwMode="auto">
          <a:xfrm>
            <a:off x="3283974" y="10976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1" name="Picture 50" descr="A picture containing text, device, meter, gauge&#10;&#10;Description automatically generated">
            <a:extLst>
              <a:ext uri="{FF2B5EF4-FFF2-40B4-BE49-F238E27FC236}">
                <a16:creationId xmlns:a16="http://schemas.microsoft.com/office/drawing/2014/main" id="{E8D31BDE-08CB-7866-94D0-4B536CF53FAE}"/>
              </a:ext>
            </a:extLst>
          </p:cNvPr>
          <p:cNvPicPr>
            <a:picLocks noChangeAspect="1"/>
          </p:cNvPicPr>
          <p:nvPr/>
        </p:nvPicPr>
        <p:blipFill rotWithShape="1">
          <a:blip r:embed="rId19">
            <a:extLst>
              <a:ext uri="{28A0092B-C50C-407E-A947-70E740481C1C}">
                <a14:useLocalDpi xmlns:a14="http://schemas.microsoft.com/office/drawing/2010/main" val="0"/>
              </a:ext>
            </a:extLst>
          </a:blip>
          <a:srcRect l="28772" t="-3867" b="1"/>
          <a:stretch/>
        </p:blipFill>
        <p:spPr>
          <a:xfrm rot="2629325">
            <a:off x="9015318" y="2537514"/>
            <a:ext cx="3045204" cy="128561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5570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85C431D3-547A-9525-F6E2-C4F920ADDB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1D5A31-B03D-83F2-459B-98DBC8B866B7}"/>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37A58824-8897-2427-F653-7F50E011B5F1}"/>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API and API Rest interface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57572785-C796-4574-317B-338863FA9FE3}"/>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A6B738CA-4BAE-F634-2E2B-86D053AF5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51658A36-8AC9-5317-EA71-925F30DDA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FD69DBF6-4ED5-EF25-1412-DACE25FEB5AE}"/>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F3BBE7D8-B22A-A2B6-84AA-F2F5DB351DB4}"/>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2629325">
            <a:off x="9076866" y="1150975"/>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3F79CDAD-9201-260E-741A-838876C05C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26B8C9E7-57D8-612F-65B6-5CB780D20D47}"/>
              </a:ext>
            </a:extLst>
          </p:cNvPr>
          <p:cNvCxnSpPr>
            <a:cxnSpLocks/>
          </p:cNvCxnSpPr>
          <p:nvPr/>
        </p:nvCxnSpPr>
        <p:spPr>
          <a:xfrm>
            <a:off x="776323" y="1416037"/>
            <a:ext cx="0" cy="3883550"/>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25E23371-2CB8-704E-E499-0A6A9391A550}"/>
              </a:ext>
            </a:extLst>
          </p:cNvPr>
          <p:cNvSpPr txBox="1"/>
          <p:nvPr/>
        </p:nvSpPr>
        <p:spPr>
          <a:xfrm>
            <a:off x="858812" y="1416037"/>
            <a:ext cx="4960834" cy="3970318"/>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APIs</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(Application Programming Interface) are a set of definitions and protocols by which application software is built and integrated. A REST API, on the other hand, is a programming interface that uses HTTP to handle remote data. </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In particular:</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REST</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stands for Representational State Transfer and it's an architectural style for distributed systems. It's, therefore, an abstraction, a design pattern, a way of discussing architecture without worrying about its implementation. </a:t>
            </a:r>
          </a:p>
          <a:p>
            <a:pPr marL="285750" indent="-285750">
              <a:buFont typeface="Arial" panose="020B0604020202020204" pitchFamily="34" charset="0"/>
              <a:buChar char="•"/>
            </a:pPr>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HTTP</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 acronym for "Hypertext Transfer Protocol," is a communication protocol used for data transmission over the Internet. It's one of the fundamental protocols that enables clients (like web browsers) to request web resources from servers and receive them reliably.</a:t>
            </a:r>
          </a:p>
          <a:p>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1924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D2CDDC5F-C003-A388-B497-9EDF7AC1AD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AB80B5-20EC-BDB9-A091-1A4845A70715}"/>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E143A97E-93D6-AAA5-FA6E-D1D1F24EA1F4}"/>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API and API Rest interface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49030664-3B29-5597-1697-1175CF784D9F}"/>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FD97F99D-F253-FC62-BA42-1609D1C04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777DE0D6-BA2E-66A3-E239-34749A959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617D2BC0-9F22-1992-E278-BC93C2C0BF04}"/>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5D96A395-04B3-529C-8DAC-82988B5A2141}"/>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2629325">
            <a:off x="9076866" y="1150975"/>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6D8CD954-EE80-3D24-B56F-35EE024F09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A16A3784-5438-C3F0-135F-789A04DA79C2}"/>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46DB212B-E684-B711-60D2-90F519B17EFE}"/>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Microservices 1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Weather Consulting</a:t>
            </a:r>
          </a:p>
        </p:txBody>
      </p:sp>
      <p:graphicFrame>
        <p:nvGraphicFramePr>
          <p:cNvPr id="8" name="Tabella 7">
            <a:extLst>
              <a:ext uri="{FF2B5EF4-FFF2-40B4-BE49-F238E27FC236}">
                <a16:creationId xmlns:a16="http://schemas.microsoft.com/office/drawing/2014/main" id="{12FFFF6A-6625-B0D7-E99C-90E1F4B785F6}"/>
              </a:ext>
            </a:extLst>
          </p:cNvPr>
          <p:cNvGraphicFramePr>
            <a:graphicFrameLocks noGrp="1"/>
          </p:cNvGraphicFramePr>
          <p:nvPr>
            <p:extLst>
              <p:ext uri="{D42A27DB-BD31-4B8C-83A1-F6EECF244321}">
                <p14:modId xmlns:p14="http://schemas.microsoft.com/office/powerpoint/2010/main" val="968608554"/>
              </p:ext>
            </p:extLst>
          </p:nvPr>
        </p:nvGraphicFramePr>
        <p:xfrm>
          <a:off x="776323" y="2300407"/>
          <a:ext cx="6117590" cy="945643"/>
        </p:xfrm>
        <a:graphic>
          <a:graphicData uri="http://schemas.openxmlformats.org/drawingml/2006/table">
            <a:tbl>
              <a:tblPr firstRow="1" firstCol="1" bandRow="1">
                <a:tableStyleId>{5C22544A-7EE6-4342-B048-85BDC9FD1C3A}</a:tableStyleId>
              </a:tblPr>
              <a:tblGrid>
                <a:gridCol w="1991360">
                  <a:extLst>
                    <a:ext uri="{9D8B030D-6E8A-4147-A177-3AD203B41FA5}">
                      <a16:colId xmlns:a16="http://schemas.microsoft.com/office/drawing/2014/main" val="3470728184"/>
                    </a:ext>
                  </a:extLst>
                </a:gridCol>
                <a:gridCol w="1301115">
                  <a:extLst>
                    <a:ext uri="{9D8B030D-6E8A-4147-A177-3AD203B41FA5}">
                      <a16:colId xmlns:a16="http://schemas.microsoft.com/office/drawing/2014/main" val="29765222"/>
                    </a:ext>
                  </a:extLst>
                </a:gridCol>
                <a:gridCol w="2825115">
                  <a:extLst>
                    <a:ext uri="{9D8B030D-6E8A-4147-A177-3AD203B41FA5}">
                      <a16:colId xmlns:a16="http://schemas.microsoft.com/office/drawing/2014/main" val="2550103329"/>
                    </a:ext>
                  </a:extLst>
                </a:gridCol>
              </a:tblGrid>
              <a:tr h="0">
                <a:tc>
                  <a:txBody>
                    <a:bodyPr/>
                    <a:lstStyle/>
                    <a:p>
                      <a:pPr algn="ctr">
                        <a:lnSpc>
                          <a:spcPct val="107000"/>
                        </a:lnSpc>
                        <a:spcAft>
                          <a:spcPts val="800"/>
                        </a:spcAft>
                      </a:pPr>
                      <a:r>
                        <a:rPr lang="en-GB" sz="1200" dirty="0">
                          <a:solidFill>
                            <a:srgbClr val="35948E"/>
                          </a:solidFill>
                          <a:effectLst/>
                          <a:latin typeface="Lato" panose="020F0502020204030203" pitchFamily="34" charset="0"/>
                          <a:ea typeface="Lato" panose="020F0502020204030203" pitchFamily="34" charset="0"/>
                          <a:cs typeface="Lato" panose="020F0502020204030203" pitchFamily="34" charset="0"/>
                        </a:rPr>
                        <a:t>Path</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a:solidFill>
                            <a:srgbClr val="35948E"/>
                          </a:solidFill>
                          <a:effectLst/>
                          <a:latin typeface="Lato" panose="020F0502020204030203" pitchFamily="34" charset="0"/>
                          <a:ea typeface="Lato" panose="020F0502020204030203" pitchFamily="34" charset="0"/>
                          <a:cs typeface="Lato" panose="020F0502020204030203" pitchFamily="34" charset="0"/>
                        </a:rPr>
                        <a:t>Method</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dirty="0">
                          <a:solidFill>
                            <a:srgbClr val="35948E"/>
                          </a:solidFill>
                          <a:effectLst/>
                          <a:latin typeface="Lato" panose="020F0502020204030203" pitchFamily="34" charset="0"/>
                          <a:ea typeface="Lato" panose="020F0502020204030203" pitchFamily="34" charset="0"/>
                          <a:cs typeface="Lato" panose="020F0502020204030203" pitchFamily="34" charset="0"/>
                        </a:rPr>
                        <a:t>Description</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7814638"/>
                  </a:ext>
                </a:extLst>
              </a:tr>
              <a:tr h="0">
                <a:tc>
                  <a:txBody>
                    <a:bodyPr/>
                    <a:lstStyle/>
                    <a:p>
                      <a:pPr algn="ctr">
                        <a:lnSpc>
                          <a:spcPct val="107000"/>
                        </a:lnSpc>
                        <a:spcAft>
                          <a:spcPts val="800"/>
                        </a:spcAft>
                      </a:pP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r>
                        <a:rPr lang="en-GB" sz="1200" dirty="0" err="1">
                          <a:solidFill>
                            <a:srgbClr val="79868D"/>
                          </a:solidFill>
                          <a:effectLst/>
                          <a:latin typeface="Lato" panose="020F0502020204030203" pitchFamily="34" charset="0"/>
                          <a:ea typeface="Lato" panose="020F0502020204030203" pitchFamily="34" charset="0"/>
                          <a:cs typeface="Lato" panose="020F0502020204030203" pitchFamily="34" charset="0"/>
                        </a:rPr>
                        <a:t>cityName</a:t>
                      </a: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}/{number}</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rPr>
                        <a:t>GET</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800"/>
                        </a:spcAft>
                      </a:pP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Ritorna il meteo della città a {</a:t>
                      </a:r>
                      <a:r>
                        <a:rPr lang="it-IT" sz="1200" dirty="0" err="1">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number</a:t>
                      </a: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 giorni dall’odierno, fornendo, inoltre, indicazioni relative ad umidità e temperatura.</a:t>
                      </a:r>
                      <a:endPar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2672524"/>
                  </a:ext>
                </a:extLst>
              </a:tr>
            </a:tbl>
          </a:graphicData>
        </a:graphic>
      </p:graphicFrame>
      <p:sp>
        <p:nvSpPr>
          <p:cNvPr id="9" name="TextBox 42">
            <a:extLst>
              <a:ext uri="{FF2B5EF4-FFF2-40B4-BE49-F238E27FC236}">
                <a16:creationId xmlns:a16="http://schemas.microsoft.com/office/drawing/2014/main" id="{7048B9EC-4F26-9C24-DA8C-750E5478BAFB}"/>
              </a:ext>
            </a:extLst>
          </p:cNvPr>
          <p:cNvSpPr txBox="1"/>
          <p:nvPr/>
        </p:nvSpPr>
        <p:spPr>
          <a:xfrm>
            <a:off x="661392" y="1847392"/>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Base path: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bg1"/>
                </a:solidFill>
                <a:latin typeface="Lato" panose="020F0502020204030203" pitchFamily="34" charset="0"/>
                <a:ea typeface="Lato" panose="020F0502020204030203" pitchFamily="34" charset="0"/>
                <a:cs typeface="Lato" panose="020F0502020204030203" pitchFamily="34" charset="0"/>
              </a:rPr>
              <a:t>meteo</a:t>
            </a:r>
            <a:endParaRPr lang="en-GB"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10" name="Straight Connector 40">
            <a:extLst>
              <a:ext uri="{FF2B5EF4-FFF2-40B4-BE49-F238E27FC236}">
                <a16:creationId xmlns:a16="http://schemas.microsoft.com/office/drawing/2014/main" id="{6DC76ABC-80A4-77FE-3B64-2DA767968283}"/>
              </a:ext>
            </a:extLst>
          </p:cNvPr>
          <p:cNvCxnSpPr>
            <a:cxnSpLocks/>
          </p:cNvCxnSpPr>
          <p:nvPr/>
        </p:nvCxnSpPr>
        <p:spPr>
          <a:xfrm>
            <a:off x="787208" y="3552253"/>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42">
            <a:extLst>
              <a:ext uri="{FF2B5EF4-FFF2-40B4-BE49-F238E27FC236}">
                <a16:creationId xmlns:a16="http://schemas.microsoft.com/office/drawing/2014/main" id="{801C3DED-C7BD-B0E2-B109-2797AA390322}"/>
              </a:ext>
            </a:extLst>
          </p:cNvPr>
          <p:cNvSpPr txBox="1"/>
          <p:nvPr/>
        </p:nvSpPr>
        <p:spPr>
          <a:xfrm>
            <a:off x="869697" y="3552253"/>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Microservices 2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City consultation</a:t>
            </a:r>
          </a:p>
        </p:txBody>
      </p:sp>
      <p:graphicFrame>
        <p:nvGraphicFramePr>
          <p:cNvPr id="13" name="Tabella 12">
            <a:extLst>
              <a:ext uri="{FF2B5EF4-FFF2-40B4-BE49-F238E27FC236}">
                <a16:creationId xmlns:a16="http://schemas.microsoft.com/office/drawing/2014/main" id="{52A56CAC-E95F-7D4C-9B65-E630E3DC3804}"/>
              </a:ext>
            </a:extLst>
          </p:cNvPr>
          <p:cNvGraphicFramePr>
            <a:graphicFrameLocks noGrp="1"/>
          </p:cNvGraphicFramePr>
          <p:nvPr>
            <p:extLst>
              <p:ext uri="{D42A27DB-BD31-4B8C-83A1-F6EECF244321}">
                <p14:modId xmlns:p14="http://schemas.microsoft.com/office/powerpoint/2010/main" val="1742638065"/>
              </p:ext>
            </p:extLst>
          </p:nvPr>
        </p:nvGraphicFramePr>
        <p:xfrm>
          <a:off x="787208" y="4436623"/>
          <a:ext cx="6117590" cy="554229"/>
        </p:xfrm>
        <a:graphic>
          <a:graphicData uri="http://schemas.openxmlformats.org/drawingml/2006/table">
            <a:tbl>
              <a:tblPr firstRow="1" firstCol="1" bandRow="1">
                <a:tableStyleId>{5C22544A-7EE6-4342-B048-85BDC9FD1C3A}</a:tableStyleId>
              </a:tblPr>
              <a:tblGrid>
                <a:gridCol w="1991360">
                  <a:extLst>
                    <a:ext uri="{9D8B030D-6E8A-4147-A177-3AD203B41FA5}">
                      <a16:colId xmlns:a16="http://schemas.microsoft.com/office/drawing/2014/main" val="3470728184"/>
                    </a:ext>
                  </a:extLst>
                </a:gridCol>
                <a:gridCol w="1301115">
                  <a:extLst>
                    <a:ext uri="{9D8B030D-6E8A-4147-A177-3AD203B41FA5}">
                      <a16:colId xmlns:a16="http://schemas.microsoft.com/office/drawing/2014/main" val="29765222"/>
                    </a:ext>
                  </a:extLst>
                </a:gridCol>
                <a:gridCol w="2825115">
                  <a:extLst>
                    <a:ext uri="{9D8B030D-6E8A-4147-A177-3AD203B41FA5}">
                      <a16:colId xmlns:a16="http://schemas.microsoft.com/office/drawing/2014/main" val="2550103329"/>
                    </a:ext>
                  </a:extLst>
                </a:gridCol>
              </a:tblGrid>
              <a:tr h="0">
                <a:tc>
                  <a:txBody>
                    <a:bodyPr/>
                    <a:lstStyle/>
                    <a:p>
                      <a:pPr algn="ctr">
                        <a:lnSpc>
                          <a:spcPct val="107000"/>
                        </a:lnSpc>
                        <a:spcAft>
                          <a:spcPts val="800"/>
                        </a:spcAft>
                      </a:pPr>
                      <a:r>
                        <a:rPr lang="en-GB" sz="1200" b="0" dirty="0">
                          <a:solidFill>
                            <a:srgbClr val="35948E"/>
                          </a:solidFill>
                          <a:effectLst/>
                          <a:latin typeface="Lato" panose="020F0502020204030203" pitchFamily="34" charset="0"/>
                          <a:ea typeface="Lato" panose="020F0502020204030203" pitchFamily="34" charset="0"/>
                          <a:cs typeface="Lato" panose="020F0502020204030203" pitchFamily="34" charset="0"/>
                        </a:rPr>
                        <a:t>Path</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0" dirty="0">
                          <a:solidFill>
                            <a:srgbClr val="35948E"/>
                          </a:solidFill>
                          <a:effectLst/>
                          <a:latin typeface="Lato" panose="020F0502020204030203" pitchFamily="34" charset="0"/>
                          <a:ea typeface="Lato" panose="020F0502020204030203" pitchFamily="34" charset="0"/>
                          <a:cs typeface="Lato" panose="020F0502020204030203" pitchFamily="34" charset="0"/>
                        </a:rPr>
                        <a:t>Method</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0" dirty="0">
                          <a:solidFill>
                            <a:srgbClr val="35948E"/>
                          </a:solidFill>
                          <a:effectLst/>
                          <a:latin typeface="Lato" panose="020F0502020204030203" pitchFamily="34" charset="0"/>
                          <a:ea typeface="Lato" panose="020F0502020204030203" pitchFamily="34" charset="0"/>
                          <a:cs typeface="Lato" panose="020F0502020204030203" pitchFamily="34" charset="0"/>
                        </a:rPr>
                        <a:t>Description</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7814638"/>
                  </a:ext>
                </a:extLst>
              </a:tr>
              <a:tr h="0">
                <a:tc>
                  <a:txBody>
                    <a:bodyPr/>
                    <a:lstStyle/>
                    <a:p>
                      <a:pPr algn="ctr">
                        <a:lnSpc>
                          <a:spcPct val="107000"/>
                        </a:lnSpc>
                        <a:spcAft>
                          <a:spcPts val="800"/>
                        </a:spcAft>
                      </a:pPr>
                      <a:r>
                        <a:rPr lang="en-GB" sz="1200" b="1" dirty="0">
                          <a:solidFill>
                            <a:srgbClr val="79868D"/>
                          </a:solidFill>
                          <a:effectLst/>
                          <a:latin typeface="Lato" panose="020F0502020204030203" pitchFamily="34" charset="0"/>
                          <a:ea typeface="Lato" panose="020F0502020204030203" pitchFamily="34" charset="0"/>
                          <a:cs typeface="Lato" panose="020F0502020204030203" pitchFamily="34" charset="0"/>
                        </a:rPr>
                        <a:t>/{</a:t>
                      </a:r>
                      <a:r>
                        <a:rPr lang="en-GB" sz="1200" b="1" dirty="0" err="1">
                          <a:solidFill>
                            <a:srgbClr val="79868D"/>
                          </a:solidFill>
                          <a:effectLst/>
                          <a:latin typeface="Lato" panose="020F0502020204030203" pitchFamily="34" charset="0"/>
                          <a:ea typeface="Lato" panose="020F0502020204030203" pitchFamily="34" charset="0"/>
                          <a:cs typeface="Lato" panose="020F0502020204030203" pitchFamily="34" charset="0"/>
                        </a:rPr>
                        <a:t>prefixCityName</a:t>
                      </a:r>
                      <a:r>
                        <a:rPr lang="en-GB" sz="1200" b="1" dirty="0">
                          <a:solidFill>
                            <a:srgbClr val="79868D"/>
                          </a:solidFill>
                          <a:effectLst/>
                          <a:latin typeface="Lato" panose="020F0502020204030203" pitchFamily="34" charset="0"/>
                          <a:ea typeface="Lato" panose="020F0502020204030203" pitchFamily="34" charset="0"/>
                          <a:cs typeface="Lato" panose="020F0502020204030203" pitchFamily="34" charset="0"/>
                        </a:rPr>
                        <a:t>}</a:t>
                      </a:r>
                      <a:endPar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a:solidFill>
                            <a:schemeClr val="bg1"/>
                          </a:solidFill>
                          <a:effectLst/>
                          <a:latin typeface="Lato" panose="020F0502020204030203" pitchFamily="34" charset="0"/>
                          <a:ea typeface="Lato" panose="020F0502020204030203" pitchFamily="34" charset="0"/>
                          <a:cs typeface="Lato" panose="020F0502020204030203" pitchFamily="34" charset="0"/>
                        </a:rPr>
                        <a:t>GET</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07000"/>
                        </a:lnSpc>
                        <a:spcAft>
                          <a:spcPts val="800"/>
                        </a:spcAft>
                      </a:pP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Ritorna 5 città che iniziano con un dato prefisso.</a:t>
                      </a:r>
                      <a:endPar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2672524"/>
                  </a:ext>
                </a:extLst>
              </a:tr>
            </a:tbl>
          </a:graphicData>
        </a:graphic>
      </p:graphicFrame>
      <p:sp>
        <p:nvSpPr>
          <p:cNvPr id="14" name="TextBox 42">
            <a:extLst>
              <a:ext uri="{FF2B5EF4-FFF2-40B4-BE49-F238E27FC236}">
                <a16:creationId xmlns:a16="http://schemas.microsoft.com/office/drawing/2014/main" id="{D28ECBB0-8518-9DF1-0F3A-225A7AA06574}"/>
              </a:ext>
            </a:extLst>
          </p:cNvPr>
          <p:cNvSpPr txBox="1"/>
          <p:nvPr/>
        </p:nvSpPr>
        <p:spPr>
          <a:xfrm>
            <a:off x="672277" y="3983608"/>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Base path: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/cities</a:t>
            </a:r>
          </a:p>
        </p:txBody>
      </p:sp>
    </p:spTree>
    <p:extLst>
      <p:ext uri="{BB962C8B-B14F-4D97-AF65-F5344CB8AC3E}">
        <p14:creationId xmlns:p14="http://schemas.microsoft.com/office/powerpoint/2010/main" val="273618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FE9D8853-D0D3-2AD6-0910-6C02DD2698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68E78F-71B5-F602-36D1-14FF04AB7941}"/>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B7ED64CD-9FC6-0B03-3407-1FE9DB8B12E5}"/>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API and API Rest interface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EC5BC3E-2610-04E3-BE1F-502A8E5B8532}"/>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D53B315A-033C-41E7-5997-83C195D2C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A3415AD4-5E11-858C-3D7B-BFF7214DA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F6A28510-AC1C-1B9A-D636-3C198AF0F290}"/>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8E1DCFF4-7F58-5DCC-E6B9-9D8C9F0984BB}"/>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2629325">
            <a:off x="9076866" y="1150975"/>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378DDE5E-91AA-8BD1-7C60-791D7215D6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7434EEF2-C62A-92F3-0862-6C5C53DA448F}"/>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70261AFA-4238-4B06-491D-0073B0E1C2CD}"/>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Microservices 3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GB" sz="1600" dirty="0" err="1">
                <a:solidFill>
                  <a:schemeClr val="bg1"/>
                </a:solidFill>
                <a:latin typeface="Lato" panose="020F0502020204030203" pitchFamily="34" charset="0"/>
                <a:ea typeface="Lato" panose="020F0502020204030203" pitchFamily="34" charset="0"/>
                <a:cs typeface="Lato" panose="020F0502020204030203" pitchFamily="34" charset="0"/>
              </a:rPr>
              <a:t>Feebacks</a:t>
            </a:r>
            <a:endParaRPr lang="en-GB"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TextBox 42">
            <a:extLst>
              <a:ext uri="{FF2B5EF4-FFF2-40B4-BE49-F238E27FC236}">
                <a16:creationId xmlns:a16="http://schemas.microsoft.com/office/drawing/2014/main" id="{16A454BB-BB7B-183D-DBFC-3E6762E29ACB}"/>
              </a:ext>
            </a:extLst>
          </p:cNvPr>
          <p:cNvSpPr txBox="1"/>
          <p:nvPr/>
        </p:nvSpPr>
        <p:spPr>
          <a:xfrm>
            <a:off x="661392" y="1847392"/>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Base path: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/feedbacks</a:t>
            </a:r>
          </a:p>
        </p:txBody>
      </p:sp>
      <p:graphicFrame>
        <p:nvGraphicFramePr>
          <p:cNvPr id="7" name="Tabella 6">
            <a:extLst>
              <a:ext uri="{FF2B5EF4-FFF2-40B4-BE49-F238E27FC236}">
                <a16:creationId xmlns:a16="http://schemas.microsoft.com/office/drawing/2014/main" id="{9887EA41-169F-B5ED-79B1-C5116F6F9DFC}"/>
              </a:ext>
            </a:extLst>
          </p:cNvPr>
          <p:cNvGraphicFramePr>
            <a:graphicFrameLocks noGrp="1"/>
          </p:cNvGraphicFramePr>
          <p:nvPr>
            <p:extLst>
              <p:ext uri="{D42A27DB-BD31-4B8C-83A1-F6EECF244321}">
                <p14:modId xmlns:p14="http://schemas.microsoft.com/office/powerpoint/2010/main" val="3650403791"/>
              </p:ext>
            </p:extLst>
          </p:nvPr>
        </p:nvGraphicFramePr>
        <p:xfrm>
          <a:off x="776323" y="2371943"/>
          <a:ext cx="6117589" cy="2657668"/>
        </p:xfrm>
        <a:graphic>
          <a:graphicData uri="http://schemas.openxmlformats.org/drawingml/2006/table">
            <a:tbl>
              <a:tblPr firstRow="1" firstCol="1" bandRow="1">
                <a:tableStyleId>{5C22544A-7EE6-4342-B048-85BDC9FD1C3A}</a:tableStyleId>
              </a:tblPr>
              <a:tblGrid>
                <a:gridCol w="1947750">
                  <a:extLst>
                    <a:ext uri="{9D8B030D-6E8A-4147-A177-3AD203B41FA5}">
                      <a16:colId xmlns:a16="http://schemas.microsoft.com/office/drawing/2014/main" val="1820270919"/>
                    </a:ext>
                  </a:extLst>
                </a:gridCol>
                <a:gridCol w="1218510">
                  <a:extLst>
                    <a:ext uri="{9D8B030D-6E8A-4147-A177-3AD203B41FA5}">
                      <a16:colId xmlns:a16="http://schemas.microsoft.com/office/drawing/2014/main" val="1531022867"/>
                    </a:ext>
                  </a:extLst>
                </a:gridCol>
                <a:gridCol w="2951329">
                  <a:extLst>
                    <a:ext uri="{9D8B030D-6E8A-4147-A177-3AD203B41FA5}">
                      <a16:colId xmlns:a16="http://schemas.microsoft.com/office/drawing/2014/main" val="2788366025"/>
                    </a:ext>
                  </a:extLst>
                </a:gridCol>
              </a:tblGrid>
              <a:tr h="0">
                <a:tc>
                  <a:txBody>
                    <a:bodyPr/>
                    <a:lstStyle/>
                    <a:p>
                      <a:pPr algn="ctr">
                        <a:lnSpc>
                          <a:spcPct val="107000"/>
                        </a:lnSpc>
                        <a:spcAft>
                          <a:spcPts val="800"/>
                        </a:spcAft>
                      </a:pPr>
                      <a:r>
                        <a:rPr lang="en-GB" sz="1200" b="0" dirty="0">
                          <a:solidFill>
                            <a:srgbClr val="35948E"/>
                          </a:solidFill>
                          <a:effectLst/>
                          <a:latin typeface="Lato" panose="020F0502020204030203" pitchFamily="34" charset="0"/>
                          <a:ea typeface="Lato" panose="020F0502020204030203" pitchFamily="34" charset="0"/>
                          <a:cs typeface="Lato" panose="020F0502020204030203" pitchFamily="34" charset="0"/>
                        </a:rPr>
                        <a:t>Path</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0" dirty="0">
                          <a:solidFill>
                            <a:srgbClr val="35948E"/>
                          </a:solidFill>
                          <a:effectLst/>
                          <a:latin typeface="Lato" panose="020F0502020204030203" pitchFamily="34" charset="0"/>
                          <a:ea typeface="Lato" panose="020F0502020204030203" pitchFamily="34" charset="0"/>
                          <a:cs typeface="Lato" panose="020F0502020204030203" pitchFamily="34" charset="0"/>
                        </a:rPr>
                        <a:t>Method</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0" dirty="0">
                          <a:solidFill>
                            <a:srgbClr val="35948E"/>
                          </a:solidFill>
                          <a:effectLst/>
                          <a:latin typeface="Lato" panose="020F0502020204030203" pitchFamily="34" charset="0"/>
                          <a:ea typeface="Lato" panose="020F0502020204030203" pitchFamily="34" charset="0"/>
                          <a:cs typeface="Lato" panose="020F0502020204030203" pitchFamily="34" charset="0"/>
                        </a:rPr>
                        <a:t>Description</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29360841"/>
                  </a:ext>
                </a:extLst>
              </a:tr>
              <a:tr h="141605">
                <a:tc>
                  <a:txBody>
                    <a:bodyPr/>
                    <a:lstStyle/>
                    <a:p>
                      <a:pPr algn="ctr">
                        <a:lnSpc>
                          <a:spcPct val="107000"/>
                        </a:lnSpc>
                        <a:spcAft>
                          <a:spcPts val="800"/>
                        </a:spcAft>
                      </a:pP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r>
                        <a:rPr lang="en-GB" sz="1200" dirty="0" err="1">
                          <a:solidFill>
                            <a:srgbClr val="79868D"/>
                          </a:solidFill>
                          <a:effectLst/>
                          <a:latin typeface="Lato" panose="020F0502020204030203" pitchFamily="34" charset="0"/>
                          <a:ea typeface="Lato" panose="020F0502020204030203" pitchFamily="34" charset="0"/>
                          <a:cs typeface="Lato" panose="020F0502020204030203" pitchFamily="34" charset="0"/>
                        </a:rPr>
                        <a:t>cityName</a:t>
                      </a: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rPr>
                        <a:t>GET</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07000"/>
                        </a:lnSpc>
                        <a:spcAft>
                          <a:spcPts val="800"/>
                        </a:spcAft>
                      </a:pP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Ritorna una probabilità riguardo alla correttezza del meteo sulla base dei feedbacks forniti negli ultimi 7 giorni.</a:t>
                      </a:r>
                      <a:endPar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573687"/>
                  </a:ext>
                </a:extLst>
              </a:tr>
              <a:tr h="0">
                <a:tc>
                  <a:txBody>
                    <a:bodyPr/>
                    <a:lstStyle/>
                    <a:p>
                      <a:pPr algn="ctr">
                        <a:lnSpc>
                          <a:spcPct val="107000"/>
                        </a:lnSpc>
                        <a:spcAft>
                          <a:spcPts val="800"/>
                        </a:spcAft>
                      </a:pP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rPr>
                        <a:t>POST</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07000"/>
                        </a:lnSpc>
                        <a:spcAft>
                          <a:spcPts val="800"/>
                        </a:spcAft>
                      </a:pP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Aggiunge un feedback sull’effettività della previsione meteo della città fornendo la città ed il valore binario.</a:t>
                      </a:r>
                      <a:endPar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12587700"/>
                  </a:ext>
                </a:extLst>
              </a:tr>
              <a:tr h="0">
                <a:tc>
                  <a:txBody>
                    <a:bodyPr/>
                    <a:lstStyle/>
                    <a:p>
                      <a:pPr algn="ctr">
                        <a:lnSpc>
                          <a:spcPct val="107000"/>
                        </a:lnSpc>
                        <a:spcAft>
                          <a:spcPts val="800"/>
                        </a:spcAft>
                      </a:pP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r>
                        <a:rPr lang="en-GB" sz="1200" dirty="0" err="1">
                          <a:solidFill>
                            <a:srgbClr val="79868D"/>
                          </a:solidFill>
                          <a:effectLst/>
                          <a:latin typeface="Lato" panose="020F0502020204030203" pitchFamily="34" charset="0"/>
                          <a:ea typeface="Lato" panose="020F0502020204030203" pitchFamily="34" charset="0"/>
                          <a:cs typeface="Lato" panose="020F0502020204030203" pitchFamily="34" charset="0"/>
                        </a:rPr>
                        <a:t>cityName</a:t>
                      </a: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r>
                        <a:rPr lang="en-GB" sz="1200" dirty="0" err="1">
                          <a:solidFill>
                            <a:srgbClr val="79868D"/>
                          </a:solidFill>
                          <a:effectLst/>
                          <a:latin typeface="Lato" panose="020F0502020204030203" pitchFamily="34" charset="0"/>
                          <a:ea typeface="Lato" panose="020F0502020204030203" pitchFamily="34" charset="0"/>
                          <a:cs typeface="Lato" panose="020F0502020204030203" pitchFamily="34" charset="0"/>
                        </a:rPr>
                        <a:t>progressiveID</a:t>
                      </a: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rPr>
                        <a:t>PUT</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07000"/>
                        </a:lnSpc>
                        <a:spcAft>
                          <a:spcPts val="800"/>
                        </a:spcAft>
                      </a:pP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Modifica uno specifico feedback, invertendone il {</a:t>
                      </a:r>
                      <a:r>
                        <a:rPr lang="it-IT" sz="1200" dirty="0" err="1">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binaryValue</a:t>
                      </a: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 Questa funzionalità è applicabile entro un’ora dalla POST.</a:t>
                      </a:r>
                      <a:endPar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09554925"/>
                  </a:ext>
                </a:extLst>
              </a:tr>
              <a:tr h="0">
                <a:tc>
                  <a:txBody>
                    <a:bodyPr/>
                    <a:lstStyle/>
                    <a:p>
                      <a:pPr algn="ctr">
                        <a:lnSpc>
                          <a:spcPct val="107000"/>
                        </a:lnSpc>
                        <a:spcAft>
                          <a:spcPts val="800"/>
                        </a:spcAft>
                      </a:pP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r>
                        <a:rPr lang="en-GB" sz="1200" dirty="0" err="1">
                          <a:solidFill>
                            <a:srgbClr val="79868D"/>
                          </a:solidFill>
                          <a:effectLst/>
                          <a:latin typeface="Lato" panose="020F0502020204030203" pitchFamily="34" charset="0"/>
                          <a:ea typeface="Lato" panose="020F0502020204030203" pitchFamily="34" charset="0"/>
                          <a:cs typeface="Lato" panose="020F0502020204030203" pitchFamily="34" charset="0"/>
                        </a:rPr>
                        <a:t>cityName</a:t>
                      </a:r>
                      <a:r>
                        <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rPr>
                        <a:t>}</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a:solidFill>
                            <a:schemeClr val="bg1"/>
                          </a:solidFill>
                          <a:effectLst/>
                          <a:latin typeface="Lato" panose="020F0502020204030203" pitchFamily="34" charset="0"/>
                          <a:ea typeface="Lato" panose="020F0502020204030203" pitchFamily="34" charset="0"/>
                          <a:cs typeface="Lato" panose="020F0502020204030203" pitchFamily="34" charset="0"/>
                        </a:rPr>
                        <a:t>DELETE</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07000"/>
                        </a:lnSpc>
                        <a:spcAft>
                          <a:spcPts val="800"/>
                        </a:spcAft>
                      </a:pP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Elmina uno specifico feedback. Questa funzionalità è applicabile entro un’ora dalla POST.</a:t>
                      </a:r>
                      <a:endPar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2068637"/>
                  </a:ext>
                </a:extLst>
              </a:tr>
            </a:tbl>
          </a:graphicData>
        </a:graphic>
      </p:graphicFrame>
    </p:spTree>
    <p:extLst>
      <p:ext uri="{BB962C8B-B14F-4D97-AF65-F5344CB8AC3E}">
        <p14:creationId xmlns:p14="http://schemas.microsoft.com/office/powerpoint/2010/main" val="17845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2135"/>
        </a:solidFill>
        <a:effectLst/>
      </p:bgPr>
    </p:bg>
    <p:spTree>
      <p:nvGrpSpPr>
        <p:cNvPr id="1" name="">
          <a:extLst>
            <a:ext uri="{FF2B5EF4-FFF2-40B4-BE49-F238E27FC236}">
              <a16:creationId xmlns:a16="http://schemas.microsoft.com/office/drawing/2014/main" id="{E492BE45-AC01-15C2-D2B9-D836EF1EF7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ABFA01-960A-0DCB-2344-C22511572728}"/>
              </a:ext>
            </a:extLst>
          </p:cNvPr>
          <p:cNvSpPr txBox="1"/>
          <p:nvPr/>
        </p:nvSpPr>
        <p:spPr>
          <a:xfrm>
            <a:off x="265687" y="6320670"/>
            <a:ext cx="5553959"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it-IT" sz="1600" dirty="0" err="1">
                <a:solidFill>
                  <a:schemeClr val="bg1"/>
                </a:solidFill>
                <a:latin typeface="Lato" panose="020F0502020204030203" pitchFamily="34" charset="0"/>
                <a:ea typeface="Lato" panose="020F0502020204030203" pitchFamily="34" charset="0"/>
                <a:cs typeface="Lato" panose="020F0502020204030203" pitchFamily="34" charset="0"/>
              </a:rPr>
              <a:t>WeatherWise</a:t>
            </a:r>
            <a:r>
              <a:rPr lang="it-IT" sz="1600" dirty="0">
                <a:solidFill>
                  <a:schemeClr val="bg1"/>
                </a:solidFill>
                <a:latin typeface="Lato" panose="020F0502020204030203" pitchFamily="34" charset="0"/>
                <a:ea typeface="Lato" panose="020F0502020204030203" pitchFamily="34" charset="0"/>
                <a:cs typeface="Lato" panose="020F0502020204030203" pitchFamily="34" charset="0"/>
              </a:rPr>
              <a:t> – </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by the </a:t>
            </a:r>
            <a:r>
              <a:rPr lang="it-IT" sz="1600" b="1" dirty="0" err="1">
                <a:solidFill>
                  <a:srgbClr val="188193"/>
                </a:solidFill>
                <a:latin typeface="Lato" panose="020F0502020204030203" pitchFamily="34" charset="0"/>
                <a:ea typeface="Lato" panose="020F0502020204030203" pitchFamily="34" charset="0"/>
                <a:cs typeface="Lato" panose="020F0502020204030203" pitchFamily="34" charset="0"/>
              </a:rPr>
              <a:t>WeatherWise</a:t>
            </a:r>
            <a:r>
              <a:rPr lang="it-IT" sz="1600" b="1" dirty="0">
                <a:solidFill>
                  <a:srgbClr val="188193"/>
                </a:solidFill>
                <a:latin typeface="Lato" panose="020F0502020204030203" pitchFamily="34" charset="0"/>
                <a:ea typeface="Lato" panose="020F0502020204030203" pitchFamily="34" charset="0"/>
                <a:cs typeface="Lato" panose="020F0502020204030203" pitchFamily="34" charset="0"/>
              </a:rPr>
              <a:t> team</a:t>
            </a:r>
          </a:p>
        </p:txBody>
      </p:sp>
      <p:sp>
        <p:nvSpPr>
          <p:cNvPr id="4" name="TextBox 3">
            <a:extLst>
              <a:ext uri="{FF2B5EF4-FFF2-40B4-BE49-F238E27FC236}">
                <a16:creationId xmlns:a16="http://schemas.microsoft.com/office/drawing/2014/main" id="{052E0EE4-9C89-F8A1-FFDC-ECA1E05CAD98}"/>
              </a:ext>
            </a:extLst>
          </p:cNvPr>
          <p:cNvSpPr txBox="1"/>
          <p:nvPr/>
        </p:nvSpPr>
        <p:spPr>
          <a:xfrm>
            <a:off x="622288" y="715176"/>
            <a:ext cx="7765932"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3200" b="1" dirty="0">
                <a:solidFill>
                  <a:srgbClr val="188193"/>
                </a:solidFill>
                <a:latin typeface="Lato" panose="020F0502020204030203" pitchFamily="34" charset="0"/>
                <a:ea typeface="Lato" panose="020F0502020204030203" pitchFamily="34" charset="0"/>
                <a:cs typeface="Lato" panose="020F0502020204030203" pitchFamily="34" charset="0"/>
              </a:rPr>
              <a:t>API and API Rest interface</a:t>
            </a:r>
            <a:endParaRPr lang="it-IT" sz="3200" b="1" dirty="0">
              <a:solidFill>
                <a:srgbClr val="188193"/>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5117CF47-9EA5-6276-84D1-6873A5C42619}"/>
              </a:ext>
            </a:extLst>
          </p:cNvPr>
          <p:cNvSpPr txBox="1"/>
          <p:nvPr/>
        </p:nvSpPr>
        <p:spPr>
          <a:xfrm>
            <a:off x="645916" y="565321"/>
            <a:ext cx="3513129" cy="26161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100" dirty="0">
                <a:solidFill>
                  <a:srgbClr val="79868D"/>
                </a:solidFill>
                <a:latin typeface="Lato" panose="020F0502020204030203" pitchFamily="34" charset="0"/>
                <a:ea typeface="Lato" panose="020F0502020204030203" pitchFamily="34" charset="0"/>
                <a:cs typeface="Lato" panose="020F0502020204030203" pitchFamily="34" charset="0"/>
              </a:rPr>
              <a:t>Technologies, languages and tools</a:t>
            </a:r>
            <a:endParaRPr lang="it-IT" sz="1100" dirty="0">
              <a:solidFill>
                <a:srgbClr val="79868D"/>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descr="A picture containing text, book&#10;&#10;Description automatically generated">
            <a:extLst>
              <a:ext uri="{FF2B5EF4-FFF2-40B4-BE49-F238E27FC236}">
                <a16:creationId xmlns:a16="http://schemas.microsoft.com/office/drawing/2014/main" id="{67A821BF-FB5B-6A8C-32C5-3E9EB5D7D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882" y="241775"/>
            <a:ext cx="541960" cy="584775"/>
          </a:xfrm>
          <a:prstGeom prst="rect">
            <a:avLst/>
          </a:prstGeom>
          <a:noFill/>
          <a:effectLst>
            <a:outerShdw blurRad="50800" dist="38100" dir="5400000" algn="t" rotWithShape="0">
              <a:prstClr val="black">
                <a:alpha val="40000"/>
              </a:prstClr>
            </a:outerShdw>
          </a:effectLst>
        </p:spPr>
      </p:pic>
      <p:pic>
        <p:nvPicPr>
          <p:cNvPr id="17" name="Picture 16" descr="Icon&#10;&#10;Description automatically generated">
            <a:extLst>
              <a:ext uri="{FF2B5EF4-FFF2-40B4-BE49-F238E27FC236}">
                <a16:creationId xmlns:a16="http://schemas.microsoft.com/office/drawing/2014/main" id="{6D7130BD-AAE4-8D02-01BF-6CB9072C9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620" y="5778710"/>
            <a:ext cx="541960" cy="541960"/>
          </a:xfrm>
          <a:prstGeom prst="rect">
            <a:avLst/>
          </a:prstGeom>
        </p:spPr>
      </p:pic>
      <p:sp>
        <p:nvSpPr>
          <p:cNvPr id="18" name="TextBox 17">
            <a:extLst>
              <a:ext uri="{FF2B5EF4-FFF2-40B4-BE49-F238E27FC236}">
                <a16:creationId xmlns:a16="http://schemas.microsoft.com/office/drawing/2014/main" id="{35AA2E03-D163-D5A7-53EC-995CB85098DC}"/>
              </a:ext>
            </a:extLst>
          </p:cNvPr>
          <p:cNvSpPr txBox="1"/>
          <p:nvPr/>
        </p:nvSpPr>
        <p:spPr>
          <a:xfrm>
            <a:off x="10599467" y="6320670"/>
            <a:ext cx="1378266" cy="26161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it-IT" sz="1100">
                <a:solidFill>
                  <a:srgbClr val="79868D"/>
                </a:solidFill>
                <a:latin typeface="Lato" panose="020F0502020204030203" pitchFamily="34" charset="0"/>
                <a:ea typeface="Lato" panose="020F0502020204030203" pitchFamily="34" charset="0"/>
                <a:cs typeface="Lato" panose="020F0502020204030203" pitchFamily="34" charset="0"/>
              </a:rPr>
              <a:t>on report: </a:t>
            </a:r>
            <a:r>
              <a:rPr lang="it-IT" sz="1100">
                <a:solidFill>
                  <a:schemeClr val="bg1"/>
                </a:solidFill>
                <a:latin typeface="Lato" panose="020F0502020204030203" pitchFamily="34" charset="0"/>
                <a:ea typeface="Lato" panose="020F0502020204030203" pitchFamily="34" charset="0"/>
                <a:cs typeface="Lato" panose="020F0502020204030203" pitchFamily="34" charset="0"/>
              </a:rPr>
              <a:t>3 to 3</a:t>
            </a:r>
          </a:p>
        </p:txBody>
      </p:sp>
      <p:pic>
        <p:nvPicPr>
          <p:cNvPr id="51" name="Picture 50" descr="A picture containing text, device, meter, gauge&#10;&#10;Description automatically generated">
            <a:extLst>
              <a:ext uri="{FF2B5EF4-FFF2-40B4-BE49-F238E27FC236}">
                <a16:creationId xmlns:a16="http://schemas.microsoft.com/office/drawing/2014/main" id="{6376C00F-D2EE-D656-AACA-4BECBBC1CD77}"/>
              </a:ext>
            </a:extLst>
          </p:cNvPr>
          <p:cNvPicPr>
            <a:picLocks noChangeAspect="1"/>
          </p:cNvPicPr>
          <p:nvPr/>
        </p:nvPicPr>
        <p:blipFill rotWithShape="1">
          <a:blip r:embed="rId4">
            <a:extLst>
              <a:ext uri="{28A0092B-C50C-407E-A947-70E740481C1C}">
                <a14:useLocalDpi xmlns:a14="http://schemas.microsoft.com/office/drawing/2010/main" val="0"/>
              </a:ext>
            </a:extLst>
          </a:blip>
          <a:srcRect l="28772" t="-3867" b="1"/>
          <a:stretch/>
        </p:blipFill>
        <p:spPr>
          <a:xfrm rot="9687637">
            <a:off x="6950112" y="5085145"/>
            <a:ext cx="3045204" cy="1285614"/>
          </a:xfrm>
          <a:prstGeom prst="rect">
            <a:avLst/>
          </a:prstGeom>
          <a:effectLst>
            <a:outerShdw blurRad="50800" dist="38100" dir="5400000" algn="t" rotWithShape="0">
              <a:prstClr val="black">
                <a:alpha val="40000"/>
              </a:prstClr>
            </a:outerShdw>
          </a:effectLst>
        </p:spPr>
      </p:pic>
      <p:pic>
        <p:nvPicPr>
          <p:cNvPr id="2" name="Elemento grafico 1" descr="Sole coperto contorno">
            <a:extLst>
              <a:ext uri="{FF2B5EF4-FFF2-40B4-BE49-F238E27FC236}">
                <a16:creationId xmlns:a16="http://schemas.microsoft.com/office/drawing/2014/main" id="{6CE2462F-1D18-CF74-8D42-AD182D813E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3018" y="6000326"/>
            <a:ext cx="434858" cy="434858"/>
          </a:xfrm>
          <a:prstGeom prst="rect">
            <a:avLst/>
          </a:prstGeom>
        </p:spPr>
      </p:pic>
      <p:cxnSp>
        <p:nvCxnSpPr>
          <p:cNvPr id="5" name="Straight Connector 40">
            <a:extLst>
              <a:ext uri="{FF2B5EF4-FFF2-40B4-BE49-F238E27FC236}">
                <a16:creationId xmlns:a16="http://schemas.microsoft.com/office/drawing/2014/main" id="{A8A9E005-E8C9-CEAC-3A3C-91EB10D4292D}"/>
              </a:ext>
            </a:extLst>
          </p:cNvPr>
          <p:cNvCxnSpPr>
            <a:cxnSpLocks/>
          </p:cNvCxnSpPr>
          <p:nvPr/>
        </p:nvCxnSpPr>
        <p:spPr>
          <a:xfrm>
            <a:off x="776323" y="1416037"/>
            <a:ext cx="0" cy="338554"/>
          </a:xfrm>
          <a:prstGeom prst="line">
            <a:avLst/>
          </a:prstGeom>
          <a:ln w="38100">
            <a:gradFill>
              <a:gsLst>
                <a:gs pos="0">
                  <a:srgbClr val="35948E"/>
                </a:gs>
                <a:gs pos="67000">
                  <a:srgbClr val="188193"/>
                </a:gs>
              </a:gsLst>
              <a:lin ang="5400000" scaled="1"/>
            </a:gra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42">
            <a:extLst>
              <a:ext uri="{FF2B5EF4-FFF2-40B4-BE49-F238E27FC236}">
                <a16:creationId xmlns:a16="http://schemas.microsoft.com/office/drawing/2014/main" id="{F8AD810B-48F3-D205-9E7B-3F6D64E1D868}"/>
              </a:ext>
            </a:extLst>
          </p:cNvPr>
          <p:cNvSpPr txBox="1"/>
          <p:nvPr/>
        </p:nvSpPr>
        <p:spPr>
          <a:xfrm>
            <a:off x="858812" y="1416037"/>
            <a:ext cx="4960834" cy="33855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600" b="1" dirty="0">
                <a:solidFill>
                  <a:srgbClr val="35948E"/>
                </a:solidFill>
                <a:latin typeface="Lato" panose="020F0502020204030203" pitchFamily="34" charset="0"/>
                <a:ea typeface="Lato" panose="020F0502020204030203" pitchFamily="34" charset="0"/>
                <a:cs typeface="Lato" panose="020F0502020204030203" pitchFamily="34" charset="0"/>
              </a:rPr>
              <a:t>Microservices 4 </a:t>
            </a:r>
            <a:r>
              <a:rPr lang="en-GB" sz="1600" dirty="0">
                <a:solidFill>
                  <a:schemeClr val="bg1"/>
                </a:solidFill>
                <a:latin typeface="Lato" panose="020F0502020204030203" pitchFamily="34" charset="0"/>
                <a:ea typeface="Lato" panose="020F0502020204030203" pitchFamily="34" charset="0"/>
                <a:cs typeface="Lato" panose="020F0502020204030203" pitchFamily="34" charset="0"/>
              </a:rPr>
              <a:t>– Places</a:t>
            </a:r>
          </a:p>
        </p:txBody>
      </p:sp>
      <p:sp>
        <p:nvSpPr>
          <p:cNvPr id="9" name="TextBox 42">
            <a:extLst>
              <a:ext uri="{FF2B5EF4-FFF2-40B4-BE49-F238E27FC236}">
                <a16:creationId xmlns:a16="http://schemas.microsoft.com/office/drawing/2014/main" id="{231916AB-F8A0-BDF5-F39B-C885572A71B9}"/>
              </a:ext>
            </a:extLst>
          </p:cNvPr>
          <p:cNvSpPr txBox="1"/>
          <p:nvPr/>
        </p:nvSpPr>
        <p:spPr>
          <a:xfrm>
            <a:off x="661392" y="1847392"/>
            <a:ext cx="4960834" cy="30777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sz="1400" dirty="0">
                <a:solidFill>
                  <a:srgbClr val="79868D"/>
                </a:solidFill>
                <a:latin typeface="Lato" panose="020F0502020204030203" pitchFamily="34" charset="0"/>
                <a:ea typeface="Lato" panose="020F0502020204030203" pitchFamily="34" charset="0"/>
                <a:cs typeface="Lato" panose="020F0502020204030203" pitchFamily="34" charset="0"/>
              </a:rPr>
              <a:t>Base path: </a:t>
            </a:r>
            <a:r>
              <a:rPr lang="en-GB" sz="1400" dirty="0">
                <a:solidFill>
                  <a:schemeClr val="bg1"/>
                </a:solidFill>
                <a:latin typeface="Lato" panose="020F0502020204030203" pitchFamily="34" charset="0"/>
                <a:ea typeface="Lato" panose="020F0502020204030203" pitchFamily="34" charset="0"/>
                <a:cs typeface="Lato" panose="020F0502020204030203" pitchFamily="34" charset="0"/>
              </a:rPr>
              <a:t>/places</a:t>
            </a:r>
          </a:p>
        </p:txBody>
      </p:sp>
      <p:graphicFrame>
        <p:nvGraphicFramePr>
          <p:cNvPr id="7" name="Tabella 6">
            <a:extLst>
              <a:ext uri="{FF2B5EF4-FFF2-40B4-BE49-F238E27FC236}">
                <a16:creationId xmlns:a16="http://schemas.microsoft.com/office/drawing/2014/main" id="{08F53642-BED7-BE10-E991-1BC6A6B7F2EF}"/>
              </a:ext>
            </a:extLst>
          </p:cNvPr>
          <p:cNvGraphicFramePr>
            <a:graphicFrameLocks noGrp="1"/>
          </p:cNvGraphicFramePr>
          <p:nvPr>
            <p:extLst>
              <p:ext uri="{D42A27DB-BD31-4B8C-83A1-F6EECF244321}">
                <p14:modId xmlns:p14="http://schemas.microsoft.com/office/powerpoint/2010/main" val="2601637205"/>
              </p:ext>
            </p:extLst>
          </p:nvPr>
        </p:nvGraphicFramePr>
        <p:xfrm>
          <a:off x="776323" y="2371943"/>
          <a:ext cx="6117589" cy="1516318"/>
        </p:xfrm>
        <a:graphic>
          <a:graphicData uri="http://schemas.openxmlformats.org/drawingml/2006/table">
            <a:tbl>
              <a:tblPr firstRow="1" firstCol="1" bandRow="1">
                <a:tableStyleId>{5C22544A-7EE6-4342-B048-85BDC9FD1C3A}</a:tableStyleId>
              </a:tblPr>
              <a:tblGrid>
                <a:gridCol w="1947750">
                  <a:extLst>
                    <a:ext uri="{9D8B030D-6E8A-4147-A177-3AD203B41FA5}">
                      <a16:colId xmlns:a16="http://schemas.microsoft.com/office/drawing/2014/main" val="1820270919"/>
                    </a:ext>
                  </a:extLst>
                </a:gridCol>
                <a:gridCol w="1218510">
                  <a:extLst>
                    <a:ext uri="{9D8B030D-6E8A-4147-A177-3AD203B41FA5}">
                      <a16:colId xmlns:a16="http://schemas.microsoft.com/office/drawing/2014/main" val="1531022867"/>
                    </a:ext>
                  </a:extLst>
                </a:gridCol>
                <a:gridCol w="2951329">
                  <a:extLst>
                    <a:ext uri="{9D8B030D-6E8A-4147-A177-3AD203B41FA5}">
                      <a16:colId xmlns:a16="http://schemas.microsoft.com/office/drawing/2014/main" val="2788366025"/>
                    </a:ext>
                  </a:extLst>
                </a:gridCol>
              </a:tblGrid>
              <a:tr h="0">
                <a:tc>
                  <a:txBody>
                    <a:bodyPr/>
                    <a:lstStyle/>
                    <a:p>
                      <a:pPr algn="ctr">
                        <a:lnSpc>
                          <a:spcPct val="107000"/>
                        </a:lnSpc>
                        <a:spcAft>
                          <a:spcPts val="800"/>
                        </a:spcAft>
                      </a:pPr>
                      <a:r>
                        <a:rPr lang="en-GB" sz="1200" b="1" dirty="0">
                          <a:solidFill>
                            <a:srgbClr val="188193"/>
                          </a:solidFill>
                          <a:effectLst/>
                          <a:latin typeface="Lato" panose="020F0502020204030203" pitchFamily="34" charset="0"/>
                          <a:ea typeface="Lato" panose="020F0502020204030203" pitchFamily="34" charset="0"/>
                          <a:cs typeface="Lato" panose="020F0502020204030203" pitchFamily="34" charset="0"/>
                        </a:rPr>
                        <a:t>Path</a:t>
                      </a:r>
                      <a:endParaRPr lang="en-GB" sz="1200" dirty="0">
                        <a:solidFill>
                          <a:srgbClr val="188193"/>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a:solidFill>
                            <a:srgbClr val="188193"/>
                          </a:solidFill>
                          <a:effectLst/>
                          <a:latin typeface="Lato" panose="020F0502020204030203" pitchFamily="34" charset="0"/>
                          <a:ea typeface="Lato" panose="020F0502020204030203" pitchFamily="34" charset="0"/>
                          <a:cs typeface="Lato" panose="020F0502020204030203" pitchFamily="34" charset="0"/>
                        </a:rPr>
                        <a:t>Method</a:t>
                      </a:r>
                      <a:endParaRPr lang="en-GB" sz="1200">
                        <a:solidFill>
                          <a:srgbClr val="188193"/>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b="1" dirty="0">
                          <a:solidFill>
                            <a:srgbClr val="188193"/>
                          </a:solidFill>
                          <a:effectLst/>
                          <a:latin typeface="Lato" panose="020F0502020204030203" pitchFamily="34" charset="0"/>
                          <a:ea typeface="Lato" panose="020F0502020204030203" pitchFamily="34" charset="0"/>
                          <a:cs typeface="Lato" panose="020F0502020204030203" pitchFamily="34" charset="0"/>
                        </a:rPr>
                        <a:t>Description</a:t>
                      </a:r>
                      <a:endParaRPr lang="en-GB" sz="1200" dirty="0">
                        <a:solidFill>
                          <a:srgbClr val="188193"/>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29360841"/>
                  </a:ext>
                </a:extLst>
              </a:tr>
              <a:tr h="141605">
                <a:tc>
                  <a:txBody>
                    <a:bodyPr/>
                    <a:lstStyle/>
                    <a:p>
                      <a:pPr algn="ctr">
                        <a:lnSpc>
                          <a:spcPct val="107000"/>
                        </a:lnSpc>
                        <a:spcAft>
                          <a:spcPts val="800"/>
                        </a:spcAft>
                      </a:pPr>
                      <a:r>
                        <a:rPr lang="en-GB" sz="1200" b="1" dirty="0">
                          <a:solidFill>
                            <a:srgbClr val="79868D"/>
                          </a:solidFill>
                          <a:effectLst/>
                          <a:latin typeface="Lato" panose="020F0502020204030203" pitchFamily="34" charset="0"/>
                          <a:ea typeface="Lato" panose="020F0502020204030203" pitchFamily="34" charset="0"/>
                          <a:cs typeface="Lato" panose="020F0502020204030203" pitchFamily="34" charset="0"/>
                        </a:rPr>
                        <a:t>/</a:t>
                      </a:r>
                      <a:r>
                        <a:rPr lang="en-GB" sz="1200" b="1" dirty="0" err="1">
                          <a:solidFill>
                            <a:srgbClr val="79868D"/>
                          </a:solidFill>
                          <a:effectLst/>
                          <a:latin typeface="Lato" panose="020F0502020204030203" pitchFamily="34" charset="0"/>
                          <a:ea typeface="Lato" panose="020F0502020204030203" pitchFamily="34" charset="0"/>
                          <a:cs typeface="Lato" panose="020F0502020204030203" pitchFamily="34" charset="0"/>
                        </a:rPr>
                        <a:t>getAll</a:t>
                      </a:r>
                      <a:r>
                        <a:rPr lang="en-GB" sz="1200" b="1" dirty="0">
                          <a:solidFill>
                            <a:srgbClr val="79868D"/>
                          </a:solidFill>
                          <a:effectLst/>
                          <a:latin typeface="Lato" panose="020F0502020204030203" pitchFamily="34" charset="0"/>
                          <a:ea typeface="Lato" panose="020F0502020204030203" pitchFamily="34" charset="0"/>
                          <a:cs typeface="Lato" panose="020F0502020204030203" pitchFamily="34" charset="0"/>
                        </a:rPr>
                        <a:t>/{</a:t>
                      </a:r>
                      <a:r>
                        <a:rPr lang="en-GB" sz="1200" b="1" dirty="0" err="1">
                          <a:solidFill>
                            <a:srgbClr val="79868D"/>
                          </a:solidFill>
                          <a:effectLst/>
                          <a:latin typeface="Lato" panose="020F0502020204030203" pitchFamily="34" charset="0"/>
                          <a:ea typeface="Lato" panose="020F0502020204030203" pitchFamily="34" charset="0"/>
                          <a:cs typeface="Lato" panose="020F0502020204030203" pitchFamily="34" charset="0"/>
                        </a:rPr>
                        <a:t>cityName</a:t>
                      </a:r>
                      <a:r>
                        <a:rPr lang="en-GB" sz="1200" b="1" dirty="0">
                          <a:solidFill>
                            <a:srgbClr val="79868D"/>
                          </a:solidFill>
                          <a:effectLst/>
                          <a:latin typeface="Lato" panose="020F0502020204030203" pitchFamily="34" charset="0"/>
                          <a:ea typeface="Lato" panose="020F0502020204030203" pitchFamily="34" charset="0"/>
                          <a:cs typeface="Lato" panose="020F0502020204030203" pitchFamily="34" charset="0"/>
                        </a:rPr>
                        <a:t>}</a:t>
                      </a:r>
                      <a:endPar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a:solidFill>
                            <a:schemeClr val="bg1"/>
                          </a:solidFill>
                          <a:effectLst/>
                          <a:latin typeface="Lato" panose="020F0502020204030203" pitchFamily="34" charset="0"/>
                          <a:ea typeface="Lato" panose="020F0502020204030203" pitchFamily="34" charset="0"/>
                          <a:cs typeface="Lato" panose="020F0502020204030203" pitchFamily="34" charset="0"/>
                        </a:rPr>
                        <a:t>GET</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07000"/>
                        </a:lnSpc>
                        <a:spcAft>
                          <a:spcPts val="800"/>
                        </a:spcAft>
                      </a:pP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Ritorna tutti i luoghi di interesse di una data città</a:t>
                      </a:r>
                      <a:endPar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573687"/>
                  </a:ext>
                </a:extLst>
              </a:tr>
              <a:tr h="0">
                <a:tc>
                  <a:txBody>
                    <a:bodyPr/>
                    <a:lstStyle/>
                    <a:p>
                      <a:pPr algn="ctr">
                        <a:lnSpc>
                          <a:spcPct val="107000"/>
                        </a:lnSpc>
                        <a:spcAft>
                          <a:spcPts val="800"/>
                        </a:spcAft>
                      </a:pPr>
                      <a:r>
                        <a:rPr lang="en-GB" sz="1200" b="1" dirty="0">
                          <a:solidFill>
                            <a:srgbClr val="79868D"/>
                          </a:solidFill>
                          <a:effectLst/>
                          <a:latin typeface="Lato" panose="020F0502020204030203" pitchFamily="34" charset="0"/>
                          <a:ea typeface="Lato" panose="020F0502020204030203" pitchFamily="34" charset="0"/>
                          <a:cs typeface="Lato" panose="020F0502020204030203" pitchFamily="34" charset="0"/>
                        </a:rPr>
                        <a:t>/</a:t>
                      </a:r>
                      <a:endParaRPr lang="en-GB" sz="1200" dirty="0">
                        <a:solidFill>
                          <a:srgbClr val="79868D"/>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rPr>
                        <a:t>POST</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07000"/>
                        </a:lnSpc>
                        <a:spcAft>
                          <a:spcPts val="800"/>
                        </a:spcAft>
                      </a:pPr>
                      <a:r>
                        <a:rPr lang="it-IT" sz="1200" dirty="0">
                          <a:solidFill>
                            <a:schemeClr val="bg1"/>
                          </a:solidFill>
                          <a:effectLst/>
                          <a:highlight>
                            <a:srgbClr val="FFFF00"/>
                          </a:highlight>
                          <a:latin typeface="Lato" panose="020F0502020204030203" pitchFamily="34" charset="0"/>
                          <a:ea typeface="Lato" panose="020F0502020204030203" pitchFamily="34" charset="0"/>
                          <a:cs typeface="Lato" panose="020F0502020204030203" pitchFamily="34" charset="0"/>
                        </a:rPr>
                        <a:t>Aggiunge un “luogo di interesse” per una città fornendo il nome della città, il nome del luogo, il nome dell’utente che lo consiglia, una valutazione ed una breve descrizione.</a:t>
                      </a:r>
                      <a:endParaRPr lang="en-GB" sz="120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12587700"/>
                  </a:ext>
                </a:extLst>
              </a:tr>
            </a:tbl>
          </a:graphicData>
        </a:graphic>
      </p:graphicFrame>
    </p:spTree>
    <p:extLst>
      <p:ext uri="{BB962C8B-B14F-4D97-AF65-F5344CB8AC3E}">
        <p14:creationId xmlns:p14="http://schemas.microsoft.com/office/powerpoint/2010/main" val="6836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8127FD67F748247B1C5BF74B1AE9B23" ma:contentTypeVersion="15" ma:contentTypeDescription="Creare un nuovo documento." ma:contentTypeScope="" ma:versionID="8488e69103dafed17b3d219c51359247">
  <xsd:schema xmlns:xsd="http://www.w3.org/2001/XMLSchema" xmlns:xs="http://www.w3.org/2001/XMLSchema" xmlns:p="http://schemas.microsoft.com/office/2006/metadata/properties" xmlns:ns3="149c3586-f06a-4f22-a174-35f3a241098b" xmlns:ns4="7f65a2c3-45e8-49d1-b1b9-76f9ed731be7" targetNamespace="http://schemas.microsoft.com/office/2006/metadata/properties" ma:root="true" ma:fieldsID="3c1636eaf66d6f0ffdf8994589e910fb" ns3:_="" ns4:_="">
    <xsd:import namespace="149c3586-f06a-4f22-a174-35f3a241098b"/>
    <xsd:import namespace="7f65a2c3-45e8-49d1-b1b9-76f9ed731be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9c3586-f06a-4f22-a174-35f3a24109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65a2c3-45e8-49d1-b1b9-76f9ed731be7"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149c3586-f06a-4f22-a174-35f3a241098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9DF647-C4B0-40FC-A78C-AB3028D6D62B}">
  <ds:schemaRefs>
    <ds:schemaRef ds:uri="149c3586-f06a-4f22-a174-35f3a241098b"/>
    <ds:schemaRef ds:uri="7f65a2c3-45e8-49d1-b1b9-76f9ed731b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FF6F182-4710-4521-B556-718582A4E2C2}">
  <ds:schemaRefs>
    <ds:schemaRef ds:uri="149c3586-f06a-4f22-a174-35f3a241098b"/>
    <ds:schemaRef ds:uri="7f65a2c3-45e8-49d1-b1b9-76f9ed731be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F01C03F-8AB4-4FCC-B2F7-3E647D753A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TotalTime>
  <Words>2080</Words>
  <Application>Microsoft Office PowerPoint</Application>
  <PresentationFormat>Widescreen</PresentationFormat>
  <Paragraphs>263</Paragraphs>
  <Slides>20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Arial</vt:lpstr>
      <vt:lpstr>Calibri</vt:lpstr>
      <vt:lpstr>Calibri Light</vt:lpstr>
      <vt:lpstr>Cambria</vt:lpstr>
      <vt:lpstr>Lato</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Mattia Piazzalunga</dc:creator>
  <cp:lastModifiedBy>m.piazzalunga2@campus.unimib.it</cp:lastModifiedBy>
  <cp:revision>3</cp:revision>
  <dcterms:created xsi:type="dcterms:W3CDTF">2022-07-14T15:50:25Z</dcterms:created>
  <dcterms:modified xsi:type="dcterms:W3CDTF">2024-02-10T04:12:02Z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0x010100A8127FD67F748247B1C5BF74B1AE9B23</vt:lpwstr>
  </property>
</Properties>
</file>