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73" r:id="rId7"/>
    <p:sldId id="290" r:id="rId8"/>
    <p:sldId id="291" r:id="rId9"/>
    <p:sldId id="292" r:id="rId10"/>
    <p:sldId id="274" r:id="rId11"/>
    <p:sldId id="275" r:id="rId12"/>
    <p:sldId id="276" r:id="rId13"/>
    <p:sldId id="277" r:id="rId14"/>
    <p:sldId id="278" r:id="rId15"/>
    <p:sldId id="280" r:id="rId16"/>
    <p:sldId id="281" r:id="rId17"/>
    <p:sldId id="282" r:id="rId18"/>
    <p:sldId id="283" r:id="rId19"/>
    <p:sldId id="284" r:id="rId20"/>
    <p:sldId id="285" r:id="rId21"/>
    <p:sldId id="286" r:id="rId22"/>
    <p:sldId id="293" r:id="rId23"/>
    <p:sldId id="288" r:id="rId24"/>
    <p:sldId id="289" r:id="rId25"/>
    <p:sldId id="267"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8E"/>
    <a:srgbClr val="79868D"/>
    <a:srgbClr val="188193"/>
    <a:srgbClr val="0C2135"/>
    <a:srgbClr val="A5978A"/>
    <a:srgbClr val="DA6F29"/>
    <a:srgbClr val="0D2772"/>
    <a:srgbClr val="BFB7C3"/>
    <a:srgbClr val="1A4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DDCB-6027-CDAC-3E09-75D49D4B9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F16EE1AC-CFAF-4B02-A621-0A13C519F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1189FF4F-FD72-3182-558A-ACBDCB86A53D}"/>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A16B09E9-C146-590B-3BB8-F3B6E774329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A7DF8A9-3521-9CD4-3270-B3AF9FEC118C}"/>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519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44EC-BE14-995D-0D78-532632A178E3}"/>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005418C-069E-3D12-2811-A92D4450B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A6FEAF8-4416-00A4-415F-EEA0EB45AE8B}"/>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0192D1B9-92B2-D94D-A003-B3A015F13BE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7C65A49-630A-5891-4466-324B5A6DDD98}"/>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38492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252CC-3FF4-617B-DD54-6E9DF23BA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F18A0CE-9599-D07F-6739-FA8A462FF7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A3009C9-C90D-0DA8-E068-51A842ECD396}"/>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EF297EBE-B7B5-D5D4-112D-B184BB16643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504FE08-1C6E-FC9F-842A-EFA7ACCD33DA}"/>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4905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325-F675-8445-4E3C-67E10D3F4AC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2A723B3-FE39-D731-E9D4-700EBCAF4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C4624C7-6318-A145-47BA-C95DC0A8D40E}"/>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8E3AD6E0-9719-77FE-C46A-C3DC94220F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1F5490E-93D0-88F3-0DF9-108FDAAC32F9}"/>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3422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EACA-5A63-C60C-2EE2-F848207D6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C3150A6-179D-4778-6316-1475D8568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42BC5-24D1-019A-999C-E4835BE6EDF9}"/>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3DA660BA-E71D-C97B-2A3B-1FE216342B0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4D5FBED-0F8B-BDE5-C6D2-38E77F905E4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17878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CFE-EC34-3E77-0BA1-E461DB198E6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205B8-4577-A0C5-B002-30B58FFC6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305FF8BE-9DF7-11FB-217E-4335B8DC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D7277B6-7509-EF9F-B86F-09FDD9966A75}"/>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6" name="Footer Placeholder 5">
            <a:extLst>
              <a:ext uri="{FF2B5EF4-FFF2-40B4-BE49-F238E27FC236}">
                <a16:creationId xmlns:a16="http://schemas.microsoft.com/office/drawing/2014/main" id="{56B76A59-AD6E-CAA3-32CA-BEE7D9A9327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561AC14-654F-4B1E-E833-0EDE436472C5}"/>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57335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FF06-C1D5-1A5E-3FD9-686253AA2EC2}"/>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C974479E-FD46-C400-34B1-91326959E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AB111-A9AC-449E-99BD-7B9F36F1D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B532C4E3-0381-04D8-465C-42183B05E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C1F68-EC22-0C3A-42B9-5EC00C4C5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FA7EE69A-E49B-DD08-9589-DD20D899E24B}"/>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8" name="Footer Placeholder 7">
            <a:extLst>
              <a:ext uri="{FF2B5EF4-FFF2-40B4-BE49-F238E27FC236}">
                <a16:creationId xmlns:a16="http://schemas.microsoft.com/office/drawing/2014/main" id="{4DC162B7-BEFF-03BE-0984-221220B5CF3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7A92B08-B938-1ABA-655D-2C067B5054D3}"/>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67509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CEC1-7E85-0CA7-BEF7-BE3955002F7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43145C2-06FC-C862-C8DB-A7E91B9BDFE1}"/>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4" name="Footer Placeholder 3">
            <a:extLst>
              <a:ext uri="{FF2B5EF4-FFF2-40B4-BE49-F238E27FC236}">
                <a16:creationId xmlns:a16="http://schemas.microsoft.com/office/drawing/2014/main" id="{3218D530-DAE2-2600-5B1D-9A21EACD9BC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C748229-232A-B646-E4DC-0FA037E9B9C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91296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8C490-0C3F-AF7F-1BC1-395E0898C5A1}"/>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3" name="Footer Placeholder 2">
            <a:extLst>
              <a:ext uri="{FF2B5EF4-FFF2-40B4-BE49-F238E27FC236}">
                <a16:creationId xmlns:a16="http://schemas.microsoft.com/office/drawing/2014/main" id="{4096D25F-5864-67DC-7152-B57063AFBD8C}"/>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AE973EBE-5BE1-5713-73C3-C1CBC30173C7}"/>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128291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9D78-3D0D-985E-5A1E-52C77BA6B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27B7312-B482-CEA2-03F4-729152C4F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0C629EE-33D1-5996-6AAF-E9F5B5C1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F8B6C-EE66-5A34-0ACD-B7A8BC9AD127}"/>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6" name="Footer Placeholder 5">
            <a:extLst>
              <a:ext uri="{FF2B5EF4-FFF2-40B4-BE49-F238E27FC236}">
                <a16:creationId xmlns:a16="http://schemas.microsoft.com/office/drawing/2014/main" id="{E933F2D9-B586-A5A0-1CBA-D95EF50DD25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4F8F1A7-957D-E7BB-8098-E3058C0BE77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817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B092-38D4-6C1C-1B2F-9A5FB75B8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80BC8FB-5F02-5B71-3524-1F5925EAD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12D74F0-8223-54E1-04A3-B6B16FF4F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2315-EB3F-5638-F719-3E36ABC124FB}"/>
              </a:ext>
            </a:extLst>
          </p:cNvPr>
          <p:cNvSpPr>
            <a:spLocks noGrp="1"/>
          </p:cNvSpPr>
          <p:nvPr>
            <p:ph type="dt" sz="half" idx="10"/>
          </p:nvPr>
        </p:nvSpPr>
        <p:spPr/>
        <p:txBody>
          <a:bodyPr/>
          <a:lstStyle/>
          <a:p>
            <a:fld id="{E77996EB-67CC-4C20-933B-EBDBF0720077}" type="datetimeFigureOut">
              <a:rPr lang="it-IT" smtClean="0"/>
              <a:t>13/02/2024</a:t>
            </a:fld>
            <a:endParaRPr lang="it-IT"/>
          </a:p>
        </p:txBody>
      </p:sp>
      <p:sp>
        <p:nvSpPr>
          <p:cNvPr id="6" name="Footer Placeholder 5">
            <a:extLst>
              <a:ext uri="{FF2B5EF4-FFF2-40B4-BE49-F238E27FC236}">
                <a16:creationId xmlns:a16="http://schemas.microsoft.com/office/drawing/2014/main" id="{DE70586F-F666-616B-4942-BFF563DE06B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CF42EB8-A089-1272-145E-F9B836472972}"/>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286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D1536-1AE8-4C39-F570-AB547BB27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C5D12ED-A6D6-8FC5-EBC4-5139BF5F7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9EF00C1-E7D6-77C8-04B1-43D78F94C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996EB-67CC-4C20-933B-EBDBF0720077}" type="datetimeFigureOut">
              <a:rPr lang="it-IT" smtClean="0"/>
              <a:t>13/02/2024</a:t>
            </a:fld>
            <a:endParaRPr lang="it-IT"/>
          </a:p>
        </p:txBody>
      </p:sp>
      <p:sp>
        <p:nvSpPr>
          <p:cNvPr id="5" name="Footer Placeholder 4">
            <a:extLst>
              <a:ext uri="{FF2B5EF4-FFF2-40B4-BE49-F238E27FC236}">
                <a16:creationId xmlns:a16="http://schemas.microsoft.com/office/drawing/2014/main" id="{27E34F13-DA7B-4C58-6765-9734B2156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8F351CC9-E4EB-060A-C9EE-5EA0A7B9F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F4190-2597-475A-8338-4C86CF135262}" type="slidenum">
              <a:rPr lang="it-IT" smtClean="0"/>
              <a:t>‹N›</a:t>
            </a:fld>
            <a:endParaRPr lang="it-IT"/>
          </a:p>
        </p:txBody>
      </p:sp>
    </p:spTree>
    <p:extLst>
      <p:ext uri="{BB962C8B-B14F-4D97-AF65-F5344CB8AC3E}">
        <p14:creationId xmlns:p14="http://schemas.microsoft.com/office/powerpoint/2010/main" val="361151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hyperlink" Target="https://microservices.io/patterns/" TargetMode="External"/><Relationship Id="rId3" Type="http://schemas.openxmlformats.org/officeDocument/2006/relationships/image" Target="../media/image5.png"/><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microservices.io/patterns/" TargetMode="External"/><Relationship Id="rId3" Type="http://schemas.openxmlformats.org/officeDocument/2006/relationships/image" Target="../media/image5.png"/><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github.com/mattiapiazzalunga/WeatherWise/blob/master/documents/cloud_report.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attiapiazzalunga/WeatherWise"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jpeg"/><Relationship Id="rId2" Type="http://schemas.openxmlformats.org/officeDocument/2006/relationships/image" Target="../media/image1.png"/><Relationship Id="rId16" Type="http://schemas.openxmlformats.org/officeDocument/2006/relationships/image" Target="../media/image22.jpe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7.svg"/><Relationship Id="rId15" Type="http://schemas.openxmlformats.org/officeDocument/2006/relationships/image" Target="../media/image21.png"/><Relationship Id="rId10" Type="http://schemas.openxmlformats.org/officeDocument/2006/relationships/image" Target="../media/image16.jpeg"/><Relationship Id="rId19"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4290B-461D-9187-1ABA-45464D9AE06B}"/>
              </a:ext>
            </a:extLst>
          </p:cNvPr>
          <p:cNvSpPr txBox="1"/>
          <p:nvPr/>
        </p:nvSpPr>
        <p:spPr>
          <a:xfrm>
            <a:off x="1981956" y="2809225"/>
            <a:ext cx="8221223" cy="61555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3400" b="1"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34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sz="32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sz="3200" dirty="0">
                <a:solidFill>
                  <a:srgbClr val="188193"/>
                </a:solidFill>
                <a:latin typeface="Lato" panose="020F0502020204030203" pitchFamily="34" charset="0"/>
                <a:ea typeface="Lato" panose="020F0502020204030203" pitchFamily="34" charset="0"/>
                <a:cs typeface="Lato" panose="020F0502020204030203" pitchFamily="34" charset="0"/>
              </a:rPr>
              <a:t>by </a:t>
            </a:r>
            <a:r>
              <a:rPr lang="it-IT" sz="32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3200"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pic>
        <p:nvPicPr>
          <p:cNvPr id="12" name="Picture 11" descr="A picture containing text, book&#10;&#10;Description automatically generated">
            <a:extLst>
              <a:ext uri="{FF2B5EF4-FFF2-40B4-BE49-F238E27FC236}">
                <a16:creationId xmlns:a16="http://schemas.microsoft.com/office/drawing/2014/main" id="{97D62A7F-49A3-7EFB-05FB-84F35688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9" y="241775"/>
            <a:ext cx="837451" cy="903610"/>
          </a:xfrm>
          <a:prstGeom prst="rect">
            <a:avLst/>
          </a:prstGeom>
          <a:noFill/>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0D137C44-3BCD-7814-3530-02BD7410B927}"/>
              </a:ext>
            </a:extLst>
          </p:cNvPr>
          <p:cNvSpPr txBox="1"/>
          <p:nvPr/>
        </p:nvSpPr>
        <p:spPr>
          <a:xfrm>
            <a:off x="75947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Cloud </a:t>
            </a:r>
            <a:r>
              <a:rPr lang="it-IT" b="1" dirty="0">
                <a:solidFill>
                  <a:srgbClr val="188193"/>
                </a:solidFill>
                <a:latin typeface="Lato" panose="020F0502020204030203" pitchFamily="34" charset="0"/>
                <a:ea typeface="Lato" panose="020F0502020204030203" pitchFamily="34" charset="0"/>
                <a:cs typeface="Lato" panose="020F0502020204030203" pitchFamily="34" charset="0"/>
              </a:rPr>
              <a:t>Computing</a:t>
            </a:r>
          </a:p>
        </p:txBody>
      </p:sp>
      <p:sp>
        <p:nvSpPr>
          <p:cNvPr id="29" name="TextBox 28">
            <a:extLst>
              <a:ext uri="{FF2B5EF4-FFF2-40B4-BE49-F238E27FC236}">
                <a16:creationId xmlns:a16="http://schemas.microsoft.com/office/drawing/2014/main" id="{BF12F72B-976D-CB8F-E779-DEBF99F76284}"/>
              </a:ext>
            </a:extLst>
          </p:cNvPr>
          <p:cNvSpPr txBox="1"/>
          <p:nvPr/>
        </p:nvSpPr>
        <p:spPr>
          <a:xfrm>
            <a:off x="2061111" y="3376820"/>
            <a:ext cx="8062912"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GB" dirty="0">
                <a:solidFill>
                  <a:srgbClr val="79868D"/>
                </a:solidFill>
                <a:latin typeface="Lato" panose="020F0502020204030203" pitchFamily="34" charset="0"/>
                <a:ea typeface="Lato" panose="020F0502020204030203" pitchFamily="34" charset="0"/>
                <a:cs typeface="Lato" panose="020F0502020204030203" pitchFamily="34" charset="0"/>
              </a:rPr>
              <a:t>A simple, but effective microservice weather web app.</a:t>
            </a:r>
            <a:endParaRPr lang="it-IT"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33" name="TextBox 32">
            <a:extLst>
              <a:ext uri="{FF2B5EF4-FFF2-40B4-BE49-F238E27FC236}">
                <a16:creationId xmlns:a16="http://schemas.microsoft.com/office/drawing/2014/main" id="{E437C96C-1196-4D03-D107-B252E9FB0DE2}"/>
              </a:ext>
            </a:extLst>
          </p:cNvPr>
          <p:cNvSpPr txBox="1"/>
          <p:nvPr/>
        </p:nvSpPr>
        <p:spPr>
          <a:xfrm>
            <a:off x="75604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course</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34" name="TextBox 33">
            <a:extLst>
              <a:ext uri="{FF2B5EF4-FFF2-40B4-BE49-F238E27FC236}">
                <a16:creationId xmlns:a16="http://schemas.microsoft.com/office/drawing/2014/main" id="{D43AA434-BB5A-61C9-8132-1160B8D8A904}"/>
              </a:ext>
            </a:extLst>
          </p:cNvPr>
          <p:cNvSpPr txBox="1"/>
          <p:nvPr/>
        </p:nvSpPr>
        <p:spPr>
          <a:xfrm>
            <a:off x="4646335"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The</a:t>
            </a:r>
            <a:r>
              <a:rPr lang="it-IT" b="1"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p:txBody>
      </p:sp>
      <p:sp>
        <p:nvSpPr>
          <p:cNvPr id="35" name="TextBox 34">
            <a:extLst>
              <a:ext uri="{FF2B5EF4-FFF2-40B4-BE49-F238E27FC236}">
                <a16:creationId xmlns:a16="http://schemas.microsoft.com/office/drawing/2014/main" id="{BE9D61A6-E7C3-D7BA-8515-4054BF5FEFAB}"/>
              </a:ext>
            </a:extLst>
          </p:cNvPr>
          <p:cNvSpPr txBox="1"/>
          <p:nvPr/>
        </p:nvSpPr>
        <p:spPr>
          <a:xfrm>
            <a:off x="4642903"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author</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C116EAE2-1D69-BFAB-D0AB-2A67118788CB}"/>
              </a:ext>
            </a:extLst>
          </p:cNvPr>
          <p:cNvSpPr txBox="1"/>
          <p:nvPr/>
        </p:nvSpPr>
        <p:spPr>
          <a:xfrm>
            <a:off x="852633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a:solidFill>
                  <a:schemeClr val="bg1"/>
                </a:solidFill>
                <a:latin typeface="Lato" panose="020F0502020204030203" pitchFamily="34" charset="0"/>
                <a:ea typeface="Lato" panose="020F0502020204030203" pitchFamily="34" charset="0"/>
                <a:cs typeface="Lato" panose="020F0502020204030203" pitchFamily="34" charset="0"/>
              </a:rPr>
              <a:t>2023/</a:t>
            </a:r>
            <a:r>
              <a:rPr lang="it-IT" b="1">
                <a:solidFill>
                  <a:srgbClr val="188193"/>
                </a:solidFill>
                <a:latin typeface="Lato" panose="020F0502020204030203" pitchFamily="34" charset="0"/>
                <a:ea typeface="Lato" panose="020F0502020204030203" pitchFamily="34" charset="0"/>
                <a:cs typeface="Lato" panose="020F0502020204030203" pitchFamily="34" charset="0"/>
              </a:rPr>
              <a:t>24</a:t>
            </a:r>
          </a:p>
        </p:txBody>
      </p:sp>
      <p:sp>
        <p:nvSpPr>
          <p:cNvPr id="41" name="TextBox 40">
            <a:extLst>
              <a:ext uri="{FF2B5EF4-FFF2-40B4-BE49-F238E27FC236}">
                <a16:creationId xmlns:a16="http://schemas.microsoft.com/office/drawing/2014/main" id="{E0F3FE03-ABFD-B536-F3C7-1E72CB784EB6}"/>
              </a:ext>
            </a:extLst>
          </p:cNvPr>
          <p:cNvSpPr txBox="1"/>
          <p:nvPr/>
        </p:nvSpPr>
        <p:spPr>
          <a:xfrm>
            <a:off x="852290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academic</a:t>
            </a:r>
            <a:r>
              <a:rPr lang="it-IT" sz="1400">
                <a:solidFill>
                  <a:srgbClr val="79868D"/>
                </a:solidFill>
                <a:latin typeface="Lato" panose="020F0502020204030203" pitchFamily="34" charset="0"/>
                <a:ea typeface="Lato" panose="020F0502020204030203" pitchFamily="34" charset="0"/>
                <a:cs typeface="Lato" panose="020F0502020204030203" pitchFamily="34" charset="0"/>
              </a:rPr>
              <a:t> </a:t>
            </a: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year</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device, meter, gauge&#10;&#10;Description automatically generated">
            <a:extLst>
              <a:ext uri="{FF2B5EF4-FFF2-40B4-BE49-F238E27FC236}">
                <a16:creationId xmlns:a16="http://schemas.microsoft.com/office/drawing/2014/main" id="{DFCF8601-C317-7C99-76A0-401BCE14CBF9}"/>
              </a:ext>
            </a:extLst>
          </p:cNvPr>
          <p:cNvPicPr>
            <a:picLocks noChangeAspect="1"/>
          </p:cNvPicPr>
          <p:nvPr/>
        </p:nvPicPr>
        <p:blipFill rotWithShape="1">
          <a:blip r:embed="rId3">
            <a:extLst>
              <a:ext uri="{28A0092B-C50C-407E-A947-70E740481C1C}">
                <a14:useLocalDpi xmlns:a14="http://schemas.microsoft.com/office/drawing/2010/main" val="0"/>
              </a:ext>
            </a:extLst>
          </a:blip>
          <a:srcRect l="28772" t="-3867" b="1"/>
          <a:stretch/>
        </p:blipFill>
        <p:spPr>
          <a:xfrm rot="2832734">
            <a:off x="9654111" y="763590"/>
            <a:ext cx="2551784" cy="1077303"/>
          </a:xfrm>
          <a:prstGeom prst="rect">
            <a:avLst/>
          </a:prstGeom>
          <a:effectLst>
            <a:outerShdw blurRad="50800" dist="38100" dir="5400000" algn="t" rotWithShape="0">
              <a:prstClr val="black">
                <a:alpha val="40000"/>
              </a:prstClr>
            </a:outerShdw>
          </a:effectLst>
        </p:spPr>
      </p:pic>
      <p:pic>
        <p:nvPicPr>
          <p:cNvPr id="5" name="Elemento grafico 4" descr="Sole coperto contorno">
            <a:extLst>
              <a:ext uri="{FF2B5EF4-FFF2-40B4-BE49-F238E27FC236}">
                <a16:creationId xmlns:a16="http://schemas.microsoft.com/office/drawing/2014/main" id="{117F10BA-E245-BBF8-E49D-00D09BC00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4013" y="3336911"/>
            <a:ext cx="753308" cy="753308"/>
          </a:xfrm>
          <a:prstGeom prst="rect">
            <a:avLst/>
          </a:prstGeom>
        </p:spPr>
      </p:pic>
    </p:spTree>
    <p:extLst>
      <p:ext uri="{BB962C8B-B14F-4D97-AF65-F5344CB8AC3E}">
        <p14:creationId xmlns:p14="http://schemas.microsoft.com/office/powerpoint/2010/main" val="156131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2CDDC5F-C003-A388-B497-9EDF7AC1AD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AB80B5-20EC-BDB9-A091-1A4845A70715}"/>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E143A97E-93D6-AAA5-FA6E-D1D1F24EA1F4}"/>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49030664-3B29-5597-1697-1175CF784D9F}"/>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FD97F99D-F253-FC62-BA42-1609D1C04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77DE0D6-BA2E-66A3-E239-34749A959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617D2BC0-9F22-1992-E278-BC93C2C0BF04}"/>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9 to 9</a:t>
            </a:r>
          </a:p>
        </p:txBody>
      </p:sp>
      <p:pic>
        <p:nvPicPr>
          <p:cNvPr id="2" name="Elemento grafico 1" descr="Sole coperto contorno">
            <a:extLst>
              <a:ext uri="{FF2B5EF4-FFF2-40B4-BE49-F238E27FC236}">
                <a16:creationId xmlns:a16="http://schemas.microsoft.com/office/drawing/2014/main" id="{6D8CD954-EE80-3D24-B56F-35EE024F09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A16A3784-5438-C3F0-135F-789A04DA79C2}"/>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46DB212B-E684-B711-60D2-90F519B17EFE}"/>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1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Weather Consulting</a:t>
            </a:r>
          </a:p>
        </p:txBody>
      </p:sp>
      <p:graphicFrame>
        <p:nvGraphicFramePr>
          <p:cNvPr id="8" name="Tabella 7">
            <a:extLst>
              <a:ext uri="{FF2B5EF4-FFF2-40B4-BE49-F238E27FC236}">
                <a16:creationId xmlns:a16="http://schemas.microsoft.com/office/drawing/2014/main" id="{12FFFF6A-6625-B0D7-E99C-90E1F4B785F6}"/>
              </a:ext>
            </a:extLst>
          </p:cNvPr>
          <p:cNvGraphicFramePr>
            <a:graphicFrameLocks noGrp="1"/>
          </p:cNvGraphicFramePr>
          <p:nvPr>
            <p:extLst>
              <p:ext uri="{D42A27DB-BD31-4B8C-83A1-F6EECF244321}">
                <p14:modId xmlns:p14="http://schemas.microsoft.com/office/powerpoint/2010/main" val="606188724"/>
              </p:ext>
            </p:extLst>
          </p:nvPr>
        </p:nvGraphicFramePr>
        <p:xfrm>
          <a:off x="776323" y="2300407"/>
          <a:ext cx="6117590" cy="752158"/>
        </p:xfrm>
        <a:graphic>
          <a:graphicData uri="http://schemas.openxmlformats.org/drawingml/2006/table">
            <a:tbl>
              <a:tblPr firstRow="1" firstCol="1" bandRow="1">
                <a:tableStyleId>{5C22544A-7EE6-4342-B048-85BDC9FD1C3A}</a:tableStyleId>
              </a:tblPr>
              <a:tblGrid>
                <a:gridCol w="1991360">
                  <a:extLst>
                    <a:ext uri="{9D8B030D-6E8A-4147-A177-3AD203B41FA5}">
                      <a16:colId xmlns:a16="http://schemas.microsoft.com/office/drawing/2014/main" val="3470728184"/>
                    </a:ext>
                  </a:extLst>
                </a:gridCol>
                <a:gridCol w="1301115">
                  <a:extLst>
                    <a:ext uri="{9D8B030D-6E8A-4147-A177-3AD203B41FA5}">
                      <a16:colId xmlns:a16="http://schemas.microsoft.com/office/drawing/2014/main" val="29765222"/>
                    </a:ext>
                  </a:extLst>
                </a:gridCol>
                <a:gridCol w="2825115">
                  <a:extLst>
                    <a:ext uri="{9D8B030D-6E8A-4147-A177-3AD203B41FA5}">
                      <a16:colId xmlns:a16="http://schemas.microsoft.com/office/drawing/2014/main" val="2550103329"/>
                    </a:ext>
                  </a:extLst>
                </a:gridCol>
              </a:tblGrid>
              <a:tr h="0">
                <a:tc>
                  <a:txBody>
                    <a:bodyPr/>
                    <a:lstStyle/>
                    <a:p>
                      <a:pPr algn="ctr">
                        <a:lnSpc>
                          <a:spcPct val="107000"/>
                        </a:lnSpc>
                        <a:spcAft>
                          <a:spcPts val="800"/>
                        </a:spcAft>
                      </a:pPr>
                      <a:r>
                        <a:rPr lang="en-GB" sz="1200"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7814638"/>
                  </a:ext>
                </a:extLst>
              </a:tr>
              <a:tr h="0">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r>
                        <a:rPr lang="en-GB" sz="1200" b="1" dirty="0" err="1">
                          <a:solidFill>
                            <a:srgbClr val="79868D"/>
                          </a:solidFill>
                          <a:effectLst/>
                          <a:latin typeface="Cambria" panose="02040503050406030204" pitchFamily="18" charset="0"/>
                          <a:ea typeface="Cambria" panose="02040503050406030204" pitchFamily="18" charset="0"/>
                          <a:cs typeface="Cambria" panose="02040503050406030204" pitchFamily="18" charset="0"/>
                        </a:rPr>
                        <a:t>cityName</a:t>
                      </a: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chemeClr val="bg1"/>
                          </a:solidFill>
                          <a:effectLst/>
                          <a:latin typeface="Cambria" panose="02040503050406030204" pitchFamily="18" charset="0"/>
                          <a:ea typeface="Cambria" panose="02040503050406030204" pitchFamily="18" charset="0"/>
                          <a:cs typeface="Cambria" panose="02040503050406030204" pitchFamily="18" charset="0"/>
                        </a:rPr>
                        <a:t>GET</a:t>
                      </a:r>
                      <a:endParaRPr lang="en-GB" sz="120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dirty="0">
                          <a:solidFill>
                            <a:schemeClr val="bg1"/>
                          </a:solidFill>
                          <a:effectLst/>
                          <a:latin typeface="Cambria" panose="02040503050406030204" pitchFamily="18" charset="0"/>
                          <a:ea typeface="Calibri" panose="020F0502020204030204" pitchFamily="34" charset="0"/>
                          <a:cs typeface="Arial" panose="020B0604020202020204" pitchFamily="34" charset="0"/>
                        </a:rPr>
                        <a:t>Return the weather forecast for the city, also providing information about humidity and temperature.</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2672524"/>
                  </a:ext>
                </a:extLst>
              </a:tr>
            </a:tbl>
          </a:graphicData>
        </a:graphic>
      </p:graphicFrame>
      <p:sp>
        <p:nvSpPr>
          <p:cNvPr id="9" name="TextBox 42">
            <a:extLst>
              <a:ext uri="{FF2B5EF4-FFF2-40B4-BE49-F238E27FC236}">
                <a16:creationId xmlns:a16="http://schemas.microsoft.com/office/drawing/2014/main" id="{7048B9EC-4F26-9C24-DA8C-750E5478BAFB}"/>
              </a:ext>
            </a:extLst>
          </p:cNvPr>
          <p:cNvSpPr txBox="1"/>
          <p:nvPr/>
        </p:nvSpPr>
        <p:spPr>
          <a:xfrm>
            <a:off x="661392" y="184739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meteo</a:t>
            </a: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7" name="Straight Connector 40">
            <a:extLst>
              <a:ext uri="{FF2B5EF4-FFF2-40B4-BE49-F238E27FC236}">
                <a16:creationId xmlns:a16="http://schemas.microsoft.com/office/drawing/2014/main" id="{A8A9E005-E8C9-CEAC-3A3C-91EB10D4292D}"/>
              </a:ext>
            </a:extLst>
          </p:cNvPr>
          <p:cNvCxnSpPr>
            <a:cxnSpLocks/>
          </p:cNvCxnSpPr>
          <p:nvPr/>
        </p:nvCxnSpPr>
        <p:spPr>
          <a:xfrm>
            <a:off x="737219" y="3372909"/>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42">
            <a:extLst>
              <a:ext uri="{FF2B5EF4-FFF2-40B4-BE49-F238E27FC236}">
                <a16:creationId xmlns:a16="http://schemas.microsoft.com/office/drawing/2014/main" id="{F8AD810B-48F3-D205-9E7B-3F6D64E1D868}"/>
              </a:ext>
            </a:extLst>
          </p:cNvPr>
          <p:cNvSpPr txBox="1"/>
          <p:nvPr/>
        </p:nvSpPr>
        <p:spPr>
          <a:xfrm>
            <a:off x="819708" y="3372909"/>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2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Places</a:t>
            </a:r>
          </a:p>
        </p:txBody>
      </p:sp>
      <p:sp>
        <p:nvSpPr>
          <p:cNvPr id="19" name="TextBox 42">
            <a:extLst>
              <a:ext uri="{FF2B5EF4-FFF2-40B4-BE49-F238E27FC236}">
                <a16:creationId xmlns:a16="http://schemas.microsoft.com/office/drawing/2014/main" id="{231916AB-F8A0-BDF5-F39B-C885572A71B9}"/>
              </a:ext>
            </a:extLst>
          </p:cNvPr>
          <p:cNvSpPr txBox="1"/>
          <p:nvPr/>
        </p:nvSpPr>
        <p:spPr>
          <a:xfrm>
            <a:off x="622288" y="3804264"/>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/places</a:t>
            </a:r>
          </a:p>
        </p:txBody>
      </p:sp>
      <p:graphicFrame>
        <p:nvGraphicFramePr>
          <p:cNvPr id="20" name="Tabella 19">
            <a:extLst>
              <a:ext uri="{FF2B5EF4-FFF2-40B4-BE49-F238E27FC236}">
                <a16:creationId xmlns:a16="http://schemas.microsoft.com/office/drawing/2014/main" id="{08F53642-BED7-BE10-E991-1BC6A6B7F2EF}"/>
              </a:ext>
            </a:extLst>
          </p:cNvPr>
          <p:cNvGraphicFramePr>
            <a:graphicFrameLocks noGrp="1"/>
          </p:cNvGraphicFramePr>
          <p:nvPr>
            <p:extLst>
              <p:ext uri="{D42A27DB-BD31-4B8C-83A1-F6EECF244321}">
                <p14:modId xmlns:p14="http://schemas.microsoft.com/office/powerpoint/2010/main" val="3619904644"/>
              </p:ext>
            </p:extLst>
          </p:nvPr>
        </p:nvGraphicFramePr>
        <p:xfrm>
          <a:off x="737219" y="4328815"/>
          <a:ext cx="6117589" cy="1325055"/>
        </p:xfrm>
        <a:graphic>
          <a:graphicData uri="http://schemas.openxmlformats.org/drawingml/2006/table">
            <a:tbl>
              <a:tblPr firstRow="1" firstCol="1" bandRow="1">
                <a:tableStyleId>{5C22544A-7EE6-4342-B048-85BDC9FD1C3A}</a:tableStyleId>
              </a:tblPr>
              <a:tblGrid>
                <a:gridCol w="1947750">
                  <a:extLst>
                    <a:ext uri="{9D8B030D-6E8A-4147-A177-3AD203B41FA5}">
                      <a16:colId xmlns:a16="http://schemas.microsoft.com/office/drawing/2014/main" val="1820270919"/>
                    </a:ext>
                  </a:extLst>
                </a:gridCol>
                <a:gridCol w="1218510">
                  <a:extLst>
                    <a:ext uri="{9D8B030D-6E8A-4147-A177-3AD203B41FA5}">
                      <a16:colId xmlns:a16="http://schemas.microsoft.com/office/drawing/2014/main" val="1531022867"/>
                    </a:ext>
                  </a:extLst>
                </a:gridCol>
                <a:gridCol w="2951329">
                  <a:extLst>
                    <a:ext uri="{9D8B030D-6E8A-4147-A177-3AD203B41FA5}">
                      <a16:colId xmlns:a16="http://schemas.microsoft.com/office/drawing/2014/main" val="2788366025"/>
                    </a:ext>
                  </a:extLst>
                </a:gridCol>
              </a:tblGrid>
              <a:tr h="0">
                <a:tc>
                  <a:txBody>
                    <a:bodyPr/>
                    <a:lstStyle/>
                    <a:p>
                      <a:pPr algn="ctr">
                        <a:lnSpc>
                          <a:spcPct val="107000"/>
                        </a:lnSpc>
                        <a:spcAft>
                          <a:spcPts val="800"/>
                        </a:spcAft>
                      </a:pPr>
                      <a:r>
                        <a:rPr lang="en-GB" sz="1200" b="1" dirty="0">
                          <a:solidFill>
                            <a:srgbClr val="188193"/>
                          </a:solidFill>
                          <a:effectLst/>
                          <a:latin typeface="Lato" panose="020F0502020204030203" pitchFamily="34" charset="0"/>
                          <a:ea typeface="Lato" panose="020F0502020204030203" pitchFamily="34" charset="0"/>
                          <a:cs typeface="Lato" panose="020F0502020204030203" pitchFamily="34" charset="0"/>
                        </a:rPr>
                        <a:t>Path</a:t>
                      </a:r>
                      <a:endParaRPr lang="en-GB" sz="1200" dirty="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188193"/>
                          </a:solidFill>
                          <a:effectLst/>
                          <a:latin typeface="Lato" panose="020F0502020204030203" pitchFamily="34" charset="0"/>
                          <a:ea typeface="Lato" panose="020F0502020204030203" pitchFamily="34" charset="0"/>
                          <a:cs typeface="Lato" panose="020F0502020204030203" pitchFamily="34" charset="0"/>
                        </a:rPr>
                        <a:t>Method</a:t>
                      </a:r>
                      <a:endParaRPr lang="en-GB" sz="1200" dirty="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188193"/>
                          </a:solidFill>
                          <a:effectLst/>
                          <a:latin typeface="Lato" panose="020F0502020204030203" pitchFamily="34" charset="0"/>
                          <a:ea typeface="Lato" panose="020F0502020204030203" pitchFamily="34" charset="0"/>
                          <a:cs typeface="Lato" panose="020F0502020204030203" pitchFamily="34" charset="0"/>
                        </a:rPr>
                        <a:t>Description</a:t>
                      </a:r>
                      <a:endParaRPr lang="en-GB" sz="1200" dirty="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9360841"/>
                  </a:ext>
                </a:extLst>
              </a:tr>
              <a:tr h="141605">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/cities/{</a:t>
                      </a:r>
                      <a:r>
                        <a:rPr lang="en-GB" sz="1200" b="1" dirty="0" err="1">
                          <a:solidFill>
                            <a:srgbClr val="79868D"/>
                          </a:solidFill>
                          <a:effectLst/>
                          <a:latin typeface="Cambria" panose="02040503050406030204" pitchFamily="18" charset="0"/>
                          <a:ea typeface="Cambria" panose="02040503050406030204" pitchFamily="18" charset="0"/>
                          <a:cs typeface="Cambria" panose="02040503050406030204" pitchFamily="18" charset="0"/>
                        </a:rPr>
                        <a:t>cityName</a:t>
                      </a: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GET</a:t>
                      </a:r>
                      <a:endParaRPr lang="en-GB" sz="1200" b="1" dirty="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a:solidFill>
                            <a:schemeClr val="bg1"/>
                          </a:solidFill>
                          <a:effectLst/>
                          <a:latin typeface="Cambria" panose="02040503050406030204" pitchFamily="18" charset="0"/>
                          <a:ea typeface="Calibri" panose="020F0502020204030204" pitchFamily="34" charset="0"/>
                          <a:cs typeface="Arial" panose="020B0604020202020204" pitchFamily="34" charset="0"/>
                        </a:rPr>
                        <a:t>Return all the points of interest in a given city.</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73687"/>
                  </a:ext>
                </a:extLst>
              </a:tr>
              <a:tr h="0">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POST</a:t>
                      </a:r>
                      <a:endParaRPr lang="en-GB" sz="1200" b="1" dirty="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dirty="0">
                          <a:solidFill>
                            <a:schemeClr val="bg1"/>
                          </a:solidFill>
                          <a:effectLst/>
                          <a:latin typeface="Cambria" panose="02040503050406030204" pitchFamily="18" charset="0"/>
                          <a:ea typeface="Calibri" panose="020F0502020204030204" pitchFamily="34" charset="0"/>
                          <a:cs typeface="Arial" panose="020B0604020202020204" pitchFamily="34" charset="0"/>
                        </a:rPr>
                        <a:t>Add a point of interest for a city based on the city's name, the name of the location, the user's name recommending it, a rating, and a brief description.</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587700"/>
                  </a:ext>
                </a:extLst>
              </a:tr>
            </a:tbl>
          </a:graphicData>
        </a:graphic>
      </p:graphicFrame>
      <p:pic>
        <p:nvPicPr>
          <p:cNvPr id="21" name="Picture 50" descr="A picture containing text, device, meter, gauge&#10;&#10;Description automatically generated">
            <a:extLst>
              <a:ext uri="{FF2B5EF4-FFF2-40B4-BE49-F238E27FC236}">
                <a16:creationId xmlns:a16="http://schemas.microsoft.com/office/drawing/2014/main" id="{A54F90E4-8D46-FCBD-2451-EF30F9EEACD5}"/>
              </a:ext>
            </a:extLst>
          </p:cNvPr>
          <p:cNvPicPr>
            <a:picLocks noChangeAspect="1"/>
          </p:cNvPicPr>
          <p:nvPr/>
        </p:nvPicPr>
        <p:blipFill rotWithShape="1">
          <a:blip r:embed="rId6">
            <a:extLst>
              <a:ext uri="{28A0092B-C50C-407E-A947-70E740481C1C}">
                <a14:useLocalDpi xmlns:a14="http://schemas.microsoft.com/office/drawing/2010/main" val="0"/>
              </a:ext>
            </a:extLst>
          </a:blip>
          <a:srcRect l="28772" t="-3867" b="1"/>
          <a:stretch/>
        </p:blipFill>
        <p:spPr>
          <a:xfrm rot="3503446">
            <a:off x="9323925" y="2025877"/>
            <a:ext cx="3045204" cy="1285614"/>
          </a:xfrm>
          <a:prstGeom prst="rect">
            <a:avLst/>
          </a:prstGeom>
          <a:effectLst>
            <a:outerShdw blurRad="50800" dist="38100" dir="5400000" algn="t" rotWithShape="0">
              <a:prstClr val="black">
                <a:alpha val="40000"/>
              </a:prstClr>
            </a:outerShdw>
          </a:effectLst>
        </p:spPr>
      </p:pic>
      <p:sp>
        <p:nvSpPr>
          <p:cNvPr id="22" name="CasellaDiTesto 21">
            <a:extLst>
              <a:ext uri="{FF2B5EF4-FFF2-40B4-BE49-F238E27FC236}">
                <a16:creationId xmlns:a16="http://schemas.microsoft.com/office/drawing/2014/main" id="{7354DDBB-C06D-210E-956D-435E0F29D8EE}"/>
              </a:ext>
            </a:extLst>
          </p:cNvPr>
          <p:cNvSpPr txBox="1"/>
          <p:nvPr/>
        </p:nvSpPr>
        <p:spPr>
          <a:xfrm>
            <a:off x="7850780" y="2029495"/>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is…</a:t>
            </a:r>
            <a:endParaRPr lang="en-GB" dirty="0">
              <a:solidFill>
                <a:schemeClr val="bg1"/>
              </a:solidFill>
            </a:endParaRPr>
          </a:p>
        </p:txBody>
      </p:sp>
      <p:sp>
        <p:nvSpPr>
          <p:cNvPr id="23" name="CasellaDiTesto 22">
            <a:extLst>
              <a:ext uri="{FF2B5EF4-FFF2-40B4-BE49-F238E27FC236}">
                <a16:creationId xmlns:a16="http://schemas.microsoft.com/office/drawing/2014/main" id="{2015E8E4-45C2-F707-96B3-B32515DCE58B}"/>
              </a:ext>
            </a:extLst>
          </p:cNvPr>
          <p:cNvSpPr txBox="1"/>
          <p:nvPr/>
        </p:nvSpPr>
        <p:spPr>
          <a:xfrm>
            <a:off x="6621978" y="2319016"/>
            <a:ext cx="4021395" cy="369332"/>
          </a:xfrm>
          <a:prstGeom prst="rect">
            <a:avLst/>
          </a:prstGeom>
          <a:noFill/>
        </p:spPr>
        <p:txBody>
          <a:bodyPr wrap="square">
            <a:spAutoFit/>
          </a:bodyPr>
          <a:lstStyle/>
          <a:p>
            <a:pPr algn="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RESTful!</a:t>
            </a:r>
            <a:endParaRPr lang="en-GB" dirty="0"/>
          </a:p>
        </p:txBody>
      </p:sp>
    </p:spTree>
    <p:extLst>
      <p:ext uri="{BB962C8B-B14F-4D97-AF65-F5344CB8AC3E}">
        <p14:creationId xmlns:p14="http://schemas.microsoft.com/office/powerpoint/2010/main" val="273618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FE9D8853-D0D3-2AD6-0910-6C02DD2698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68E78F-71B5-F602-36D1-14FF04AB7941}"/>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7ED64CD-9FC6-0B03-3407-1FE9DB8B12E5}"/>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C5BC3E-2610-04E3-BE1F-502A8E5B8532}"/>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D53B315A-033C-41E7-5997-83C195D2C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3415AD4-5E11-858C-3D7B-BFF7214DA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F6A28510-AC1C-1B9A-D636-3C198AF0F290}"/>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9 to 9</a:t>
            </a:r>
          </a:p>
        </p:txBody>
      </p:sp>
      <p:pic>
        <p:nvPicPr>
          <p:cNvPr id="2" name="Elemento grafico 1" descr="Sole coperto contorno">
            <a:extLst>
              <a:ext uri="{FF2B5EF4-FFF2-40B4-BE49-F238E27FC236}">
                <a16:creationId xmlns:a16="http://schemas.microsoft.com/office/drawing/2014/main" id="{378DDE5E-91AA-8BD1-7C60-791D7215D6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7434EEF2-C62A-92F3-0862-6C5C53DA448F}"/>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70261AFA-4238-4B06-491D-0073B0E1C2CD}"/>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3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1600" dirty="0" err="1">
                <a:solidFill>
                  <a:schemeClr val="bg1"/>
                </a:solidFill>
                <a:latin typeface="Lato" panose="020F0502020204030203" pitchFamily="34" charset="0"/>
                <a:ea typeface="Lato" panose="020F0502020204030203" pitchFamily="34" charset="0"/>
                <a:cs typeface="Lato" panose="020F0502020204030203" pitchFamily="34" charset="0"/>
              </a:rPr>
              <a:t>Feebacks</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42">
            <a:extLst>
              <a:ext uri="{FF2B5EF4-FFF2-40B4-BE49-F238E27FC236}">
                <a16:creationId xmlns:a16="http://schemas.microsoft.com/office/drawing/2014/main" id="{16A454BB-BB7B-183D-DBFC-3E6762E29ACB}"/>
              </a:ext>
            </a:extLst>
          </p:cNvPr>
          <p:cNvSpPr txBox="1"/>
          <p:nvPr/>
        </p:nvSpPr>
        <p:spPr>
          <a:xfrm>
            <a:off x="661392" y="184739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/feedbacks</a:t>
            </a:r>
          </a:p>
        </p:txBody>
      </p:sp>
      <p:graphicFrame>
        <p:nvGraphicFramePr>
          <p:cNvPr id="7" name="Tabella 6">
            <a:extLst>
              <a:ext uri="{FF2B5EF4-FFF2-40B4-BE49-F238E27FC236}">
                <a16:creationId xmlns:a16="http://schemas.microsoft.com/office/drawing/2014/main" id="{9887EA41-169F-B5ED-79B1-C5116F6F9DFC}"/>
              </a:ext>
            </a:extLst>
          </p:cNvPr>
          <p:cNvGraphicFramePr>
            <a:graphicFrameLocks noGrp="1"/>
          </p:cNvGraphicFramePr>
          <p:nvPr>
            <p:extLst>
              <p:ext uri="{D42A27DB-BD31-4B8C-83A1-F6EECF244321}">
                <p14:modId xmlns:p14="http://schemas.microsoft.com/office/powerpoint/2010/main" val="2453229713"/>
              </p:ext>
            </p:extLst>
          </p:nvPr>
        </p:nvGraphicFramePr>
        <p:xfrm>
          <a:off x="776323" y="2371943"/>
          <a:ext cx="6117589" cy="1129348"/>
        </p:xfrm>
        <a:graphic>
          <a:graphicData uri="http://schemas.openxmlformats.org/drawingml/2006/table">
            <a:tbl>
              <a:tblPr firstRow="1" firstCol="1" bandRow="1">
                <a:tableStyleId>{5C22544A-7EE6-4342-B048-85BDC9FD1C3A}</a:tableStyleId>
              </a:tblPr>
              <a:tblGrid>
                <a:gridCol w="1947750">
                  <a:extLst>
                    <a:ext uri="{9D8B030D-6E8A-4147-A177-3AD203B41FA5}">
                      <a16:colId xmlns:a16="http://schemas.microsoft.com/office/drawing/2014/main" val="1820270919"/>
                    </a:ext>
                  </a:extLst>
                </a:gridCol>
                <a:gridCol w="1218510">
                  <a:extLst>
                    <a:ext uri="{9D8B030D-6E8A-4147-A177-3AD203B41FA5}">
                      <a16:colId xmlns:a16="http://schemas.microsoft.com/office/drawing/2014/main" val="1531022867"/>
                    </a:ext>
                  </a:extLst>
                </a:gridCol>
                <a:gridCol w="2951329">
                  <a:extLst>
                    <a:ext uri="{9D8B030D-6E8A-4147-A177-3AD203B41FA5}">
                      <a16:colId xmlns:a16="http://schemas.microsoft.com/office/drawing/2014/main" val="2788366025"/>
                    </a:ext>
                  </a:extLst>
                </a:gridCol>
              </a:tblGrid>
              <a:tr h="0">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9360841"/>
                  </a:ext>
                </a:extLst>
              </a:tr>
              <a:tr h="141605">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/percentage/{</a:t>
                      </a:r>
                      <a:r>
                        <a:rPr lang="en-GB" sz="1200" b="1" dirty="0" err="1">
                          <a:solidFill>
                            <a:srgbClr val="79868D"/>
                          </a:solidFill>
                          <a:effectLst/>
                          <a:latin typeface="Cambria" panose="02040503050406030204" pitchFamily="18" charset="0"/>
                          <a:ea typeface="Cambria" panose="02040503050406030204" pitchFamily="18" charset="0"/>
                          <a:cs typeface="Cambria" panose="02040503050406030204" pitchFamily="18" charset="0"/>
                        </a:rPr>
                        <a:t>cityName</a:t>
                      </a: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GET</a:t>
                      </a:r>
                      <a:endParaRPr lang="en-GB" sz="1200" b="1" dirty="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dirty="0">
                          <a:solidFill>
                            <a:schemeClr val="bg1"/>
                          </a:solidFill>
                          <a:effectLst/>
                          <a:latin typeface="Cambria" panose="02040503050406030204" pitchFamily="18" charset="0"/>
                          <a:ea typeface="Calibri" panose="020F0502020204030204" pitchFamily="34" charset="0"/>
                          <a:cs typeface="Arial" panose="020B0604020202020204" pitchFamily="34" charset="0"/>
                        </a:rPr>
                        <a:t>Return a probability regarding the accuracy of the weather based on the feedback provided in the last 7 days</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73687"/>
                  </a:ext>
                </a:extLst>
              </a:tr>
              <a:tr h="0">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POST</a:t>
                      </a:r>
                      <a:endParaRPr lang="en-GB" sz="1200" b="1" dirty="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dirty="0">
                          <a:solidFill>
                            <a:schemeClr val="bg1"/>
                          </a:solidFill>
                          <a:effectLst/>
                          <a:latin typeface="Cambria" panose="02040503050406030204" pitchFamily="18" charset="0"/>
                          <a:ea typeface="Calibri" panose="020F0502020204030204" pitchFamily="34" charset="0"/>
                          <a:cs typeface="Arial" panose="020B0604020202020204" pitchFamily="34" charset="0"/>
                        </a:rPr>
                        <a:t>Add feedback on the effectiveness of the city's weather forecast.</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587700"/>
                  </a:ext>
                </a:extLst>
              </a:tr>
            </a:tbl>
          </a:graphicData>
        </a:graphic>
      </p:graphicFrame>
      <p:cxnSp>
        <p:nvCxnSpPr>
          <p:cNvPr id="10" name="Straight Connector 40">
            <a:extLst>
              <a:ext uri="{FF2B5EF4-FFF2-40B4-BE49-F238E27FC236}">
                <a16:creationId xmlns:a16="http://schemas.microsoft.com/office/drawing/2014/main" id="{6DC76ABC-80A4-77FE-3B64-2DA767968283}"/>
              </a:ext>
            </a:extLst>
          </p:cNvPr>
          <p:cNvCxnSpPr>
            <a:cxnSpLocks/>
          </p:cNvCxnSpPr>
          <p:nvPr/>
        </p:nvCxnSpPr>
        <p:spPr>
          <a:xfrm>
            <a:off x="776323" y="3957148"/>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42">
            <a:extLst>
              <a:ext uri="{FF2B5EF4-FFF2-40B4-BE49-F238E27FC236}">
                <a16:creationId xmlns:a16="http://schemas.microsoft.com/office/drawing/2014/main" id="{801C3DED-C7BD-B0E2-B109-2797AA390322}"/>
              </a:ext>
            </a:extLst>
          </p:cNvPr>
          <p:cNvSpPr txBox="1"/>
          <p:nvPr/>
        </p:nvSpPr>
        <p:spPr>
          <a:xfrm>
            <a:off x="858812" y="3957148"/>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4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City consultation</a:t>
            </a:r>
          </a:p>
        </p:txBody>
      </p:sp>
      <p:graphicFrame>
        <p:nvGraphicFramePr>
          <p:cNvPr id="13" name="Tabella 12">
            <a:extLst>
              <a:ext uri="{FF2B5EF4-FFF2-40B4-BE49-F238E27FC236}">
                <a16:creationId xmlns:a16="http://schemas.microsoft.com/office/drawing/2014/main" id="{52A56CAC-E95F-7D4C-9B65-E630E3DC3804}"/>
              </a:ext>
            </a:extLst>
          </p:cNvPr>
          <p:cNvGraphicFramePr>
            <a:graphicFrameLocks noGrp="1"/>
          </p:cNvGraphicFramePr>
          <p:nvPr>
            <p:extLst>
              <p:ext uri="{D42A27DB-BD31-4B8C-83A1-F6EECF244321}">
                <p14:modId xmlns:p14="http://schemas.microsoft.com/office/powerpoint/2010/main" val="2018542602"/>
              </p:ext>
            </p:extLst>
          </p:nvPr>
        </p:nvGraphicFramePr>
        <p:xfrm>
          <a:off x="776323" y="4841518"/>
          <a:ext cx="6117590" cy="556451"/>
        </p:xfrm>
        <a:graphic>
          <a:graphicData uri="http://schemas.openxmlformats.org/drawingml/2006/table">
            <a:tbl>
              <a:tblPr firstRow="1" firstCol="1" bandRow="1">
                <a:tableStyleId>{5C22544A-7EE6-4342-B048-85BDC9FD1C3A}</a:tableStyleId>
              </a:tblPr>
              <a:tblGrid>
                <a:gridCol w="1991360">
                  <a:extLst>
                    <a:ext uri="{9D8B030D-6E8A-4147-A177-3AD203B41FA5}">
                      <a16:colId xmlns:a16="http://schemas.microsoft.com/office/drawing/2014/main" val="3470728184"/>
                    </a:ext>
                  </a:extLst>
                </a:gridCol>
                <a:gridCol w="1301115">
                  <a:extLst>
                    <a:ext uri="{9D8B030D-6E8A-4147-A177-3AD203B41FA5}">
                      <a16:colId xmlns:a16="http://schemas.microsoft.com/office/drawing/2014/main" val="29765222"/>
                    </a:ext>
                  </a:extLst>
                </a:gridCol>
                <a:gridCol w="2825115">
                  <a:extLst>
                    <a:ext uri="{9D8B030D-6E8A-4147-A177-3AD203B41FA5}">
                      <a16:colId xmlns:a16="http://schemas.microsoft.com/office/drawing/2014/main" val="2550103329"/>
                    </a:ext>
                  </a:extLst>
                </a:gridCol>
              </a:tblGrid>
              <a:tr h="0">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7814638"/>
                  </a:ext>
                </a:extLst>
              </a:tr>
              <a:tr h="0">
                <a:tc>
                  <a:txBody>
                    <a:bodyPr/>
                    <a:lstStyle/>
                    <a:p>
                      <a:pPr algn="ctr">
                        <a:lnSpc>
                          <a:spcPct val="107000"/>
                        </a:lnSpc>
                        <a:spcAft>
                          <a:spcPts val="800"/>
                        </a:spcAft>
                      </a:pP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r>
                        <a:rPr lang="en-GB" sz="1200" b="1" dirty="0" err="1">
                          <a:solidFill>
                            <a:srgbClr val="79868D"/>
                          </a:solidFill>
                          <a:effectLst/>
                          <a:latin typeface="Cambria" panose="02040503050406030204" pitchFamily="18" charset="0"/>
                          <a:ea typeface="Cambria" panose="02040503050406030204" pitchFamily="18" charset="0"/>
                          <a:cs typeface="Cambria" panose="02040503050406030204" pitchFamily="18" charset="0"/>
                        </a:rPr>
                        <a:t>prefixCityName</a:t>
                      </a:r>
                      <a:r>
                        <a:rPr lang="en-GB" sz="1200" b="1" dirty="0">
                          <a:solidFill>
                            <a:srgbClr val="79868D"/>
                          </a:solidFill>
                          <a:effectLst/>
                          <a:latin typeface="Cambria" panose="02040503050406030204" pitchFamily="18" charset="0"/>
                          <a:ea typeface="Cambria" panose="02040503050406030204" pitchFamily="18" charset="0"/>
                          <a:cs typeface="Cambria" panose="02040503050406030204" pitchFamily="18" charset="0"/>
                        </a:rPr>
                        <a:t>}</a:t>
                      </a:r>
                      <a:endParaRPr lang="en-GB" sz="1200" dirty="0">
                        <a:solidFill>
                          <a:srgbClr val="79868D"/>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GET</a:t>
                      </a:r>
                      <a:endParaRPr lang="en-GB" sz="1200" b="1" dirty="0">
                        <a:solidFill>
                          <a:schemeClr val="bg1"/>
                        </a:solidFill>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en-GB" sz="1200" dirty="0">
                          <a:solidFill>
                            <a:schemeClr val="bg1"/>
                          </a:solidFill>
                          <a:effectLst/>
                          <a:latin typeface="Cambria" panose="02040503050406030204" pitchFamily="18" charset="0"/>
                          <a:ea typeface="Calibri" panose="020F0502020204030204" pitchFamily="34" charset="0"/>
                          <a:cs typeface="Arial" panose="020B0604020202020204" pitchFamily="34" charset="0"/>
                        </a:rPr>
                        <a:t>Return 5 cities that start with a given prefix.</a:t>
                      </a:r>
                    </a:p>
                  </a:txBody>
                  <a:tcPr marL="68580" marR="68580" marT="0" marB="0" anchor="ctr">
                    <a:lnL w="12700" cap="flat" cmpd="sng" algn="ctr">
                      <a:solidFill>
                        <a:srgbClr val="79868D"/>
                      </a:solidFill>
                      <a:prstDash val="solid"/>
                      <a:round/>
                      <a:headEnd type="none" w="med" len="med"/>
                      <a:tailEnd type="none" w="med" len="med"/>
                    </a:lnL>
                    <a:lnR w="12700" cap="flat" cmpd="sng" algn="ctr">
                      <a:solidFill>
                        <a:srgbClr val="79868D"/>
                      </a:solidFill>
                      <a:prstDash val="solid"/>
                      <a:round/>
                      <a:headEnd type="none" w="med" len="med"/>
                      <a:tailEnd type="none" w="med" len="med"/>
                    </a:lnR>
                    <a:lnT w="12700" cap="flat" cmpd="sng" algn="ctr">
                      <a:solidFill>
                        <a:srgbClr val="79868D"/>
                      </a:solidFill>
                      <a:prstDash val="solid"/>
                      <a:round/>
                      <a:headEnd type="none" w="med" len="med"/>
                      <a:tailEnd type="none" w="med" len="med"/>
                    </a:lnT>
                    <a:lnB w="12700" cap="flat" cmpd="sng" algn="ctr">
                      <a:solidFill>
                        <a:srgbClr val="7986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2672524"/>
                  </a:ext>
                </a:extLst>
              </a:tr>
            </a:tbl>
          </a:graphicData>
        </a:graphic>
      </p:graphicFrame>
      <p:sp>
        <p:nvSpPr>
          <p:cNvPr id="14" name="TextBox 42">
            <a:extLst>
              <a:ext uri="{FF2B5EF4-FFF2-40B4-BE49-F238E27FC236}">
                <a16:creationId xmlns:a16="http://schemas.microsoft.com/office/drawing/2014/main" id="{D28ECBB0-8518-9DF1-0F3A-225A7AA06574}"/>
              </a:ext>
            </a:extLst>
          </p:cNvPr>
          <p:cNvSpPr txBox="1"/>
          <p:nvPr/>
        </p:nvSpPr>
        <p:spPr>
          <a:xfrm>
            <a:off x="661392" y="4388503"/>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/cities</a:t>
            </a:r>
          </a:p>
        </p:txBody>
      </p:sp>
      <p:pic>
        <p:nvPicPr>
          <p:cNvPr id="20" name="Picture 50" descr="A picture containing text, device, meter, gauge&#10;&#10;Description automatically generated">
            <a:extLst>
              <a:ext uri="{FF2B5EF4-FFF2-40B4-BE49-F238E27FC236}">
                <a16:creationId xmlns:a16="http://schemas.microsoft.com/office/drawing/2014/main" id="{E4F002C2-0980-6CD5-7F89-A38309C32B85}"/>
              </a:ext>
            </a:extLst>
          </p:cNvPr>
          <p:cNvPicPr>
            <a:picLocks noChangeAspect="1"/>
          </p:cNvPicPr>
          <p:nvPr/>
        </p:nvPicPr>
        <p:blipFill rotWithShape="1">
          <a:blip r:embed="rId6">
            <a:extLst>
              <a:ext uri="{28A0092B-C50C-407E-A947-70E740481C1C}">
                <a14:useLocalDpi xmlns:a14="http://schemas.microsoft.com/office/drawing/2010/main" val="0"/>
              </a:ext>
            </a:extLst>
          </a:blip>
          <a:srcRect l="28772" t="-3867" b="1"/>
          <a:stretch/>
        </p:blipFill>
        <p:spPr>
          <a:xfrm rot="3503446">
            <a:off x="9323925" y="2025877"/>
            <a:ext cx="3045204" cy="1285614"/>
          </a:xfrm>
          <a:prstGeom prst="rect">
            <a:avLst/>
          </a:prstGeom>
          <a:effectLst>
            <a:outerShdw blurRad="50800" dist="38100" dir="5400000" algn="t" rotWithShape="0">
              <a:prstClr val="black">
                <a:alpha val="40000"/>
              </a:prstClr>
            </a:outerShdw>
          </a:effectLst>
        </p:spPr>
      </p:pic>
      <p:sp>
        <p:nvSpPr>
          <p:cNvPr id="21" name="CasellaDiTesto 20">
            <a:extLst>
              <a:ext uri="{FF2B5EF4-FFF2-40B4-BE49-F238E27FC236}">
                <a16:creationId xmlns:a16="http://schemas.microsoft.com/office/drawing/2014/main" id="{6ECB59B6-2DDA-5EDF-5ED3-749AC6212CD8}"/>
              </a:ext>
            </a:extLst>
          </p:cNvPr>
          <p:cNvSpPr txBox="1"/>
          <p:nvPr/>
        </p:nvSpPr>
        <p:spPr>
          <a:xfrm>
            <a:off x="7850780" y="2029495"/>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is…</a:t>
            </a:r>
            <a:endParaRPr lang="en-GB" dirty="0">
              <a:solidFill>
                <a:schemeClr val="bg1"/>
              </a:solidFill>
            </a:endParaRPr>
          </a:p>
        </p:txBody>
      </p:sp>
      <p:sp>
        <p:nvSpPr>
          <p:cNvPr id="22" name="CasellaDiTesto 21">
            <a:extLst>
              <a:ext uri="{FF2B5EF4-FFF2-40B4-BE49-F238E27FC236}">
                <a16:creationId xmlns:a16="http://schemas.microsoft.com/office/drawing/2014/main" id="{0D9E33DB-ACF6-165E-D2C2-54B43181C71C}"/>
              </a:ext>
            </a:extLst>
          </p:cNvPr>
          <p:cNvSpPr txBox="1"/>
          <p:nvPr/>
        </p:nvSpPr>
        <p:spPr>
          <a:xfrm>
            <a:off x="6621978" y="2319016"/>
            <a:ext cx="4021395" cy="369332"/>
          </a:xfrm>
          <a:prstGeom prst="rect">
            <a:avLst/>
          </a:prstGeom>
          <a:noFill/>
        </p:spPr>
        <p:txBody>
          <a:bodyPr wrap="square">
            <a:spAutoFit/>
          </a:bodyPr>
          <a:lstStyle/>
          <a:p>
            <a:pPr algn="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RESTful!</a:t>
            </a:r>
            <a:endParaRPr lang="en-GB" dirty="0"/>
          </a:p>
        </p:txBody>
      </p:sp>
    </p:spTree>
    <p:extLst>
      <p:ext uri="{BB962C8B-B14F-4D97-AF65-F5344CB8AC3E}">
        <p14:creationId xmlns:p14="http://schemas.microsoft.com/office/powerpoint/2010/main" val="17845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EB7AACD5-D952-9A14-64B1-8A8A7AA5D5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68E5A9-3BC4-AA6C-E725-9AF530422E1F}"/>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B6F79DA-6AE5-A216-DD50-663CBC11486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 pattern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2A98ACAE-6E5A-923A-AEA7-189BB3E957C9}"/>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microservices patterns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A9209BC8-5165-511A-1714-7E0211809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B22A9330-24A7-FD2C-BD35-7E2463B85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924D08E-D91D-9F0E-EB7F-BA7555C9F209}"/>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10 to 11</a:t>
            </a:r>
          </a:p>
        </p:txBody>
      </p:sp>
      <p:pic>
        <p:nvPicPr>
          <p:cNvPr id="2" name="Elemento grafico 1" descr="Sole coperto contorno">
            <a:extLst>
              <a:ext uri="{FF2B5EF4-FFF2-40B4-BE49-F238E27FC236}">
                <a16:creationId xmlns:a16="http://schemas.microsoft.com/office/drawing/2014/main" id="{B57022E1-5C0F-4FE9-E8CD-4790BAD3C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B4643543-35F1-088E-1040-7B852A813B3A}"/>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4EA6421C-1A3E-82D3-130E-7EEC22342179}"/>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API-Gateway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9" name="TextBox 42">
            <a:extLst>
              <a:ext uri="{FF2B5EF4-FFF2-40B4-BE49-F238E27FC236}">
                <a16:creationId xmlns:a16="http://schemas.microsoft.com/office/drawing/2014/main" id="{726A1AD9-EBDC-B1BF-76CA-FB4F4DA77389}"/>
              </a:ext>
            </a:extLst>
          </p:cNvPr>
          <p:cNvSpPr txBox="1"/>
          <p:nvPr/>
        </p:nvSpPr>
        <p:spPr>
          <a:xfrm>
            <a:off x="858812" y="1870677"/>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API Gateway pattern is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 common pattern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the realm of microservices, often used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manage client requests to a distributed architecture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of microservices. In this pattern, an API Gateway serves as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unified entry point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for all client requests. But what are the key points?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Request aggregation;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Request routing;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Load balancing and failover.</a:t>
            </a:r>
          </a:p>
        </p:txBody>
      </p:sp>
      <p:sp>
        <p:nvSpPr>
          <p:cNvPr id="13" name="TextBox 42">
            <a:extLst>
              <a:ext uri="{FF2B5EF4-FFF2-40B4-BE49-F238E27FC236}">
                <a16:creationId xmlns:a16="http://schemas.microsoft.com/office/drawing/2014/main" id="{31442962-DC65-8713-0DC5-791ADB7B45C1}"/>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Service Registry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14" name="TextBox 42">
            <a:extLst>
              <a:ext uri="{FF2B5EF4-FFF2-40B4-BE49-F238E27FC236}">
                <a16:creationId xmlns:a16="http://schemas.microsoft.com/office/drawing/2014/main" id="{499BFA34-2DCF-2384-3115-2FF940162130}"/>
              </a:ext>
            </a:extLst>
          </p:cNvPr>
          <p:cNvSpPr txBox="1"/>
          <p:nvPr/>
        </p:nvSpPr>
        <p:spPr>
          <a:xfrm>
            <a:off x="6192812" y="1870677"/>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"Service Registry Pattern" is an pattern widely used in the realm of microservices. This pattern is employed to enable distributed services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dynamically discover and communicate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with each other in a scalable and highly distributed environment.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 service registry is a central component that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keeps track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of available services in the network;</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 services wishing to communicate with a registered service can query the Service Registry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obtain the contact information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of the target service. </a:t>
            </a:r>
          </a:p>
        </p:txBody>
      </p:sp>
      <p:cxnSp>
        <p:nvCxnSpPr>
          <p:cNvPr id="22" name="Straight Connector 40">
            <a:extLst>
              <a:ext uri="{FF2B5EF4-FFF2-40B4-BE49-F238E27FC236}">
                <a16:creationId xmlns:a16="http://schemas.microsoft.com/office/drawing/2014/main" id="{51DD69A1-4B3F-C79B-2247-E3E558D1C984}"/>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Elemento grafico 23" descr="Occhio con riempimento a tinta unita">
            <a:extLst>
              <a:ext uri="{FF2B5EF4-FFF2-40B4-BE49-F238E27FC236}">
                <a16:creationId xmlns:a16="http://schemas.microsoft.com/office/drawing/2014/main" id="{00B2C5F8-808A-935F-8BEA-5625325084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600" y="4442864"/>
            <a:ext cx="338554" cy="338554"/>
          </a:xfrm>
          <a:prstGeom prst="rect">
            <a:avLst/>
          </a:prstGeom>
        </p:spPr>
      </p:pic>
      <p:cxnSp>
        <p:nvCxnSpPr>
          <p:cNvPr id="25" name="Straight Connector 40">
            <a:extLst>
              <a:ext uri="{FF2B5EF4-FFF2-40B4-BE49-F238E27FC236}">
                <a16:creationId xmlns:a16="http://schemas.microsoft.com/office/drawing/2014/main" id="{D93F19C6-CFC5-182C-0496-45A96C35D4FE}"/>
              </a:ext>
            </a:extLst>
          </p:cNvPr>
          <p:cNvCxnSpPr>
            <a:cxnSpLocks/>
          </p:cNvCxnSpPr>
          <p:nvPr/>
        </p:nvCxnSpPr>
        <p:spPr>
          <a:xfrm>
            <a:off x="942665" y="4781418"/>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TextBox 42">
            <a:extLst>
              <a:ext uri="{FF2B5EF4-FFF2-40B4-BE49-F238E27FC236}">
                <a16:creationId xmlns:a16="http://schemas.microsoft.com/office/drawing/2014/main" id="{5A996A73-B9D9-E78B-B558-34A8FABF6F54}"/>
              </a:ext>
            </a:extLst>
          </p:cNvPr>
          <p:cNvSpPr txBox="1"/>
          <p:nvPr/>
        </p:nvSpPr>
        <p:spPr>
          <a:xfrm>
            <a:off x="1072714" y="4454195"/>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a:t>
            </a:r>
            <a:r>
              <a:rPr lang="en-GB" sz="1400" dirty="0">
                <a:solidFill>
                  <a:srgbClr val="35948E"/>
                </a:solidFill>
                <a:latin typeface="Lato" panose="020F0502020204030203" pitchFamily="34" charset="0"/>
                <a:ea typeface="Lato" panose="020F0502020204030203" pitchFamily="34" charset="0"/>
                <a:cs typeface="Lato" panose="020F0502020204030203" pitchFamily="34" charset="0"/>
              </a:rPr>
              <a:t> information</a:t>
            </a:r>
          </a:p>
        </p:txBody>
      </p:sp>
      <p:sp>
        <p:nvSpPr>
          <p:cNvPr id="27" name="TextBox 42">
            <a:extLst>
              <a:ext uri="{FF2B5EF4-FFF2-40B4-BE49-F238E27FC236}">
                <a16:creationId xmlns:a16="http://schemas.microsoft.com/office/drawing/2014/main" id="{CCAE3DA2-4791-1ADC-AB71-DC81460117D7}"/>
              </a:ext>
            </a:extLst>
          </p:cNvPr>
          <p:cNvSpPr txBox="1"/>
          <p:nvPr/>
        </p:nvSpPr>
        <p:spPr>
          <a:xfrm>
            <a:off x="1062601" y="475176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hlinkClick r:id="rId8">
                  <a:extLst>
                    <a:ext uri="{A12FA001-AC4F-418D-AE19-62706E023703}">
                      <ahyp:hlinkClr xmlns:ahyp="http://schemas.microsoft.com/office/drawing/2018/hyperlinkcolor" val="tx"/>
                    </a:ext>
                  </a:extLst>
                </a:hlinkClick>
              </a:rPr>
              <a:t>https://microservices.io/patterns/</a:t>
            </a: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28" name="Picture 50" descr="A picture containing text, device, meter, gauge&#10;&#10;Description automatically generated">
            <a:extLst>
              <a:ext uri="{FF2B5EF4-FFF2-40B4-BE49-F238E27FC236}">
                <a16:creationId xmlns:a16="http://schemas.microsoft.com/office/drawing/2014/main" id="{D8C4D8AF-8ECD-6E2E-03DE-A7A56CB10077}"/>
              </a:ext>
            </a:extLst>
          </p:cNvPr>
          <p:cNvPicPr>
            <a:picLocks noChangeAspect="1"/>
          </p:cNvPicPr>
          <p:nvPr/>
        </p:nvPicPr>
        <p:blipFill rotWithShape="1">
          <a:blip r:embed="rId9">
            <a:extLst>
              <a:ext uri="{28A0092B-C50C-407E-A947-70E740481C1C}">
                <a14:useLocalDpi xmlns:a14="http://schemas.microsoft.com/office/drawing/2010/main" val="0"/>
              </a:ext>
            </a:extLst>
          </a:blip>
          <a:srcRect l="28772" t="-3867" b="1"/>
          <a:stretch/>
        </p:blipFill>
        <p:spPr>
          <a:xfrm rot="846500" flipV="1">
            <a:off x="5732605" y="5031627"/>
            <a:ext cx="3045204" cy="14941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5334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B8F8F0D6-AD11-2EDD-214D-9AE2BDF6C5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F0F9E5-23D2-1C01-A149-728851F737F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05787EA9-1F73-1EB6-C25E-0DDB961D331E}"/>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 patterns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80E338F-9F92-B125-6413-A4D6230CE21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microservices patterns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BCDF710C-86B1-B66B-7272-127BEBB0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95E0FD54-55BE-A5EA-4963-0866830CA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AFF7A12F-D49F-D803-46E8-F41FBD9AFDD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10 to 11</a:t>
            </a:r>
          </a:p>
        </p:txBody>
      </p:sp>
      <p:pic>
        <p:nvPicPr>
          <p:cNvPr id="2" name="Elemento grafico 1" descr="Sole coperto contorno">
            <a:extLst>
              <a:ext uri="{FF2B5EF4-FFF2-40B4-BE49-F238E27FC236}">
                <a16:creationId xmlns:a16="http://schemas.microsoft.com/office/drawing/2014/main" id="{EE00B295-7C94-98C3-EFBB-9BF8CE09A4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4E03401C-8101-A699-2A96-97B6FF293DE1}"/>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AA79454D-41E3-E761-ABC9-32698171C48A}"/>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Circuit breaker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9" name="TextBox 42">
            <a:extLst>
              <a:ext uri="{FF2B5EF4-FFF2-40B4-BE49-F238E27FC236}">
                <a16:creationId xmlns:a16="http://schemas.microsoft.com/office/drawing/2014/main" id="{2B367EA0-3C0D-35F4-B263-E964E141602E}"/>
              </a:ext>
            </a:extLst>
          </p:cNvPr>
          <p:cNvSpPr txBox="1"/>
          <p:nvPr/>
        </p:nvSpPr>
        <p:spPr>
          <a:xfrm>
            <a:off x="858812" y="1870677"/>
            <a:ext cx="4960834" cy="203132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"circuit breaker pattern" is a pattern that aims to improve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the resilience and stability of the system</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It is applied to manage calls between services, especially when there are external dependencies such as third-party APIs, databases, or other microservices. The pattern is implemented through three main states: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Open;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Closed;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Half-open</a:t>
            </a:r>
          </a:p>
        </p:txBody>
      </p:sp>
      <p:sp>
        <p:nvSpPr>
          <p:cNvPr id="13" name="TextBox 42">
            <a:extLst>
              <a:ext uri="{FF2B5EF4-FFF2-40B4-BE49-F238E27FC236}">
                <a16:creationId xmlns:a16="http://schemas.microsoft.com/office/drawing/2014/main" id="{8FBAA95E-0F5F-36E9-2301-62760083C11B}"/>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Config server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14" name="TextBox 42">
            <a:extLst>
              <a:ext uri="{FF2B5EF4-FFF2-40B4-BE49-F238E27FC236}">
                <a16:creationId xmlns:a16="http://schemas.microsoft.com/office/drawing/2014/main" id="{73DADDD3-2DB1-1BF5-3A42-4911CADF4F0F}"/>
              </a:ext>
            </a:extLst>
          </p:cNvPr>
          <p:cNvSpPr txBox="1"/>
          <p:nvPr/>
        </p:nvSpPr>
        <p:spPr>
          <a:xfrm>
            <a:off x="6192812" y="1870677"/>
            <a:ext cx="4960834" cy="246221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"config server pattern" is a pattern that allows for efficient and scalable management of configuration for distributed applications. In general, this pattern involves the use of a dedicated service called the "config server" that manages and provides configuration for different instances of microservices within the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architecture.A</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service registry is a central component that keeps track of available services in the network;</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 services wishing to communicate with a registered service can query the Service Registry to obtain the contact information of the target service. </a:t>
            </a:r>
          </a:p>
        </p:txBody>
      </p:sp>
      <p:cxnSp>
        <p:nvCxnSpPr>
          <p:cNvPr id="22" name="Straight Connector 40">
            <a:extLst>
              <a:ext uri="{FF2B5EF4-FFF2-40B4-BE49-F238E27FC236}">
                <a16:creationId xmlns:a16="http://schemas.microsoft.com/office/drawing/2014/main" id="{21C6F324-6F48-2D9B-827D-68F7441212FF}"/>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Elemento grafico 6" descr="Occhio con riempimento a tinta unita">
            <a:extLst>
              <a:ext uri="{FF2B5EF4-FFF2-40B4-BE49-F238E27FC236}">
                <a16:creationId xmlns:a16="http://schemas.microsoft.com/office/drawing/2014/main" id="{233D970F-1938-77D9-01B8-57DE9268C4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600" y="4442864"/>
            <a:ext cx="338554" cy="338554"/>
          </a:xfrm>
          <a:prstGeom prst="rect">
            <a:avLst/>
          </a:prstGeom>
        </p:spPr>
      </p:pic>
      <p:cxnSp>
        <p:nvCxnSpPr>
          <p:cNvPr id="8" name="Straight Connector 40">
            <a:extLst>
              <a:ext uri="{FF2B5EF4-FFF2-40B4-BE49-F238E27FC236}">
                <a16:creationId xmlns:a16="http://schemas.microsoft.com/office/drawing/2014/main" id="{9C2357DE-E574-2C4F-D0AC-E283510D4F9B}"/>
              </a:ext>
            </a:extLst>
          </p:cNvPr>
          <p:cNvCxnSpPr>
            <a:cxnSpLocks/>
          </p:cNvCxnSpPr>
          <p:nvPr/>
        </p:nvCxnSpPr>
        <p:spPr>
          <a:xfrm>
            <a:off x="942665" y="4781418"/>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42">
            <a:extLst>
              <a:ext uri="{FF2B5EF4-FFF2-40B4-BE49-F238E27FC236}">
                <a16:creationId xmlns:a16="http://schemas.microsoft.com/office/drawing/2014/main" id="{D4631997-D54C-4987-613D-78A9E97F3AF2}"/>
              </a:ext>
            </a:extLst>
          </p:cNvPr>
          <p:cNvSpPr txBox="1"/>
          <p:nvPr/>
        </p:nvSpPr>
        <p:spPr>
          <a:xfrm>
            <a:off x="1072714" y="4454195"/>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a:t>
            </a:r>
            <a:r>
              <a:rPr lang="en-GB" sz="1400" dirty="0">
                <a:solidFill>
                  <a:srgbClr val="35948E"/>
                </a:solidFill>
                <a:latin typeface="Lato" panose="020F0502020204030203" pitchFamily="34" charset="0"/>
                <a:ea typeface="Lato" panose="020F0502020204030203" pitchFamily="34" charset="0"/>
                <a:cs typeface="Lato" panose="020F0502020204030203" pitchFamily="34" charset="0"/>
              </a:rPr>
              <a:t> information</a:t>
            </a:r>
          </a:p>
        </p:txBody>
      </p:sp>
      <p:sp>
        <p:nvSpPr>
          <p:cNvPr id="12" name="TextBox 42">
            <a:extLst>
              <a:ext uri="{FF2B5EF4-FFF2-40B4-BE49-F238E27FC236}">
                <a16:creationId xmlns:a16="http://schemas.microsoft.com/office/drawing/2014/main" id="{DEAE9E9F-AF3C-6B82-1D54-372311F878FF}"/>
              </a:ext>
            </a:extLst>
          </p:cNvPr>
          <p:cNvSpPr txBox="1"/>
          <p:nvPr/>
        </p:nvSpPr>
        <p:spPr>
          <a:xfrm>
            <a:off x="1062601" y="475176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hlinkClick r:id="rId8">
                  <a:extLst>
                    <a:ext uri="{A12FA001-AC4F-418D-AE19-62706E023703}">
                      <ahyp:hlinkClr xmlns:ahyp="http://schemas.microsoft.com/office/drawing/2018/hyperlinkcolor" val="tx"/>
                    </a:ext>
                  </a:extLst>
                </a:hlinkClick>
              </a:rPr>
              <a:t>https://microservices.io/patterns/</a:t>
            </a: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16" name="Picture 50" descr="A picture containing text, device, meter, gauge&#10;&#10;Description automatically generated">
            <a:extLst>
              <a:ext uri="{FF2B5EF4-FFF2-40B4-BE49-F238E27FC236}">
                <a16:creationId xmlns:a16="http://schemas.microsoft.com/office/drawing/2014/main" id="{D9B840B7-FA1C-6819-73C0-CE0A6624A2A3}"/>
              </a:ext>
            </a:extLst>
          </p:cNvPr>
          <p:cNvPicPr>
            <a:picLocks noChangeAspect="1"/>
          </p:cNvPicPr>
          <p:nvPr/>
        </p:nvPicPr>
        <p:blipFill rotWithShape="1">
          <a:blip r:embed="rId9">
            <a:extLst>
              <a:ext uri="{28A0092B-C50C-407E-A947-70E740481C1C}">
                <a14:useLocalDpi xmlns:a14="http://schemas.microsoft.com/office/drawing/2010/main" val="0"/>
              </a:ext>
            </a:extLst>
          </a:blip>
          <a:srcRect l="28772" t="-3867" b="1"/>
          <a:stretch/>
        </p:blipFill>
        <p:spPr>
          <a:xfrm rot="14895350">
            <a:off x="5070665" y="5135903"/>
            <a:ext cx="3045204" cy="12856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7113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BA921585-B1CF-B8ED-25E5-E076593FD1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6A40F6-BDEC-90F4-F62C-9F8877A0F82E}"/>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682305B-34FA-FBDF-6C50-B7F24D9F8DA5}"/>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E</a:t>
            </a:r>
            <a:r>
              <a:rPr lang="en-GB" sz="3200" b="1" dirty="0" err="1">
                <a:solidFill>
                  <a:srgbClr val="188193"/>
                </a:solidFill>
                <a:latin typeface="Lato" panose="020F0502020204030203" pitchFamily="34" charset="0"/>
                <a:ea typeface="Lato" panose="020F0502020204030203" pitchFamily="34" charset="0"/>
                <a:cs typeface="Lato" panose="020F0502020204030203" pitchFamily="34" charset="0"/>
              </a:rPr>
              <a:t>xternal</a:t>
            </a:r>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 APIs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D3176CF-853E-42D3-B7A6-CC0F400030F4}"/>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external APIs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05536D19-F79D-94B2-F7B1-AB1C0C32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C9CA1A2-1554-7CAF-784C-B01729F22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2B536C9E-5964-E44E-59E0-FC1C3B5B8073}"/>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11 to 11</a:t>
            </a:r>
          </a:p>
        </p:txBody>
      </p:sp>
      <p:pic>
        <p:nvPicPr>
          <p:cNvPr id="51" name="Picture 50" descr="A picture containing text, device, meter, gauge&#10;&#10;Description automatically generated">
            <a:extLst>
              <a:ext uri="{FF2B5EF4-FFF2-40B4-BE49-F238E27FC236}">
                <a16:creationId xmlns:a16="http://schemas.microsoft.com/office/drawing/2014/main" id="{FEC55A22-7370-2839-0FF6-BDC2279DAABF}"/>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451660">
            <a:off x="9076865" y="3550366"/>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19E78288-F67C-DAE0-5C96-EF6EE4A4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7" name="Straight Connector 40">
            <a:extLst>
              <a:ext uri="{FF2B5EF4-FFF2-40B4-BE49-F238E27FC236}">
                <a16:creationId xmlns:a16="http://schemas.microsoft.com/office/drawing/2014/main" id="{7CCEC757-F135-4331-F1BE-061D3F99430D}"/>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42">
            <a:extLst>
              <a:ext uri="{FF2B5EF4-FFF2-40B4-BE49-F238E27FC236}">
                <a16:creationId xmlns:a16="http://schemas.microsoft.com/office/drawing/2014/main" id="{DE57BCF6-CD8A-1CB0-EE24-C8787008834A}"/>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OpenWeather</a:t>
            </a:r>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some external APIs</a:t>
            </a:r>
          </a:p>
        </p:txBody>
      </p:sp>
      <p:sp>
        <p:nvSpPr>
          <p:cNvPr id="10" name="TextBox 42">
            <a:extLst>
              <a:ext uri="{FF2B5EF4-FFF2-40B4-BE49-F238E27FC236}">
                <a16:creationId xmlns:a16="http://schemas.microsoft.com/office/drawing/2014/main" id="{CDA3ACA0-EADF-C067-78CB-012F29F3B326}"/>
              </a:ext>
            </a:extLst>
          </p:cNvPr>
          <p:cNvSpPr txBox="1"/>
          <p:nvPr/>
        </p:nvSpPr>
        <p:spPr>
          <a:xfrm>
            <a:off x="858812" y="1870677"/>
            <a:ext cx="4960834" cy="246221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OpenWeather</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weather forecasting service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that provides real-time weather information and short- and long-term forecasts. It utilizes an extensive network of weather stations, satellites, and other sensors to gather meteorological data from around the world. These data are then processed using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advanced meteorological models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to generate accurate weather forecasts, including information such as temperature, humidity, wind speed, precipitation, and more.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OpenWeather</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also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offers APIs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used by us in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to allow developers to easily integrate weather forecasts into software projects.</a:t>
            </a:r>
          </a:p>
        </p:txBody>
      </p:sp>
      <p:sp>
        <p:nvSpPr>
          <p:cNvPr id="12" name="TextBox 42">
            <a:extLst>
              <a:ext uri="{FF2B5EF4-FFF2-40B4-BE49-F238E27FC236}">
                <a16:creationId xmlns:a16="http://schemas.microsoft.com/office/drawing/2014/main" id="{568D5CB8-619D-540B-C8BE-063CCCA32B1E}"/>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Geonames</a:t>
            </a:r>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some external APIs</a:t>
            </a:r>
          </a:p>
        </p:txBody>
      </p:sp>
      <p:sp>
        <p:nvSpPr>
          <p:cNvPr id="13" name="TextBox 42">
            <a:extLst>
              <a:ext uri="{FF2B5EF4-FFF2-40B4-BE49-F238E27FC236}">
                <a16:creationId xmlns:a16="http://schemas.microsoft.com/office/drawing/2014/main" id="{6F521334-8367-5DBC-B112-3F342242D35F}"/>
              </a:ext>
            </a:extLst>
          </p:cNvPr>
          <p:cNvSpPr txBox="1"/>
          <p:nvPr/>
        </p:nvSpPr>
        <p:spPr>
          <a:xfrm>
            <a:off x="6192812" y="1870677"/>
            <a:ext cx="4960834" cy="160043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Geonames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geographic database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that provides information about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geographical features of the world</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such as city names, countries, rivers, mountains, lakes, and other geographic elements.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Geonames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also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provides some APIs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those allows developers to access the data and is used in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for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autocompleting the city name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for which to make forecasts.</a:t>
            </a:r>
          </a:p>
        </p:txBody>
      </p:sp>
      <p:cxnSp>
        <p:nvCxnSpPr>
          <p:cNvPr id="14" name="Straight Connector 40">
            <a:extLst>
              <a:ext uri="{FF2B5EF4-FFF2-40B4-BE49-F238E27FC236}">
                <a16:creationId xmlns:a16="http://schemas.microsoft.com/office/drawing/2014/main" id="{6BDF9545-0043-50F7-0139-93BC109F24EB}"/>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Immagine 15" descr="OpenWeatherMap - Home Assistant">
            <a:extLst>
              <a:ext uri="{FF2B5EF4-FFF2-40B4-BE49-F238E27FC236}">
                <a16:creationId xmlns:a16="http://schemas.microsoft.com/office/drawing/2014/main" id="{759E5283-7409-E418-1CA6-F477EF58AF0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33655" y="4995892"/>
            <a:ext cx="1463040" cy="624205"/>
          </a:xfrm>
          <a:prstGeom prst="rect">
            <a:avLst/>
          </a:prstGeom>
          <a:noFill/>
          <a:ln>
            <a:noFill/>
          </a:ln>
        </p:spPr>
      </p:pic>
      <p:pic>
        <p:nvPicPr>
          <p:cNvPr id="19" name="Immagine 18" descr="Immagine che contiene Carattere, design&#10;&#10;Descrizione generata automaticamente">
            <a:extLst>
              <a:ext uri="{FF2B5EF4-FFF2-40B4-BE49-F238E27FC236}">
                <a16:creationId xmlns:a16="http://schemas.microsoft.com/office/drawing/2014/main" id="{A4F6810F-FE57-0655-07B3-20C146887416}"/>
              </a:ext>
            </a:extLst>
          </p:cNvPr>
          <p:cNvPicPr>
            <a:picLocks noChangeAspect="1"/>
          </p:cNvPicPr>
          <p:nvPr/>
        </p:nvPicPr>
        <p:blipFill>
          <a:blip r:embed="rId8"/>
          <a:stretch>
            <a:fillRect/>
          </a:stretch>
        </p:blipFill>
        <p:spPr>
          <a:xfrm>
            <a:off x="5630719" y="4796202"/>
            <a:ext cx="1920240" cy="428625"/>
          </a:xfrm>
          <a:prstGeom prst="rect">
            <a:avLst/>
          </a:prstGeom>
        </p:spPr>
      </p:pic>
    </p:spTree>
    <p:extLst>
      <p:ext uri="{BB962C8B-B14F-4D97-AF65-F5344CB8AC3E}">
        <p14:creationId xmlns:p14="http://schemas.microsoft.com/office/powerpoint/2010/main" val="155071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3A93F2F-B150-4765-E07C-9AF770D0BD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705B2A-FB04-3269-AFD1-1477D036D758}"/>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2025166-C4AC-8CC9-C0E6-03758A994D2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The </a:t>
            </a:r>
            <a:r>
              <a:rPr lang="it-IT" sz="3200" b="1" dirty="0" err="1">
                <a:solidFill>
                  <a:srgbClr val="188193"/>
                </a:solidFill>
                <a:latin typeface="Lato" panose="020F0502020204030203" pitchFamily="34" charset="0"/>
                <a:ea typeface="Lato" panose="020F0502020204030203" pitchFamily="34" charset="0"/>
                <a:cs typeface="Lato" panose="020F0502020204030203" pitchFamily="34" charset="0"/>
              </a:rPr>
              <a:t>architecture</a:t>
            </a:r>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 of </a:t>
            </a:r>
            <a:r>
              <a:rPr lang="it-IT" sz="32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7EBF1F72-7D40-AABB-8EF9-87C27864958C}"/>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Organization of the </a:t>
            </a:r>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application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5D414457-1606-D5D1-BD65-73C1167AB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52106B32-294A-4E15-12B2-1EEEB63E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505AD09-24C6-B2C3-8584-CB1C539508C4}"/>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12 to 12</a:t>
            </a:r>
          </a:p>
        </p:txBody>
      </p:sp>
      <p:pic>
        <p:nvPicPr>
          <p:cNvPr id="51" name="Picture 50" descr="A picture containing text, device, meter, gauge&#10;&#10;Description automatically generated">
            <a:extLst>
              <a:ext uri="{FF2B5EF4-FFF2-40B4-BE49-F238E27FC236}">
                <a16:creationId xmlns:a16="http://schemas.microsoft.com/office/drawing/2014/main" id="{CE0182D4-AB5D-3A00-BCDA-15DFE97E22B2}"/>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9190373" y="1207241"/>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EC0D3BB0-0225-E574-41BD-4D550DAF8A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pic>
        <p:nvPicPr>
          <p:cNvPr id="6" name="Immagine 5">
            <a:extLst>
              <a:ext uri="{FF2B5EF4-FFF2-40B4-BE49-F238E27FC236}">
                <a16:creationId xmlns:a16="http://schemas.microsoft.com/office/drawing/2014/main" id="{7B8E6B54-7362-1CD1-4F89-62925721E5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742" y="1638035"/>
            <a:ext cx="8475808" cy="4024206"/>
          </a:xfrm>
          <a:prstGeom prst="rect">
            <a:avLst/>
          </a:prstGeom>
        </p:spPr>
      </p:pic>
    </p:spTree>
    <p:extLst>
      <p:ext uri="{BB962C8B-B14F-4D97-AF65-F5344CB8AC3E}">
        <p14:creationId xmlns:p14="http://schemas.microsoft.com/office/powerpoint/2010/main" val="313511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5E444175-599F-23D6-C910-85E7A14EA9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6A95FD-63E7-CCEC-FF92-5F344CEB9622}"/>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7B23596D-56A5-648B-ED1F-78E63382D83C}"/>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Containers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3585054-CD1F-CE08-128E-A55E88D5866D}"/>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5DD43EAF-E892-0AEA-0615-DFA91A59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6FE6B28-D9F1-E54C-1A4C-A253B72B5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E987E05E-6FAE-A7FD-4BB6-2CB7037AC8F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13 to 13</a:t>
            </a:r>
          </a:p>
        </p:txBody>
      </p:sp>
      <p:pic>
        <p:nvPicPr>
          <p:cNvPr id="51" name="Picture 50" descr="A picture containing text, device, meter, gauge&#10;&#10;Description automatically generated">
            <a:extLst>
              <a:ext uri="{FF2B5EF4-FFF2-40B4-BE49-F238E27FC236}">
                <a16:creationId xmlns:a16="http://schemas.microsoft.com/office/drawing/2014/main" id="{27B8447C-D3E1-3E39-A60F-EA081FC844B5}"/>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5096308">
            <a:off x="5149384" y="4890093"/>
            <a:ext cx="2806764" cy="1443026"/>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7407F52-4956-711B-FA3E-D2B2460396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4FAF8E18-CDC1-31D8-8C42-C769018518A0}"/>
              </a:ext>
            </a:extLst>
          </p:cNvPr>
          <p:cNvCxnSpPr>
            <a:cxnSpLocks/>
          </p:cNvCxnSpPr>
          <p:nvPr/>
        </p:nvCxnSpPr>
        <p:spPr>
          <a:xfrm>
            <a:off x="776323" y="1416037"/>
            <a:ext cx="0" cy="3830848"/>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C6A7CD23-BE34-B7A2-953D-0235F46EAC0C}"/>
              </a:ext>
            </a:extLst>
          </p:cNvPr>
          <p:cNvSpPr txBox="1"/>
          <p:nvPr/>
        </p:nvSpPr>
        <p:spPr>
          <a:xfrm>
            <a:off x="858812" y="1492011"/>
            <a:ext cx="4960834" cy="375487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Containers provide an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additional layer of abstraction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and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automation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of operating system-level virtualization on Linux. The goal is to provide a consistent packaging and execution of software.</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Containers and virtual machines have similar advantages in resource isolation and allocation, but they operate differently because containers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virtualize the operating system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rather than the hardware. Containers are more portable and efficient.</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Within a container,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all necessary executables, binary code, libraries, and configuration files should be present to run the application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However, multiple containers can run on the same machine, sharing the operating system kernel with other containers, each of them running as isolated processes in user space.</a:t>
            </a:r>
          </a:p>
        </p:txBody>
      </p:sp>
      <p:sp>
        <p:nvSpPr>
          <p:cNvPr id="13" name="TextBox 42">
            <a:extLst>
              <a:ext uri="{FF2B5EF4-FFF2-40B4-BE49-F238E27FC236}">
                <a16:creationId xmlns:a16="http://schemas.microsoft.com/office/drawing/2014/main" id="{67F01EBA-5C0B-9254-36DC-8B80798FFE45}"/>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90B61573-C2C3-5A2B-17E3-EB469A8BADA3}"/>
              </a:ext>
            </a:extLst>
          </p:cNvPr>
          <p:cNvSpPr txBox="1"/>
          <p:nvPr/>
        </p:nvSpPr>
        <p:spPr>
          <a:xfrm>
            <a:off x="6192812" y="1870677"/>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Each microservice is associated with a container in </a:t>
            </a:r>
            <a:r>
              <a:rPr lang="en-GB" sz="1400" dirty="0" err="1">
                <a:solidFill>
                  <a:srgbClr val="79868D"/>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This allows: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Portability;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Scalability;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Resource Management;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Agility in Development and Deployment;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Security;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Version Management.</a:t>
            </a:r>
          </a:p>
        </p:txBody>
      </p:sp>
      <p:cxnSp>
        <p:nvCxnSpPr>
          <p:cNvPr id="22" name="Straight Connector 40">
            <a:extLst>
              <a:ext uri="{FF2B5EF4-FFF2-40B4-BE49-F238E27FC236}">
                <a16:creationId xmlns:a16="http://schemas.microsoft.com/office/drawing/2014/main" id="{08CB57A8-B7F9-692A-2F9C-482D36A525F5}"/>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Immagine 7" descr="Blue cargo container 17398595 PNG">
            <a:extLst>
              <a:ext uri="{FF2B5EF4-FFF2-40B4-BE49-F238E27FC236}">
                <a16:creationId xmlns:a16="http://schemas.microsoft.com/office/drawing/2014/main" id="{26C896F5-A7AD-4326-E9ED-BD8AFC81FE6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8059"/>
          <a:stretch/>
        </p:blipFill>
        <p:spPr bwMode="auto">
          <a:xfrm>
            <a:off x="7460287" y="3292132"/>
            <a:ext cx="1855866" cy="15202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972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9C9F975B-6E02-B3A2-7375-E70B6F5912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E56A75-2C5F-D14F-31B1-FB408942DAE7}"/>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9909D14-33B4-F7F6-B996-4F3427C21333}"/>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err="1">
                <a:solidFill>
                  <a:srgbClr val="188193"/>
                </a:solidFill>
                <a:latin typeface="Lato" panose="020F0502020204030203" pitchFamily="34" charset="0"/>
                <a:ea typeface="Lato" panose="020F0502020204030203" pitchFamily="34" charset="0"/>
                <a:cs typeface="Lato" panose="020F0502020204030203" pitchFamily="34" charset="0"/>
              </a:rPr>
              <a:t>Kubernates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9AC7CE3-E6E6-35E7-F111-CF8B0D049E85}"/>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4783D7C8-CDFA-94D3-4962-30DE75BE8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ECEFB08-D41F-E73E-1C56-8E00F9762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B4DEFD38-602C-9F4E-AEDE-84B71A81C10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14 to 14</a:t>
            </a:r>
          </a:p>
        </p:txBody>
      </p:sp>
      <p:pic>
        <p:nvPicPr>
          <p:cNvPr id="2" name="Elemento grafico 1" descr="Sole coperto contorno">
            <a:extLst>
              <a:ext uri="{FF2B5EF4-FFF2-40B4-BE49-F238E27FC236}">
                <a16:creationId xmlns:a16="http://schemas.microsoft.com/office/drawing/2014/main" id="{385983C8-95DD-00B8-CE55-056F921BC8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00372FD7-7343-1B4E-3077-1AC3770FF96A}"/>
              </a:ext>
            </a:extLst>
          </p:cNvPr>
          <p:cNvCxnSpPr>
            <a:cxnSpLocks/>
          </p:cNvCxnSpPr>
          <p:nvPr/>
        </p:nvCxnSpPr>
        <p:spPr>
          <a:xfrm>
            <a:off x="776323" y="1416037"/>
            <a:ext cx="0" cy="2753630"/>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D083102B-9B02-33DB-A43E-EDEC404C9726}"/>
              </a:ext>
            </a:extLst>
          </p:cNvPr>
          <p:cNvSpPr txBox="1"/>
          <p:nvPr/>
        </p:nvSpPr>
        <p:spPr>
          <a:xfrm>
            <a:off x="858812" y="1492011"/>
            <a:ext cx="4960834" cy="267765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Kubernetes (K8s) is an open-source system, managed by the Cloud Native Computing Foundation, for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automating the deployment, scaling, and management of containerized applications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across multiple machines (called nodes).</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Kubernetes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makes global decisions about the cluster</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and detects and responds to cluster and application events.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control plane constantly monitors the cluster's state and reconciles differences between the current state and the desired state in response to events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K8s performs a number of tasks automatically, such as starting or restarting containers (or pods).</a:t>
            </a:r>
          </a:p>
        </p:txBody>
      </p:sp>
      <p:sp>
        <p:nvSpPr>
          <p:cNvPr id="13" name="TextBox 42">
            <a:extLst>
              <a:ext uri="{FF2B5EF4-FFF2-40B4-BE49-F238E27FC236}">
                <a16:creationId xmlns:a16="http://schemas.microsoft.com/office/drawing/2014/main" id="{CB02E4E4-7A3E-E91C-4F46-A67E77F39F34}"/>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E75BA551-6258-F056-9AA4-8F59B62E5F38}"/>
              </a:ext>
            </a:extLst>
          </p:cNvPr>
          <p:cNvSpPr txBox="1"/>
          <p:nvPr/>
        </p:nvSpPr>
        <p:spPr>
          <a:xfrm>
            <a:off x="6192812" y="1870677"/>
            <a:ext cx="4960834" cy="138499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Why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do we use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Kubernates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 Orchestration;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Scalability;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High Availability;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Resource Efficiency;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Extensibility.</a:t>
            </a:r>
          </a:p>
        </p:txBody>
      </p:sp>
      <p:cxnSp>
        <p:nvCxnSpPr>
          <p:cNvPr id="22" name="Straight Connector 40">
            <a:extLst>
              <a:ext uri="{FF2B5EF4-FFF2-40B4-BE49-F238E27FC236}">
                <a16:creationId xmlns:a16="http://schemas.microsoft.com/office/drawing/2014/main" id="{131752A0-3C1C-B549-F566-4FED3DEF2A0B}"/>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Immagine 6" descr="Kubernetes Logo and symbol, meaning, history, PNG, brand">
            <a:extLst>
              <a:ext uri="{FF2B5EF4-FFF2-40B4-BE49-F238E27FC236}">
                <a16:creationId xmlns:a16="http://schemas.microsoft.com/office/drawing/2014/main" id="{48071F0C-0E81-345E-BFF4-AEEDA789E07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9725" r="31445" b="23068"/>
          <a:stretch/>
        </p:blipFill>
        <p:spPr bwMode="auto">
          <a:xfrm>
            <a:off x="5819646" y="4288554"/>
            <a:ext cx="1127598" cy="1256421"/>
          </a:xfrm>
          <a:prstGeom prst="rect">
            <a:avLst/>
          </a:prstGeom>
          <a:noFill/>
          <a:ln>
            <a:noFill/>
          </a:ln>
        </p:spPr>
      </p:pic>
      <p:pic>
        <p:nvPicPr>
          <p:cNvPr id="6" name="Picture 50" descr="A picture containing text, device, meter, gauge&#10;&#10;Description automatically generated">
            <a:extLst>
              <a:ext uri="{FF2B5EF4-FFF2-40B4-BE49-F238E27FC236}">
                <a16:creationId xmlns:a16="http://schemas.microsoft.com/office/drawing/2014/main" id="{535576A5-09C9-3F96-C648-4225B5266CD7}"/>
              </a:ext>
            </a:extLst>
          </p:cNvPr>
          <p:cNvPicPr>
            <a:picLocks noChangeAspect="1"/>
          </p:cNvPicPr>
          <p:nvPr/>
        </p:nvPicPr>
        <p:blipFill rotWithShape="1">
          <a:blip r:embed="rId7">
            <a:extLst>
              <a:ext uri="{28A0092B-C50C-407E-A947-70E740481C1C}">
                <a14:useLocalDpi xmlns:a14="http://schemas.microsoft.com/office/drawing/2010/main" val="0"/>
              </a:ext>
            </a:extLst>
          </a:blip>
          <a:srcRect l="28772" t="-3867" b="1"/>
          <a:stretch/>
        </p:blipFill>
        <p:spPr>
          <a:xfrm rot="3503446">
            <a:off x="9323925" y="3669807"/>
            <a:ext cx="3045204" cy="1285614"/>
          </a:xfrm>
          <a:prstGeom prst="rect">
            <a:avLst/>
          </a:prstGeom>
          <a:effectLst>
            <a:outerShdw blurRad="50800" dist="38100" dir="5400000" algn="t" rotWithShape="0">
              <a:prstClr val="black">
                <a:alpha val="40000"/>
              </a:prstClr>
            </a:outerShdw>
          </a:effectLst>
        </p:spPr>
      </p:pic>
      <p:sp>
        <p:nvSpPr>
          <p:cNvPr id="8" name="CasellaDiTesto 7">
            <a:extLst>
              <a:ext uri="{FF2B5EF4-FFF2-40B4-BE49-F238E27FC236}">
                <a16:creationId xmlns:a16="http://schemas.microsoft.com/office/drawing/2014/main" id="{8B2375E4-2E14-DE85-BA03-A360DDC25876}"/>
              </a:ext>
            </a:extLst>
          </p:cNvPr>
          <p:cNvSpPr txBox="1"/>
          <p:nvPr/>
        </p:nvSpPr>
        <p:spPr>
          <a:xfrm>
            <a:off x="7530147" y="3635662"/>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dirty="0">
                <a:solidFill>
                  <a:schemeClr val="bg1"/>
                </a:solidFill>
                <a:latin typeface="Lato" panose="020F0502020204030203" pitchFamily="34" charset="0"/>
                <a:ea typeface="Lato" panose="020F0502020204030203" pitchFamily="34" charset="0"/>
                <a:cs typeface="Lato" panose="020F0502020204030203" pitchFamily="34" charset="0"/>
              </a:rPr>
              <a:t>has</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GB" dirty="0">
              <a:solidFill>
                <a:schemeClr val="bg1"/>
              </a:solidFill>
            </a:endParaRPr>
          </a:p>
        </p:txBody>
      </p:sp>
      <p:sp>
        <p:nvSpPr>
          <p:cNvPr id="10" name="CasellaDiTesto 9">
            <a:extLst>
              <a:ext uri="{FF2B5EF4-FFF2-40B4-BE49-F238E27FC236}">
                <a16:creationId xmlns:a16="http://schemas.microsoft.com/office/drawing/2014/main" id="{100FB8C7-D755-FE94-C13C-F66C054DC6E1}"/>
              </a:ext>
            </a:extLst>
          </p:cNvPr>
          <p:cNvSpPr txBox="1"/>
          <p:nvPr/>
        </p:nvSpPr>
        <p:spPr>
          <a:xfrm>
            <a:off x="6766140" y="3904201"/>
            <a:ext cx="4021395" cy="369332"/>
          </a:xfrm>
          <a:prstGeom prst="rect">
            <a:avLst/>
          </a:prstGeom>
          <a:noFill/>
        </p:spPr>
        <p:txBody>
          <a:bodyPr wrap="square">
            <a:spAutoFit/>
          </a:bodyPr>
          <a:lstStyle/>
          <a:p>
            <a:pPr algn="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everything under control!</a:t>
            </a:r>
            <a:endParaRPr lang="en-GB" dirty="0"/>
          </a:p>
        </p:txBody>
      </p:sp>
    </p:spTree>
    <p:extLst>
      <p:ext uri="{BB962C8B-B14F-4D97-AF65-F5344CB8AC3E}">
        <p14:creationId xmlns:p14="http://schemas.microsoft.com/office/powerpoint/2010/main" val="339481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2E10B96A-ABDD-FC5F-FFC8-65562C35B5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8A9F3B-F63B-85D8-040E-D9E56D0216E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7AE79AE3-AAC7-417C-3AD7-C77E53C8FE86}"/>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The DevOps Culture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2C73AD92-DEF8-5527-BFCD-DE29810B227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CA99987D-BBF8-AA47-93BD-B1E89966D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69BDF74B-A248-9F6E-D14D-5F5FAA536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496B2414-87A6-9587-6E51-051DFCCBA7CA}"/>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15 to 17</a:t>
            </a:r>
          </a:p>
        </p:txBody>
      </p:sp>
      <p:pic>
        <p:nvPicPr>
          <p:cNvPr id="51" name="Picture 50" descr="A picture containing text, device, meter, gauge&#10;&#10;Description automatically generated">
            <a:extLst>
              <a:ext uri="{FF2B5EF4-FFF2-40B4-BE49-F238E27FC236}">
                <a16:creationId xmlns:a16="http://schemas.microsoft.com/office/drawing/2014/main" id="{8F8F161A-2AD1-36B4-7FB1-3D615F41FEBA}"/>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6893520" flipV="1">
            <a:off x="4845428" y="4984044"/>
            <a:ext cx="3053855" cy="1279123"/>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A5B5ABF2-8029-128A-F3C2-066025791F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2CF08245-FFDA-2AA9-C532-418C41E5A9F3}"/>
              </a:ext>
            </a:extLst>
          </p:cNvPr>
          <p:cNvCxnSpPr>
            <a:cxnSpLocks/>
          </p:cNvCxnSpPr>
          <p:nvPr/>
        </p:nvCxnSpPr>
        <p:spPr>
          <a:xfrm>
            <a:off x="776323" y="1416037"/>
            <a:ext cx="0" cy="3592879"/>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D043910D-26B6-1050-6A0D-FE9EA573B691}"/>
              </a:ext>
            </a:extLst>
          </p:cNvPr>
          <p:cNvSpPr txBox="1"/>
          <p:nvPr/>
        </p:nvSpPr>
        <p:spPr>
          <a:xfrm>
            <a:off x="858812" y="1492011"/>
            <a:ext cx="4960834" cy="375487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term "DevOps" doesn't have a truly concrete definition. It's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philosophy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 way of working, and means different things to different people. It's a software development method, a technology management approach that emphasizes communication, collaboration, integration, automation, and measurement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cooperation between software developers (dev) and operational staff (ops)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order to create and deliver software applications to their users.</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Principles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Customer-centric action. </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End-to-end responsibility.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Continuous improvement.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Automate everything.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Work as one team.</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Monitor and test everything.</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3" name="TextBox 42">
            <a:extLst>
              <a:ext uri="{FF2B5EF4-FFF2-40B4-BE49-F238E27FC236}">
                <a16:creationId xmlns:a16="http://schemas.microsoft.com/office/drawing/2014/main" id="{F85412D7-2F96-516C-1BE8-CA2F18715166}"/>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DevOps has its lifecycle: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2" name="Straight Connector 40">
            <a:extLst>
              <a:ext uri="{FF2B5EF4-FFF2-40B4-BE49-F238E27FC236}">
                <a16:creationId xmlns:a16="http://schemas.microsoft.com/office/drawing/2014/main" id="{9560872E-4A75-D45D-9EBC-68AC2E75A6CA}"/>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Immagine 9" descr="Immagine che contiene testo, schermata, diagramma, Elementi grafici&#10;&#10;Descrizione generata automaticamente">
            <a:extLst>
              <a:ext uri="{FF2B5EF4-FFF2-40B4-BE49-F238E27FC236}">
                <a16:creationId xmlns:a16="http://schemas.microsoft.com/office/drawing/2014/main" id="{1E86C1B2-A120-37AC-C350-DFB3B9DEE1D2}"/>
              </a:ext>
            </a:extLst>
          </p:cNvPr>
          <p:cNvPicPr>
            <a:picLocks noChangeAspect="1"/>
          </p:cNvPicPr>
          <p:nvPr/>
        </p:nvPicPr>
        <p:blipFill>
          <a:blip r:embed="rId7"/>
          <a:stretch>
            <a:fillRect/>
          </a:stretch>
        </p:blipFill>
        <p:spPr>
          <a:xfrm>
            <a:off x="6573492" y="2056389"/>
            <a:ext cx="4199473" cy="1981241"/>
          </a:xfrm>
          <a:prstGeom prst="rect">
            <a:avLst/>
          </a:prstGeom>
        </p:spPr>
      </p:pic>
      <p:sp>
        <p:nvSpPr>
          <p:cNvPr id="6" name="CasellaDiTesto 5">
            <a:extLst>
              <a:ext uri="{FF2B5EF4-FFF2-40B4-BE49-F238E27FC236}">
                <a16:creationId xmlns:a16="http://schemas.microsoft.com/office/drawing/2014/main" id="{427C82A4-CA04-F199-195B-CA20AF1B3183}"/>
              </a:ext>
            </a:extLst>
          </p:cNvPr>
          <p:cNvSpPr txBox="1"/>
          <p:nvPr/>
        </p:nvSpPr>
        <p:spPr>
          <a:xfrm>
            <a:off x="5857245" y="5197709"/>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GB" dirty="0">
              <a:solidFill>
                <a:schemeClr val="bg1"/>
              </a:solidFill>
            </a:endParaRPr>
          </a:p>
        </p:txBody>
      </p:sp>
      <p:sp>
        <p:nvSpPr>
          <p:cNvPr id="7" name="CasellaDiTesto 6">
            <a:extLst>
              <a:ext uri="{FF2B5EF4-FFF2-40B4-BE49-F238E27FC236}">
                <a16:creationId xmlns:a16="http://schemas.microsoft.com/office/drawing/2014/main" id="{86DE83C8-3E47-0638-F4F0-8E511B4E975B}"/>
              </a:ext>
            </a:extLst>
          </p:cNvPr>
          <p:cNvSpPr txBox="1"/>
          <p:nvPr/>
        </p:nvSpPr>
        <p:spPr>
          <a:xfrm>
            <a:off x="4505254" y="5488557"/>
            <a:ext cx="4021395" cy="369332"/>
          </a:xfrm>
          <a:prstGeom prst="rect">
            <a:avLst/>
          </a:prstGeom>
          <a:noFill/>
        </p:spPr>
        <p:txBody>
          <a:bodyPr wrap="square">
            <a:spAutoFit/>
          </a:bodyPr>
          <a:lstStyle/>
          <a:p>
            <a:pPr algn="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never stops!</a:t>
            </a:r>
            <a:endParaRPr lang="en-GB" dirty="0"/>
          </a:p>
        </p:txBody>
      </p:sp>
    </p:spTree>
    <p:extLst>
      <p:ext uri="{BB962C8B-B14F-4D97-AF65-F5344CB8AC3E}">
        <p14:creationId xmlns:p14="http://schemas.microsoft.com/office/powerpoint/2010/main" val="354884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70EDB53-7E69-EA5F-1659-826686621F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1E95C0-1EA5-BD04-70E5-919B6174ACEE}"/>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F6C84BFF-09DF-FCD2-7860-715A15E560B7}"/>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Some tools</a:t>
            </a:r>
          </a:p>
        </p:txBody>
      </p:sp>
      <p:sp>
        <p:nvSpPr>
          <p:cNvPr id="11" name="TextBox 10">
            <a:extLst>
              <a:ext uri="{FF2B5EF4-FFF2-40B4-BE49-F238E27FC236}">
                <a16:creationId xmlns:a16="http://schemas.microsoft.com/office/drawing/2014/main" id="{05D83C75-4177-91FE-91C9-14F4C508CB0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6B7BEADE-25FC-4729-254C-013716DCF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52DD099-83B8-BB0F-F5BC-29AEBFF54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A108E400-75EC-CD0B-AC55-26BDA017F871}"/>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13 to 17</a:t>
            </a:r>
          </a:p>
        </p:txBody>
      </p:sp>
      <p:pic>
        <p:nvPicPr>
          <p:cNvPr id="51" name="Picture 50" descr="A picture containing text, device, meter, gauge&#10;&#10;Description automatically generated">
            <a:extLst>
              <a:ext uri="{FF2B5EF4-FFF2-40B4-BE49-F238E27FC236}">
                <a16:creationId xmlns:a16="http://schemas.microsoft.com/office/drawing/2014/main" id="{770DBB36-95CC-4D57-31BE-A58FAA02F1AC}"/>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451660">
            <a:off x="9114148" y="4052671"/>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B291E6E7-B0DE-AA9D-D73F-C574646F92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7" name="Straight Connector 40">
            <a:extLst>
              <a:ext uri="{FF2B5EF4-FFF2-40B4-BE49-F238E27FC236}">
                <a16:creationId xmlns:a16="http://schemas.microsoft.com/office/drawing/2014/main" id="{068331AD-25A0-6C79-DC1C-3D55C58878B5}"/>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42">
            <a:extLst>
              <a:ext uri="{FF2B5EF4-FFF2-40B4-BE49-F238E27FC236}">
                <a16:creationId xmlns:a16="http://schemas.microsoft.com/office/drawing/2014/main" id="{B11FDFA5-8D82-5F7F-FB5F-9CA1D5ABD516}"/>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Minikube</a:t>
            </a:r>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your "mini-</a:t>
            </a:r>
            <a:r>
              <a:rPr lang="en-GB" sz="1600" dirty="0" err="1">
                <a:solidFill>
                  <a:schemeClr val="bg1"/>
                </a:solidFill>
                <a:latin typeface="Lato" panose="020F0502020204030203" pitchFamily="34" charset="0"/>
                <a:ea typeface="Lato" panose="020F0502020204030203" pitchFamily="34" charset="0"/>
                <a:cs typeface="Lato" panose="020F0502020204030203" pitchFamily="34" charset="0"/>
              </a:rPr>
              <a:t>kubernates</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0" name="TextBox 42">
            <a:extLst>
              <a:ext uri="{FF2B5EF4-FFF2-40B4-BE49-F238E27FC236}">
                <a16:creationId xmlns:a16="http://schemas.microsoft.com/office/drawing/2014/main" id="{854CCF5C-FC86-F6FF-327B-6D680997D6F8}"/>
              </a:ext>
            </a:extLst>
          </p:cNvPr>
          <p:cNvSpPr txBox="1"/>
          <p:nvPr/>
        </p:nvSpPr>
        <p:spPr>
          <a:xfrm>
            <a:off x="858812" y="1870677"/>
            <a:ext cx="4960834" cy="160043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Minikube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an open-source platform that allows running a local Kubernetes cluster on a single machine. It is useful for developers and operators who want to test Kubernetes applications in an isolated and controlled development environment, without the need for a complete cloud infrastructure or a remote Kubernetes cluster. We used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Minikube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to run our application.</a:t>
            </a:r>
          </a:p>
        </p:txBody>
      </p:sp>
      <p:sp>
        <p:nvSpPr>
          <p:cNvPr id="12" name="TextBox 42">
            <a:extLst>
              <a:ext uri="{FF2B5EF4-FFF2-40B4-BE49-F238E27FC236}">
                <a16:creationId xmlns:a16="http://schemas.microsoft.com/office/drawing/2014/main" id="{87DD1056-6E96-9AC1-2102-D9D8E3E4EF81}"/>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Docker HUB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ship for everyone!</a:t>
            </a:r>
          </a:p>
        </p:txBody>
      </p:sp>
      <p:sp>
        <p:nvSpPr>
          <p:cNvPr id="13" name="TextBox 42">
            <a:extLst>
              <a:ext uri="{FF2B5EF4-FFF2-40B4-BE49-F238E27FC236}">
                <a16:creationId xmlns:a16="http://schemas.microsoft.com/office/drawing/2014/main" id="{C8CEFA26-3CE2-196B-E498-2118EECF34AA}"/>
              </a:ext>
            </a:extLst>
          </p:cNvPr>
          <p:cNvSpPr txBox="1"/>
          <p:nvPr/>
        </p:nvSpPr>
        <p:spPr>
          <a:xfrm>
            <a:off x="6192812" y="1870677"/>
            <a:ext cx="4960834" cy="160043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Docker Hub is a container hosting service that allows developers to distribute, manage, and collaborate on containerized applications. It provides both public and private repositories of container images that can be used as a foundation for creating and deploying containerized applications. It was used by the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team to remotely store built images of services during the CI process.</a:t>
            </a:r>
          </a:p>
        </p:txBody>
      </p:sp>
      <p:cxnSp>
        <p:nvCxnSpPr>
          <p:cNvPr id="14" name="Straight Connector 40">
            <a:extLst>
              <a:ext uri="{FF2B5EF4-FFF2-40B4-BE49-F238E27FC236}">
                <a16:creationId xmlns:a16="http://schemas.microsoft.com/office/drawing/2014/main" id="{A32672D3-5ECC-E629-6956-9576A45D261B}"/>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0">
            <a:extLst>
              <a:ext uri="{FF2B5EF4-FFF2-40B4-BE49-F238E27FC236}">
                <a16:creationId xmlns:a16="http://schemas.microsoft.com/office/drawing/2014/main" id="{5A2574CF-BF28-DB15-E0AC-9FDA808C8EBF}"/>
              </a:ext>
            </a:extLst>
          </p:cNvPr>
          <p:cNvCxnSpPr>
            <a:cxnSpLocks/>
          </p:cNvCxnSpPr>
          <p:nvPr/>
        </p:nvCxnSpPr>
        <p:spPr>
          <a:xfrm>
            <a:off x="693834" y="3768525"/>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E450991C-7427-CF2D-12C4-DC58C25E1227}"/>
              </a:ext>
            </a:extLst>
          </p:cNvPr>
          <p:cNvSpPr txBox="1"/>
          <p:nvPr/>
        </p:nvSpPr>
        <p:spPr>
          <a:xfrm>
            <a:off x="776323" y="3768525"/>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GitHub action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tool for automation</a:t>
            </a:r>
          </a:p>
        </p:txBody>
      </p:sp>
      <p:sp>
        <p:nvSpPr>
          <p:cNvPr id="9" name="TextBox 42">
            <a:extLst>
              <a:ext uri="{FF2B5EF4-FFF2-40B4-BE49-F238E27FC236}">
                <a16:creationId xmlns:a16="http://schemas.microsoft.com/office/drawing/2014/main" id="{E6C5867E-3EEF-1F8A-4845-F07C70451CDD}"/>
              </a:ext>
            </a:extLst>
          </p:cNvPr>
          <p:cNvSpPr txBox="1"/>
          <p:nvPr/>
        </p:nvSpPr>
        <p:spPr>
          <a:xfrm>
            <a:off x="776323" y="4223165"/>
            <a:ext cx="4960834" cy="138499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we have integrated the DevOps culture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starting from creating a CI/CD pipeline to automate all processes. GitHub Actions is the service we used in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provided by GitHub. It allowed us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automate workflows for our GitHub repositories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from building to packaging.</a:t>
            </a:r>
          </a:p>
        </p:txBody>
      </p:sp>
      <p:pic>
        <p:nvPicPr>
          <p:cNvPr id="20" name="Immagine 19" descr="Integrating Invicti Enterprise with GitHub Actions | Invicti">
            <a:extLst>
              <a:ext uri="{FF2B5EF4-FFF2-40B4-BE49-F238E27FC236}">
                <a16:creationId xmlns:a16="http://schemas.microsoft.com/office/drawing/2014/main" id="{76170715-0C2C-89F2-A5E7-448FE520FE8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83446" y="5345426"/>
            <a:ext cx="1630680" cy="834390"/>
          </a:xfrm>
          <a:prstGeom prst="rect">
            <a:avLst/>
          </a:prstGeom>
          <a:noFill/>
          <a:ln>
            <a:noFill/>
          </a:ln>
        </p:spPr>
      </p:pic>
      <p:pic>
        <p:nvPicPr>
          <p:cNvPr id="22" name="Immagine 21" descr="Minikube - Rapid Dev &amp; Testing for Kubernetes - The Couchbase Blog">
            <a:extLst>
              <a:ext uri="{FF2B5EF4-FFF2-40B4-BE49-F238E27FC236}">
                <a16:creationId xmlns:a16="http://schemas.microsoft.com/office/drawing/2014/main" id="{C82DAE00-8DF1-6FF7-7756-4CBA6E5424E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00090" y="4687322"/>
            <a:ext cx="1935480" cy="546735"/>
          </a:xfrm>
          <a:prstGeom prst="rect">
            <a:avLst/>
          </a:prstGeom>
          <a:noFill/>
          <a:ln>
            <a:noFill/>
          </a:ln>
        </p:spPr>
      </p:pic>
    </p:spTree>
    <p:extLst>
      <p:ext uri="{BB962C8B-B14F-4D97-AF65-F5344CB8AC3E}">
        <p14:creationId xmlns:p14="http://schemas.microsoft.com/office/powerpoint/2010/main" val="165888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D0BF6-FA0A-4F69-1C94-696D85860479}"/>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21A2943A-B10B-F517-E6BC-16CC9E1BAF3D}"/>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Introduction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78B8B2A-E982-5A18-6719-D1F0AF209AE5}"/>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905FDB74-B2F5-E98F-8FF1-E95F751F2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EEB8A9BB-C29C-BB91-3381-BA80CB7ED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76C2B1A-4F65-2C13-8B40-FAF6FF6626C9}"/>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68E5AA14-E1A9-6672-E86B-D288055D9B69}"/>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8416881" y="3018894"/>
            <a:ext cx="3749217" cy="1582832"/>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848166FD-455B-A894-9554-B6F407B5A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sp>
        <p:nvSpPr>
          <p:cNvPr id="8" name="TextBox 42">
            <a:extLst>
              <a:ext uri="{FF2B5EF4-FFF2-40B4-BE49-F238E27FC236}">
                <a16:creationId xmlns:a16="http://schemas.microsoft.com/office/drawing/2014/main" id="{11C3832F-FEA3-7A0F-36E7-394AAA0AB7A1}"/>
              </a:ext>
            </a:extLst>
          </p:cNvPr>
          <p:cNvSpPr txBox="1"/>
          <p:nvPr/>
        </p:nvSpPr>
        <p:spPr>
          <a:xfrm>
            <a:off x="1914924" y="2921168"/>
            <a:ext cx="8362151" cy="101566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GB" sz="20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2000" dirty="0">
                <a:solidFill>
                  <a:schemeClr val="bg1"/>
                </a:solidFill>
                <a:latin typeface="Lato" panose="020F0502020204030203" pitchFamily="34" charset="0"/>
                <a:ea typeface="Lato" panose="020F0502020204030203" pitchFamily="34" charset="0"/>
                <a:cs typeface="Lato" panose="020F0502020204030203" pitchFamily="34" charset="0"/>
              </a:rPr>
              <a:t>is … </a:t>
            </a:r>
            <a:endParaRPr lang="en-GB"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endParaRPr lang="en-GB"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simplicity!    all in one app!    by users, for users!    your weather app!</a:t>
            </a:r>
          </a:p>
        </p:txBody>
      </p:sp>
    </p:spTree>
    <p:extLst>
      <p:ext uri="{BB962C8B-B14F-4D97-AF65-F5344CB8AC3E}">
        <p14:creationId xmlns:p14="http://schemas.microsoft.com/office/powerpoint/2010/main" val="329240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3B7124B-3721-7467-6F9A-033EA3D54F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13D34C-094C-E89C-1DF2-1B387CC66F99}"/>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CA39BBA-83D0-37B2-8147-1AE2E020007E}"/>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Other information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BE7DCAA9-E9E9-754A-1F1E-8DAB79DB4108}"/>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Other</a:t>
            </a: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 information</a:t>
            </a:r>
          </a:p>
        </p:txBody>
      </p:sp>
      <p:pic>
        <p:nvPicPr>
          <p:cNvPr id="15" name="Picture 14" descr="A picture containing text, book&#10;&#10;Description automatically generated">
            <a:extLst>
              <a:ext uri="{FF2B5EF4-FFF2-40B4-BE49-F238E27FC236}">
                <a16:creationId xmlns:a16="http://schemas.microsoft.com/office/drawing/2014/main" id="{14D6A4B0-281C-ECB6-5C87-B252633B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3420E69-17C1-A153-B9A1-3C5E7E1C5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CB9C37C-79F7-2DE4-A35B-55B577CE925F}"/>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18 to 18</a:t>
            </a:r>
          </a:p>
        </p:txBody>
      </p:sp>
      <p:pic>
        <p:nvPicPr>
          <p:cNvPr id="51" name="Picture 50" descr="A picture containing text, device, meter, gauge&#10;&#10;Description automatically generated">
            <a:extLst>
              <a:ext uri="{FF2B5EF4-FFF2-40B4-BE49-F238E27FC236}">
                <a16:creationId xmlns:a16="http://schemas.microsoft.com/office/drawing/2014/main" id="{7F499BCD-4900-DB7F-2AC3-3EBF88F67E7D}"/>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5320522" y="5208434"/>
            <a:ext cx="3112233" cy="1313912"/>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1C31B590-CCE6-B8CA-EBD8-8DCCBEB575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6" name="Straight Connector 40">
            <a:extLst>
              <a:ext uri="{FF2B5EF4-FFF2-40B4-BE49-F238E27FC236}">
                <a16:creationId xmlns:a16="http://schemas.microsoft.com/office/drawing/2014/main" id="{75E0B8F3-A5F6-127C-DEB1-6E324FB10796}"/>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42">
            <a:extLst>
              <a:ext uri="{FF2B5EF4-FFF2-40B4-BE49-F238E27FC236}">
                <a16:creationId xmlns:a16="http://schemas.microsoft.com/office/drawing/2014/main" id="{6763DC3F-4A7B-5DF3-C69E-64EBE6055A21}"/>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README, License, Authors e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gitignore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42">
            <a:extLst>
              <a:ext uri="{FF2B5EF4-FFF2-40B4-BE49-F238E27FC236}">
                <a16:creationId xmlns:a16="http://schemas.microsoft.com/office/drawing/2014/main" id="{08894E08-FD55-AE75-1364-D4E046F9A672}"/>
              </a:ext>
            </a:extLst>
          </p:cNvPr>
          <p:cNvSpPr txBox="1"/>
          <p:nvPr/>
        </p:nvSpPr>
        <p:spPr>
          <a:xfrm>
            <a:off x="858812" y="1870677"/>
            <a:ext cx="4960834" cy="332398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To conclude with the analysis present in this report, we would like to highlight the task of four files present in the project folder and which have, despite often being underestimated, great importance: README, License, Authors, and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gitignore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README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contains information about the files contained in an archive or directory and is commonly included in software packages;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License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contains the full text of the license chosen for the project without any modifications;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Authors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identifies who worked on a particular project which critical for copyright management;</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t>
            </a:r>
            <a:r>
              <a:rPr lang="en-GB" sz="1400" dirty="0" err="1">
                <a:solidFill>
                  <a:srgbClr val="79868D"/>
                </a:solidFill>
                <a:latin typeface="Lato" panose="020F0502020204030203" pitchFamily="34" charset="0"/>
                <a:ea typeface="Lato" panose="020F0502020204030203" pitchFamily="34" charset="0"/>
                <a:cs typeface="Lato" panose="020F0502020204030203" pitchFamily="34" charset="0"/>
              </a:rPr>
              <a:t>gitignore</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is a file in the git system that contains a set of items to be ignored by the version control system.</a:t>
            </a:r>
          </a:p>
        </p:txBody>
      </p:sp>
      <p:cxnSp>
        <p:nvCxnSpPr>
          <p:cNvPr id="12" name="Straight Connector 40">
            <a:extLst>
              <a:ext uri="{FF2B5EF4-FFF2-40B4-BE49-F238E27FC236}">
                <a16:creationId xmlns:a16="http://schemas.microsoft.com/office/drawing/2014/main" id="{E7DBEAFE-B10C-3E48-3A0F-6440ED8531A6}"/>
              </a:ext>
            </a:extLst>
          </p:cNvPr>
          <p:cNvCxnSpPr>
            <a:cxnSpLocks/>
          </p:cNvCxnSpPr>
          <p:nvPr/>
        </p:nvCxnSpPr>
        <p:spPr>
          <a:xfrm>
            <a:off x="6013511"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42">
            <a:extLst>
              <a:ext uri="{FF2B5EF4-FFF2-40B4-BE49-F238E27FC236}">
                <a16:creationId xmlns:a16="http://schemas.microsoft.com/office/drawing/2014/main" id="{169C2897-430E-47D7-9165-3B20C8461EF9}"/>
              </a:ext>
            </a:extLst>
          </p:cNvPr>
          <p:cNvSpPr txBox="1"/>
          <p:nvPr/>
        </p:nvSpPr>
        <p:spPr>
          <a:xfrm>
            <a:off x="6096000"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Released version</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8B99B8B2-7E6F-C2A5-FC4C-6BD437FFD8FE}"/>
              </a:ext>
            </a:extLst>
          </p:cNvPr>
          <p:cNvSpPr txBox="1"/>
          <p:nvPr/>
        </p:nvSpPr>
        <p:spPr>
          <a:xfrm>
            <a:off x="6096000" y="1870677"/>
            <a:ext cx="4960834" cy="310854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software development, version corresponds to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certain state in the development of a software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Conventions for numbering a software version normally involve a triplet of numbers in the form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X.Y.Z</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where X, Y, and Z:</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X</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major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should increase only as a result of radical changes in the product, such as those that make it in some way incompatible with its earlier versions;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minor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increases with the introduction of small features to complement existing ones, but maintaining substantial compatibility;</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Z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patch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augments usually only by correcting errors with the same functionality.</a:t>
            </a: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We release the first version of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(v1.0.0).</a:t>
            </a:r>
          </a:p>
        </p:txBody>
      </p:sp>
    </p:spTree>
    <p:extLst>
      <p:ext uri="{BB962C8B-B14F-4D97-AF65-F5344CB8AC3E}">
        <p14:creationId xmlns:p14="http://schemas.microsoft.com/office/powerpoint/2010/main" val="1338857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4595E3D5-50F0-6768-D470-7ED5DE101F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C2420E-D127-FA76-E814-46575BB5701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348F2FB-5BB5-AA4C-886F-FDD34CCC9016}"/>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LICENSE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F5C36D3-1B27-154A-0628-C0299FC8C09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Other</a:t>
            </a: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 information</a:t>
            </a:r>
          </a:p>
        </p:txBody>
      </p:sp>
      <p:pic>
        <p:nvPicPr>
          <p:cNvPr id="15" name="Picture 14" descr="A picture containing text, book&#10;&#10;Description automatically generated">
            <a:extLst>
              <a:ext uri="{FF2B5EF4-FFF2-40B4-BE49-F238E27FC236}">
                <a16:creationId xmlns:a16="http://schemas.microsoft.com/office/drawing/2014/main" id="{67B08070-C41E-2CA8-AF45-31A74770A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E9E692D5-DF87-4E1C-0F52-B581D9F30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F986E03-9DE3-D493-E621-E690CF88C3CE}"/>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18 to 19</a:t>
            </a:r>
          </a:p>
        </p:txBody>
      </p:sp>
      <p:pic>
        <p:nvPicPr>
          <p:cNvPr id="51" name="Picture 50" descr="A picture containing text, device, meter, gauge&#10;&#10;Description automatically generated">
            <a:extLst>
              <a:ext uri="{FF2B5EF4-FFF2-40B4-BE49-F238E27FC236}">
                <a16:creationId xmlns:a16="http://schemas.microsoft.com/office/drawing/2014/main" id="{3B1EA9B6-770E-8504-6320-593990AD64DC}"/>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3893668" y="5454461"/>
            <a:ext cx="2585956" cy="1091730"/>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82FD1B68-64D2-9E31-696E-71F80B91B1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6" name="Straight Connector 40">
            <a:extLst>
              <a:ext uri="{FF2B5EF4-FFF2-40B4-BE49-F238E27FC236}">
                <a16:creationId xmlns:a16="http://schemas.microsoft.com/office/drawing/2014/main" id="{3DD5895A-F13F-20AF-D41E-541CD4182596}"/>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42">
            <a:extLst>
              <a:ext uri="{FF2B5EF4-FFF2-40B4-BE49-F238E27FC236}">
                <a16:creationId xmlns:a16="http://schemas.microsoft.com/office/drawing/2014/main" id="{EDB0660C-4ABF-8C0A-91EA-5109BC46BACD}"/>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GPL-3.0 license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42">
            <a:extLst>
              <a:ext uri="{FF2B5EF4-FFF2-40B4-BE49-F238E27FC236}">
                <a16:creationId xmlns:a16="http://schemas.microsoft.com/office/drawing/2014/main" id="{DE7BA32B-04B9-C9BB-AECA-1AAB50B684D2}"/>
              </a:ext>
            </a:extLst>
          </p:cNvPr>
          <p:cNvSpPr txBox="1"/>
          <p:nvPr/>
        </p:nvSpPr>
        <p:spPr>
          <a:xfrm>
            <a:off x="858812" y="1870677"/>
            <a:ext cx="4960834" cy="289310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GNU General Public License version 3.0 (GPL-3.0) is a software license developed by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Free Software Foundation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(FSF). It is designed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ensure the freedom of users to run, modify and share software.</a:t>
            </a: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We summarize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key features of GPL licenses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Each program with its own source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Each program must be accompanied by a copy of the licensed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 constraints until you distribute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If you make it publicly available, you also need the source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As long as the source is there, it can also be sold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 linking from closed applications</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 name="TextBox 42">
            <a:extLst>
              <a:ext uri="{FF2B5EF4-FFF2-40B4-BE49-F238E27FC236}">
                <a16:creationId xmlns:a16="http://schemas.microsoft.com/office/drawing/2014/main" id="{410B35C2-47C1-FE29-3C21-60633E44095A}"/>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42">
            <a:extLst>
              <a:ext uri="{FF2B5EF4-FFF2-40B4-BE49-F238E27FC236}">
                <a16:creationId xmlns:a16="http://schemas.microsoft.com/office/drawing/2014/main" id="{A8018625-A42A-CE54-73D8-0BFFEFAB903D}"/>
              </a:ext>
            </a:extLst>
          </p:cNvPr>
          <p:cNvSpPr txBox="1"/>
          <p:nvPr/>
        </p:nvSpPr>
        <p:spPr>
          <a:xfrm>
            <a:off x="6192812" y="1870677"/>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Why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did we choose it?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To preserve freedom. We want our software to remain open and free; GPL-3.0 is an excellent choice. It protects users' freedom and helps preserve the sharing and collaboration approach.</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Open development community.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GPL-3.0 is often associated with open source development projects and communities that promote collaboration. By using this license, you can take advantage of the support and contributions of a large community of developers.</a:t>
            </a:r>
          </a:p>
        </p:txBody>
      </p:sp>
      <p:cxnSp>
        <p:nvCxnSpPr>
          <p:cNvPr id="9" name="Straight Connector 40">
            <a:extLst>
              <a:ext uri="{FF2B5EF4-FFF2-40B4-BE49-F238E27FC236}">
                <a16:creationId xmlns:a16="http://schemas.microsoft.com/office/drawing/2014/main" id="{2CCEBD79-7D4D-9736-8E04-43393BCE370F}"/>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Immagine 15" descr="GNU General Public License - Wikipedia">
            <a:extLst>
              <a:ext uri="{FF2B5EF4-FFF2-40B4-BE49-F238E27FC236}">
                <a16:creationId xmlns:a16="http://schemas.microsoft.com/office/drawing/2014/main" id="{CCBD3F3B-186E-DF3B-C16A-AB56DD9A10CC}"/>
              </a:ext>
            </a:extLst>
          </p:cNvPr>
          <p:cNvPicPr>
            <a:picLocks noChangeAspect="1"/>
          </p:cNvPicPr>
          <p:nvPr/>
        </p:nvPicPr>
        <p:blipFill>
          <a:blip r:embed="rId7" cstate="print">
            <a:grayscl/>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962491" y="4424549"/>
            <a:ext cx="1074420" cy="534035"/>
          </a:xfrm>
          <a:prstGeom prst="rect">
            <a:avLst/>
          </a:prstGeom>
          <a:noFill/>
          <a:ln>
            <a:noFill/>
          </a:ln>
        </p:spPr>
      </p:pic>
    </p:spTree>
    <p:extLst>
      <p:ext uri="{BB962C8B-B14F-4D97-AF65-F5344CB8AC3E}">
        <p14:creationId xmlns:p14="http://schemas.microsoft.com/office/powerpoint/2010/main" val="306120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4290B-461D-9187-1ABA-45464D9AE06B}"/>
              </a:ext>
            </a:extLst>
          </p:cNvPr>
          <p:cNvSpPr txBox="1"/>
          <p:nvPr/>
        </p:nvSpPr>
        <p:spPr>
          <a:xfrm>
            <a:off x="2071409" y="2470773"/>
            <a:ext cx="8062912" cy="101566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6000">
                <a:solidFill>
                  <a:schemeClr val="bg1"/>
                </a:solidFill>
                <a:latin typeface="Lato" panose="020F0502020204030203" pitchFamily="34" charset="0"/>
                <a:ea typeface="Lato" panose="020F0502020204030203" pitchFamily="34" charset="0"/>
                <a:cs typeface="Lato" panose="020F0502020204030203" pitchFamily="34" charset="0"/>
              </a:rPr>
              <a:t>Thanks</a:t>
            </a:r>
            <a:endParaRPr lang="it-IT" sz="6000" b="1">
              <a:solidFill>
                <a:srgbClr val="35948E"/>
              </a:solidFill>
              <a:latin typeface="Lato" panose="020F0502020204030203" pitchFamily="34" charset="0"/>
              <a:ea typeface="Lato" panose="020F0502020204030203" pitchFamily="34" charset="0"/>
              <a:cs typeface="Lato" panose="020F0502020204030203" pitchFamily="34" charset="0"/>
            </a:endParaRPr>
          </a:p>
        </p:txBody>
      </p:sp>
      <p:pic>
        <p:nvPicPr>
          <p:cNvPr id="12" name="Picture 11" descr="A picture containing text, book&#10;&#10;Description automatically generated">
            <a:extLst>
              <a:ext uri="{FF2B5EF4-FFF2-40B4-BE49-F238E27FC236}">
                <a16:creationId xmlns:a16="http://schemas.microsoft.com/office/drawing/2014/main" id="{97D62A7F-49A3-7EFB-05FB-84F35688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9" y="241775"/>
            <a:ext cx="837451" cy="903610"/>
          </a:xfrm>
          <a:prstGeom prst="rect">
            <a:avLst/>
          </a:prstGeom>
          <a:noFill/>
          <a:effectLst>
            <a:outerShdw blurRad="50800" dist="38100" dir="5400000" algn="t" rotWithShape="0">
              <a:prstClr val="black">
                <a:alpha val="40000"/>
              </a:prstClr>
            </a:outerShdw>
          </a:effectLst>
        </p:spPr>
      </p:pic>
      <p:sp>
        <p:nvSpPr>
          <p:cNvPr id="29" name="TextBox 28">
            <a:extLst>
              <a:ext uri="{FF2B5EF4-FFF2-40B4-BE49-F238E27FC236}">
                <a16:creationId xmlns:a16="http://schemas.microsoft.com/office/drawing/2014/main" id="{BF12F72B-976D-CB8F-E779-DEBF99F76284}"/>
              </a:ext>
            </a:extLst>
          </p:cNvPr>
          <p:cNvSpPr txBox="1"/>
          <p:nvPr/>
        </p:nvSpPr>
        <p:spPr>
          <a:xfrm>
            <a:off x="2057679" y="3429000"/>
            <a:ext cx="8062912" cy="553998"/>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The</a:t>
            </a:r>
            <a:r>
              <a:rPr lang="it-IT"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a:p>
            <a:pPr algn="ctr"/>
            <a:r>
              <a:rPr lang="it-IT" sz="1200" dirty="0">
                <a:solidFill>
                  <a:srgbClr val="79868D"/>
                </a:solidFill>
                <a:latin typeface="Lato" panose="020F0502020204030203" pitchFamily="34" charset="0"/>
                <a:ea typeface="Lato" panose="020F0502020204030203" pitchFamily="34" charset="0"/>
                <a:cs typeface="Lato" panose="020F0502020204030203" pitchFamily="34" charset="0"/>
              </a:rPr>
              <a:t>Mattia Piazzalunga, Nicolò Urbani, Matteo Severgnini e Davide Soldati</a:t>
            </a:r>
          </a:p>
        </p:txBody>
      </p:sp>
      <p:sp>
        <p:nvSpPr>
          <p:cNvPr id="40" name="TextBox 39">
            <a:extLst>
              <a:ext uri="{FF2B5EF4-FFF2-40B4-BE49-F238E27FC236}">
                <a16:creationId xmlns:a16="http://schemas.microsoft.com/office/drawing/2014/main" id="{C116EAE2-1D69-BFAB-D0AB-2A67118788CB}"/>
              </a:ext>
            </a:extLst>
          </p:cNvPr>
          <p:cNvSpPr txBox="1"/>
          <p:nvPr/>
        </p:nvSpPr>
        <p:spPr>
          <a:xfrm>
            <a:off x="852633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a:solidFill>
                  <a:schemeClr val="bg1"/>
                </a:solidFill>
                <a:latin typeface="Lato" panose="020F0502020204030203" pitchFamily="34" charset="0"/>
                <a:ea typeface="Lato" panose="020F0502020204030203" pitchFamily="34" charset="0"/>
                <a:cs typeface="Lato" panose="020F0502020204030203" pitchFamily="34" charset="0"/>
              </a:rPr>
              <a:t>2023/</a:t>
            </a:r>
            <a:r>
              <a:rPr lang="it-IT">
                <a:solidFill>
                  <a:srgbClr val="188193"/>
                </a:solidFill>
                <a:latin typeface="Lato" panose="020F0502020204030203" pitchFamily="34" charset="0"/>
                <a:ea typeface="Lato" panose="020F0502020204030203" pitchFamily="34" charset="0"/>
                <a:cs typeface="Lato" panose="020F0502020204030203" pitchFamily="34" charset="0"/>
              </a:rPr>
              <a:t>24</a:t>
            </a:r>
            <a:endParaRPr lang="it-IT" b="1">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E0F3FE03-ABFD-B536-F3C7-1E72CB784EB6}"/>
              </a:ext>
            </a:extLst>
          </p:cNvPr>
          <p:cNvSpPr txBox="1"/>
          <p:nvPr/>
        </p:nvSpPr>
        <p:spPr>
          <a:xfrm>
            <a:off x="852290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a:solidFill>
                  <a:srgbClr val="79868D"/>
                </a:solidFill>
                <a:latin typeface="Lato" panose="020F0502020204030203" pitchFamily="34" charset="0"/>
                <a:ea typeface="Lato" panose="020F0502020204030203" pitchFamily="34" charset="0"/>
                <a:cs typeface="Lato" panose="020F0502020204030203" pitchFamily="34" charset="0"/>
              </a:rPr>
              <a:t>academic year</a:t>
            </a:r>
          </a:p>
        </p:txBody>
      </p:sp>
      <p:sp>
        <p:nvSpPr>
          <p:cNvPr id="15" name="TextBox 14">
            <a:extLst>
              <a:ext uri="{FF2B5EF4-FFF2-40B4-BE49-F238E27FC236}">
                <a16:creationId xmlns:a16="http://schemas.microsoft.com/office/drawing/2014/main" id="{FD429219-67E6-20C5-3B61-6BE0D9F748DD}"/>
              </a:ext>
            </a:extLst>
          </p:cNvPr>
          <p:cNvSpPr txBox="1"/>
          <p:nvPr/>
        </p:nvSpPr>
        <p:spPr>
          <a:xfrm>
            <a:off x="762905"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p:txBody>
      </p:sp>
      <p:sp>
        <p:nvSpPr>
          <p:cNvPr id="17" name="TextBox 16">
            <a:extLst>
              <a:ext uri="{FF2B5EF4-FFF2-40B4-BE49-F238E27FC236}">
                <a16:creationId xmlns:a16="http://schemas.microsoft.com/office/drawing/2014/main" id="{EC394564-2816-361D-BB6E-EDBBC9066479}"/>
              </a:ext>
            </a:extLst>
          </p:cNvPr>
          <p:cNvSpPr txBox="1"/>
          <p:nvPr/>
        </p:nvSpPr>
        <p:spPr>
          <a:xfrm>
            <a:off x="759473"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a:solidFill>
                  <a:srgbClr val="79868D"/>
                </a:solidFill>
                <a:latin typeface="Lato" panose="020F0502020204030203" pitchFamily="34" charset="0"/>
                <a:ea typeface="Lato" panose="020F0502020204030203" pitchFamily="34" charset="0"/>
                <a:cs typeface="Lato" panose="020F0502020204030203" pitchFamily="34" charset="0"/>
              </a:rPr>
              <a:t>author</a:t>
            </a:r>
          </a:p>
        </p:txBody>
      </p:sp>
      <p:sp>
        <p:nvSpPr>
          <p:cNvPr id="18" name="TextBox 17">
            <a:extLst>
              <a:ext uri="{FF2B5EF4-FFF2-40B4-BE49-F238E27FC236}">
                <a16:creationId xmlns:a16="http://schemas.microsoft.com/office/drawing/2014/main" id="{755D3C5D-0F55-250A-141B-163EDA09181C}"/>
              </a:ext>
            </a:extLst>
          </p:cNvPr>
          <p:cNvSpPr txBox="1"/>
          <p:nvPr/>
        </p:nvSpPr>
        <p:spPr>
          <a:xfrm>
            <a:off x="3959332" y="5893639"/>
            <a:ext cx="4259607"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dirty="0">
                <a:solidFill>
                  <a:schemeClr val="bg1"/>
                </a:solidFill>
                <a:latin typeface="Lato" panose="020F0502020204030203" pitchFamily="34" charset="0"/>
                <a:ea typeface="Lato" panose="020F0502020204030203" pitchFamily="34" charset="0"/>
                <a:cs typeface="Lato" panose="020F0502020204030203" pitchFamily="34" charset="0"/>
              </a:rPr>
              <a:t>Cloud </a:t>
            </a:r>
            <a:r>
              <a:rPr lang="en-US" b="1" dirty="0">
                <a:solidFill>
                  <a:srgbClr val="188193"/>
                </a:solidFill>
                <a:latin typeface="Lato" panose="020F0502020204030203" pitchFamily="34" charset="0"/>
                <a:ea typeface="Lato" panose="020F0502020204030203" pitchFamily="34" charset="0"/>
                <a:cs typeface="Lato" panose="020F0502020204030203" pitchFamily="34" charset="0"/>
              </a:rPr>
              <a:t>Computing</a:t>
            </a:r>
          </a:p>
        </p:txBody>
      </p:sp>
      <p:sp>
        <p:nvSpPr>
          <p:cNvPr id="19" name="TextBox 18">
            <a:extLst>
              <a:ext uri="{FF2B5EF4-FFF2-40B4-BE49-F238E27FC236}">
                <a16:creationId xmlns:a16="http://schemas.microsoft.com/office/drawing/2014/main" id="{A62FAC3F-0D89-E508-4064-6C7835A7CB8B}"/>
              </a:ext>
            </a:extLst>
          </p:cNvPr>
          <p:cNvSpPr txBox="1"/>
          <p:nvPr/>
        </p:nvSpPr>
        <p:spPr>
          <a:xfrm>
            <a:off x="4639470"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course</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2" name="Picture 1" descr="A picture containing text, device, meter, gauge&#10;&#10;Description automatically generated">
            <a:extLst>
              <a:ext uri="{FF2B5EF4-FFF2-40B4-BE49-F238E27FC236}">
                <a16:creationId xmlns:a16="http://schemas.microsoft.com/office/drawing/2014/main" id="{C95A9D3A-5A1A-C625-85A8-7C88A9ED3490}"/>
              </a:ext>
            </a:extLst>
          </p:cNvPr>
          <p:cNvPicPr>
            <a:picLocks noChangeAspect="1"/>
          </p:cNvPicPr>
          <p:nvPr/>
        </p:nvPicPr>
        <p:blipFill rotWithShape="1">
          <a:blip r:embed="rId3">
            <a:extLst>
              <a:ext uri="{28A0092B-C50C-407E-A947-70E740481C1C}">
                <a14:useLocalDpi xmlns:a14="http://schemas.microsoft.com/office/drawing/2010/main" val="0"/>
              </a:ext>
            </a:extLst>
          </a:blip>
          <a:srcRect l="28772" t="-3867" b="1"/>
          <a:stretch/>
        </p:blipFill>
        <p:spPr>
          <a:xfrm rot="2144276">
            <a:off x="9658017" y="-84902"/>
            <a:ext cx="2462232" cy="1039497"/>
          </a:xfrm>
          <a:prstGeom prst="rect">
            <a:avLst/>
          </a:prstGeom>
          <a:effectLst>
            <a:outerShdw blurRad="50800" dist="38100" dir="5400000" algn="t" rotWithShape="0">
              <a:prstClr val="black">
                <a:alpha val="40000"/>
              </a:prstClr>
            </a:outerShdw>
          </a:effectLst>
        </p:spPr>
      </p:pic>
      <p:pic>
        <p:nvPicPr>
          <p:cNvPr id="3" name="Elemento grafico 2" descr="Sole coperto contorno">
            <a:extLst>
              <a:ext uri="{FF2B5EF4-FFF2-40B4-BE49-F238E27FC236}">
                <a16:creationId xmlns:a16="http://schemas.microsoft.com/office/drawing/2014/main" id="{E75F7C91-E14F-6E87-7CEF-11C7F80C3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9213" y="3532540"/>
            <a:ext cx="753308" cy="753308"/>
          </a:xfrm>
          <a:prstGeom prst="rect">
            <a:avLst/>
          </a:prstGeom>
        </p:spPr>
      </p:pic>
      <p:sp>
        <p:nvSpPr>
          <p:cNvPr id="5" name="CasellaDiTesto 4">
            <a:extLst>
              <a:ext uri="{FF2B5EF4-FFF2-40B4-BE49-F238E27FC236}">
                <a16:creationId xmlns:a16="http://schemas.microsoft.com/office/drawing/2014/main" id="{3B72C19D-69EC-9C2A-AE6D-7BE0F0D68475}"/>
              </a:ext>
            </a:extLst>
          </p:cNvPr>
          <p:cNvSpPr txBox="1"/>
          <p:nvPr/>
        </p:nvSpPr>
        <p:spPr>
          <a:xfrm>
            <a:off x="8047516" y="796500"/>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is…</a:t>
            </a:r>
            <a:endParaRPr lang="en-GB" dirty="0">
              <a:solidFill>
                <a:schemeClr val="bg1"/>
              </a:solidFill>
            </a:endParaRPr>
          </a:p>
        </p:txBody>
      </p:sp>
      <p:sp>
        <p:nvSpPr>
          <p:cNvPr id="6" name="CasellaDiTesto 5">
            <a:extLst>
              <a:ext uri="{FF2B5EF4-FFF2-40B4-BE49-F238E27FC236}">
                <a16:creationId xmlns:a16="http://schemas.microsoft.com/office/drawing/2014/main" id="{04F8258C-104D-C9D3-DE7B-B9EF6E7AE09D}"/>
              </a:ext>
            </a:extLst>
          </p:cNvPr>
          <p:cNvSpPr txBox="1"/>
          <p:nvPr/>
        </p:nvSpPr>
        <p:spPr>
          <a:xfrm>
            <a:off x="6806193" y="1132591"/>
            <a:ext cx="4021395" cy="369332"/>
          </a:xfrm>
          <a:prstGeom prst="rect">
            <a:avLst/>
          </a:prstGeom>
          <a:noFill/>
        </p:spPr>
        <p:txBody>
          <a:bodyPr wrap="square">
            <a:spAutoFit/>
          </a:bodyPr>
          <a:lstStyle/>
          <a:p>
            <a:pPr algn="r"/>
            <a:r>
              <a:rPr lang="it-IT" b="1" dirty="0">
                <a:solidFill>
                  <a:schemeClr val="bg1"/>
                </a:solidFill>
                <a:latin typeface="Lato" panose="020F0502020204030203" pitchFamily="34" charset="0"/>
                <a:ea typeface="Lato" panose="020F0502020204030203" pitchFamily="34" charset="0"/>
                <a:cs typeface="Lato" panose="020F0502020204030203" pitchFamily="34" charset="0"/>
                <a:hlinkClick r:id="rId6">
                  <a:extLst>
                    <a:ext uri="{A12FA001-AC4F-418D-AE19-62706E023703}">
                      <ahyp:hlinkClr xmlns:ahyp="http://schemas.microsoft.com/office/drawing/2018/hyperlinkcolor" val="tx"/>
                    </a:ext>
                  </a:extLst>
                </a:hlinkClick>
              </a:rPr>
              <a:t>H</a:t>
            </a:r>
            <a:r>
              <a:rPr lang="en-GB" b="1" dirty="0">
                <a:solidFill>
                  <a:schemeClr val="bg1"/>
                </a:solidFill>
                <a:latin typeface="Lato" panose="020F0502020204030203" pitchFamily="34" charset="0"/>
                <a:ea typeface="Lato" panose="020F0502020204030203" pitchFamily="34" charset="0"/>
                <a:cs typeface="Lato" panose="020F0502020204030203" pitchFamily="34" charset="0"/>
                <a:hlinkClick r:id="rId6">
                  <a:extLst>
                    <a:ext uri="{A12FA001-AC4F-418D-AE19-62706E023703}">
                      <ahyp:hlinkClr xmlns:ahyp="http://schemas.microsoft.com/office/drawing/2018/hyperlinkcolor" val="tx"/>
                    </a:ext>
                  </a:extLst>
                </a:hlinkClick>
              </a:rPr>
              <a:t>ERE!</a:t>
            </a:r>
            <a:endParaRPr lang="en-GB" dirty="0">
              <a:solidFill>
                <a:schemeClr val="bg1"/>
              </a:solidFill>
            </a:endParaRPr>
          </a:p>
        </p:txBody>
      </p:sp>
      <p:pic>
        <p:nvPicPr>
          <p:cNvPr id="7" name="Picture 16" descr="Icon&#10;&#10;Description automatically generated">
            <a:hlinkClick r:id="rId7"/>
            <a:extLst>
              <a:ext uri="{FF2B5EF4-FFF2-40B4-BE49-F238E27FC236}">
                <a16:creationId xmlns:a16="http://schemas.microsoft.com/office/drawing/2014/main" id="{3694B409-BA86-ABB1-65D4-E2871442B6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22231" y="6078305"/>
            <a:ext cx="541960" cy="541960"/>
          </a:xfrm>
          <a:prstGeom prst="rect">
            <a:avLst/>
          </a:prstGeom>
        </p:spPr>
      </p:pic>
    </p:spTree>
    <p:extLst>
      <p:ext uri="{BB962C8B-B14F-4D97-AF65-F5344CB8AC3E}">
        <p14:creationId xmlns:p14="http://schemas.microsoft.com/office/powerpoint/2010/main" val="262243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5120E31F-6079-66E5-5CE8-2A02357FEE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181584-6AAA-D4D5-CCC7-196FE8B8F9D3}"/>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27EFA1F-326A-4923-E4D0-A8F26C58584F}"/>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Functionality &amp; implementation details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9F2A63CC-6B11-FA2F-589E-6737B8FDAC6C}"/>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31D2F609-5D65-E3BF-BE2F-73BEF84F2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F065097-8245-802E-367B-5B32E69F0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50E45D94-8444-0CA7-5528-5741981A0111}"/>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6CB415CB-4B65-575C-8174-0F21D5DE956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8975392" y="3103114"/>
            <a:ext cx="3194537" cy="1348659"/>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E8674583-5CF8-A023-B8E8-1132AFA6E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7" name="Straight Connector 40">
            <a:extLst>
              <a:ext uri="{FF2B5EF4-FFF2-40B4-BE49-F238E27FC236}">
                <a16:creationId xmlns:a16="http://schemas.microsoft.com/office/drawing/2014/main" id="{33F9454C-1704-1482-E220-E22C643BE8C9}"/>
              </a:ext>
            </a:extLst>
          </p:cNvPr>
          <p:cNvCxnSpPr>
            <a:cxnSpLocks/>
          </p:cNvCxnSpPr>
          <p:nvPr/>
        </p:nvCxnSpPr>
        <p:spPr>
          <a:xfrm>
            <a:off x="776323" y="1416037"/>
            <a:ext cx="0" cy="4362673"/>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42">
            <a:extLst>
              <a:ext uri="{FF2B5EF4-FFF2-40B4-BE49-F238E27FC236}">
                <a16:creationId xmlns:a16="http://schemas.microsoft.com/office/drawing/2014/main" id="{833BAF18-B9A0-122E-C6BC-FB0EC92953F2}"/>
              </a:ext>
            </a:extLst>
          </p:cNvPr>
          <p:cNvSpPr txBox="1"/>
          <p:nvPr/>
        </p:nvSpPr>
        <p:spPr>
          <a:xfrm>
            <a:off x="858812" y="1416037"/>
            <a:ext cx="4960834" cy="440120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first release of </a:t>
            </a:r>
            <a:r>
              <a:rPr lang="en-GB" sz="1400" dirty="0" err="1">
                <a:solidFill>
                  <a:srgbClr val="79868D"/>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introduces some intuitive features for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easy and user-friendly weather consultation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for a given city, along with some interesting additional functionalities:</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Retrieval (GET)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real-time weather for the city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including temperature and humidity.</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Possibility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provide feedback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(POST) for the current city weather forecast. The system allows associating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probability of accuracy for the forecast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that location (GET), based on feedback from the last 7 days.</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Possibility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provide advice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(POST) on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point of interest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to visit in the city, as well as getting an overview of all the places to visit in that location.</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system allows controlled insertion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cities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by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providing an updated list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of them (GET).</a:t>
            </a:r>
          </a:p>
        </p:txBody>
      </p:sp>
      <p:sp>
        <p:nvSpPr>
          <p:cNvPr id="10" name="CasellaDiTesto 9">
            <a:extLst>
              <a:ext uri="{FF2B5EF4-FFF2-40B4-BE49-F238E27FC236}">
                <a16:creationId xmlns:a16="http://schemas.microsoft.com/office/drawing/2014/main" id="{52A2FE77-F4D0-A1FD-D868-9AE98F87FB40}"/>
              </a:ext>
            </a:extLst>
          </p:cNvPr>
          <p:cNvSpPr txBox="1"/>
          <p:nvPr/>
        </p:nvSpPr>
        <p:spPr>
          <a:xfrm>
            <a:off x="7170700" y="3186640"/>
            <a:ext cx="3077497" cy="369332"/>
          </a:xfrm>
          <a:prstGeom prst="rect">
            <a:avLst/>
          </a:prstGeom>
          <a:noFill/>
        </p:spPr>
        <p:txBody>
          <a:bodyPr wrap="square">
            <a:spAutoFit/>
          </a:bodyPr>
          <a:lstStyle/>
          <a:p>
            <a:r>
              <a:rPr lang="en-GB" sz="18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b="1"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is…</a:t>
            </a:r>
            <a:endParaRPr lang="en-GB" dirty="0">
              <a:solidFill>
                <a:schemeClr val="bg1"/>
              </a:solidFill>
            </a:endParaRPr>
          </a:p>
        </p:txBody>
      </p:sp>
      <p:sp>
        <p:nvSpPr>
          <p:cNvPr id="13" name="CasellaDiTesto 12">
            <a:extLst>
              <a:ext uri="{FF2B5EF4-FFF2-40B4-BE49-F238E27FC236}">
                <a16:creationId xmlns:a16="http://schemas.microsoft.com/office/drawing/2014/main" id="{418058A2-7B92-8766-D76A-6301D0EA239B}"/>
              </a:ext>
            </a:extLst>
          </p:cNvPr>
          <p:cNvSpPr txBox="1"/>
          <p:nvPr/>
        </p:nvSpPr>
        <p:spPr>
          <a:xfrm>
            <a:off x="7554161" y="3486694"/>
            <a:ext cx="2917198" cy="369332"/>
          </a:xfrm>
          <a:prstGeom prst="rect">
            <a:avLst/>
          </a:prstGeom>
          <a:noFill/>
        </p:spPr>
        <p:txBody>
          <a:bodyPr wrap="square">
            <a:spAutoFit/>
          </a:bodyPr>
          <a:lstStyle/>
          <a:p>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more than a weather app!</a:t>
            </a:r>
            <a:endParaRPr lang="en-GB" dirty="0"/>
          </a:p>
        </p:txBody>
      </p:sp>
    </p:spTree>
    <p:extLst>
      <p:ext uri="{BB962C8B-B14F-4D97-AF65-F5344CB8AC3E}">
        <p14:creationId xmlns:p14="http://schemas.microsoft.com/office/powerpoint/2010/main" val="69496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67B2DA2-B048-48AB-C90C-AEC91F66A3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77816C-0CB4-FC80-8219-CAABFD09DF33}"/>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49F8E73-E0E8-1010-596A-954D2F889A04}"/>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Functionality &amp; implementation details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6E94253A-75DF-1F8F-8D10-FB0E6542FA22}"/>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47ED6755-0150-01BC-D42F-F7F2D1DC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3C08EFF2-5942-741F-833F-EEC1DCCC8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8C0F553E-8E54-2EE5-1B9A-30D63C227CDA}"/>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4 to 4</a:t>
            </a:r>
          </a:p>
        </p:txBody>
      </p:sp>
      <p:pic>
        <p:nvPicPr>
          <p:cNvPr id="2" name="Elemento grafico 1" descr="Sole coperto contorno">
            <a:extLst>
              <a:ext uri="{FF2B5EF4-FFF2-40B4-BE49-F238E27FC236}">
                <a16:creationId xmlns:a16="http://schemas.microsoft.com/office/drawing/2014/main" id="{44D5D02E-5373-2F5F-9CF1-0565C1745B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pic>
        <p:nvPicPr>
          <p:cNvPr id="5" name="Immagine 4" descr="Immagine che contiene testo, Sistema operativo, cielo, software&#10;&#10;Descrizione generata automaticamente">
            <a:extLst>
              <a:ext uri="{FF2B5EF4-FFF2-40B4-BE49-F238E27FC236}">
                <a16:creationId xmlns:a16="http://schemas.microsoft.com/office/drawing/2014/main" id="{7C4816B7-C244-A88E-69A9-4BD31B605DB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635" r="519"/>
          <a:stretch/>
        </p:blipFill>
        <p:spPr bwMode="auto">
          <a:xfrm>
            <a:off x="1766258" y="1619864"/>
            <a:ext cx="8659484" cy="4156422"/>
          </a:xfrm>
          <a:prstGeom prst="rect">
            <a:avLst/>
          </a:prstGeom>
          <a:noFill/>
          <a:ln>
            <a:noFill/>
          </a:ln>
          <a:extLst>
            <a:ext uri="{53640926-AAD7-44D8-BBD7-CCE9431645EC}">
              <a14:shadowObscured xmlns:a14="http://schemas.microsoft.com/office/drawing/2010/main"/>
            </a:ext>
          </a:extLst>
        </p:spPr>
      </p:pic>
      <p:pic>
        <p:nvPicPr>
          <p:cNvPr id="51" name="Picture 50" descr="A picture containing text, device, meter, gauge&#10;&#10;Description automatically generated">
            <a:extLst>
              <a:ext uri="{FF2B5EF4-FFF2-40B4-BE49-F238E27FC236}">
                <a16:creationId xmlns:a16="http://schemas.microsoft.com/office/drawing/2014/main" id="{7BBB5ADC-4EF7-5A4F-4018-BAB463683233}"/>
              </a:ext>
            </a:extLst>
          </p:cNvPr>
          <p:cNvPicPr>
            <a:picLocks noChangeAspect="1"/>
          </p:cNvPicPr>
          <p:nvPr/>
        </p:nvPicPr>
        <p:blipFill rotWithShape="1">
          <a:blip r:embed="rId7">
            <a:extLst>
              <a:ext uri="{28A0092B-C50C-407E-A947-70E740481C1C}">
                <a14:useLocalDpi xmlns:a14="http://schemas.microsoft.com/office/drawing/2010/main" val="0"/>
              </a:ext>
            </a:extLst>
          </a:blip>
          <a:srcRect l="28772" t="-3867" b="1"/>
          <a:stretch/>
        </p:blipFill>
        <p:spPr>
          <a:xfrm rot="2629325">
            <a:off x="9814801" y="1991382"/>
            <a:ext cx="2405638" cy="101560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2690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4FBCAD10-1318-D30F-67F1-D9D62A72FE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D38E4A-36FC-0EF6-C2B7-F98B34DACB03}"/>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99E27C8-DE3E-B98E-2A8E-EC3328220A69}"/>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Functionality &amp; implementation details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35BCC4E6-6B34-3F07-A895-7FE36FF560A9}"/>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26837085-F4E6-4642-F791-D182D92F5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BA25CC65-C4D1-09A5-FC0A-DCFC7C200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E27237FA-5BF2-5987-553A-66ECF52A3915}"/>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4 to 4</a:t>
            </a:r>
          </a:p>
        </p:txBody>
      </p:sp>
      <p:pic>
        <p:nvPicPr>
          <p:cNvPr id="2" name="Elemento grafico 1" descr="Sole coperto contorno">
            <a:extLst>
              <a:ext uri="{FF2B5EF4-FFF2-40B4-BE49-F238E27FC236}">
                <a16:creationId xmlns:a16="http://schemas.microsoft.com/office/drawing/2014/main" id="{5CA27736-25BB-814C-3584-7DBEE859A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pic>
        <p:nvPicPr>
          <p:cNvPr id="8" name="Immagine 7" descr="Immagine che contiene testo, schermata, design&#10;&#10;Descrizione generata automaticamente">
            <a:extLst>
              <a:ext uri="{FF2B5EF4-FFF2-40B4-BE49-F238E27FC236}">
                <a16:creationId xmlns:a16="http://schemas.microsoft.com/office/drawing/2014/main" id="{7C41007F-2EEB-56B3-6D08-7EFDDE783FC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679" r="722"/>
          <a:stretch/>
        </p:blipFill>
        <p:spPr bwMode="auto">
          <a:xfrm>
            <a:off x="1797529" y="1620295"/>
            <a:ext cx="8596942" cy="4175392"/>
          </a:xfrm>
          <a:prstGeom prst="rect">
            <a:avLst/>
          </a:prstGeom>
          <a:noFill/>
          <a:ln>
            <a:noFill/>
          </a:ln>
        </p:spPr>
      </p:pic>
      <p:pic>
        <p:nvPicPr>
          <p:cNvPr id="51" name="Picture 50" descr="A picture containing text, device, meter, gauge&#10;&#10;Description automatically generated">
            <a:extLst>
              <a:ext uri="{FF2B5EF4-FFF2-40B4-BE49-F238E27FC236}">
                <a16:creationId xmlns:a16="http://schemas.microsoft.com/office/drawing/2014/main" id="{409246A2-930D-D245-47BC-413E44009C71}"/>
              </a:ext>
            </a:extLst>
          </p:cNvPr>
          <p:cNvPicPr>
            <a:picLocks noChangeAspect="1"/>
          </p:cNvPicPr>
          <p:nvPr/>
        </p:nvPicPr>
        <p:blipFill rotWithShape="1">
          <a:blip r:embed="rId7">
            <a:extLst>
              <a:ext uri="{28A0092B-C50C-407E-A947-70E740481C1C}">
                <a14:useLocalDpi xmlns:a14="http://schemas.microsoft.com/office/drawing/2010/main" val="0"/>
              </a:ext>
            </a:extLst>
          </a:blip>
          <a:srcRect l="28772" t="-3867" b="1"/>
          <a:stretch/>
        </p:blipFill>
        <p:spPr>
          <a:xfrm rot="2629325">
            <a:off x="9814801" y="1991382"/>
            <a:ext cx="2405638" cy="101560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2837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396C46FC-FA28-9FD9-8AD1-9897508FE9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6F8E51-EB90-9326-D237-A25E2FA19EAC}"/>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8FD9F32F-424D-093D-A26B-4B91547E811D}"/>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Functionality &amp; implementation details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6965629-7ABD-960C-6D68-4798F8A1CD52}"/>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111DD232-50CA-B9A5-BF9F-D2D4EAC20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60A6BC4-DB99-91E1-C717-6485CD7C8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27748FA0-1C98-F289-08B7-EE4F2A7050E7}"/>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4 to 4</a:t>
            </a:r>
          </a:p>
        </p:txBody>
      </p:sp>
      <p:pic>
        <p:nvPicPr>
          <p:cNvPr id="2" name="Elemento grafico 1" descr="Sole coperto contorno">
            <a:extLst>
              <a:ext uri="{FF2B5EF4-FFF2-40B4-BE49-F238E27FC236}">
                <a16:creationId xmlns:a16="http://schemas.microsoft.com/office/drawing/2014/main" id="{A997A86D-7F88-DB94-A3D9-38AD872AF3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pic>
        <p:nvPicPr>
          <p:cNvPr id="51" name="Picture 50" descr="A picture containing text, device, meter, gauge&#10;&#10;Description automatically generated">
            <a:extLst>
              <a:ext uri="{FF2B5EF4-FFF2-40B4-BE49-F238E27FC236}">
                <a16:creationId xmlns:a16="http://schemas.microsoft.com/office/drawing/2014/main" id="{E2200EE4-80BA-4320-4335-C2FA9E91DE49}"/>
              </a:ext>
            </a:extLst>
          </p:cNvPr>
          <p:cNvPicPr>
            <a:picLocks noChangeAspect="1"/>
          </p:cNvPicPr>
          <p:nvPr/>
        </p:nvPicPr>
        <p:blipFill rotWithShape="1">
          <a:blip r:embed="rId6">
            <a:extLst>
              <a:ext uri="{28A0092B-C50C-407E-A947-70E740481C1C}">
                <a14:useLocalDpi xmlns:a14="http://schemas.microsoft.com/office/drawing/2010/main" val="0"/>
              </a:ext>
            </a:extLst>
          </a:blip>
          <a:srcRect l="28772" t="-3867" b="1"/>
          <a:stretch/>
        </p:blipFill>
        <p:spPr>
          <a:xfrm rot="19415981">
            <a:off x="6241971" y="4418481"/>
            <a:ext cx="3872323" cy="1634804"/>
          </a:xfrm>
          <a:prstGeom prst="rect">
            <a:avLst/>
          </a:prstGeom>
          <a:effectLst>
            <a:outerShdw blurRad="50800" dist="38100" dir="5400000" algn="t" rotWithShape="0">
              <a:prstClr val="black">
                <a:alpha val="40000"/>
              </a:prstClr>
            </a:outerShdw>
          </a:effectLst>
        </p:spPr>
      </p:pic>
      <p:pic>
        <p:nvPicPr>
          <p:cNvPr id="5" name="Immagine 4" descr="Immagine che contiene testo, schermata, Carattere, numero&#10;&#10;Descrizione generata automaticamente">
            <a:extLst>
              <a:ext uri="{FF2B5EF4-FFF2-40B4-BE49-F238E27FC236}">
                <a16:creationId xmlns:a16="http://schemas.microsoft.com/office/drawing/2014/main" id="{F0E6F6C9-6D25-8307-D526-4E8758BCE12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23755" y="2229766"/>
            <a:ext cx="3744490" cy="2398468"/>
          </a:xfrm>
          <a:prstGeom prst="rect">
            <a:avLst/>
          </a:prstGeom>
          <a:noFill/>
          <a:ln>
            <a:noFill/>
          </a:ln>
        </p:spPr>
      </p:pic>
    </p:spTree>
    <p:extLst>
      <p:ext uri="{BB962C8B-B14F-4D97-AF65-F5344CB8AC3E}">
        <p14:creationId xmlns:p14="http://schemas.microsoft.com/office/powerpoint/2010/main" val="2195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1AA3EC3-92D2-B17D-76DE-53219BFF2D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A41E99-FA35-1A58-F4F6-671B1FAFEEB8}"/>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8CDA542C-2E0B-2D37-5AF0-4DEB62434C0C}"/>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5BC435E-18DE-BCDD-EFCF-15E92B7AE1F5}"/>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03046982-8451-B336-5BC6-5A5B8A24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38D2DCC-35AE-9210-9EC7-203A81EB9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393D82AF-1D2B-ECAA-78E9-3AE1B969F438}"/>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5 to 6</a:t>
            </a:r>
          </a:p>
        </p:txBody>
      </p:sp>
      <p:pic>
        <p:nvPicPr>
          <p:cNvPr id="51" name="Picture 50" descr="A picture containing text, device, meter, gauge&#10;&#10;Description automatically generated">
            <a:extLst>
              <a:ext uri="{FF2B5EF4-FFF2-40B4-BE49-F238E27FC236}">
                <a16:creationId xmlns:a16="http://schemas.microsoft.com/office/drawing/2014/main" id="{253C1CE0-7ABD-FC3E-F601-958D96C3FE3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3775988">
            <a:off x="9021931" y="2321033"/>
            <a:ext cx="3366449" cy="1421236"/>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5F22FDA0-C3D0-03FA-D0A6-2E145591B1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1E385E23-42A9-9EF5-AB8F-F88702A80E2A}"/>
              </a:ext>
            </a:extLst>
          </p:cNvPr>
          <p:cNvCxnSpPr>
            <a:cxnSpLocks/>
          </p:cNvCxnSpPr>
          <p:nvPr/>
        </p:nvCxnSpPr>
        <p:spPr>
          <a:xfrm>
            <a:off x="776323" y="1416037"/>
            <a:ext cx="0" cy="4362673"/>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1C95C3A8-EE62-7FD5-6F72-39F220908822}"/>
              </a:ext>
            </a:extLst>
          </p:cNvPr>
          <p:cNvSpPr txBox="1"/>
          <p:nvPr/>
        </p:nvSpPr>
        <p:spPr>
          <a:xfrm>
            <a:off x="858812" y="1416037"/>
            <a:ext cx="4960834" cy="440120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idea, compared to monolithic applications, is to divide the application into a series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smaller and interconnected services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autonomous and independently distributed software components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independent units of deploy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runtime, each instance of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microservice is associated with a container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or a cloud VM</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Microservices architecture addresses the problem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complexity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It allows each service to be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developed independently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by a team focused on it. </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Some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principles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Low coupling and high cohesion;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Asynchronous is better than synchronous;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Choreography is better than orchestration;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Single Responsibility Principle.</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7" name="Immagine 6">
            <a:extLst>
              <a:ext uri="{FF2B5EF4-FFF2-40B4-BE49-F238E27FC236}">
                <a16:creationId xmlns:a16="http://schemas.microsoft.com/office/drawing/2014/main" id="{2411BADF-4ADE-A131-5E1C-E01C0E46BEC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738078" y="2871722"/>
            <a:ext cx="2983487" cy="2906988"/>
          </a:xfrm>
          <a:prstGeom prst="rect">
            <a:avLst/>
          </a:prstGeom>
        </p:spPr>
      </p:pic>
    </p:spTree>
    <p:extLst>
      <p:ext uri="{BB962C8B-B14F-4D97-AF65-F5344CB8AC3E}">
        <p14:creationId xmlns:p14="http://schemas.microsoft.com/office/powerpoint/2010/main" val="47396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9755180-FA3E-CF17-D6E7-21775DFB12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8ECB0B-18FE-2C56-946D-6D05C0D816EB}"/>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47ACE509-385D-E78F-87F0-9049B316E7C0}"/>
              </a:ext>
            </a:extLst>
          </p:cNvPr>
          <p:cNvSpPr txBox="1"/>
          <p:nvPr/>
        </p:nvSpPr>
        <p:spPr>
          <a:xfrm>
            <a:off x="622288" y="715176"/>
            <a:ext cx="8679028"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Programming Languages, Frameworks and API</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69D1776-ECD7-F5F8-8490-4FD55F1148C3}"/>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5E6A378B-70DA-6D74-EDCB-1A07B27E8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BE38463-9DB9-E69A-A46B-2194FBBCC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03D7CA1-8EE6-3568-0025-7AC5F9CBFFA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6 to 7</a:t>
            </a:r>
          </a:p>
        </p:txBody>
      </p:sp>
      <p:pic>
        <p:nvPicPr>
          <p:cNvPr id="2" name="Elemento grafico 1" descr="Sole coperto contorno">
            <a:extLst>
              <a:ext uri="{FF2B5EF4-FFF2-40B4-BE49-F238E27FC236}">
                <a16:creationId xmlns:a16="http://schemas.microsoft.com/office/drawing/2014/main" id="{FAED3B5C-3F3B-FA42-DAB2-6DC1B0E6A6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sp>
        <p:nvSpPr>
          <p:cNvPr id="6" name="TextBox 42">
            <a:extLst>
              <a:ext uri="{FF2B5EF4-FFF2-40B4-BE49-F238E27FC236}">
                <a16:creationId xmlns:a16="http://schemas.microsoft.com/office/drawing/2014/main" id="{1CAC722D-9375-5D88-3F16-2289528438BC}"/>
              </a:ext>
            </a:extLst>
          </p:cNvPr>
          <p:cNvSpPr txBox="1"/>
          <p:nvPr/>
        </p:nvSpPr>
        <p:spPr>
          <a:xfrm>
            <a:off x="858812" y="1834256"/>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FRONT-END</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HTML;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CSS;</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Javascript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Bootstrap;</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React;</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Axios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6" name="TextBox 42">
            <a:extLst>
              <a:ext uri="{FF2B5EF4-FFF2-40B4-BE49-F238E27FC236}">
                <a16:creationId xmlns:a16="http://schemas.microsoft.com/office/drawing/2014/main" id="{AD2DA386-095E-6BE4-1E85-A443CC1744BE}"/>
              </a:ext>
            </a:extLst>
          </p:cNvPr>
          <p:cNvSpPr txBox="1"/>
          <p:nvPr/>
        </p:nvSpPr>
        <p:spPr>
          <a:xfrm>
            <a:off x="2906027" y="1798472"/>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BACK-END</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Spring-cloud;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Java;</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JPA;</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Hibernate;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 Data JPA;</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Javax</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Validation;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Lombok.</a:t>
            </a:r>
          </a:p>
        </p:txBody>
      </p:sp>
      <p:sp>
        <p:nvSpPr>
          <p:cNvPr id="19" name="TextBox 42">
            <a:extLst>
              <a:ext uri="{FF2B5EF4-FFF2-40B4-BE49-F238E27FC236}">
                <a16:creationId xmlns:a16="http://schemas.microsoft.com/office/drawing/2014/main" id="{B2BCAD76-7C46-C914-C4CB-DAEE18BC48D9}"/>
              </a:ext>
            </a:extLst>
          </p:cNvPr>
          <p:cNvSpPr txBox="1"/>
          <p:nvPr/>
        </p:nvSpPr>
        <p:spPr>
          <a:xfrm>
            <a:off x="5386444" y="1834256"/>
            <a:ext cx="4960834" cy="138499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DATABASES</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SQL;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MySQL;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PostgreSQL;</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FlyWay</a:t>
            </a: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1038" name="Picture 21" descr="A picture containing text, first-aid kit, sign&#10;&#10;Description automatically generated">
            <a:extLst>
              <a:ext uri="{FF2B5EF4-FFF2-40B4-BE49-F238E27FC236}">
                <a16:creationId xmlns:a16="http://schemas.microsoft.com/office/drawing/2014/main" id="{07FF9600-289D-0F2D-075D-D61C92F8A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25" y="4375792"/>
            <a:ext cx="579438" cy="57943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22" descr="Logo&#10;&#10;Description automatically generated">
            <a:extLst>
              <a:ext uri="{FF2B5EF4-FFF2-40B4-BE49-F238E27FC236}">
                <a16:creationId xmlns:a16="http://schemas.microsoft.com/office/drawing/2014/main" id="{8FE854E4-87EE-B54F-6298-AD5A1DA610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140" y="4375793"/>
            <a:ext cx="411163" cy="5794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23" descr="Logo, icon&#10;&#10;Description automatically generated">
            <a:extLst>
              <a:ext uri="{FF2B5EF4-FFF2-40B4-BE49-F238E27FC236}">
                <a16:creationId xmlns:a16="http://schemas.microsoft.com/office/drawing/2014/main" id="{32E08DFF-F5C3-2F58-FE09-0419C32D64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2469" b="2469"/>
          <a:stretch>
            <a:fillRect/>
          </a:stretch>
        </p:blipFill>
        <p:spPr bwMode="auto">
          <a:xfrm>
            <a:off x="1385971" y="4349081"/>
            <a:ext cx="617538" cy="5873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25" descr="Logo, icon&#10;&#10;Description automatically generated with medium confidence">
            <a:extLst>
              <a:ext uri="{FF2B5EF4-FFF2-40B4-BE49-F238E27FC236}">
                <a16:creationId xmlns:a16="http://schemas.microsoft.com/office/drawing/2014/main" id="{A63DE8F2-AC98-5250-9420-89A5DB34C4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3509" y="4459930"/>
            <a:ext cx="625475"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Immagine 5" descr="Want to build engaging and dynamic user interfaces? Let Solidstudio's  ReactJS development team create a scalable web app that meets your business  goals.">
            <a:extLst>
              <a:ext uri="{FF2B5EF4-FFF2-40B4-BE49-F238E27FC236}">
                <a16:creationId xmlns:a16="http://schemas.microsoft.com/office/drawing/2014/main" id="{7854E8A3-797F-3006-45ED-12F369D9F7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32164" t="21082" r="32663" b="24873"/>
          <a:stretch>
            <a:fillRect/>
          </a:stretch>
        </p:blipFill>
        <p:spPr bwMode="auto">
          <a:xfrm>
            <a:off x="2734333" y="4459930"/>
            <a:ext cx="443681" cy="4967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28" descr="Java logo and symbol, meaning, history, PNG">
            <a:extLst>
              <a:ext uri="{FF2B5EF4-FFF2-40B4-BE49-F238E27FC236}">
                <a16:creationId xmlns:a16="http://schemas.microsoft.com/office/drawing/2014/main" id="{D13591AD-BD29-D393-B633-364C2C9778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5768" y="5096247"/>
            <a:ext cx="838200" cy="5254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29" descr="Logo&#10;&#10;Description automatically generated">
            <a:extLst>
              <a:ext uri="{FF2B5EF4-FFF2-40B4-BE49-F238E27FC236}">
                <a16:creationId xmlns:a16="http://schemas.microsoft.com/office/drawing/2014/main" id="{C0BEAC1B-3DA1-EC00-AF4B-84C841E5A0E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 r="66489" b="-11072"/>
          <a:stretch/>
        </p:blipFill>
        <p:spPr bwMode="auto">
          <a:xfrm>
            <a:off x="5655427" y="5096247"/>
            <a:ext cx="620292" cy="525456"/>
          </a:xfrm>
          <a:prstGeom prst="rect">
            <a:avLst/>
          </a:prstGeom>
          <a:noFill/>
          <a:extLst>
            <a:ext uri="{909E8E84-426E-40DD-AFC4-6F175D3DCCD1}">
              <a14:hiddenFill xmlns:a14="http://schemas.microsoft.com/office/drawing/2010/main">
                <a:solidFill>
                  <a:srgbClr val="FFFFFF"/>
                </a:solidFill>
              </a14:hiddenFill>
            </a:ext>
          </a:extLst>
        </p:spPr>
      </p:pic>
      <p:pic>
        <p:nvPicPr>
          <p:cNvPr id="1031" name="Immagine 7" descr="Immagine che contiene Elementi grafici, Carattere, logo, design&#10;&#10;Descrizione generata automaticamente">
            <a:extLst>
              <a:ext uri="{FF2B5EF4-FFF2-40B4-BE49-F238E27FC236}">
                <a16:creationId xmlns:a16="http://schemas.microsoft.com/office/drawing/2014/main" id="{BEB9707E-7AF9-8F5D-7E23-252859BFB2D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3233" b="5314"/>
          <a:stretch/>
        </p:blipFill>
        <p:spPr bwMode="auto">
          <a:xfrm>
            <a:off x="6240788" y="5734081"/>
            <a:ext cx="681390" cy="52424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35" descr="Linee guida SQL - ItalianCoders">
            <a:extLst>
              <a:ext uri="{FF2B5EF4-FFF2-40B4-BE49-F238E27FC236}">
                <a16:creationId xmlns:a16="http://schemas.microsoft.com/office/drawing/2014/main" id="{5F9D6BCD-266B-A383-1AB5-4AF530A39A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29201" r="29868"/>
          <a:stretch>
            <a:fillRect/>
          </a:stretch>
        </p:blipFill>
        <p:spPr bwMode="auto">
          <a:xfrm>
            <a:off x="6942372" y="5791952"/>
            <a:ext cx="373063" cy="479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5" descr="Learn Hibernate Tutorial - javatpoint">
            <a:extLst>
              <a:ext uri="{FF2B5EF4-FFF2-40B4-BE49-F238E27FC236}">
                <a16:creationId xmlns:a16="http://schemas.microsoft.com/office/drawing/2014/main" id="{7A51A11C-2C95-3A10-8DE1-DF503CC54F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13801" y="5785813"/>
            <a:ext cx="617538" cy="511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Lombok: To use or not to use, that is the blog | by Mohammed Atif | Level  Up Coding">
            <a:extLst>
              <a:ext uri="{FF2B5EF4-FFF2-40B4-BE49-F238E27FC236}">
                <a16:creationId xmlns:a16="http://schemas.microsoft.com/office/drawing/2014/main" id="{9D2CB637-CE97-842A-7451-3B6D5CFCB4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b="9607"/>
          <a:stretch>
            <a:fillRect/>
          </a:stretch>
        </p:blipFill>
        <p:spPr bwMode="auto">
          <a:xfrm>
            <a:off x="6240788" y="5083992"/>
            <a:ext cx="11811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8" descr="Working With MySQL. A brief introduction to the MySQL… | by Ashiq KS |  Medium">
            <a:extLst>
              <a:ext uri="{FF2B5EF4-FFF2-40B4-BE49-F238E27FC236}">
                <a16:creationId xmlns:a16="http://schemas.microsoft.com/office/drawing/2014/main" id="{2651A063-1A67-4E5D-AF23-911188DCBC2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73929" y="5780460"/>
            <a:ext cx="1096963" cy="487362"/>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9" descr="Cos'è Axios e a cosa serve">
            <a:extLst>
              <a:ext uri="{FF2B5EF4-FFF2-40B4-BE49-F238E27FC236}">
                <a16:creationId xmlns:a16="http://schemas.microsoft.com/office/drawing/2014/main" id="{DAAA462B-1ED8-243F-EFBE-0AA793CEC8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l="8405" t="36705" r="6100" b="40079"/>
          <a:stretch>
            <a:fillRect/>
          </a:stretch>
        </p:blipFill>
        <p:spPr bwMode="auto">
          <a:xfrm>
            <a:off x="3272333" y="4418885"/>
            <a:ext cx="2705999" cy="5873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16">
            <a:extLst>
              <a:ext uri="{FF2B5EF4-FFF2-40B4-BE49-F238E27FC236}">
                <a16:creationId xmlns:a16="http://schemas.microsoft.com/office/drawing/2014/main" id="{11486D6C-B29E-80FE-B1FB-B53B6DAA629D}"/>
              </a:ext>
            </a:extLst>
          </p:cNvPr>
          <p:cNvSpPr>
            <a:spLocks noChangeArrowheads="1"/>
          </p:cNvSpPr>
          <p:nvPr/>
        </p:nvSpPr>
        <p:spPr bwMode="auto">
          <a:xfrm>
            <a:off x="3283974" y="52834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8">
            <a:extLst>
              <a:ext uri="{FF2B5EF4-FFF2-40B4-BE49-F238E27FC236}">
                <a16:creationId xmlns:a16="http://schemas.microsoft.com/office/drawing/2014/main" id="{4965E8E2-0455-3101-A9A7-9818FDA0E0C3}"/>
              </a:ext>
            </a:extLst>
          </p:cNvPr>
          <p:cNvSpPr>
            <a:spLocks noChangeArrowheads="1"/>
          </p:cNvSpPr>
          <p:nvPr/>
        </p:nvSpPr>
        <p:spPr bwMode="auto">
          <a:xfrm>
            <a:off x="3283974" y="68836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C6F5F08C-A83D-4920-8527-3B024B739A24}"/>
              </a:ext>
            </a:extLst>
          </p:cNvPr>
          <p:cNvSpPr>
            <a:spLocks noChangeArrowheads="1"/>
          </p:cNvSpPr>
          <p:nvPr/>
        </p:nvSpPr>
        <p:spPr bwMode="auto">
          <a:xfrm>
            <a:off x="3283974" y="73566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0">
            <a:extLst>
              <a:ext uri="{FF2B5EF4-FFF2-40B4-BE49-F238E27FC236}">
                <a16:creationId xmlns:a16="http://schemas.microsoft.com/office/drawing/2014/main" id="{66BDA4E6-7CC9-3C4A-03B8-C89C737F17AD}"/>
              </a:ext>
            </a:extLst>
          </p:cNvPr>
          <p:cNvSpPr>
            <a:spLocks noChangeArrowheads="1"/>
          </p:cNvSpPr>
          <p:nvPr/>
        </p:nvSpPr>
        <p:spPr bwMode="auto">
          <a:xfrm>
            <a:off x="3283974" y="7928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21">
            <a:extLst>
              <a:ext uri="{FF2B5EF4-FFF2-40B4-BE49-F238E27FC236}">
                <a16:creationId xmlns:a16="http://schemas.microsoft.com/office/drawing/2014/main" id="{2A828752-3B9F-B6FF-1B9B-CB03DC80C748}"/>
              </a:ext>
            </a:extLst>
          </p:cNvPr>
          <p:cNvSpPr>
            <a:spLocks noChangeArrowheads="1"/>
          </p:cNvSpPr>
          <p:nvPr/>
        </p:nvSpPr>
        <p:spPr bwMode="auto">
          <a:xfrm>
            <a:off x="3283974" y="8415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2">
            <a:extLst>
              <a:ext uri="{FF2B5EF4-FFF2-40B4-BE49-F238E27FC236}">
                <a16:creationId xmlns:a16="http://schemas.microsoft.com/office/drawing/2014/main" id="{99279F46-9E20-6F7C-9878-59DA52CC0202}"/>
              </a:ext>
            </a:extLst>
          </p:cNvPr>
          <p:cNvSpPr>
            <a:spLocks noChangeArrowheads="1"/>
          </p:cNvSpPr>
          <p:nvPr/>
        </p:nvSpPr>
        <p:spPr bwMode="auto">
          <a:xfrm>
            <a:off x="3283974" y="8894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3">
            <a:extLst>
              <a:ext uri="{FF2B5EF4-FFF2-40B4-BE49-F238E27FC236}">
                <a16:creationId xmlns:a16="http://schemas.microsoft.com/office/drawing/2014/main" id="{EFAF5B17-7310-8B4B-DACC-AD5EA4823186}"/>
              </a:ext>
            </a:extLst>
          </p:cNvPr>
          <p:cNvSpPr>
            <a:spLocks noChangeArrowheads="1"/>
          </p:cNvSpPr>
          <p:nvPr/>
        </p:nvSpPr>
        <p:spPr bwMode="auto">
          <a:xfrm>
            <a:off x="3283974" y="94061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4">
            <a:extLst>
              <a:ext uri="{FF2B5EF4-FFF2-40B4-BE49-F238E27FC236}">
                <a16:creationId xmlns:a16="http://schemas.microsoft.com/office/drawing/2014/main" id="{CF8C8415-31A6-9C78-2C2A-9BFCB0D78309}"/>
              </a:ext>
            </a:extLst>
          </p:cNvPr>
          <p:cNvSpPr>
            <a:spLocks noChangeArrowheads="1"/>
          </p:cNvSpPr>
          <p:nvPr/>
        </p:nvSpPr>
        <p:spPr bwMode="auto">
          <a:xfrm>
            <a:off x="3283974" y="104269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5">
            <a:extLst>
              <a:ext uri="{FF2B5EF4-FFF2-40B4-BE49-F238E27FC236}">
                <a16:creationId xmlns:a16="http://schemas.microsoft.com/office/drawing/2014/main" id="{44860332-3FBF-5012-2AB9-EC00E1A2B439}"/>
              </a:ext>
            </a:extLst>
          </p:cNvPr>
          <p:cNvSpPr>
            <a:spLocks noChangeArrowheads="1"/>
          </p:cNvSpPr>
          <p:nvPr/>
        </p:nvSpPr>
        <p:spPr bwMode="auto">
          <a:xfrm>
            <a:off x="3283974" y="10976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1" name="Picture 50" descr="A picture containing text, device, meter, gauge&#10;&#10;Description automatically generated">
            <a:extLst>
              <a:ext uri="{FF2B5EF4-FFF2-40B4-BE49-F238E27FC236}">
                <a16:creationId xmlns:a16="http://schemas.microsoft.com/office/drawing/2014/main" id="{E8D31BDE-08CB-7866-94D0-4B536CF53FAE}"/>
              </a:ext>
            </a:extLst>
          </p:cNvPr>
          <p:cNvPicPr>
            <a:picLocks noChangeAspect="1"/>
          </p:cNvPicPr>
          <p:nvPr/>
        </p:nvPicPr>
        <p:blipFill rotWithShape="1">
          <a:blip r:embed="rId19">
            <a:extLst>
              <a:ext uri="{28A0092B-C50C-407E-A947-70E740481C1C}">
                <a14:useLocalDpi xmlns:a14="http://schemas.microsoft.com/office/drawing/2010/main" val="0"/>
              </a:ext>
            </a:extLst>
          </a:blip>
          <a:srcRect l="28772" t="-3867" b="1"/>
          <a:stretch/>
        </p:blipFill>
        <p:spPr>
          <a:xfrm rot="3866684">
            <a:off x="9410038" y="3372770"/>
            <a:ext cx="3045204" cy="1285614"/>
          </a:xfrm>
          <a:prstGeom prst="rect">
            <a:avLst/>
          </a:prstGeom>
          <a:effectLst>
            <a:outerShdw blurRad="50800" dist="38100" dir="5400000" algn="t" rotWithShape="0">
              <a:prstClr val="black">
                <a:alpha val="40000"/>
              </a:prstClr>
            </a:outerShdw>
          </a:effectLst>
        </p:spPr>
      </p:pic>
      <p:sp>
        <p:nvSpPr>
          <p:cNvPr id="7" name="CasellaDiTesto 6">
            <a:extLst>
              <a:ext uri="{FF2B5EF4-FFF2-40B4-BE49-F238E27FC236}">
                <a16:creationId xmlns:a16="http://schemas.microsoft.com/office/drawing/2014/main" id="{B970A1D8-1E46-3F1E-E503-8B04AB6D996C}"/>
              </a:ext>
            </a:extLst>
          </p:cNvPr>
          <p:cNvSpPr txBox="1"/>
          <p:nvPr/>
        </p:nvSpPr>
        <p:spPr>
          <a:xfrm>
            <a:off x="6991728" y="3622858"/>
            <a:ext cx="3841270" cy="369332"/>
          </a:xfrm>
          <a:prstGeom prst="rect">
            <a:avLst/>
          </a:prstGeom>
          <a:noFill/>
        </p:spPr>
        <p:txBody>
          <a:bodyPr wrap="square">
            <a:spAutoFit/>
          </a:bodyPr>
          <a:lstStyle/>
          <a:p>
            <a:pPr algn="r"/>
            <a:r>
              <a:rPr lang="en-GB" sz="18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has … </a:t>
            </a:r>
          </a:p>
        </p:txBody>
      </p:sp>
      <p:sp>
        <p:nvSpPr>
          <p:cNvPr id="9" name="CasellaDiTesto 8">
            <a:extLst>
              <a:ext uri="{FF2B5EF4-FFF2-40B4-BE49-F238E27FC236}">
                <a16:creationId xmlns:a16="http://schemas.microsoft.com/office/drawing/2014/main" id="{87280F81-7DF5-B37C-649B-BDB0CDFD9CD4}"/>
              </a:ext>
            </a:extLst>
          </p:cNvPr>
          <p:cNvSpPr txBox="1"/>
          <p:nvPr/>
        </p:nvSpPr>
        <p:spPr>
          <a:xfrm>
            <a:off x="6840763" y="4012770"/>
            <a:ext cx="3535292" cy="646331"/>
          </a:xfrm>
          <a:prstGeom prst="rect">
            <a:avLst/>
          </a:prstGeom>
          <a:noFill/>
        </p:spPr>
        <p:txBody>
          <a:bodyPr wrap="square">
            <a:spAutoFit/>
          </a:bodyPr>
          <a:lstStyle/>
          <a:p>
            <a:pPr algn="r"/>
            <a:r>
              <a:rPr lang="en-GB" sz="1800" b="1" dirty="0">
                <a:solidFill>
                  <a:srgbClr val="79868D"/>
                </a:solidFill>
                <a:latin typeface="Lato" panose="020F0502020204030203" pitchFamily="34" charset="0"/>
                <a:ea typeface="Lato" panose="020F0502020204030203" pitchFamily="34" charset="0"/>
                <a:cs typeface="Lato" panose="020F0502020204030203" pitchFamily="34" charset="0"/>
              </a:rPr>
              <a:t>more technologies </a:t>
            </a: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than cities in the database!</a:t>
            </a:r>
            <a:endParaRPr lang="en-GB" b="1" dirty="0"/>
          </a:p>
        </p:txBody>
      </p:sp>
      <p:pic>
        <p:nvPicPr>
          <p:cNvPr id="13" name="Immagine 12" descr="Flyway (software) - Wikipedia">
            <a:extLst>
              <a:ext uri="{FF2B5EF4-FFF2-40B4-BE49-F238E27FC236}">
                <a16:creationId xmlns:a16="http://schemas.microsoft.com/office/drawing/2014/main" id="{F8851F78-B537-10ED-2403-0F756D91A503}"/>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352960" y="5740282"/>
            <a:ext cx="579120" cy="550545"/>
          </a:xfrm>
          <a:prstGeom prst="rect">
            <a:avLst/>
          </a:prstGeom>
          <a:noFill/>
          <a:ln>
            <a:noFill/>
          </a:ln>
        </p:spPr>
      </p:pic>
    </p:spTree>
    <p:extLst>
      <p:ext uri="{BB962C8B-B14F-4D97-AF65-F5344CB8AC3E}">
        <p14:creationId xmlns:p14="http://schemas.microsoft.com/office/powerpoint/2010/main" val="7557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5C431D3-547A-9525-F6E2-C4F920ADDB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D5A31-B03D-83F2-459B-98DBC8B866B7}"/>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37A58824-8897-2427-F653-7F50E011B5F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57572785-C796-4574-317B-338863FA9FE3}"/>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A6B738CA-4BAE-F634-2E2B-86D053AF5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51658A36-8AC9-5317-EA71-925F30DDA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FD69DBF6-4ED5-EF25-1412-DACE25FEB5AE}"/>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dirty="0">
                <a:solidFill>
                  <a:schemeClr val="bg1"/>
                </a:solidFill>
                <a:latin typeface="Lato" panose="020F0502020204030203" pitchFamily="34" charset="0"/>
                <a:ea typeface="Lato" panose="020F0502020204030203" pitchFamily="34" charset="0"/>
                <a:cs typeface="Lato" panose="020F0502020204030203" pitchFamily="34" charset="0"/>
              </a:rPr>
              <a:t>8 to 8</a:t>
            </a:r>
          </a:p>
        </p:txBody>
      </p:sp>
      <p:pic>
        <p:nvPicPr>
          <p:cNvPr id="51" name="Picture 50" descr="A picture containing text, device, meter, gauge&#10;&#10;Description automatically generated">
            <a:extLst>
              <a:ext uri="{FF2B5EF4-FFF2-40B4-BE49-F238E27FC236}">
                <a16:creationId xmlns:a16="http://schemas.microsoft.com/office/drawing/2014/main" id="{F3BBE7D8-B22A-A2B6-84AA-F2F5DB351DB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777272">
            <a:off x="8913641" y="1216512"/>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F79CDAD-9201-260E-741A-838876C05C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26B8C9E7-57D8-612F-65B6-5CB780D20D47}"/>
              </a:ext>
            </a:extLst>
          </p:cNvPr>
          <p:cNvCxnSpPr>
            <a:cxnSpLocks/>
          </p:cNvCxnSpPr>
          <p:nvPr/>
        </p:nvCxnSpPr>
        <p:spPr>
          <a:xfrm>
            <a:off x="776323" y="1416037"/>
            <a:ext cx="0" cy="3883550"/>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25E23371-2CB8-704E-E499-0A6A9391A550}"/>
              </a:ext>
            </a:extLst>
          </p:cNvPr>
          <p:cNvSpPr txBox="1"/>
          <p:nvPr/>
        </p:nvSpPr>
        <p:spPr>
          <a:xfrm>
            <a:off x="858812" y="1416037"/>
            <a:ext cx="4960834" cy="397031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APIs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(Application Programming Interface) are a set of definitions and protocols by which application software is built and integrated. A REST API, on the other hand, is a programming interface that uses HTTP to handle remote data. </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particular:</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REST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stands for Representational State Transfer and it's an architectural style for distributed systems. It's, therefore, an abstraction, a design pattern, a way of discussing architecture without worrying about its implementation. </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HTTP</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acronym for "Hypertext Transfer Protocol," is a communication protocol used for data transmission over the Internet. It's one of the fundamental protocols that enables clients (like web browsers) to request web resources from servers and receive them reliably.</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CasellaDiTesto 6">
            <a:extLst>
              <a:ext uri="{FF2B5EF4-FFF2-40B4-BE49-F238E27FC236}">
                <a16:creationId xmlns:a16="http://schemas.microsoft.com/office/drawing/2014/main" id="{4EB384EC-772A-ED96-1658-F512FBEF61D8}"/>
              </a:ext>
            </a:extLst>
          </p:cNvPr>
          <p:cNvSpPr txBox="1"/>
          <p:nvPr/>
        </p:nvSpPr>
        <p:spPr>
          <a:xfrm>
            <a:off x="7631405" y="2114011"/>
            <a:ext cx="3077497" cy="369332"/>
          </a:xfrm>
          <a:prstGeom prst="rect">
            <a:avLst/>
          </a:prstGeom>
          <a:noFill/>
        </p:spPr>
        <p:txBody>
          <a:bodyPr wrap="square">
            <a:spAutoFit/>
          </a:bodyPr>
          <a:lstStyle/>
          <a:p>
            <a:pPr algn="ctr"/>
            <a:r>
              <a:rPr lang="en-GB" sz="18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1800" dirty="0">
                <a:solidFill>
                  <a:srgbClr val="188193"/>
                </a:solidFill>
                <a:latin typeface="Lato" panose="020F0502020204030203" pitchFamily="34" charset="0"/>
                <a:ea typeface="Lato" panose="020F0502020204030203" pitchFamily="34" charset="0"/>
                <a:cs typeface="Lato" panose="020F0502020204030203" pitchFamily="34" charset="0"/>
              </a:rPr>
              <a:t> </a:t>
            </a:r>
            <a:r>
              <a:rPr lang="en-GB" sz="1800" dirty="0">
                <a:solidFill>
                  <a:schemeClr val="bg1"/>
                </a:solidFill>
                <a:latin typeface="Lato" panose="020F0502020204030203" pitchFamily="34" charset="0"/>
                <a:ea typeface="Lato" panose="020F0502020204030203" pitchFamily="34" charset="0"/>
                <a:cs typeface="Lato" panose="020F0502020204030203" pitchFamily="34" charset="0"/>
              </a:rPr>
              <a:t>is…</a:t>
            </a:r>
            <a:endParaRPr lang="en-GB" dirty="0">
              <a:solidFill>
                <a:schemeClr val="bg1"/>
              </a:solidFill>
            </a:endParaRPr>
          </a:p>
        </p:txBody>
      </p:sp>
      <p:sp>
        <p:nvSpPr>
          <p:cNvPr id="8" name="CasellaDiTesto 7">
            <a:extLst>
              <a:ext uri="{FF2B5EF4-FFF2-40B4-BE49-F238E27FC236}">
                <a16:creationId xmlns:a16="http://schemas.microsoft.com/office/drawing/2014/main" id="{16006579-D8A0-31FD-8D58-4EBFB38B89C4}"/>
              </a:ext>
            </a:extLst>
          </p:cNvPr>
          <p:cNvSpPr txBox="1"/>
          <p:nvPr/>
        </p:nvSpPr>
        <p:spPr>
          <a:xfrm>
            <a:off x="7159455" y="2488630"/>
            <a:ext cx="4021395" cy="369332"/>
          </a:xfrm>
          <a:prstGeom prst="rect">
            <a:avLst/>
          </a:prstGeom>
          <a:noFill/>
        </p:spPr>
        <p:txBody>
          <a:bodyPr wrap="square">
            <a:spAutoFit/>
          </a:bodyPr>
          <a:lstStyle/>
          <a:p>
            <a:pPr algn="r"/>
            <a:r>
              <a:rPr lang="en-GB" b="1" dirty="0">
                <a:solidFill>
                  <a:schemeClr val="bg1"/>
                </a:solidFill>
                <a:latin typeface="Lato" panose="020F0502020204030203" pitchFamily="34" charset="0"/>
                <a:ea typeface="Lato" panose="020F0502020204030203" pitchFamily="34" charset="0"/>
                <a:cs typeface="Lato" panose="020F0502020204030203" pitchFamily="34" charset="0"/>
              </a:rPr>
              <a:t>m</a:t>
            </a:r>
            <a:r>
              <a:rPr lang="en-GB" sz="1800" b="1" dirty="0">
                <a:solidFill>
                  <a:schemeClr val="bg1"/>
                </a:solidFill>
                <a:latin typeface="Lato" panose="020F0502020204030203" pitchFamily="34" charset="0"/>
                <a:ea typeface="Lato" panose="020F0502020204030203" pitchFamily="34" charset="0"/>
                <a:cs typeface="Lato" panose="020F0502020204030203" pitchFamily="34" charset="0"/>
              </a:rPr>
              <a:t>ade for API economy!</a:t>
            </a:r>
            <a:endParaRPr lang="en-GB" dirty="0"/>
          </a:p>
        </p:txBody>
      </p:sp>
    </p:spTree>
    <p:extLst>
      <p:ext uri="{BB962C8B-B14F-4D97-AF65-F5344CB8AC3E}">
        <p14:creationId xmlns:p14="http://schemas.microsoft.com/office/powerpoint/2010/main" val="211924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49c3586-f06a-4f22-a174-35f3a241098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8127FD67F748247B1C5BF74B1AE9B23" ma:contentTypeVersion="15" ma:contentTypeDescription="Creare un nuovo documento." ma:contentTypeScope="" ma:versionID="8488e69103dafed17b3d219c51359247">
  <xsd:schema xmlns:xsd="http://www.w3.org/2001/XMLSchema" xmlns:xs="http://www.w3.org/2001/XMLSchema" xmlns:p="http://schemas.microsoft.com/office/2006/metadata/properties" xmlns:ns3="149c3586-f06a-4f22-a174-35f3a241098b" xmlns:ns4="7f65a2c3-45e8-49d1-b1b9-76f9ed731be7" targetNamespace="http://schemas.microsoft.com/office/2006/metadata/properties" ma:root="true" ma:fieldsID="3c1636eaf66d6f0ffdf8994589e910fb" ns3:_="" ns4:_="">
    <xsd:import namespace="149c3586-f06a-4f22-a174-35f3a241098b"/>
    <xsd:import namespace="7f65a2c3-45e8-49d1-b1b9-76f9ed731be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9c3586-f06a-4f22-a174-35f3a2410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65a2c3-45e8-49d1-b1b9-76f9ed731be7"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F6F182-4710-4521-B556-718582A4E2C2}">
  <ds:schemaRefs>
    <ds:schemaRef ds:uri="149c3586-f06a-4f22-a174-35f3a241098b"/>
    <ds:schemaRef ds:uri="7f65a2c3-45e8-49d1-b1b9-76f9ed731be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D9DF647-C4B0-40FC-A78C-AB3028D6D62B}">
  <ds:schemaRefs>
    <ds:schemaRef ds:uri="149c3586-f06a-4f22-a174-35f3a241098b"/>
    <ds:schemaRef ds:uri="7f65a2c3-45e8-49d1-b1b9-76f9ed731b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01C03F-8AB4-4FCC-B2F7-3E647D753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TotalTime>
  <Words>2619</Words>
  <Application>Microsoft Office PowerPoint</Application>
  <PresentationFormat>Widescreen</PresentationFormat>
  <Paragraphs>302</Paragraphs>
  <Slides>22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Cambria</vt:lpstr>
      <vt:lpstr>Lato</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Mattia Piazzalunga</dc:creator>
  <cp:lastModifiedBy>m.piazzalunga2@campus.unimib.it</cp:lastModifiedBy>
  <cp:revision>7</cp:revision>
  <dcterms:created xsi:type="dcterms:W3CDTF">2022-07-14T15:50:25Z</dcterms:created>
  <dcterms:modified xsi:type="dcterms:W3CDTF">2024-02-13T22:44:17Z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0x010100A8127FD67F748247B1C5BF74B1AE9B23</vt:lpwstr>
  </property>
</Properties>
</file>