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11/3/2023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30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60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11/3/2023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81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11/3/2023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971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11/3/2023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889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202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988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795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04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11/3/2023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2374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408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11/3/2023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26407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B6F23470-A439-4C05-8318-1C6F8D8D5F91}"/>
              </a:ext>
            </a:extLst>
          </p:cNvPr>
          <p:cNvPicPr>
            <a:picLocks noChangeAspect="1"/>
          </p:cNvPicPr>
          <p:nvPr/>
        </p:nvPicPr>
        <p:blipFill rotWithShape="1">
          <a:blip r:embed="rId2"/>
          <a:srcRect t="6422" b="9308"/>
          <a:stretch/>
        </p:blipFill>
        <p:spPr>
          <a:xfrm>
            <a:off x="20" y="-165360"/>
            <a:ext cx="12191980" cy="6857990"/>
          </a:xfrm>
          <a:prstGeom prst="rect">
            <a:avLst/>
          </a:prstGeom>
        </p:spPr>
      </p:pic>
      <p:sp>
        <p:nvSpPr>
          <p:cNvPr id="2" name="Title 1">
            <a:extLst>
              <a:ext uri="{FF2B5EF4-FFF2-40B4-BE49-F238E27FC236}">
                <a16:creationId xmlns:a16="http://schemas.microsoft.com/office/drawing/2014/main" id="{849CA8FE-17DC-43A9-83E5-D24CDA9FA6A8}"/>
              </a:ext>
            </a:extLst>
          </p:cNvPr>
          <p:cNvSpPr>
            <a:spLocks noGrp="1"/>
          </p:cNvSpPr>
          <p:nvPr>
            <p:ph type="ctrTitle"/>
          </p:nvPr>
        </p:nvSpPr>
        <p:spPr>
          <a:xfrm>
            <a:off x="609599" y="4572000"/>
            <a:ext cx="10965141" cy="895244"/>
          </a:xfrm>
          <a:solidFill>
            <a:schemeClr val="tx2"/>
          </a:solidFill>
        </p:spPr>
        <p:txBody>
          <a:bodyPr>
            <a:normAutofit/>
          </a:bodyPr>
          <a:lstStyle/>
          <a:p>
            <a:r>
              <a:rPr lang="en-US" sz="4000" dirty="0">
                <a:solidFill>
                  <a:schemeClr val="bg1"/>
                </a:solidFill>
              </a:rPr>
              <a:t>12345: TA Assignment Problem</a:t>
            </a:r>
            <a:endParaRPr lang="en-CA" sz="4000" dirty="0">
              <a:solidFill>
                <a:schemeClr val="bg1"/>
              </a:solidFill>
            </a:endParaRPr>
          </a:p>
        </p:txBody>
      </p:sp>
      <p:sp>
        <p:nvSpPr>
          <p:cNvPr id="3" name="Subtitle 2">
            <a:extLst>
              <a:ext uri="{FF2B5EF4-FFF2-40B4-BE49-F238E27FC236}">
                <a16:creationId xmlns:a16="http://schemas.microsoft.com/office/drawing/2014/main" id="{ACF47D94-A056-45D1-B854-B40148882AB7}"/>
              </a:ext>
            </a:extLst>
          </p:cNvPr>
          <p:cNvSpPr>
            <a:spLocks noGrp="1"/>
          </p:cNvSpPr>
          <p:nvPr>
            <p:ph type="subTitle" idx="1"/>
          </p:nvPr>
        </p:nvSpPr>
        <p:spPr>
          <a:xfrm>
            <a:off x="609598" y="5504576"/>
            <a:ext cx="10965142" cy="447491"/>
          </a:xfrm>
          <a:solidFill>
            <a:schemeClr val="tx1">
              <a:lumMod val="50000"/>
              <a:lumOff val="50000"/>
            </a:schemeClr>
          </a:solidFill>
        </p:spPr>
        <p:txBody>
          <a:bodyPr>
            <a:normAutofit/>
          </a:bodyPr>
          <a:lstStyle/>
          <a:p>
            <a:r>
              <a:rPr lang="en-US" dirty="0">
                <a:solidFill>
                  <a:schemeClr val="bg1"/>
                </a:solidFill>
              </a:rPr>
              <a:t>Prof Muise (cm290)</a:t>
            </a:r>
            <a:endParaRPr lang="en-CA" dirty="0">
              <a:solidFill>
                <a:schemeClr val="bg1"/>
              </a:solidFill>
            </a:endParaRPr>
          </a:p>
        </p:txBody>
      </p:sp>
    </p:spTree>
    <p:extLst>
      <p:ext uri="{BB962C8B-B14F-4D97-AF65-F5344CB8AC3E}">
        <p14:creationId xmlns:p14="http://schemas.microsoft.com/office/powerpoint/2010/main" val="256818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5FD8-F3D9-4A37-9FBF-C3AE5642F297}"/>
              </a:ext>
            </a:extLst>
          </p:cNvPr>
          <p:cNvSpPr>
            <a:spLocks noGrp="1"/>
          </p:cNvSpPr>
          <p:nvPr>
            <p:ph type="title"/>
          </p:nvPr>
        </p:nvSpPr>
        <p:spPr/>
        <p:txBody>
          <a:bodyPr/>
          <a:lstStyle/>
          <a:p>
            <a:r>
              <a:rPr lang="en-US" dirty="0"/>
              <a:t>Summary</a:t>
            </a:r>
            <a:endParaRPr lang="en-CA" dirty="0"/>
          </a:p>
        </p:txBody>
      </p:sp>
      <p:sp>
        <p:nvSpPr>
          <p:cNvPr id="3" name="Content Placeholder 2">
            <a:extLst>
              <a:ext uri="{FF2B5EF4-FFF2-40B4-BE49-F238E27FC236}">
                <a16:creationId xmlns:a16="http://schemas.microsoft.com/office/drawing/2014/main" id="{F760E851-95D4-48AE-91BF-1D36871AD9FD}"/>
              </a:ext>
            </a:extLst>
          </p:cNvPr>
          <p:cNvSpPr>
            <a:spLocks noGrp="1"/>
          </p:cNvSpPr>
          <p:nvPr>
            <p:ph idx="1"/>
          </p:nvPr>
        </p:nvSpPr>
        <p:spPr>
          <a:xfrm>
            <a:off x="581193" y="2340864"/>
            <a:ext cx="6725130" cy="3634486"/>
          </a:xfrm>
        </p:spPr>
        <p:txBody>
          <a:bodyPr/>
          <a:lstStyle/>
          <a:p>
            <a:pPr marL="0" indent="0">
              <a:buNone/>
            </a:pPr>
            <a:r>
              <a:rPr lang="en-US" dirty="0"/>
              <a:t>The aim of this project is to take some initial configuration of student preferences for the courses they would like to TA, as well as the Prof preferences of the TA’s they would like to have, and then find a workable assignment of TA’s to the courses. Constraints will be needed for specific elements like dedicated TA’s, sufficient grades in the course, distribution of graduate TA’s, etc.</a:t>
            </a:r>
            <a:endParaRPr lang="en-CA" dirty="0"/>
          </a:p>
        </p:txBody>
      </p:sp>
      <p:pic>
        <p:nvPicPr>
          <p:cNvPr id="1026" name="Picture 2">
            <a:extLst>
              <a:ext uri="{FF2B5EF4-FFF2-40B4-BE49-F238E27FC236}">
                <a16:creationId xmlns:a16="http://schemas.microsoft.com/office/drawing/2014/main" id="{E9BF81B5-2F27-6485-5F96-06BCC0C52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3189" y="1002890"/>
            <a:ext cx="3964236" cy="396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50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p:txBody>
          <a:bodyPr/>
          <a:lstStyle/>
          <a:p>
            <a:r>
              <a:rPr lang="en-US" dirty="0"/>
              <a:t>Propositions</a:t>
            </a:r>
            <a:endParaRPr lang="en-CA" dirty="0"/>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p:txBody>
          <a:bodyPr/>
          <a:lstStyle/>
          <a:p>
            <a:r>
              <a:rPr lang="en-CA" b="1" dirty="0" err="1"/>
              <a:t>Assigned_X_Y</a:t>
            </a:r>
            <a:r>
              <a:rPr lang="en-CA" dirty="0"/>
              <a:t>: Student X is assigned to course Y for a </a:t>
            </a:r>
            <a:r>
              <a:rPr lang="en-CA" dirty="0" err="1"/>
              <a:t>TA’ship</a:t>
            </a:r>
            <a:endParaRPr lang="en-CA" dirty="0"/>
          </a:p>
          <a:p>
            <a:r>
              <a:rPr lang="en-CA" b="1" dirty="0" err="1"/>
              <a:t>Preference_X_Y_Z</a:t>
            </a:r>
            <a:r>
              <a:rPr lang="en-CA" dirty="0"/>
              <a:t>: Student X has a preference level of Z (1-&gt;5) for course Y</a:t>
            </a:r>
          </a:p>
          <a:p>
            <a:r>
              <a:rPr lang="en-CA" b="1" dirty="0" err="1"/>
              <a:t>ProfPref_W_X_Y_Z</a:t>
            </a:r>
            <a:r>
              <a:rPr lang="en-CA" dirty="0"/>
              <a:t>: Prof W has a preference for TA X at level Z (1-&gt;5) for course Y</a:t>
            </a:r>
          </a:p>
          <a:p>
            <a:r>
              <a:rPr lang="en-CA" b="1" dirty="0" err="1"/>
              <a:t>MaxGrad_X_Y</a:t>
            </a:r>
            <a:r>
              <a:rPr lang="en-CA" dirty="0"/>
              <a:t>: The maximum number of graduate students </a:t>
            </a:r>
            <a:r>
              <a:rPr lang="en-CA" dirty="0" err="1"/>
              <a:t>TA’ing</a:t>
            </a:r>
            <a:r>
              <a:rPr lang="en-CA" dirty="0"/>
              <a:t> course X is Y</a:t>
            </a:r>
          </a:p>
          <a:p>
            <a:r>
              <a:rPr lang="en-CA" dirty="0"/>
              <a:t>…</a:t>
            </a:r>
          </a:p>
        </p:txBody>
      </p:sp>
    </p:spTree>
    <p:extLst>
      <p:ext uri="{BB962C8B-B14F-4D97-AF65-F5344CB8AC3E}">
        <p14:creationId xmlns:p14="http://schemas.microsoft.com/office/powerpoint/2010/main" val="6933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p:txBody>
          <a:bodyPr/>
          <a:lstStyle/>
          <a:p>
            <a:r>
              <a:rPr lang="en-US" dirty="0"/>
              <a:t>Constraints</a:t>
            </a:r>
            <a:endParaRPr lang="en-CA" dirty="0"/>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p:txBody>
          <a:bodyPr/>
          <a:lstStyle/>
          <a:p>
            <a:r>
              <a:rPr lang="en-CA" dirty="0"/>
              <a:t>A TA can be assigned to only one course</a:t>
            </a:r>
          </a:p>
          <a:p>
            <a:pPr lvl="1"/>
            <a:r>
              <a:rPr lang="en-CA" dirty="0"/>
              <a:t>For every student X and pair of courses Y1 and Y2 (that are unique), we have ~(Assigned_X_Y1 /\ Assigned_X_Y2)</a:t>
            </a:r>
          </a:p>
          <a:p>
            <a:r>
              <a:rPr lang="en-CA" dirty="0"/>
              <a:t>No course gets a TA ranked 2 or lower by the instructor</a:t>
            </a:r>
          </a:p>
          <a:p>
            <a:pPr lvl="1"/>
            <a:r>
              <a:rPr lang="en-CA" dirty="0"/>
              <a:t>For every course Y, TA X, and prof W, (</a:t>
            </a:r>
            <a:r>
              <a:rPr lang="pl-PL" dirty="0"/>
              <a:t>ProfPref_W_X_Y_</a:t>
            </a:r>
            <a:r>
              <a:rPr lang="en-CA" dirty="0"/>
              <a:t>1 \/ </a:t>
            </a:r>
            <a:r>
              <a:rPr lang="pl-PL" dirty="0"/>
              <a:t>ProfPref_W_X_Y_</a:t>
            </a:r>
            <a:r>
              <a:rPr lang="en-CA" dirty="0"/>
              <a:t>2) </a:t>
            </a:r>
            <a:r>
              <a:rPr lang="en-CA" dirty="0">
                <a:sym typeface="Wingdings" panose="05000000000000000000" pitchFamily="2" charset="2"/>
              </a:rPr>
              <a:t> </a:t>
            </a:r>
            <a:r>
              <a:rPr lang="en-CA" dirty="0"/>
              <a:t>~</a:t>
            </a:r>
            <a:r>
              <a:rPr lang="en-CA" dirty="0" err="1"/>
              <a:t>Assigned_X_Y</a:t>
            </a:r>
            <a:endParaRPr lang="en-CA" dirty="0"/>
          </a:p>
          <a:p>
            <a:r>
              <a:rPr lang="en-CA" dirty="0"/>
              <a:t>Some profs can veto certain TAs</a:t>
            </a:r>
          </a:p>
          <a:p>
            <a:r>
              <a:rPr lang="en-CA" i="1" dirty="0"/>
              <a:t>Nash equilibrium: no swap of TAs/Courses should lead to a better outcome (i.e., more preferences satisfied)</a:t>
            </a:r>
          </a:p>
        </p:txBody>
      </p:sp>
    </p:spTree>
    <p:extLst>
      <p:ext uri="{BB962C8B-B14F-4D97-AF65-F5344CB8AC3E}">
        <p14:creationId xmlns:p14="http://schemas.microsoft.com/office/powerpoint/2010/main" val="279897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BBE8D8C-B58D-4CCB-945C-B97A3ED94261}"/>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End</a:t>
            </a:r>
          </a:p>
        </p:txBody>
      </p:sp>
      <p:sp>
        <p:nvSpPr>
          <p:cNvPr id="22" name="Rectangle 2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65339708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412724"/>
      </a:dk2>
      <a:lt2>
        <a:srgbClr val="E8E4E2"/>
      </a:lt2>
      <a:accent1>
        <a:srgbClr val="7FA5BA"/>
      </a:accent1>
      <a:accent2>
        <a:srgbClr val="80A9A6"/>
      </a:accent2>
      <a:accent3>
        <a:srgbClr val="96A2C6"/>
      </a:accent3>
      <a:accent4>
        <a:srgbClr val="BA857F"/>
      </a:accent4>
      <a:accent5>
        <a:srgbClr val="B99C7E"/>
      </a:accent5>
      <a:accent6>
        <a:srgbClr val="A7A372"/>
      </a:accent6>
      <a:hlink>
        <a:srgbClr val="A7765D"/>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628</TotalTime>
  <Words>297</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Century Schoolbook</vt:lpstr>
      <vt:lpstr>Franklin Gothic Book</vt:lpstr>
      <vt:lpstr>Wingdings 2</vt:lpstr>
      <vt:lpstr>DividendVTI</vt:lpstr>
      <vt:lpstr>12345: TA Assignment Problem</vt:lpstr>
      <vt:lpstr>Summary</vt:lpstr>
      <vt:lpstr>Propositions</vt:lpstr>
      <vt:lpstr>Constraints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ID}: {Project Title}</dc:title>
  <dc:creator>Christian Muise</dc:creator>
  <cp:lastModifiedBy>Hayden Jenkins</cp:lastModifiedBy>
  <cp:revision>4</cp:revision>
  <dcterms:created xsi:type="dcterms:W3CDTF">2020-08-25T19:16:42Z</dcterms:created>
  <dcterms:modified xsi:type="dcterms:W3CDTF">2023-11-03T04:04:50Z</dcterms:modified>
</cp:coreProperties>
</file>